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52DDB8-03FB-4007-9C9A-8F9D6197F1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Соціологічне дослідження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59E5C65-AE70-4B13-A8D8-760D4C3376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91602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35FE41C-9C9F-4295-A6B1-CA40A61FA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373" y="656948"/>
            <a:ext cx="11381173" cy="5378092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Існує дві групи методів аналізу документів: традиційні і формалізовані. Під традиційним аналізом розуміють всі різновиди розумових операцій, спрямованих на інтерпретацію повідомлень, які знаходяться в документі з певної сторони, що зацікавила дослідника. Такий метод застосовується повсюди і включає ту інформацію, яка необхідна досліднику в тій чи іншій ситуації. Головний недолік цього методу – тенденційність та суб’єктивізм.</a:t>
            </a:r>
          </a:p>
          <a:p>
            <a:pPr algn="just"/>
            <a:r>
              <a:rPr lang="uk-UA" dirty="0"/>
              <a:t>В прикладній соціології розроблений і активно використовується такий формалізований метод, як конвент-аналіз документів. Суть його полягає в переведенні текстової інформації в якісні показники, тобто інформації, яка використовується через знаходження в текстах документів таких легко перелічених якостей, властивостей, які б при необхідності відображали істотні аспекти їх змісту. В результаті отримана інформація піддається статистичній обробці, дозволяє звести багато показників, що містяться в різних документах, в об’єднані. Іншими словами, перевести якісний зміст документів у кількісний. В процесі проведення соціологічного дослідження виявляється дуже низький рівень інформованості працівників у колективі з певної проблеми, наприклад: організації матеріального стимулювання. Які тут причини? Тільки проведення конвент-аналізу документів, матеріалів багатотиражних стінгазет дозволяє дізнатися чи в достатній кількості передавалася працівникам інформація і чи її відсутність спричинила низьку інформованість. Звичайно, сфера використання конвент-аналізу текстів у соціологічних дослідженнях у трудових колективах дуже широка. </a:t>
            </a:r>
          </a:p>
        </p:txBody>
      </p:sp>
    </p:spTree>
    <p:extLst>
      <p:ext uri="{BB962C8B-B14F-4D97-AF65-F5344CB8AC3E}">
        <p14:creationId xmlns:p14="http://schemas.microsoft.com/office/powerpoint/2010/main" val="3433130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1725870-C461-4D41-A62C-A1679CFC2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761" y="506027"/>
            <a:ext cx="11381173" cy="5921406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2000" b="1" dirty="0"/>
              <a:t>2.2.3. </a:t>
            </a:r>
            <a:r>
              <a:rPr lang="ru-RU" sz="2000" b="1" dirty="0" err="1"/>
              <a:t>Включене</a:t>
            </a:r>
            <a:r>
              <a:rPr lang="ru-RU" sz="2000" b="1" dirty="0"/>
              <a:t> і </a:t>
            </a:r>
            <a:r>
              <a:rPr lang="ru-RU" sz="2000" b="1" dirty="0" err="1"/>
              <a:t>невключене</a:t>
            </a:r>
            <a:r>
              <a:rPr lang="ru-RU" sz="2000" b="1" dirty="0"/>
              <a:t> </a:t>
            </a:r>
            <a:r>
              <a:rPr lang="ru-RU" sz="2000" b="1" dirty="0" err="1"/>
              <a:t>спостереження</a:t>
            </a:r>
            <a:endParaRPr lang="ru-RU" sz="2000" b="1" dirty="0"/>
          </a:p>
          <a:p>
            <a:pPr algn="ctr"/>
            <a:endParaRPr lang="ru-RU" sz="2000" dirty="0"/>
          </a:p>
          <a:p>
            <a:pPr algn="just"/>
            <a:r>
              <a:rPr lang="uk-UA" sz="2000" dirty="0"/>
              <a:t>Включене і невключене спостереження – метод збору інформації в соціологічному дослідженні. Спостереження – важливий метод збору первинної інформації про об’єкт, що вивчається, через прийняття і пряму реєстрацію всіх фактів, що стосуються його, і значних цілей дослідження. В процесі спостереження вивчаються ті аспекти проблем праці, які відображені в поведінці працівників, усній мові. Соціологічні спостереження класифікуються за багатьма ознаками і одна з найважливіших – місце, яке займає спостерігач у процесі спостереження. Залежно від цього виділяються включене і невключене спостереження. Перше з них включає присутність і участь спостерігача в ситуації, що досліджується. В умовах невключеного спостереження дослідник не бере участі в діяльності людей, які знаходяться під спостереженням. Наприклад, спостереження може проводитись на зборах трудового колективу в процесі проведення лекцій.</a:t>
            </a:r>
          </a:p>
          <a:p>
            <a:pPr algn="just"/>
            <a:endParaRPr lang="uk-UA" sz="2000" dirty="0"/>
          </a:p>
          <a:p>
            <a:pPr algn="ctr"/>
            <a:r>
              <a:rPr lang="uk-UA" sz="2000" b="1" dirty="0"/>
              <a:t>2.2.4. Роль експертних оцінок у прогнозуванні розвитку соціальних процесів у сфері праці</a:t>
            </a:r>
          </a:p>
          <a:p>
            <a:pPr algn="ctr"/>
            <a:endParaRPr lang="uk-UA" sz="2000" b="1" dirty="0"/>
          </a:p>
          <a:p>
            <a:pPr algn="just"/>
            <a:r>
              <a:rPr lang="uk-UA" sz="2000" dirty="0"/>
              <a:t>Соціальний експеримент, як метод соціологічного дослідження - це спосіб отримання інформації про якісні і кількісні зміни показників діяльності і поведінки </a:t>
            </a:r>
            <a:r>
              <a:rPr lang="ru-RU" sz="2000" dirty="0" err="1"/>
              <a:t>соціального</a:t>
            </a:r>
            <a:r>
              <a:rPr lang="ru-RU" sz="2000" dirty="0"/>
              <a:t> </a:t>
            </a:r>
            <a:r>
              <a:rPr lang="ru-RU" sz="2000" dirty="0" err="1"/>
              <a:t>об’єкта</a:t>
            </a:r>
            <a:r>
              <a:rPr lang="ru-RU" sz="2000" dirty="0"/>
              <a:t> в </a:t>
            </a:r>
            <a:r>
              <a:rPr lang="ru-RU" sz="2000" dirty="0" err="1"/>
              <a:t>результаті</a:t>
            </a:r>
            <a:r>
              <a:rPr lang="ru-RU" sz="2000" dirty="0"/>
              <a:t> </a:t>
            </a:r>
            <a:r>
              <a:rPr lang="ru-RU" sz="2000" dirty="0" err="1"/>
              <a:t>дії</a:t>
            </a:r>
            <a:r>
              <a:rPr lang="ru-RU" sz="2000" dirty="0"/>
              <a:t> на </a:t>
            </a:r>
            <a:r>
              <a:rPr lang="ru-RU" sz="2000" dirty="0" err="1"/>
              <a:t>нього</a:t>
            </a:r>
            <a:r>
              <a:rPr lang="ru-RU" sz="2000" dirty="0"/>
              <a:t> </a:t>
            </a:r>
            <a:r>
              <a:rPr lang="ru-RU" sz="2000" dirty="0" err="1"/>
              <a:t>певних</a:t>
            </a:r>
            <a:r>
              <a:rPr lang="ru-RU" sz="2000" dirty="0"/>
              <a:t> </a:t>
            </a:r>
            <a:r>
              <a:rPr lang="ru-RU" sz="2000" dirty="0" err="1"/>
              <a:t>керованих</a:t>
            </a:r>
            <a:r>
              <a:rPr lang="ru-RU" sz="2000" dirty="0"/>
              <a:t> та </a:t>
            </a:r>
            <a:r>
              <a:rPr lang="ru-RU" sz="2000" dirty="0" err="1"/>
              <a:t>контрольних</a:t>
            </a:r>
            <a:r>
              <a:rPr lang="ru-RU" sz="2000" dirty="0"/>
              <a:t> </a:t>
            </a:r>
            <a:r>
              <a:rPr lang="ru-RU" sz="2000" dirty="0" err="1"/>
              <a:t>факторів</a:t>
            </a:r>
            <a:r>
              <a:rPr lang="ru-RU" sz="2000" dirty="0"/>
              <a:t>. </a:t>
            </a:r>
            <a:r>
              <a:rPr lang="ru-RU" sz="2000" dirty="0" err="1"/>
              <a:t>Залежно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предмета </a:t>
            </a:r>
            <a:r>
              <a:rPr lang="ru-RU" sz="2000" dirty="0" err="1"/>
              <a:t>дослідження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специфіки</a:t>
            </a:r>
            <a:r>
              <a:rPr lang="ru-RU" sz="2000" dirty="0"/>
              <a:t> </a:t>
            </a:r>
            <a:r>
              <a:rPr lang="ru-RU" sz="2000" dirty="0" err="1"/>
              <a:t>соціальних</a:t>
            </a:r>
            <a:r>
              <a:rPr lang="ru-RU" sz="2000" dirty="0"/>
              <a:t> </a:t>
            </a:r>
            <a:r>
              <a:rPr lang="ru-RU" sz="2000" dirty="0" err="1"/>
              <a:t>відносин</a:t>
            </a:r>
            <a:r>
              <a:rPr lang="ru-RU" sz="2000" dirty="0"/>
              <a:t>, на </a:t>
            </a:r>
            <a:r>
              <a:rPr lang="ru-RU" sz="2000" dirty="0" err="1"/>
              <a:t>вивчення</a:t>
            </a:r>
            <a:r>
              <a:rPr lang="ru-RU" sz="2000" dirty="0"/>
              <a:t>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спрямований</a:t>
            </a:r>
            <a:r>
              <a:rPr lang="ru-RU" sz="2000" dirty="0"/>
              <a:t> </a:t>
            </a:r>
            <a:r>
              <a:rPr lang="ru-RU" sz="2000" dirty="0" err="1"/>
              <a:t>соціальний</a:t>
            </a:r>
            <a:r>
              <a:rPr lang="ru-RU" sz="2000" dirty="0"/>
              <a:t> </a:t>
            </a:r>
            <a:r>
              <a:rPr lang="ru-RU" sz="2000" dirty="0" err="1"/>
              <a:t>експеримент</a:t>
            </a:r>
            <a:r>
              <a:rPr lang="ru-RU" sz="2000" dirty="0"/>
              <a:t>, </a:t>
            </a:r>
            <a:r>
              <a:rPr lang="ru-RU" sz="2000" dirty="0" err="1"/>
              <a:t>розрізняють</a:t>
            </a:r>
            <a:r>
              <a:rPr lang="ru-RU" sz="2000" dirty="0"/>
              <a:t> </a:t>
            </a:r>
            <a:r>
              <a:rPr lang="ru-RU" sz="2000" dirty="0" err="1"/>
              <a:t>такі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види</a:t>
            </a:r>
            <a:r>
              <a:rPr lang="ru-RU" sz="2000" dirty="0"/>
              <a:t> як </a:t>
            </a:r>
            <a:r>
              <a:rPr lang="ru-RU" sz="2000" dirty="0" err="1"/>
              <a:t>економічний</a:t>
            </a:r>
            <a:r>
              <a:rPr lang="ru-RU" sz="2000" dirty="0"/>
              <a:t>, </a:t>
            </a:r>
            <a:r>
              <a:rPr lang="ru-RU" sz="2000" dirty="0" err="1"/>
              <a:t>правовий</a:t>
            </a:r>
            <a:r>
              <a:rPr lang="ru-RU" sz="2000" dirty="0"/>
              <a:t>, </a:t>
            </a:r>
            <a:r>
              <a:rPr lang="ru-RU" sz="2000" dirty="0" err="1"/>
              <a:t>педагогічний</a:t>
            </a:r>
            <a:r>
              <a:rPr lang="ru-RU" sz="2000" dirty="0"/>
              <a:t>, </a:t>
            </a:r>
            <a:r>
              <a:rPr lang="ru-RU" sz="2000" dirty="0" err="1"/>
              <a:t>естетичний</a:t>
            </a:r>
            <a:r>
              <a:rPr lang="ru-RU" sz="2000" dirty="0"/>
              <a:t>, </a:t>
            </a:r>
            <a:r>
              <a:rPr lang="ru-RU" sz="2000" dirty="0" err="1"/>
              <a:t>соціальний</a:t>
            </a:r>
            <a:r>
              <a:rPr lang="ru-RU" sz="2000" dirty="0"/>
              <a:t>, </a:t>
            </a:r>
            <a:r>
              <a:rPr lang="ru-RU" sz="2000" dirty="0" err="1"/>
              <a:t>соціально-психологічний</a:t>
            </a:r>
            <a:r>
              <a:rPr lang="ru-RU" sz="2000" dirty="0"/>
              <a:t>, </a:t>
            </a:r>
            <a:r>
              <a:rPr lang="ru-RU" sz="2000" dirty="0" err="1"/>
              <a:t>методичний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 err="1"/>
              <a:t>Проведення</a:t>
            </a:r>
            <a:r>
              <a:rPr lang="ru-RU" sz="2000" dirty="0"/>
              <a:t> </a:t>
            </a:r>
            <a:r>
              <a:rPr lang="ru-RU" sz="2000" dirty="0" err="1"/>
              <a:t>соціального</a:t>
            </a:r>
            <a:r>
              <a:rPr lang="ru-RU" sz="2000" dirty="0"/>
              <a:t> </a:t>
            </a:r>
            <a:r>
              <a:rPr lang="ru-RU" sz="2000" dirty="0" err="1"/>
              <a:t>експерименту</a:t>
            </a:r>
            <a:r>
              <a:rPr lang="ru-RU" sz="2000" dirty="0"/>
              <a:t> – складна справа. Але </a:t>
            </a:r>
            <a:r>
              <a:rPr lang="ru-RU" sz="2000" dirty="0" err="1"/>
              <a:t>соціальні</a:t>
            </a:r>
            <a:r>
              <a:rPr lang="ru-RU" sz="2000" dirty="0"/>
              <a:t> </a:t>
            </a:r>
            <a:r>
              <a:rPr lang="ru-RU" sz="2000" dirty="0" err="1"/>
              <a:t>експерименти</a:t>
            </a:r>
            <a:r>
              <a:rPr lang="ru-RU" sz="2000" dirty="0"/>
              <a:t> </a:t>
            </a:r>
            <a:r>
              <a:rPr lang="ru-RU" sz="2000" dirty="0" err="1"/>
              <a:t>досить</a:t>
            </a:r>
            <a:r>
              <a:rPr lang="ru-RU" sz="2000" dirty="0"/>
              <a:t> часто </a:t>
            </a:r>
            <a:r>
              <a:rPr lang="ru-RU" sz="2000" dirty="0" err="1"/>
              <a:t>проводяться</a:t>
            </a:r>
            <a:r>
              <a:rPr lang="ru-RU" sz="2000" dirty="0"/>
              <a:t> в </a:t>
            </a:r>
            <a:r>
              <a:rPr lang="ru-RU" sz="2000" dirty="0" err="1"/>
              <a:t>галузі</a:t>
            </a:r>
            <a:r>
              <a:rPr lang="ru-RU" sz="2000" dirty="0"/>
              <a:t> </a:t>
            </a:r>
            <a:r>
              <a:rPr lang="ru-RU" sz="2000" dirty="0" err="1"/>
              <a:t>дослідження</a:t>
            </a:r>
            <a:r>
              <a:rPr lang="ru-RU" sz="2000" dirty="0"/>
              <a:t> </a:t>
            </a:r>
            <a:r>
              <a:rPr lang="ru-RU" sz="2000" dirty="0" err="1"/>
              <a:t>соціальних</a:t>
            </a:r>
            <a:r>
              <a:rPr lang="ru-RU" sz="2000" dirty="0"/>
              <a:t> </a:t>
            </a:r>
            <a:r>
              <a:rPr lang="ru-RU" sz="2000" dirty="0" err="1"/>
              <a:t>процесів</a:t>
            </a:r>
            <a:r>
              <a:rPr lang="ru-RU" sz="2000" dirty="0"/>
              <a:t> у </a:t>
            </a:r>
            <a:r>
              <a:rPr lang="ru-RU" sz="2000" dirty="0" err="1"/>
              <a:t>сфері</a:t>
            </a:r>
            <a:r>
              <a:rPr lang="ru-RU" sz="2000" dirty="0"/>
              <a:t> </a:t>
            </a:r>
            <a:r>
              <a:rPr lang="ru-RU" sz="2000" dirty="0" err="1"/>
              <a:t>праці</a:t>
            </a:r>
            <a:r>
              <a:rPr lang="ru-RU" sz="2000" dirty="0"/>
              <a:t>. 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215870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7498BC-14C5-4CDA-8986-D052E9699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595681"/>
            <a:ext cx="10058400" cy="1371600"/>
          </a:xfrm>
        </p:spPr>
        <p:txBody>
          <a:bodyPr/>
          <a:lstStyle/>
          <a:p>
            <a:pPr algn="ctr"/>
            <a:r>
              <a:rPr lang="uk-UA" dirty="0"/>
              <a:t>Дякую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449935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1703C1E-F1A4-44D8-A89D-DAB848708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577049"/>
            <a:ext cx="11523215" cy="594803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2.1. Суть, </a:t>
            </a:r>
            <a:r>
              <a:rPr lang="ru-RU" sz="2000" b="1" dirty="0" err="1"/>
              <a:t>види</a:t>
            </a:r>
            <a:r>
              <a:rPr lang="ru-RU" sz="2000" b="1" dirty="0"/>
              <a:t>, </a:t>
            </a:r>
            <a:r>
              <a:rPr lang="ru-RU" sz="2000" b="1" dirty="0" err="1"/>
              <a:t>складові</a:t>
            </a:r>
            <a:r>
              <a:rPr lang="ru-RU" sz="2000" b="1" dirty="0"/>
              <a:t> </a:t>
            </a:r>
            <a:r>
              <a:rPr lang="ru-RU" sz="2000" b="1" dirty="0" err="1"/>
              <a:t>соціологічного</a:t>
            </a:r>
            <a:r>
              <a:rPr lang="ru-RU" sz="2000" b="1" dirty="0"/>
              <a:t> </a:t>
            </a:r>
            <a:r>
              <a:rPr lang="ru-RU" sz="2000" b="1" dirty="0" err="1"/>
              <a:t>дослідження</a:t>
            </a:r>
            <a:endParaRPr lang="ru-RU" sz="2000" b="1" dirty="0"/>
          </a:p>
          <a:p>
            <a:pPr algn="just"/>
            <a:endParaRPr lang="uk-UA" sz="2000" dirty="0"/>
          </a:p>
          <a:p>
            <a:pPr algn="just"/>
            <a:r>
              <a:rPr lang="uk-UA" sz="2000" dirty="0"/>
              <a:t>Соціологічне дослідження – це система </a:t>
            </a:r>
            <a:r>
              <a:rPr lang="uk-UA" sz="2000" dirty="0" err="1"/>
              <a:t>логічно</a:t>
            </a:r>
            <a:r>
              <a:rPr lang="uk-UA" sz="2000" dirty="0"/>
              <a:t> послідовних методологічних, методичних і організаційно-технічних процедур, спрямованих на отримання достовірних даних про явища чи процеси, що вивчаються, для їх подальшого використання в соціальному управлінні.</a:t>
            </a:r>
          </a:p>
          <a:p>
            <a:pPr algn="just"/>
            <a:r>
              <a:rPr lang="uk-UA" sz="2000" dirty="0"/>
              <a:t>Соціологічне дослідження складається з чотирьох етапів:</a:t>
            </a:r>
          </a:p>
          <a:p>
            <a:pPr algn="just"/>
            <a:r>
              <a:rPr lang="uk-UA" sz="2000" dirty="0"/>
              <a:t>1) підготовка дослідження;</a:t>
            </a:r>
          </a:p>
          <a:p>
            <a:pPr algn="just"/>
            <a:r>
              <a:rPr lang="uk-UA" sz="2000" dirty="0"/>
              <a:t>2) збір первинної соціологічної інформації. Під первинною соціологічною інформацією розуміють неузагальнені дані (відповіді респондентів на питання анкет, інтерв’ю, записи в картках спостереження, аналіз документів тощо);</a:t>
            </a:r>
          </a:p>
          <a:p>
            <a:pPr algn="just"/>
            <a:r>
              <a:rPr lang="uk-UA" sz="2000" dirty="0"/>
              <a:t>3) підготовка зібраної інформації для обробки та її обробка.</a:t>
            </a:r>
          </a:p>
          <a:p>
            <a:pPr algn="just"/>
            <a:r>
              <a:rPr lang="uk-UA" sz="2000" dirty="0"/>
              <a:t>4) аналіз обробленої інформації, підготовка звіту за підсумками дослідження, формулювання висновків і рекомендацій.</a:t>
            </a:r>
          </a:p>
          <a:p>
            <a:pPr algn="just"/>
            <a:r>
              <a:rPr lang="uk-UA" sz="2000" dirty="0"/>
              <a:t>Залежно від складності й масштабності аналізу предмета виділяють три види соціологічного дослідження: розвідувальне (пілотажне), описове, аналітичне.</a:t>
            </a:r>
          </a:p>
          <a:p>
            <a:pPr algn="just"/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755225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6BDC644-9A7F-4A46-908E-29BBEDC26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740" y="727969"/>
            <a:ext cx="11345662" cy="5307071"/>
          </a:xfrm>
        </p:spPr>
        <p:txBody>
          <a:bodyPr>
            <a:normAutofit/>
          </a:bodyPr>
          <a:lstStyle/>
          <a:p>
            <a:pPr algn="just"/>
            <a:r>
              <a:rPr lang="uk-UA" sz="2000" dirty="0"/>
              <a:t>Найпростішим видом соціологічного дослідження є розвідувальне дослідження. Воно будується на спрощеній програмі й охоплює невеликі сукупності, має стислий за обсягом інструментарій. Інструментарій – це методичні документи, за допомогою яких відбувається збір первинної соціологічної інформації (анкети, бланк-інтерв’ю, картки для фіксації результатів спостереження, аналізу документів тощо). Розвідувальне дослідження передує більш глибоким дослідженням. За допомогою цього виду соціологічного дослідження отримують додаткову інформацію про об’єкт і предмет, уточнюють гіпотези й завдання, інструментарій і межі сукупності, що вивчається в поглибленому дослідженні, виявляють труднощі, які можуть трапитись в процесі його проведення. </a:t>
            </a:r>
          </a:p>
          <a:p>
            <a:pPr algn="just"/>
            <a:r>
              <a:rPr lang="uk-UA" sz="2000" dirty="0"/>
              <a:t>Різновидом розвідувального дослідження є експрес-опитування, яке готує оперативні соціологічні дані.</a:t>
            </a:r>
          </a:p>
          <a:p>
            <a:pPr algn="just"/>
            <a:r>
              <a:rPr lang="uk-UA" sz="2000" dirty="0"/>
              <a:t>Як правило, в розвідувальному дослідженні використовують один з найдоступніших методів (анкетне опитування чи інтерв’ю), які дозволяють провести його в короткі строки.</a:t>
            </a:r>
          </a:p>
        </p:txBody>
      </p:sp>
    </p:spTree>
    <p:extLst>
      <p:ext uri="{BB962C8B-B14F-4D97-AF65-F5344CB8AC3E}">
        <p14:creationId xmlns:p14="http://schemas.microsoft.com/office/powerpoint/2010/main" val="1601173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FE70500-E401-4ED8-91E9-0258AA919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8" y="612559"/>
            <a:ext cx="11532094" cy="5850385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/>
              <a:t>Описове дослідження – більш складний вид соціологічного аналізу. Воно здійснюється за розробленою програмою, на базі апробованого інструментарію і застосовується на відносно великій спільності людей (наприклад, колектив великого підприємства). Збір інформації може бути доповнений методами спостереження, аналізом документів.</a:t>
            </a:r>
          </a:p>
          <a:p>
            <a:pPr algn="just"/>
            <a:r>
              <a:rPr lang="uk-UA" dirty="0"/>
              <a:t>Аналітичне дослідження – найбільш поглиблений вид соціологічного аналізу. Воно не тільки описує структурні елементи явища, що вивчається, але й з’ясовує його причини.</a:t>
            </a:r>
          </a:p>
          <a:p>
            <a:pPr algn="just"/>
            <a:r>
              <a:rPr lang="uk-UA" dirty="0"/>
              <a:t>Підготовка аналітичного дослідження вимагає значного часу, ретельно розробленої програми, інструментарію, попередньої уяви про об’єкт, який вивчається. За методами збору інформації даний вид соціологічного дослідження має комплексний характер.</a:t>
            </a:r>
          </a:p>
          <a:p>
            <a:pPr algn="just"/>
            <a:r>
              <a:rPr lang="uk-UA" dirty="0"/>
              <a:t>Після вибору виду соціологічного дослідження починається його підготовка; даний етап передбачає розробку програми, робочого плану, допоміжних документів дослідження.</a:t>
            </a:r>
          </a:p>
          <a:p>
            <a:pPr algn="just"/>
            <a:r>
              <a:rPr lang="uk-UA" dirty="0"/>
              <a:t>Програма соціологічного дослідження містить теоретичне обґрунтування дослідницької проблеми та методичні прийоми вивчення явища чи процесу.</a:t>
            </a:r>
          </a:p>
          <a:p>
            <a:pPr algn="just"/>
            <a:r>
              <a:rPr lang="uk-UA" dirty="0"/>
              <a:t>У методологічній частині програми </a:t>
            </a:r>
            <a:r>
              <a:rPr lang="uk-UA" dirty="0" err="1"/>
              <a:t>формулюються</a:t>
            </a:r>
            <a:r>
              <a:rPr lang="uk-UA" dirty="0"/>
              <a:t> та обґрунтовуються проблема, цілі, гіпотези, завдання соціологічного дослідження, визначаються його об’єкти і предмет, здійснюється логічний аналіз основних понять.</a:t>
            </a:r>
          </a:p>
          <a:p>
            <a:pPr algn="just"/>
            <a:r>
              <a:rPr lang="uk-UA" dirty="0"/>
              <a:t>Методична частина містить визначення сукупності, яка досліджується, методів збору соціологічної інформації, схеми її обробки, логічну структуру застосованого інструментарію. Програма – це науковий документ, від якості її розробки залежить якість результатів дослідження.</a:t>
            </a:r>
          </a:p>
        </p:txBody>
      </p:sp>
    </p:spTree>
    <p:extLst>
      <p:ext uri="{BB962C8B-B14F-4D97-AF65-F5344CB8AC3E}">
        <p14:creationId xmlns:p14="http://schemas.microsoft.com/office/powerpoint/2010/main" val="2621318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4957DD8-6CF9-4B1A-88DE-FA3D7B47D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985" y="852256"/>
            <a:ext cx="11434438" cy="518278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 err="1"/>
              <a:t>Формування</a:t>
            </a:r>
            <a:r>
              <a:rPr lang="ru-RU" sz="2000" dirty="0"/>
              <a:t> та </a:t>
            </a:r>
            <a:r>
              <a:rPr lang="ru-RU" sz="2000" dirty="0" err="1"/>
              <a:t>обґрунтування</a:t>
            </a:r>
            <a:r>
              <a:rPr lang="ru-RU" sz="2000" dirty="0"/>
              <a:t> </a:t>
            </a:r>
            <a:r>
              <a:rPr lang="ru-RU" sz="2000" dirty="0" err="1"/>
              <a:t>проблеми</a:t>
            </a:r>
            <a:r>
              <a:rPr lang="ru-RU" sz="2000" dirty="0"/>
              <a:t> </a:t>
            </a:r>
            <a:r>
              <a:rPr lang="ru-RU" sz="2000" dirty="0" err="1"/>
              <a:t>соціологічного</a:t>
            </a:r>
            <a:r>
              <a:rPr lang="ru-RU" sz="2000" dirty="0"/>
              <a:t> </a:t>
            </a:r>
            <a:r>
              <a:rPr lang="ru-RU" sz="2000" dirty="0" err="1"/>
              <a:t>дослідження</a:t>
            </a:r>
            <a:r>
              <a:rPr lang="ru-RU" sz="2000" dirty="0"/>
              <a:t>. </a:t>
            </a:r>
            <a:r>
              <a:rPr lang="ru-RU" sz="2000" dirty="0" err="1"/>
              <a:t>Соціальна</a:t>
            </a:r>
            <a:r>
              <a:rPr lang="ru-RU" sz="2000" dirty="0"/>
              <a:t> проблема </a:t>
            </a:r>
            <a:r>
              <a:rPr lang="ru-RU" sz="2000" dirty="0" err="1"/>
              <a:t>означає</a:t>
            </a:r>
            <a:r>
              <a:rPr lang="ru-RU" sz="2000" dirty="0"/>
              <a:t> стан “</a:t>
            </a:r>
            <a:r>
              <a:rPr lang="ru-RU" sz="2000" dirty="0" err="1"/>
              <a:t>знання</a:t>
            </a:r>
            <a:r>
              <a:rPr lang="ru-RU" sz="2000" dirty="0"/>
              <a:t> про </a:t>
            </a:r>
            <a:r>
              <a:rPr lang="ru-RU" sz="2000" dirty="0" err="1"/>
              <a:t>незнання</a:t>
            </a:r>
            <a:r>
              <a:rPr lang="ru-RU" sz="2000" dirty="0"/>
              <a:t>” </a:t>
            </a:r>
            <a:r>
              <a:rPr lang="ru-RU" sz="2000" dirty="0" err="1"/>
              <a:t>певних</a:t>
            </a:r>
            <a:r>
              <a:rPr lang="ru-RU" sz="2000" dirty="0"/>
              <a:t> </a:t>
            </a:r>
            <a:r>
              <a:rPr lang="ru-RU" sz="2000" dirty="0" err="1"/>
              <a:t>сторін</a:t>
            </a:r>
            <a:r>
              <a:rPr lang="ru-RU" sz="2000" dirty="0"/>
              <a:t>, </a:t>
            </a:r>
            <a:r>
              <a:rPr lang="ru-RU" sz="2000" dirty="0" err="1"/>
              <a:t>кількісних</a:t>
            </a:r>
            <a:r>
              <a:rPr lang="ru-RU" sz="2000" dirty="0"/>
              <a:t> і </a:t>
            </a:r>
            <a:r>
              <a:rPr lang="ru-RU" sz="2000" dirty="0" err="1"/>
              <a:t>якісних</a:t>
            </a:r>
            <a:r>
              <a:rPr lang="ru-RU" sz="2000" dirty="0"/>
              <a:t> </a:t>
            </a:r>
            <a:r>
              <a:rPr lang="ru-RU" sz="2000" dirty="0" err="1"/>
              <a:t>змін</a:t>
            </a:r>
            <a:r>
              <a:rPr lang="ru-RU" sz="2000" dirty="0"/>
              <a:t>, причин, </a:t>
            </a:r>
            <a:r>
              <a:rPr lang="ru-RU" sz="2000" dirty="0" err="1"/>
              <a:t>інших</a:t>
            </a:r>
            <a:r>
              <a:rPr lang="ru-RU" sz="2000" dirty="0"/>
              <a:t> характеристик </a:t>
            </a:r>
            <a:r>
              <a:rPr lang="ru-RU" sz="2000" dirty="0" err="1"/>
              <a:t>явища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процесу</a:t>
            </a:r>
            <a:r>
              <a:rPr lang="ru-RU" sz="2000" dirty="0"/>
              <a:t>. </a:t>
            </a:r>
            <a:r>
              <a:rPr lang="ru-RU" sz="2000" dirty="0" err="1"/>
              <a:t>Зокрема</a:t>
            </a:r>
            <a:r>
              <a:rPr lang="ru-RU" sz="2000" dirty="0"/>
              <a:t>,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бути </a:t>
            </a:r>
            <a:r>
              <a:rPr lang="ru-RU" sz="2000" dirty="0" err="1"/>
              <a:t>незнання</a:t>
            </a:r>
            <a:r>
              <a:rPr lang="ru-RU" sz="2000" dirty="0"/>
              <a:t> </a:t>
            </a:r>
            <a:r>
              <a:rPr lang="ru-RU" sz="2000" dirty="0" err="1"/>
              <a:t>повною</a:t>
            </a:r>
            <a:r>
              <a:rPr lang="ru-RU" sz="2000" dirty="0"/>
              <a:t> </a:t>
            </a:r>
            <a:r>
              <a:rPr lang="ru-RU" sz="2000" dirty="0" err="1"/>
              <a:t>мірою</a:t>
            </a:r>
            <a:r>
              <a:rPr lang="ru-RU" sz="2000" dirty="0"/>
              <a:t> причин </a:t>
            </a:r>
            <a:r>
              <a:rPr lang="ru-RU" sz="2000" dirty="0" err="1"/>
              <a:t>кризових</a:t>
            </a:r>
            <a:r>
              <a:rPr lang="ru-RU" sz="2000" dirty="0"/>
              <a:t> </a:t>
            </a:r>
            <a:r>
              <a:rPr lang="ru-RU" sz="2000" dirty="0" err="1"/>
              <a:t>явищ</a:t>
            </a:r>
            <a:r>
              <a:rPr lang="ru-RU" sz="2000" dirty="0"/>
              <a:t> в </a:t>
            </a:r>
            <a:r>
              <a:rPr lang="ru-RU" sz="2000" dirty="0" err="1"/>
              <a:t>суспільстві</a:t>
            </a:r>
            <a:r>
              <a:rPr lang="ru-RU" sz="2000" dirty="0"/>
              <a:t>, </a:t>
            </a:r>
            <a:r>
              <a:rPr lang="ru-RU" sz="2000" dirty="0" err="1"/>
              <a:t>повільного</a:t>
            </a:r>
            <a:r>
              <a:rPr lang="ru-RU" sz="2000" dirty="0"/>
              <a:t> переходу </a:t>
            </a:r>
            <a:r>
              <a:rPr lang="ru-RU" sz="2000" dirty="0" err="1"/>
              <a:t>економіки</a:t>
            </a:r>
            <a:r>
              <a:rPr lang="ru-RU" sz="2000" dirty="0"/>
              <a:t> до ринку </a:t>
            </a:r>
            <a:r>
              <a:rPr lang="ru-RU" sz="2000" dirty="0" err="1"/>
              <a:t>тощо</a:t>
            </a:r>
            <a:r>
              <a:rPr lang="ru-RU" sz="2000" dirty="0"/>
              <a:t>. При </a:t>
            </a:r>
            <a:r>
              <a:rPr lang="ru-RU" sz="2000" dirty="0" err="1"/>
              <a:t>цьому</a:t>
            </a:r>
            <a:r>
              <a:rPr lang="ru-RU" sz="2000" dirty="0"/>
              <a:t> </a:t>
            </a:r>
            <a:r>
              <a:rPr lang="ru-RU" sz="2000" dirty="0" err="1"/>
              <a:t>важливо</a:t>
            </a:r>
            <a:r>
              <a:rPr lang="ru-RU" sz="2000" dirty="0"/>
              <a:t> не </a:t>
            </a:r>
            <a:r>
              <a:rPr lang="ru-RU" sz="2000" dirty="0" err="1"/>
              <a:t>допускати</a:t>
            </a:r>
            <a:r>
              <a:rPr lang="ru-RU" sz="2000" dirty="0"/>
              <a:t> постановки </a:t>
            </a:r>
            <a:r>
              <a:rPr lang="ru-RU" sz="2000" dirty="0" err="1"/>
              <a:t>неактуальних</a:t>
            </a:r>
            <a:r>
              <a:rPr lang="ru-RU" sz="2000" dirty="0"/>
              <a:t> проблем. </a:t>
            </a:r>
            <a:r>
              <a:rPr lang="ru-RU" sz="2000" dirty="0" err="1"/>
              <a:t>Соціологічне</a:t>
            </a:r>
            <a:r>
              <a:rPr lang="ru-RU" sz="2000" dirty="0"/>
              <a:t> </a:t>
            </a:r>
            <a:r>
              <a:rPr lang="ru-RU" sz="2000" dirty="0" err="1"/>
              <a:t>дослідження</a:t>
            </a:r>
            <a:r>
              <a:rPr lang="ru-RU" sz="2000" dirty="0"/>
              <a:t> </a:t>
            </a:r>
            <a:r>
              <a:rPr lang="ru-RU" sz="2000" dirty="0" err="1"/>
              <a:t>повинне</a:t>
            </a:r>
            <a:r>
              <a:rPr lang="ru-RU" sz="2000" dirty="0"/>
              <a:t> </a:t>
            </a:r>
            <a:r>
              <a:rPr lang="ru-RU" sz="2000" dirty="0" err="1"/>
              <a:t>мати</a:t>
            </a:r>
            <a:r>
              <a:rPr lang="ru-RU" sz="2000" dirty="0"/>
              <a:t> одну проблему. </a:t>
            </a:r>
            <a:r>
              <a:rPr lang="ru-RU" sz="2000" dirty="0" err="1"/>
              <a:t>Інакше</a:t>
            </a:r>
            <a:r>
              <a:rPr lang="ru-RU" sz="2000" dirty="0"/>
              <a:t> </a:t>
            </a:r>
            <a:r>
              <a:rPr lang="ru-RU" sz="2000" dirty="0" err="1"/>
              <a:t>виникне</a:t>
            </a:r>
            <a:r>
              <a:rPr lang="ru-RU" sz="2000" dirty="0"/>
              <a:t> </a:t>
            </a:r>
            <a:r>
              <a:rPr lang="ru-RU" sz="2000" dirty="0" err="1"/>
              <a:t>зайва</a:t>
            </a:r>
            <a:r>
              <a:rPr lang="ru-RU" sz="2000" dirty="0"/>
              <a:t> </a:t>
            </a:r>
            <a:r>
              <a:rPr lang="ru-RU" sz="2000" dirty="0" err="1"/>
              <a:t>складність</a:t>
            </a:r>
            <a:r>
              <a:rPr lang="ru-RU" sz="2000" dirty="0"/>
              <a:t>, </a:t>
            </a:r>
            <a:r>
              <a:rPr lang="ru-RU" sz="2000" dirty="0" err="1"/>
              <a:t>втратиться</a:t>
            </a:r>
            <a:r>
              <a:rPr lang="ru-RU" sz="2000" dirty="0"/>
              <a:t> </a:t>
            </a:r>
            <a:r>
              <a:rPr lang="ru-RU" sz="2000" dirty="0" err="1"/>
              <a:t>якість</a:t>
            </a:r>
            <a:r>
              <a:rPr lang="ru-RU" sz="2000" dirty="0"/>
              <a:t> </a:t>
            </a:r>
            <a:r>
              <a:rPr lang="ru-RU" sz="2000" dirty="0" err="1"/>
              <a:t>результатів</a:t>
            </a:r>
            <a:r>
              <a:rPr lang="ru-RU" sz="2000" dirty="0"/>
              <a:t> </a:t>
            </a:r>
            <a:r>
              <a:rPr lang="ru-RU" sz="2000" dirty="0" err="1"/>
              <a:t>дослідження</a:t>
            </a:r>
            <a:r>
              <a:rPr lang="ru-RU" sz="2000" dirty="0"/>
              <a:t>.</a:t>
            </a:r>
          </a:p>
          <a:p>
            <a:pPr algn="just"/>
            <a:r>
              <a:rPr lang="uk-UA" sz="2000" dirty="0"/>
              <a:t>Важливим елементом підготовки соціологічного дослідження є визначення його об’єкта та предмета. Об’єктом соціологічного дослідження є діяльність людей і умови, в яких ця діяльність здійснюється.</a:t>
            </a:r>
          </a:p>
          <a:p>
            <a:pPr algn="just"/>
            <a:r>
              <a:rPr lang="uk-UA" sz="2000" dirty="0"/>
              <a:t>Предмет дослідження – це та сторона об’єкта, яка підлягає вивченню. Один і той же об’єкт може мати кілька різних предметів дослідження. Формування гіпотез. Гіпотеза в соціологічному дослідженні - є науково обґрунтоване передбачення структури соціальних об’єктів, характеру елементів і </a:t>
            </a:r>
            <a:r>
              <a:rPr lang="uk-UA" sz="2000" dirty="0" err="1"/>
              <a:t>зв’язків</a:t>
            </a:r>
            <a:r>
              <a:rPr lang="uk-UA" sz="2000" dirty="0"/>
              <a:t> , які створюють ці об’єкти, механізму і функціонування. Гіпотеза задає загальну спрямованість дослідженню ще до його початку, підказує вибір об’єкта дослідження, методи збору інформації.</a:t>
            </a:r>
          </a:p>
        </p:txBody>
      </p:sp>
    </p:spTree>
    <p:extLst>
      <p:ext uri="{BB962C8B-B14F-4D97-AF65-F5344CB8AC3E}">
        <p14:creationId xmlns:p14="http://schemas.microsoft.com/office/powerpoint/2010/main" val="1852105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09655F0-ACF0-42FE-9CF9-1B1BEE771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129" y="568171"/>
            <a:ext cx="11372294" cy="588589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/>
              <a:t>Гіпотеза повинна відповідати таким вимогам:</a:t>
            </a:r>
          </a:p>
          <a:p>
            <a:pPr algn="just"/>
            <a:r>
              <a:rPr lang="uk-UA" dirty="0"/>
              <a:t>1) вона не повинна, як правило, суперечити теоріям, фактам, істина яких уже доведена;</a:t>
            </a:r>
          </a:p>
          <a:p>
            <a:pPr algn="just"/>
            <a:r>
              <a:rPr lang="uk-UA" dirty="0"/>
              <a:t>2) повинна бути доступною для перевірки в процесі соціологічного дослідження;</a:t>
            </a:r>
          </a:p>
          <a:p>
            <a:pPr algn="just"/>
            <a:r>
              <a:rPr lang="uk-UA" dirty="0"/>
              <a:t>3) повинна підлягати логічному аналізу, який встановлює її суперечність.</a:t>
            </a:r>
          </a:p>
          <a:p>
            <a:pPr algn="just"/>
            <a:r>
              <a:rPr lang="uk-UA" dirty="0"/>
              <a:t>Важливо, щоб гіпотези не визначали наперед підсумки дослідження. Гіпотези слід формулювати чітко, не допускаючи двозначності понять.</a:t>
            </a:r>
          </a:p>
          <a:p>
            <a:pPr algn="just"/>
            <a:r>
              <a:rPr lang="uk-UA" dirty="0"/>
              <a:t>Програма соціологічного дослідження повинна мати проект вибірки, він містить:</a:t>
            </a:r>
          </a:p>
          <a:p>
            <a:pPr algn="just"/>
            <a:r>
              <a:rPr lang="uk-UA" dirty="0"/>
              <a:t>1) принципи виділення сукупності, яка досліджується;</a:t>
            </a:r>
          </a:p>
          <a:p>
            <a:pPr algn="just"/>
            <a:r>
              <a:rPr lang="uk-UA" dirty="0"/>
              <a:t>2) обґрунтування техніки проведення дослідження;</a:t>
            </a:r>
          </a:p>
          <a:p>
            <a:pPr algn="just"/>
            <a:r>
              <a:rPr lang="uk-UA" dirty="0"/>
              <a:t>3) підходи до визначення достовірності соціологічної інформації.</a:t>
            </a:r>
          </a:p>
          <a:p>
            <a:pPr algn="just"/>
            <a:r>
              <a:rPr lang="uk-UA" dirty="0"/>
              <a:t>Доречно зазначити в програмі й логічні схеми обробки зібраної інформації, які показують можливий діапазон і глибину її аналізу.</a:t>
            </a:r>
          </a:p>
          <a:p>
            <a:pPr algn="just"/>
            <a:r>
              <a:rPr lang="uk-UA" dirty="0"/>
              <a:t>Робочий план соціологічного дослідження розробляється згідно з його програмою, календарними строками проведення, матеріальними та людськими ресурсами, а також основними процедурними заходами (підбір і підготовка виконавців, роз’яснювальна робота, розробка форм контролю за проведенням дослідження). Основними ланками робочого плану є: проба </a:t>
            </a:r>
            <a:r>
              <a:rPr lang="uk-UA" dirty="0" err="1"/>
              <a:t>методик</a:t>
            </a:r>
            <a:r>
              <a:rPr lang="uk-UA" dirty="0"/>
              <a:t> збору первинних даних (пілотажне дослідження); польове обстеження (масовий збір даних на об’єкті); підготовка первинних даних для обробки; обробка соціологічних даних (їх аналіз і інтерпретація); викладення результатів дослідження.</a:t>
            </a:r>
          </a:p>
        </p:txBody>
      </p:sp>
    </p:spTree>
    <p:extLst>
      <p:ext uri="{BB962C8B-B14F-4D97-AF65-F5344CB8AC3E}">
        <p14:creationId xmlns:p14="http://schemas.microsoft.com/office/powerpoint/2010/main" val="564620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A21D398-FEF5-4260-A3DE-4BCACD304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639" y="674703"/>
            <a:ext cx="11221375" cy="5360337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Звіт – повна форма підведення підсумків соціологічного дослідження - містить опис всіх розділів програми дослідження. Звіт включає основні висновки, практичні рекомендації, оцінює соціальну та економічну ефективність від реалізації результатів дослідження.</a:t>
            </a:r>
          </a:p>
          <a:p>
            <a:pPr algn="just"/>
            <a:r>
              <a:rPr lang="uk-UA" dirty="0"/>
              <a:t>В додаток до звіту входять всі методологічні та методичні документи, документи соціологічного дослідження (програма, план, інструментарій, інструкції тощо), а також всі соціологічні дані (таблиці, графіки, індивідуальні думки), які не ввійшли у звіт при пошуку відповіді на основну гіпотезу.</a:t>
            </a:r>
          </a:p>
          <a:p>
            <a:pPr algn="ctr"/>
            <a:r>
              <a:rPr lang="uk-UA" b="1" dirty="0"/>
              <a:t>2.2. Методи проведення соціологічного дослідження</a:t>
            </a:r>
          </a:p>
          <a:p>
            <a:pPr algn="ctr"/>
            <a:endParaRPr lang="uk-UA" b="1" dirty="0"/>
          </a:p>
          <a:p>
            <a:pPr algn="just"/>
            <a:r>
              <a:rPr lang="uk-UA" dirty="0"/>
              <a:t>Виділяють чотири основних методи соціологічного дослідження: аналіз документів, спостереження, опитування і соціальний експеримент. Розглянемо коротко специфіку цих методів. Найбільш поширеним методом збору соціологічної інформації є метод опитування, специфіка якого полягає в тому, що при ньому джерелом інформації є людина (респондент) – безпосередній учасник процесів і явищ, які вивчаються.</a:t>
            </a:r>
          </a:p>
          <a:p>
            <a:pPr algn="just"/>
            <a:r>
              <a:rPr lang="uk-UA" dirty="0"/>
              <a:t>Найпоширеніший вид опитування – анкетування. Воно буває груповим і індивідуальним. Групове опитування застосовується за місцем роботи, навчання.</a:t>
            </a:r>
          </a:p>
        </p:txBody>
      </p:sp>
    </p:spTree>
    <p:extLst>
      <p:ext uri="{BB962C8B-B14F-4D97-AF65-F5344CB8AC3E}">
        <p14:creationId xmlns:p14="http://schemas.microsoft.com/office/powerpoint/2010/main" val="1424204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48DD436-10AB-43B4-A39F-29FFF57D8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51" y="639191"/>
            <a:ext cx="11505461" cy="5832629"/>
          </a:xfrm>
        </p:spPr>
        <p:txBody>
          <a:bodyPr>
            <a:normAutofit/>
          </a:bodyPr>
          <a:lstStyle/>
          <a:p>
            <a:pPr algn="ctr"/>
            <a:r>
              <a:rPr lang="uk-UA" sz="2000" b="1" dirty="0"/>
              <a:t>2.2.1. Опитування як метод збору соціологічної інформації</a:t>
            </a:r>
          </a:p>
          <a:p>
            <a:pPr algn="ctr"/>
            <a:endParaRPr lang="uk-UA" sz="2000" dirty="0"/>
          </a:p>
          <a:p>
            <a:pPr algn="just"/>
            <a:r>
              <a:rPr lang="uk-UA" sz="2000" dirty="0"/>
              <a:t>Опитування в соціології – найважливіший і найбільш розповсюджений метод збору первинної інформації. По-перше, за його допомогою можливо отримувати інформацію про суб’єктивний світ людей, їх схильність, мотиви діяльності. По-друге, це метод вивчення фактів свідомості, що дозволяє отримувати інформацію практично про всі, в тому числі зовні не виражені проблеми життєдіяльності трудового колективу. Дійсно, не з усіх цих проблем є документи, (а отже, неможливо застосувати метод аналізу документів): не про всі працівники говорять, і не все проявляється зовні в їх діяльності (тобто, не все може бути вивчено за допомогою спостереження). Що стосується опитування, то в його процесі може бути поставлене будь-яке питання. По-третє професійний підхід до проведення опитувань ( правильна організація вибору, використання спеціальних методів опитування і постановки питань в анкетах) дозволяє отримувати об’єктивну і стійку інформацію про стан суспільної свідомості.</a:t>
            </a:r>
          </a:p>
          <a:p>
            <a:pPr algn="just"/>
            <a:r>
              <a:rPr lang="uk-UA" sz="2000" dirty="0"/>
              <a:t>Існує два основних типи опитування: інтерв’ю та анкетне опитування. Вони ґрунтуються на використанні опитувального листа, як сукупності питань, що різняться за змістом, формою і функціями.</a:t>
            </a:r>
          </a:p>
        </p:txBody>
      </p:sp>
    </p:spTree>
    <p:extLst>
      <p:ext uri="{BB962C8B-B14F-4D97-AF65-F5344CB8AC3E}">
        <p14:creationId xmlns:p14="http://schemas.microsoft.com/office/powerpoint/2010/main" val="2523531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FD90D13-E779-439B-8065-12E6D4C5A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8" y="603682"/>
            <a:ext cx="11532094" cy="5912528"/>
          </a:xfrm>
        </p:spPr>
        <p:txBody>
          <a:bodyPr>
            <a:normAutofit fontScale="92500"/>
          </a:bodyPr>
          <a:lstStyle/>
          <a:p>
            <a:pPr algn="just"/>
            <a:r>
              <a:rPr lang="uk-UA" sz="2000" dirty="0"/>
              <a:t>Інтерв’ю – це проведена за планом бесіда, що забезпечує прямий контакт інтерв’юера з респондентом, причому відповіді останнього записуються механічно або на плівку.</a:t>
            </a:r>
          </a:p>
          <a:p>
            <a:pPr algn="just"/>
            <a:r>
              <a:rPr lang="uk-UA" sz="2000" dirty="0"/>
              <a:t>Анкетне опитування – це реєстрація відповідей самим респондентом. Існують різні види анкетного опитування: поштове, через пресу, телефонне, </a:t>
            </a:r>
            <a:r>
              <a:rPr lang="uk-UA" sz="2000" dirty="0" err="1"/>
              <a:t>роздатне</a:t>
            </a:r>
            <a:r>
              <a:rPr lang="uk-UA" sz="2000" dirty="0"/>
              <a:t>. Сфера використання методу опитування при вивченні соціальних аспектів праці дуже широка. За його допомогою можна вивчати питання роботи з кадрами, стан трудової дисципліни, рівень трудової активності працівників. До інтерв’ю і анкетного опитування належать так звані спеціальні процедури, засновані на методі опитування з методами інших наук.</a:t>
            </a:r>
          </a:p>
          <a:p>
            <a:pPr algn="just"/>
            <a:r>
              <a:rPr lang="uk-UA" sz="2000" dirty="0"/>
              <a:t>Це тести, соціометричні процедури, на основі яких визначається неформальна структура колективу, вивчається проблема лідерства, колективної згуртованості. </a:t>
            </a:r>
            <a:r>
              <a:rPr lang="uk-UA" sz="2000" dirty="0" err="1"/>
              <a:t>Лінгво</a:t>
            </a:r>
            <a:r>
              <a:rPr lang="uk-UA" sz="2000" dirty="0"/>
              <a:t>-соціологічні процедури покликані аналізувати інформованість, політичну культуру.</a:t>
            </a:r>
          </a:p>
          <a:p>
            <a:pPr algn="just"/>
            <a:endParaRPr lang="uk-UA" sz="2000" dirty="0"/>
          </a:p>
          <a:p>
            <a:pPr algn="ctr"/>
            <a:r>
              <a:rPr lang="uk-UA" sz="2000" dirty="0"/>
              <a:t>2.2.2. Аналіз документів</a:t>
            </a:r>
          </a:p>
          <a:p>
            <a:pPr algn="just"/>
            <a:endParaRPr lang="uk-UA" sz="2000" dirty="0"/>
          </a:p>
          <a:p>
            <a:pPr algn="just"/>
            <a:r>
              <a:rPr lang="uk-UA" sz="2000" dirty="0"/>
              <a:t>Важливим джерелом інформації при вивченні соціальних проблем праці є різноманітні документи і матеріали, які знаходяться в трудових колективах. Їх дуже багато: документи адміністрації і спільних організацій, протоколи зборів і засідань, матеріали преси.</a:t>
            </a:r>
          </a:p>
        </p:txBody>
      </p:sp>
    </p:spTree>
    <p:extLst>
      <p:ext uri="{BB962C8B-B14F-4D97-AF65-F5344CB8AC3E}">
        <p14:creationId xmlns:p14="http://schemas.microsoft.com/office/powerpoint/2010/main" val="22586930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TM03457510[[fn=Савон]]</Template>
  <TotalTime>30</TotalTime>
  <Words>1870</Words>
  <Application>Microsoft Office PowerPoint</Application>
  <PresentationFormat>Широкоэкранный</PresentationFormat>
  <Paragraphs>62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Century Gothic</vt:lpstr>
      <vt:lpstr>Garamond</vt:lpstr>
      <vt:lpstr>Савон</vt:lpstr>
      <vt:lpstr>Соціологічне дослідження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Соціологічне дослідження</dc:title>
  <dc:creator>Admin</dc:creator>
  <cp:lastModifiedBy>Admin</cp:lastModifiedBy>
  <cp:revision>5</cp:revision>
  <dcterms:created xsi:type="dcterms:W3CDTF">2023-09-05T13:14:15Z</dcterms:created>
  <dcterms:modified xsi:type="dcterms:W3CDTF">2023-09-05T13:48:14Z</dcterms:modified>
</cp:coreProperties>
</file>