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 id="259" r:id="rId4"/>
    <p:sldId id="260" r:id="rId5"/>
    <p:sldId id="262" r:id="rId6"/>
    <p:sldId id="263" r:id="rId7"/>
    <p:sldId id="264" r:id="rId8"/>
    <p:sldId id="265" r:id="rId9"/>
    <p:sldId id="266" r:id="rId10"/>
    <p:sldId id="267" r:id="rId1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44"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4E4F5897-342B-408E-B7FA-C4A9D9EA2F8F}" type="datetimeFigureOut">
              <a:rPr lang="ru-RU" smtClean="0"/>
              <a:t>29.09.2022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2290013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E4F5897-342B-408E-B7FA-C4A9D9EA2F8F}" type="datetimeFigureOut">
              <a:rPr lang="ru-RU" smtClean="0"/>
              <a:t>29.09.2022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17932360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E4F5897-342B-408E-B7FA-C4A9D9EA2F8F}" type="datetimeFigureOut">
              <a:rPr lang="ru-RU" smtClean="0"/>
              <a:t>29.09.2022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13997908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E4F5897-342B-408E-B7FA-C4A9D9EA2F8F}" type="datetimeFigureOut">
              <a:rPr lang="ru-RU" smtClean="0"/>
              <a:t>29.09.2022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18201589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4E4F5897-342B-408E-B7FA-C4A9D9EA2F8F}" type="datetimeFigureOut">
              <a:rPr lang="ru-RU" smtClean="0"/>
              <a:t>29.09.2022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31325005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4E4F5897-342B-408E-B7FA-C4A9D9EA2F8F}" type="datetimeFigureOut">
              <a:rPr lang="ru-RU" smtClean="0"/>
              <a:t>29.09.2022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35416395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4E4F5897-342B-408E-B7FA-C4A9D9EA2F8F}" type="datetimeFigureOut">
              <a:rPr lang="ru-RU" smtClean="0"/>
              <a:t>29.09.2022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3677537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4E4F5897-342B-408E-B7FA-C4A9D9EA2F8F}" type="datetimeFigureOut">
              <a:rPr lang="ru-RU" smtClean="0"/>
              <a:t>29.09.2022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40934081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4E4F5897-342B-408E-B7FA-C4A9D9EA2F8F}" type="datetimeFigureOut">
              <a:rPr lang="ru-RU" smtClean="0"/>
              <a:t>29.09.2022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17918767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4E4F5897-342B-408E-B7FA-C4A9D9EA2F8F}" type="datetimeFigureOut">
              <a:rPr lang="ru-RU" smtClean="0"/>
              <a:t>29.09.2022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12248645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4E4F5897-342B-408E-B7FA-C4A9D9EA2F8F}" type="datetimeFigureOut">
              <a:rPr lang="ru-RU" smtClean="0"/>
              <a:t>29.09.2022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39199508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E4F5897-342B-408E-B7FA-C4A9D9EA2F8F}" type="datetimeFigureOut">
              <a:rPr lang="ru-RU" smtClean="0"/>
              <a:t>29.09.2022</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F4E91F4-5937-4398-8623-DDFF2AEED528}" type="slidenum">
              <a:rPr lang="ru-RU" smtClean="0"/>
              <a:t>‹#›</a:t>
            </a:fld>
            <a:endParaRPr lang="ru-RU"/>
          </a:p>
        </p:txBody>
      </p:sp>
    </p:spTree>
    <p:extLst>
      <p:ext uri="{BB962C8B-B14F-4D97-AF65-F5344CB8AC3E}">
        <p14:creationId xmlns:p14="http://schemas.microsoft.com/office/powerpoint/2010/main" val="41256679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1700808"/>
            <a:ext cx="8229600" cy="4248472"/>
          </a:xfrm>
        </p:spPr>
        <p:txBody>
          <a:bodyPr>
            <a:noAutofit/>
          </a:bodyPr>
          <a:lstStyle/>
          <a:p>
            <a:pPr algn="l"/>
            <a:r>
              <a:rPr lang="ru-RU" sz="3200" dirty="0"/>
              <a:t>1. </a:t>
            </a:r>
            <a:r>
              <a:rPr lang="uk-UA" sz="3200" dirty="0" smtClean="0"/>
              <a:t>Характеристика внутрішніх джерел проведення фінансової санації підприємства.</a:t>
            </a:r>
            <a:br>
              <a:rPr lang="uk-UA" sz="3200" dirty="0" smtClean="0"/>
            </a:br>
            <a:r>
              <a:rPr lang="uk-UA" sz="3200" dirty="0" smtClean="0"/>
              <a:t>2. Характеристика зовнішніх джерел проведення фінансової санації підприємства</a:t>
            </a:r>
            <a:r>
              <a:rPr lang="ru-RU" sz="3200" dirty="0" smtClean="0"/>
              <a:t>.</a:t>
            </a:r>
            <a:endParaRPr lang="ru-RU" sz="3200" dirty="0"/>
          </a:p>
        </p:txBody>
      </p:sp>
      <p:sp>
        <p:nvSpPr>
          <p:cNvPr id="4" name="Объект 2"/>
          <p:cNvSpPr txBox="1">
            <a:spLocks/>
          </p:cNvSpPr>
          <p:nvPr/>
        </p:nvSpPr>
        <p:spPr>
          <a:xfrm>
            <a:off x="251520" y="188640"/>
            <a:ext cx="8229600" cy="1905075"/>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endParaRPr lang="ru-RU" dirty="0"/>
          </a:p>
        </p:txBody>
      </p:sp>
      <p:sp>
        <p:nvSpPr>
          <p:cNvPr id="5" name="Объект 2"/>
          <p:cNvSpPr txBox="1">
            <a:spLocks/>
          </p:cNvSpPr>
          <p:nvPr/>
        </p:nvSpPr>
        <p:spPr>
          <a:xfrm>
            <a:off x="251520" y="188536"/>
            <a:ext cx="8229600" cy="1905075"/>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uk-UA" b="1" dirty="0" smtClean="0"/>
              <a:t>Тема </a:t>
            </a:r>
            <a:r>
              <a:rPr lang="uk-UA" b="1" dirty="0" smtClean="0"/>
              <a:t>6</a:t>
            </a:r>
            <a:r>
              <a:rPr lang="uk-UA" b="1" dirty="0"/>
              <a:t>. Фінансування санації підприємств</a:t>
            </a:r>
            <a:endParaRPr lang="uk-UA" b="1" dirty="0"/>
          </a:p>
        </p:txBody>
      </p:sp>
    </p:spTree>
    <p:extLst>
      <p:ext uri="{BB962C8B-B14F-4D97-AF65-F5344CB8AC3E}">
        <p14:creationId xmlns:p14="http://schemas.microsoft.com/office/powerpoint/2010/main" val="5706634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5937523"/>
          </a:xfrm>
        </p:spPr>
        <p:txBody>
          <a:bodyPr>
            <a:normAutofit/>
          </a:bodyPr>
          <a:lstStyle/>
          <a:p>
            <a:pPr marL="0" indent="0" algn="ctr">
              <a:buNone/>
            </a:pPr>
            <a:r>
              <a:rPr lang="uk-UA" sz="2100" b="1" dirty="0"/>
              <a:t>Санація може здійснюватися за участю кредиторів. При цьому це сприяння може бути надане у такому вигляді:</a:t>
            </a:r>
          </a:p>
          <a:p>
            <a:pPr marL="0" indent="0" algn="just">
              <a:buNone/>
            </a:pPr>
            <a:r>
              <a:rPr lang="uk-UA" sz="2100" dirty="0"/>
              <a:t>- шляхом реструктуризації заборгованості;</a:t>
            </a:r>
          </a:p>
          <a:p>
            <a:pPr marL="0" indent="0" algn="just">
              <a:buNone/>
            </a:pPr>
            <a:r>
              <a:rPr lang="uk-UA" sz="2100" dirty="0"/>
              <a:t>- за допомогою повної чи часткової відмови від зобов'язань;</a:t>
            </a:r>
          </a:p>
          <a:p>
            <a:pPr marL="0" indent="0" algn="just">
              <a:buNone/>
            </a:pPr>
            <a:r>
              <a:rPr lang="uk-UA" sz="2100" dirty="0"/>
              <a:t>- за допомогою надання додаткових позикових коштів.</a:t>
            </a:r>
          </a:p>
          <a:p>
            <a:pPr marL="0" indent="0" algn="ctr">
              <a:buNone/>
            </a:pPr>
            <a:endParaRPr lang="uk-UA" sz="2100" b="1" dirty="0"/>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smtClean="0"/>
          </a:p>
          <a:p>
            <a:pPr marL="0" indent="0" algn="ctr">
              <a:buNone/>
            </a:pPr>
            <a:endParaRPr lang="uk-UA" dirty="0"/>
          </a:p>
        </p:txBody>
      </p:sp>
    </p:spTree>
    <p:extLst>
      <p:ext uri="{BB962C8B-B14F-4D97-AF65-F5344CB8AC3E}">
        <p14:creationId xmlns:p14="http://schemas.microsoft.com/office/powerpoint/2010/main" val="14439464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971600" y="332656"/>
            <a:ext cx="7632848" cy="4801314"/>
          </a:xfrm>
          <a:prstGeom prst="rect">
            <a:avLst/>
          </a:prstGeom>
        </p:spPr>
        <p:txBody>
          <a:bodyPr wrap="square">
            <a:spAutoFit/>
          </a:bodyPr>
          <a:lstStyle/>
          <a:p>
            <a:pPr algn="just"/>
            <a:endParaRPr lang="uk-UA" b="1" dirty="0" smtClean="0"/>
          </a:p>
          <a:p>
            <a:pPr algn="ctr"/>
            <a:r>
              <a:rPr lang="uk-UA" b="1" dirty="0"/>
              <a:t>Внутрішні джерела проведення фінансової санації:</a:t>
            </a:r>
          </a:p>
          <a:p>
            <a:pPr algn="just"/>
            <a:r>
              <a:rPr lang="uk-UA" dirty="0"/>
              <a:t>- кошти власників (засновників, учасників, пайовиків тощо) суб'єкта підприємницької діяльності;</a:t>
            </a:r>
          </a:p>
          <a:p>
            <a:pPr algn="just"/>
            <a:r>
              <a:rPr lang="uk-UA" dirty="0"/>
              <a:t>- кошти працівників підприємства.</a:t>
            </a:r>
          </a:p>
          <a:p>
            <a:pPr algn="ctr"/>
            <a:endParaRPr lang="uk-UA" b="1" dirty="0" smtClean="0"/>
          </a:p>
          <a:p>
            <a:pPr algn="ctr"/>
            <a:r>
              <a:rPr lang="uk-UA" b="1" dirty="0" smtClean="0"/>
              <a:t>Фінансова </a:t>
            </a:r>
            <a:r>
              <a:rPr lang="uk-UA" b="1" dirty="0"/>
              <a:t>санація за рахунок залучених коштів власника (власників) боржника </a:t>
            </a:r>
          </a:p>
          <a:p>
            <a:pPr algn="ctr"/>
            <a:r>
              <a:rPr lang="uk-UA" b="1" dirty="0"/>
              <a:t>Власники підприємства, що потребує санації, можуть надати фінансову допомогу своєму підприємству шляхом виділення необхідних коштів для погашення зобов'язань боржника перед кредиторами, в тому числі зобов'язань щодо сплати податків та обов'язкових платежів.</a:t>
            </a:r>
          </a:p>
          <a:p>
            <a:pPr algn="ctr"/>
            <a:endParaRPr lang="uk-UA" b="1" dirty="0" smtClean="0"/>
          </a:p>
          <a:p>
            <a:pPr algn="ctr"/>
            <a:r>
              <a:rPr lang="uk-UA" b="1" dirty="0" smtClean="0"/>
              <a:t>Така </a:t>
            </a:r>
            <a:r>
              <a:rPr lang="uk-UA" b="1" dirty="0"/>
              <a:t>допомога з правової точки зору може здійснюватись шляхом:</a:t>
            </a:r>
          </a:p>
          <a:p>
            <a:pPr algn="just"/>
            <a:r>
              <a:rPr lang="uk-UA" dirty="0"/>
              <a:t>- безповоротної фінансової допомоги;</a:t>
            </a:r>
          </a:p>
          <a:p>
            <a:pPr algn="just"/>
            <a:r>
              <a:rPr lang="uk-UA" dirty="0"/>
              <a:t>- зворотної фінансової допомоги;</a:t>
            </a:r>
          </a:p>
          <a:p>
            <a:pPr algn="just"/>
            <a:r>
              <a:rPr lang="uk-UA" dirty="0"/>
              <a:t>- збільшення статутного фонду.</a:t>
            </a:r>
          </a:p>
        </p:txBody>
      </p:sp>
    </p:spTree>
    <p:extLst>
      <p:ext uri="{BB962C8B-B14F-4D97-AF65-F5344CB8AC3E}">
        <p14:creationId xmlns:p14="http://schemas.microsoft.com/office/powerpoint/2010/main" val="27171943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16632"/>
            <a:ext cx="8229600" cy="6009531"/>
          </a:xfrm>
        </p:spPr>
        <p:txBody>
          <a:bodyPr>
            <a:normAutofit fontScale="77500" lnSpcReduction="20000"/>
          </a:bodyPr>
          <a:lstStyle/>
          <a:p>
            <a:pPr marL="0" indent="0" algn="ctr">
              <a:buNone/>
            </a:pPr>
            <a:r>
              <a:rPr lang="uk-UA" sz="2400" b="1" dirty="0" smtClean="0"/>
              <a:t>Відповідно до чинного законодавства України, безповоротною фінансовою допомогою слід вважати:</a:t>
            </a:r>
          </a:p>
          <a:p>
            <a:pPr marL="0" indent="0" algn="just">
              <a:buNone/>
            </a:pPr>
            <a:r>
              <a:rPr lang="uk-UA" sz="2400" dirty="0" smtClean="0"/>
              <a:t>- суму коштів, передану платнику податку згідно з договорами дарування, іншими подібними договорами, які не передбачають відповідної компенсації чи повернення таких коштів (за винятком бюджетних дотацій і субсидій), або без укладання таких угод;</a:t>
            </a:r>
          </a:p>
          <a:p>
            <a:pPr marL="0" indent="0" algn="just">
              <a:buNone/>
            </a:pPr>
            <a:r>
              <a:rPr lang="uk-UA" sz="2400" dirty="0" smtClean="0"/>
              <a:t>- суму безнадійної заборгованості, відшкодованої кредитору позичальником після списання такої безнадійної заборгованості;</a:t>
            </a:r>
          </a:p>
          <a:p>
            <a:pPr marL="0" indent="0" algn="just">
              <a:buNone/>
            </a:pPr>
            <a:r>
              <a:rPr lang="uk-UA" sz="2400" dirty="0" smtClean="0"/>
              <a:t>- суму заборгованості платника податку перед іншою юридичною чи фізичною особою, що залишилася нестягнутою після закінчення строку позовної давності;</a:t>
            </a:r>
          </a:p>
          <a:p>
            <a:pPr marL="0" indent="0" algn="just">
              <a:buNone/>
            </a:pPr>
            <a:r>
              <a:rPr lang="uk-UA" sz="2400" dirty="0" smtClean="0"/>
              <a:t>- кредит або депозит, наданий платнику податку без встановлення строків повернення його основної суми, за винятком кредитів, наданих під безстрокові облігації, та депозитів до запитання у банківських установах</a:t>
            </a:r>
            <a:r>
              <a:rPr lang="ru-RU" sz="2400" dirty="0" smtClean="0"/>
              <a:t>.</a:t>
            </a:r>
          </a:p>
          <a:p>
            <a:pPr marL="0" indent="0" algn="just">
              <a:buNone/>
            </a:pPr>
            <a:endParaRPr lang="uk-UA" sz="2400" b="1" dirty="0" smtClean="0"/>
          </a:p>
          <a:p>
            <a:pPr marL="0" indent="0" algn="just">
              <a:buNone/>
            </a:pPr>
            <a:r>
              <a:rPr lang="uk-UA" sz="2400" b="1" dirty="0" smtClean="0"/>
              <a:t>Суттєвим недоліком </a:t>
            </a:r>
            <a:r>
              <a:rPr lang="uk-UA" sz="2400" dirty="0" smtClean="0"/>
              <a:t>є те, що підприємство-боржник повинно сплатити податок на прибуток з сум, отриманих у вигляді безповоротної фінансової допомоги.</a:t>
            </a:r>
          </a:p>
          <a:p>
            <a:pPr marL="0" indent="0" algn="just">
              <a:buNone/>
            </a:pPr>
            <a:r>
              <a:rPr lang="uk-UA" sz="2400" dirty="0" smtClean="0"/>
              <a:t>Більш того, виходячи з положень податкового законодавства, надання фінансової допомоги можливо для суб'єкта-донора лише з чистого прибутку. При цьому суми фінансової допомоги не виключаються зі складу об'єкта оподаткування податком на прибуток. Це фактично означає, що </a:t>
            </a:r>
            <a:r>
              <a:rPr lang="uk-UA" sz="2400" b="1" dirty="0" smtClean="0"/>
              <a:t>сума, яка спрямовується на фінансове оздоровлення, оподатковується двічі</a:t>
            </a:r>
            <a:r>
              <a:rPr lang="ru-RU" sz="2400" b="1" dirty="0" smtClean="0"/>
              <a:t>.</a:t>
            </a:r>
            <a:endParaRPr lang="ru-RU" sz="2400" b="1" dirty="0"/>
          </a:p>
          <a:p>
            <a:pPr marL="0" indent="0" algn="just">
              <a:buNone/>
            </a:pPr>
            <a:endParaRPr lang="ru-RU" sz="2400" dirty="0"/>
          </a:p>
          <a:p>
            <a:pPr algn="ctr"/>
            <a:endParaRPr lang="ru-RU" dirty="0"/>
          </a:p>
        </p:txBody>
      </p:sp>
    </p:spTree>
    <p:extLst>
      <p:ext uri="{BB962C8B-B14F-4D97-AF65-F5344CB8AC3E}">
        <p14:creationId xmlns:p14="http://schemas.microsoft.com/office/powerpoint/2010/main" val="34409021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5937523"/>
          </a:xfrm>
        </p:spPr>
        <p:txBody>
          <a:bodyPr>
            <a:normAutofit/>
          </a:bodyPr>
          <a:lstStyle/>
          <a:p>
            <a:pPr marL="0" indent="0" algn="ctr">
              <a:buNone/>
            </a:pPr>
            <a:r>
              <a:rPr lang="uk-UA" sz="2100" b="1" dirty="0" smtClean="0"/>
              <a:t>Зворотна фінансова допомога власником може надаватись виключно на підставі цивільно-правових договорів, зокрема позики, кредиту тощо. </a:t>
            </a:r>
          </a:p>
          <a:p>
            <a:pPr marL="0" indent="0" algn="ctr">
              <a:buNone/>
            </a:pPr>
            <a:endParaRPr lang="uk-UA" sz="2100" b="1" dirty="0" smtClean="0"/>
          </a:p>
          <a:p>
            <a:pPr marL="0" indent="0" algn="ctr">
              <a:buNone/>
            </a:pPr>
            <a:r>
              <a:rPr lang="uk-UA" sz="2100" dirty="0" smtClean="0"/>
              <a:t>Відповідно до законодавства України кредити, тобто кошти, які передаються у тимчасове користування на умовах забезпеченості, повернення, строковості, платності, характеру використання, можуть видаватись лише спеціалізованими установами: банками, кредитними спілками та ломбардами. Тому, як правило, крім випадків, коли власником підприємства-боржника виступають кредитні установи, кредит як джерело проведення фінансової санації не входить до групи внутрішніх джерел проведення санації. Найбільш простим недорогим способом в аспекті оформлення операції і оподаткування є надання фінансової допомоги боржнику у формі безповоротної (чи, під невисокі проценти, зворотної) позики</a:t>
            </a:r>
            <a:r>
              <a:rPr lang="ru-RU" sz="2100" dirty="0" smtClean="0"/>
              <a:t>.</a:t>
            </a:r>
            <a:endParaRPr lang="ru-RU" sz="2100" dirty="0"/>
          </a:p>
          <a:p>
            <a:pPr marL="0" indent="0" algn="ctr">
              <a:buNone/>
            </a:pPr>
            <a:endParaRPr lang="uk-UA" sz="2100" b="1" dirty="0"/>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smtClean="0"/>
          </a:p>
          <a:p>
            <a:pPr marL="0" indent="0" algn="ctr">
              <a:buNone/>
            </a:pPr>
            <a:endParaRPr lang="uk-UA" dirty="0"/>
          </a:p>
        </p:txBody>
      </p:sp>
    </p:spTree>
    <p:extLst>
      <p:ext uri="{BB962C8B-B14F-4D97-AF65-F5344CB8AC3E}">
        <p14:creationId xmlns:p14="http://schemas.microsoft.com/office/powerpoint/2010/main" val="34578223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5937523"/>
          </a:xfrm>
        </p:spPr>
        <p:txBody>
          <a:bodyPr>
            <a:normAutofit/>
          </a:bodyPr>
          <a:lstStyle/>
          <a:p>
            <a:pPr marL="0" indent="0" algn="ctr">
              <a:buNone/>
            </a:pPr>
            <a:r>
              <a:rPr lang="uk-UA" sz="2100" b="1" dirty="0"/>
              <a:t>Короткострокові і довгострокові займи на проведення фінансової санації підприємство-боржник може отримати шляхом випуску і продажу боргових зобов'язань (векселів, облігацій).</a:t>
            </a:r>
          </a:p>
          <a:p>
            <a:pPr marL="0" indent="0" algn="ctr">
              <a:buNone/>
            </a:pPr>
            <a:endParaRPr lang="uk-UA" sz="2100" dirty="0" smtClean="0"/>
          </a:p>
          <a:p>
            <a:pPr marL="0" indent="0" algn="ctr">
              <a:buNone/>
            </a:pPr>
            <a:r>
              <a:rPr lang="uk-UA" sz="2100" dirty="0" smtClean="0"/>
              <a:t>Однак </a:t>
            </a:r>
            <a:r>
              <a:rPr lang="uk-UA" sz="2100" dirty="0"/>
              <a:t>таке твердження помилкове з правової точки зору, тому що відповідно до законодавства України, яке регулює вексельний обіг, </a:t>
            </a:r>
            <a:r>
              <a:rPr lang="uk-UA" sz="2100" b="1" dirty="0"/>
              <a:t>вексель</a:t>
            </a:r>
            <a:r>
              <a:rPr lang="uk-UA" sz="2100" dirty="0"/>
              <a:t> може бути виданий лише за фактично відпущені товари (надані послуги, виконані роботи). Таке тлумачення знайшло своє вираження і у судовій практиці</a:t>
            </a:r>
            <a:r>
              <a:rPr lang="uk-UA" sz="2100" dirty="0" smtClean="0"/>
              <a:t>.</a:t>
            </a:r>
            <a:endParaRPr lang="uk-UA" sz="2100" dirty="0"/>
          </a:p>
          <a:p>
            <a:pPr marL="0" indent="0" algn="ctr">
              <a:buNone/>
            </a:pPr>
            <a:endParaRPr lang="uk-UA" sz="2100" dirty="0" smtClean="0"/>
          </a:p>
          <a:p>
            <a:pPr marL="0" indent="0" algn="ctr">
              <a:buNone/>
            </a:pPr>
            <a:r>
              <a:rPr lang="uk-UA" sz="2100" dirty="0" smtClean="0"/>
              <a:t>На </a:t>
            </a:r>
            <a:r>
              <a:rPr lang="uk-UA" sz="2100" dirty="0"/>
              <a:t>відміну від векселя, випуск </a:t>
            </a:r>
            <a:r>
              <a:rPr lang="uk-UA" sz="2100" b="1" dirty="0"/>
              <a:t>облігацій</a:t>
            </a:r>
            <a:r>
              <a:rPr lang="uk-UA" sz="2100" dirty="0"/>
              <a:t> не є обумовленим наявністю реальної заборгованості емітента перед власниками облігацій. Однак відповідно до Закону України </a:t>
            </a:r>
            <a:r>
              <a:rPr lang="uk-UA" sz="2100" dirty="0" err="1"/>
              <a:t>„Про</a:t>
            </a:r>
            <a:r>
              <a:rPr lang="uk-UA" sz="2100" dirty="0"/>
              <a:t> цінні папери та фондовий ринок", випуск облігацій підприємств для формування та поповнення статутного фонду емітента, а також для покриття збитків, пов'язаних з їх господарською діяльністю, не допускається". </a:t>
            </a: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smtClean="0"/>
          </a:p>
          <a:p>
            <a:pPr marL="0" indent="0" algn="ctr">
              <a:buNone/>
            </a:pPr>
            <a:endParaRPr lang="uk-UA" dirty="0"/>
          </a:p>
        </p:txBody>
      </p:sp>
    </p:spTree>
    <p:extLst>
      <p:ext uri="{BB962C8B-B14F-4D97-AF65-F5344CB8AC3E}">
        <p14:creationId xmlns:p14="http://schemas.microsoft.com/office/powerpoint/2010/main" val="27682951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5937523"/>
          </a:xfrm>
        </p:spPr>
        <p:txBody>
          <a:bodyPr>
            <a:normAutofit lnSpcReduction="10000"/>
          </a:bodyPr>
          <a:lstStyle/>
          <a:p>
            <a:pPr marL="0" indent="0" algn="ctr">
              <a:buNone/>
            </a:pPr>
            <a:r>
              <a:rPr lang="uk-UA" sz="2100" b="1" dirty="0"/>
              <a:t>В економічній літературі, особливо у закордонній, ефективним інструментом залучення коштів для проведення фінансової санації вважається збільшення статутного фонду. </a:t>
            </a:r>
          </a:p>
          <a:p>
            <a:pPr marL="0" indent="0" algn="ctr">
              <a:buNone/>
            </a:pPr>
            <a:endParaRPr lang="uk-UA" sz="2100" b="1" dirty="0" smtClean="0"/>
          </a:p>
          <a:p>
            <a:pPr marL="0" indent="0" algn="ctr">
              <a:buNone/>
            </a:pPr>
            <a:r>
              <a:rPr lang="uk-UA" sz="2100" b="1" dirty="0" smtClean="0"/>
              <a:t>Збільшення </a:t>
            </a:r>
            <a:r>
              <a:rPr lang="uk-UA" sz="2100" b="1" dirty="0"/>
              <a:t>статутного фонду підприємства (додаткова емісія для акціонерних товариств) має такі основні переваги:</a:t>
            </a:r>
          </a:p>
          <a:p>
            <a:pPr marL="0" indent="0" algn="just">
              <a:buNone/>
            </a:pPr>
            <a:r>
              <a:rPr lang="uk-UA" sz="2100" dirty="0"/>
              <a:t>- для залучення коштів не потрібні ні застава, ні гарантії третіх осіб;</a:t>
            </a:r>
          </a:p>
          <a:p>
            <a:pPr marL="0" indent="0" algn="just">
              <a:buNone/>
            </a:pPr>
            <a:r>
              <a:rPr lang="uk-UA" sz="2100" dirty="0"/>
              <a:t>- вкладення коштів у підприємство у даному випадку має довгостроковий характер;</a:t>
            </a:r>
          </a:p>
          <a:p>
            <a:pPr marL="0" indent="0" algn="just">
              <a:buNone/>
            </a:pPr>
            <a:r>
              <a:rPr lang="uk-UA" sz="2100" dirty="0"/>
              <a:t>- залучені кошти не підпадають під оподаткування. Сказане є вірним навіть для випадків, коли корпоративні права (при первинному розміщенні) реалізуються за ціною, вищою від номіналу.</a:t>
            </a:r>
          </a:p>
          <a:p>
            <a:pPr marL="0" indent="0" algn="ctr">
              <a:buNone/>
            </a:pPr>
            <a:endParaRPr lang="uk-UA" sz="2100" b="1" dirty="0" smtClean="0"/>
          </a:p>
          <a:p>
            <a:pPr marL="0" indent="0" algn="ctr">
              <a:buNone/>
            </a:pPr>
            <a:r>
              <a:rPr lang="uk-UA" sz="2100" b="1" dirty="0" smtClean="0"/>
              <a:t>Збільшення </a:t>
            </a:r>
            <a:r>
              <a:rPr lang="uk-UA" sz="2100" b="1" dirty="0"/>
              <a:t>статутного фонду акціонерного товариства може здійснюватися трьома методами:</a:t>
            </a:r>
          </a:p>
          <a:p>
            <a:pPr marL="0" indent="0" algn="just">
              <a:buNone/>
            </a:pPr>
            <a:r>
              <a:rPr lang="uk-UA" sz="2100" dirty="0"/>
              <a:t>- шляхом випуску нових акцій;</a:t>
            </a:r>
          </a:p>
          <a:p>
            <a:pPr marL="0" indent="0" algn="just">
              <a:buNone/>
            </a:pPr>
            <a:r>
              <a:rPr lang="uk-UA" sz="2100" dirty="0"/>
              <a:t>- шляхом обміну облігацій (які були випущені раніше) на акції;</a:t>
            </a:r>
          </a:p>
          <a:p>
            <a:pPr marL="0" indent="0" algn="just">
              <a:buNone/>
            </a:pPr>
            <a:r>
              <a:rPr lang="uk-UA" sz="2100" dirty="0"/>
              <a:t>- шляхом збільшення номінальної вартості акцій.</a:t>
            </a:r>
          </a:p>
          <a:p>
            <a:pPr marL="0" indent="0" algn="ctr">
              <a:buNone/>
            </a:pPr>
            <a:endParaRPr lang="uk-UA" sz="2100" b="1" dirty="0"/>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smtClean="0"/>
          </a:p>
          <a:p>
            <a:pPr marL="0" indent="0" algn="ctr">
              <a:buNone/>
            </a:pPr>
            <a:endParaRPr lang="uk-UA" dirty="0"/>
          </a:p>
        </p:txBody>
      </p:sp>
    </p:spTree>
    <p:extLst>
      <p:ext uri="{BB962C8B-B14F-4D97-AF65-F5344CB8AC3E}">
        <p14:creationId xmlns:p14="http://schemas.microsoft.com/office/powerpoint/2010/main" val="9727768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5937523"/>
          </a:xfrm>
        </p:spPr>
        <p:txBody>
          <a:bodyPr>
            <a:normAutofit/>
          </a:bodyPr>
          <a:lstStyle/>
          <a:p>
            <a:pPr marL="0" indent="0" algn="ctr">
              <a:buNone/>
            </a:pPr>
            <a:r>
              <a:rPr lang="uk-UA" sz="2100" b="1" dirty="0" smtClean="0"/>
              <a:t>Фінансування санації персоналом можливо за допомогою:</a:t>
            </a:r>
          </a:p>
          <a:p>
            <a:pPr marL="0" indent="0" algn="just">
              <a:buNone/>
            </a:pPr>
            <a:r>
              <a:rPr lang="uk-UA" sz="2100" dirty="0" smtClean="0"/>
              <a:t>- відстрочки чи відмови від винагороди за результатами господарської діяльності;</a:t>
            </a:r>
          </a:p>
          <a:p>
            <a:pPr marL="0" indent="0" algn="just">
              <a:buNone/>
            </a:pPr>
            <a:r>
              <a:rPr lang="uk-UA" sz="2100" dirty="0" smtClean="0"/>
              <a:t>- надання робітниками позик;</a:t>
            </a:r>
          </a:p>
          <a:p>
            <a:pPr marL="0" indent="0" algn="just">
              <a:buNone/>
            </a:pPr>
            <a:r>
              <a:rPr lang="uk-UA" sz="2100" dirty="0" smtClean="0"/>
              <a:t>- придбання співробітниками акцій даного підприємства</a:t>
            </a:r>
            <a:r>
              <a:rPr lang="ru-RU" sz="2100" dirty="0" smtClean="0"/>
              <a:t>. </a:t>
            </a:r>
            <a:endParaRPr lang="ru-RU" sz="2100" dirty="0"/>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smtClean="0"/>
          </a:p>
          <a:p>
            <a:pPr marL="0" indent="0" algn="ctr">
              <a:buNone/>
            </a:pPr>
            <a:endParaRPr lang="uk-UA" dirty="0"/>
          </a:p>
        </p:txBody>
      </p:sp>
    </p:spTree>
    <p:extLst>
      <p:ext uri="{BB962C8B-B14F-4D97-AF65-F5344CB8AC3E}">
        <p14:creationId xmlns:p14="http://schemas.microsoft.com/office/powerpoint/2010/main" val="42863851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5937523"/>
          </a:xfrm>
        </p:spPr>
        <p:txBody>
          <a:bodyPr>
            <a:normAutofit fontScale="62500" lnSpcReduction="20000"/>
          </a:bodyPr>
          <a:lstStyle/>
          <a:p>
            <a:pPr marL="0" indent="0" algn="ctr">
              <a:buNone/>
            </a:pPr>
            <a:r>
              <a:rPr lang="uk-UA" sz="2100" b="1" dirty="0" smtClean="0"/>
              <a:t>Зовнішні джерела фінансування санації підприємства:</a:t>
            </a:r>
          </a:p>
          <a:p>
            <a:pPr marL="0" indent="0" algn="just">
              <a:buNone/>
            </a:pPr>
            <a:r>
              <a:rPr lang="uk-UA" sz="2100" dirty="0" smtClean="0"/>
              <a:t>- коштів державного бюджету (для державних підприємств);</a:t>
            </a:r>
          </a:p>
          <a:p>
            <a:pPr marL="0" indent="0" algn="just">
              <a:buNone/>
            </a:pPr>
            <a:r>
              <a:rPr lang="uk-UA" sz="2100" dirty="0" smtClean="0"/>
              <a:t>- використання кредитних ресурсів;</a:t>
            </a:r>
          </a:p>
          <a:p>
            <a:pPr marL="0" indent="0" algn="just">
              <a:buNone/>
            </a:pPr>
            <a:r>
              <a:rPr lang="uk-UA" sz="2100" dirty="0" smtClean="0"/>
              <a:t>- коштів основних кредиторів;</a:t>
            </a:r>
          </a:p>
          <a:p>
            <a:pPr marL="0" indent="0" algn="just">
              <a:buNone/>
            </a:pPr>
            <a:r>
              <a:rPr lang="uk-UA" sz="2100" dirty="0" smtClean="0"/>
              <a:t>- коштів від залучення інвестицій.</a:t>
            </a:r>
          </a:p>
          <a:p>
            <a:pPr marL="0" indent="0" algn="ctr">
              <a:buNone/>
            </a:pPr>
            <a:endParaRPr lang="uk-UA" sz="2100" b="1" dirty="0" smtClean="0"/>
          </a:p>
          <a:p>
            <a:pPr marL="0" indent="0" algn="ctr">
              <a:buNone/>
            </a:pPr>
            <a:r>
              <a:rPr lang="uk-UA" sz="2100" b="1" dirty="0" smtClean="0"/>
              <a:t>Для проведення фінансової санації можуть залучатись кредитні ресурси. </a:t>
            </a:r>
            <a:r>
              <a:rPr lang="uk-UA" sz="2100" dirty="0" smtClean="0"/>
              <a:t>У такому випадку правовою підставою для отримання коштів на зазначені цілі будуть кредитні угоди. При цьому правове регулювання у даному випадку буде здійснюватись на визнаних в Україні загальних принципах та правилах кредитування. Сказане не стосується випадків, коли кредити надаються за окремими програмами фінансування досудової санації. В останньому випадку надання та повернення кредиту будуть дещо модифіковані.</a:t>
            </a:r>
          </a:p>
          <a:p>
            <a:pPr marL="0" indent="0" algn="ctr">
              <a:buNone/>
            </a:pPr>
            <a:r>
              <a:rPr lang="uk-UA" sz="2100" dirty="0" smtClean="0"/>
              <a:t>Надання кредитів регламентується цілою низкою нормативних актів. Основним серед них є Закон України </a:t>
            </a:r>
            <a:r>
              <a:rPr lang="uk-UA" sz="2100" dirty="0" err="1" smtClean="0"/>
              <a:t>„Про</a:t>
            </a:r>
            <a:r>
              <a:rPr lang="uk-UA" sz="2100" dirty="0" smtClean="0"/>
              <a:t> банки та банківську діяльність".</a:t>
            </a:r>
          </a:p>
          <a:p>
            <a:pPr marL="0" indent="0" algn="ctr">
              <a:buNone/>
            </a:pPr>
            <a:r>
              <a:rPr lang="uk-UA" sz="2100" b="1" dirty="0" smtClean="0"/>
              <a:t>Якщо проаналізувати положення закону стосовно використання кредитних ресурсів у ході проведення фінансової санації, то можна дійти таких висновків.</a:t>
            </a:r>
          </a:p>
          <a:p>
            <a:pPr marL="0" indent="0" algn="just">
              <a:buNone/>
            </a:pPr>
            <a:r>
              <a:rPr lang="uk-UA" sz="2100" b="1" dirty="0" smtClean="0"/>
              <a:t>Перше. </a:t>
            </a:r>
            <a:r>
              <a:rPr lang="uk-UA" sz="2100" dirty="0" smtClean="0"/>
              <a:t>Для проведення фінансової санації можуть бути надані лише короткострокові кредити, тобто кредити до одного року. Це дуже короткий строк для виведення підприємства-боржника з фінансової прірви. Тобто, взявши кредит на цей строк для проведення фінансової санації, найімовірніше позичальник не зможе його повернути.</a:t>
            </a:r>
          </a:p>
          <a:p>
            <a:pPr marL="0" indent="0" algn="just">
              <a:buNone/>
            </a:pPr>
            <a:endParaRPr lang="uk-UA" sz="2100" b="1" dirty="0" smtClean="0"/>
          </a:p>
          <a:p>
            <a:pPr marL="0" indent="0" algn="just">
              <a:buNone/>
            </a:pPr>
            <a:r>
              <a:rPr lang="uk-UA" sz="2100" b="1" dirty="0" smtClean="0"/>
              <a:t>Друге. </a:t>
            </a:r>
            <a:r>
              <a:rPr lang="uk-UA" sz="2100" dirty="0" smtClean="0"/>
              <a:t>Залучення кредитних коштів для проведення фінансової санації обов'язково повинно бути забезпечено або заставою (майном, майновими правами, цінними паперами), або гарантіями (банку, фінансами чи майном третьої особи), або іншим забезпеченням (порука, свідоцтво страхової організації). Виходячи з того, що підприємство-боржник знаходиться у досить скрутному фінансовому стані, важко очікувати, що хтось виступить його гарантом або поручителем. Водночас найімовірніше його майно буде знаходитися під податковою заставою, а процедура перезастави дуже складна. І навряд чи у даній ситуації на неї погодиться кредитна установа.</a:t>
            </a:r>
          </a:p>
          <a:p>
            <a:pPr marL="0" indent="0" algn="just">
              <a:buNone/>
            </a:pPr>
            <a:endParaRPr lang="uk-UA" sz="2100" b="1" dirty="0" smtClean="0"/>
          </a:p>
          <a:p>
            <a:pPr marL="0" indent="0" algn="just">
              <a:buNone/>
            </a:pPr>
            <a:r>
              <a:rPr lang="uk-UA" sz="2100" b="1" dirty="0" smtClean="0"/>
              <a:t>Третє. </a:t>
            </a:r>
            <a:r>
              <a:rPr lang="uk-UA" sz="2100" dirty="0" smtClean="0"/>
              <a:t>Ці кредитні угоди будуть розглядатись за ступенем ризику як кредити з підвищеним ризиком, що фактично означає встановлення </a:t>
            </a:r>
            <a:r>
              <a:rPr lang="uk-UA" sz="2100" dirty="0" err="1" smtClean="0"/>
              <a:t>„нереальних</a:t>
            </a:r>
            <a:r>
              <a:rPr lang="uk-UA" sz="2100" dirty="0" smtClean="0"/>
              <a:t>" процентних ставок для підприємства-боржника</a:t>
            </a:r>
            <a:r>
              <a:rPr lang="ru-RU" sz="2100" dirty="0" smtClean="0"/>
              <a:t>.</a:t>
            </a:r>
            <a:endParaRPr lang="ru-RU" sz="2100" dirty="0"/>
          </a:p>
          <a:p>
            <a:pPr marL="0" indent="0" algn="ctr">
              <a:buNone/>
            </a:pPr>
            <a:endParaRPr lang="uk-UA" sz="2100" b="1" dirty="0"/>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smtClean="0"/>
          </a:p>
          <a:p>
            <a:pPr marL="0" indent="0" algn="ctr">
              <a:buNone/>
            </a:pPr>
            <a:endParaRPr lang="uk-UA" dirty="0"/>
          </a:p>
        </p:txBody>
      </p:sp>
    </p:spTree>
    <p:extLst>
      <p:ext uri="{BB962C8B-B14F-4D97-AF65-F5344CB8AC3E}">
        <p14:creationId xmlns:p14="http://schemas.microsoft.com/office/powerpoint/2010/main" val="23459485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5937523"/>
          </a:xfrm>
        </p:spPr>
        <p:txBody>
          <a:bodyPr>
            <a:normAutofit fontScale="92500"/>
          </a:bodyPr>
          <a:lstStyle/>
          <a:p>
            <a:pPr marL="0" indent="0" algn="ctr">
              <a:buNone/>
            </a:pPr>
            <a:r>
              <a:rPr lang="uk-UA" sz="2100" b="1" dirty="0" smtClean="0"/>
              <a:t>Залучення іноземних кредитних ресурсів для проведення фінансової санації. </a:t>
            </a:r>
          </a:p>
          <a:p>
            <a:pPr marL="0" indent="0" algn="ctr">
              <a:buNone/>
            </a:pPr>
            <a:endParaRPr lang="uk-UA" sz="2100" b="1" dirty="0"/>
          </a:p>
          <a:p>
            <a:pPr marL="0" indent="0" algn="ctr">
              <a:buNone/>
            </a:pPr>
            <a:r>
              <a:rPr lang="uk-UA" sz="2100" dirty="0" smtClean="0"/>
              <a:t>Оскільки законодавство України передбачає, що український резидент має право отримати кредит від нерезидента лише за наявності ліцензії, яку надає Національний банк України у визначеному законодавством порядку. Якщо проаналізувати законодавство, що регулює зазначене питання, то виявляється, що залучення іноземних кредитів для проведення фінансової санації є ще менш реальним, ніж залучення вітчизняних кредитних ресурсів.</a:t>
            </a:r>
          </a:p>
          <a:p>
            <a:pPr marL="0" indent="0" algn="ctr">
              <a:buNone/>
            </a:pPr>
            <a:endParaRPr lang="uk-UA" sz="2100" b="1" dirty="0" smtClean="0"/>
          </a:p>
          <a:p>
            <a:pPr marL="0" indent="0" algn="ctr">
              <a:buNone/>
            </a:pPr>
            <a:r>
              <a:rPr lang="uk-UA" sz="2100" b="1" dirty="0" smtClean="0"/>
              <a:t>Некомерційний кредит, який виділяється державними та недержавними фондами під проведення програм фінансового оздоровлення підприємств.</a:t>
            </a:r>
          </a:p>
          <a:p>
            <a:pPr marL="0" indent="0" algn="ctr">
              <a:buNone/>
            </a:pPr>
            <a:r>
              <a:rPr lang="uk-UA" sz="2100" b="1" dirty="0" smtClean="0"/>
              <a:t> </a:t>
            </a:r>
            <a:r>
              <a:rPr lang="uk-UA" sz="2100" dirty="0" smtClean="0"/>
              <a:t>Законодавство України має таку практику, що знайшло своє відображення у чинному законодавстві. Такі кредити надаються під конкретні плани санації, розробка яких у такому випадку стає найбільш важливим питанням. Такі пільгові кредити мають чітко визначені цілі використання, що дуже жорстко контролюється з боку донора. При цьому слід мати на увазі, що іноземна допомога надається підприємствам-боржникам, у функціонування яких зацікавлений зарубіжний капітал</a:t>
            </a:r>
            <a:r>
              <a:rPr lang="ru-RU" sz="2100" dirty="0" smtClean="0"/>
              <a:t>.</a:t>
            </a:r>
            <a:endParaRPr lang="ru-RU" sz="2100" dirty="0"/>
          </a:p>
          <a:p>
            <a:pPr marL="0" indent="0" algn="ctr">
              <a:buNone/>
            </a:pPr>
            <a:endParaRPr lang="uk-UA" sz="2100" b="1" dirty="0"/>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smtClean="0"/>
          </a:p>
          <a:p>
            <a:pPr marL="0" indent="0" algn="ctr">
              <a:buNone/>
            </a:pPr>
            <a:endParaRPr lang="uk-UA" dirty="0"/>
          </a:p>
        </p:txBody>
      </p:sp>
    </p:spTree>
    <p:extLst>
      <p:ext uri="{BB962C8B-B14F-4D97-AF65-F5344CB8AC3E}">
        <p14:creationId xmlns:p14="http://schemas.microsoft.com/office/powerpoint/2010/main" val="1508499291"/>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112</TotalTime>
  <Words>1219</Words>
  <Application>Microsoft Office PowerPoint</Application>
  <PresentationFormat>Экран (4:3)</PresentationFormat>
  <Paragraphs>98</Paragraphs>
  <Slides>10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10</vt:i4>
      </vt:variant>
    </vt:vector>
  </HeadingPairs>
  <TitlesOfParts>
    <vt:vector size="11" baseType="lpstr">
      <vt:lpstr>Тема Office</vt:lpstr>
      <vt:lpstr>1. Характеристика внутрішніх джерел проведення фінансової санації підприємства. 2. Характеристика зовнішніх джерел проведення фінансової санації підприємства.</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Пользователь Windows</dc:creator>
  <cp:lastModifiedBy>Пользователь Windows</cp:lastModifiedBy>
  <cp:revision>30</cp:revision>
  <dcterms:created xsi:type="dcterms:W3CDTF">2020-08-26T06:53:27Z</dcterms:created>
  <dcterms:modified xsi:type="dcterms:W3CDTF">2022-09-29T13:38:56Z</dcterms:modified>
</cp:coreProperties>
</file>