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59" r:id="rId29"/>
    <p:sldId id="284" r:id="rId30"/>
    <p:sldId id="285" r:id="rId31"/>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6D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66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Заголовок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0" name="Дата 9"/>
          <p:cNvSpPr>
            <a:spLocks noGrp="1"/>
          </p:cNvSpPr>
          <p:nvPr>
            <p:ph type="dt" sz="half" idx="10"/>
          </p:nvPr>
        </p:nvSpPr>
        <p:spPr>
          <a:xfrm>
            <a:off x="5562600" y="6509004"/>
            <a:ext cx="3002280" cy="274320"/>
          </a:xfrm>
        </p:spPr>
        <p:txBody>
          <a:bodyPr vert="horz" rtlCol="0"/>
          <a:lstStyle>
            <a:extLst/>
          </a:lstStyle>
          <a:p>
            <a:fld id="{C07ABB92-185F-4824-8994-07B02AD47638}" type="datetimeFigureOut">
              <a:rPr lang="uk-UA" smtClean="0"/>
              <a:t>15.02.2024</a:t>
            </a:fld>
            <a:endParaRPr lang="uk-UA"/>
          </a:p>
        </p:txBody>
      </p:sp>
      <p:sp>
        <p:nvSpPr>
          <p:cNvPr id="11" name="Номер слайда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5C90C368-1A43-4130-B156-272DE9B16D57}" type="slidenum">
              <a:rPr lang="uk-UA" smtClean="0"/>
              <a:t>‹#›</a:t>
            </a:fld>
            <a:endParaRPr lang="uk-UA"/>
          </a:p>
        </p:txBody>
      </p:sp>
      <p:sp>
        <p:nvSpPr>
          <p:cNvPr id="12" name="Нижний колонтитул 11"/>
          <p:cNvSpPr>
            <a:spLocks noGrp="1"/>
          </p:cNvSpPr>
          <p:nvPr>
            <p:ph type="ftr" sz="quarter" idx="12"/>
          </p:nvPr>
        </p:nvSpPr>
        <p:spPr>
          <a:xfrm>
            <a:off x="1600200" y="6509004"/>
            <a:ext cx="3907464" cy="274320"/>
          </a:xfrm>
        </p:spPr>
        <p:txBody>
          <a:bodyPr vert="horz" rtlCol="0"/>
          <a:lstStyle>
            <a:extLst/>
          </a:lstStyle>
          <a:p>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C07ABB92-185F-4824-8994-07B02AD47638}" type="datetimeFigureOut">
              <a:rPr lang="uk-UA" smtClean="0"/>
              <a:t>15.02.2024</a:t>
            </a:fld>
            <a:endParaRPr lang="uk-UA"/>
          </a:p>
        </p:txBody>
      </p:sp>
      <p:sp>
        <p:nvSpPr>
          <p:cNvPr id="5" name="Нижний колонтитул 4"/>
          <p:cNvSpPr>
            <a:spLocks noGrp="1"/>
          </p:cNvSpPr>
          <p:nvPr>
            <p:ph type="ftr" sz="quarter" idx="11"/>
          </p:nvPr>
        </p:nvSpPr>
        <p:spPr/>
        <p:txBody>
          <a:bodyPr/>
          <a:lstStyle>
            <a:extLst/>
          </a:lstStyle>
          <a:p>
            <a:endParaRPr lang="uk-UA"/>
          </a:p>
        </p:txBody>
      </p:sp>
      <p:sp>
        <p:nvSpPr>
          <p:cNvPr id="6" name="Номер слайда 5"/>
          <p:cNvSpPr>
            <a:spLocks noGrp="1"/>
          </p:cNvSpPr>
          <p:nvPr>
            <p:ph type="sldNum" sz="quarter" idx="12"/>
          </p:nvPr>
        </p:nvSpPr>
        <p:spPr/>
        <p:txBody>
          <a:bodyPr/>
          <a:lstStyle>
            <a:extLst/>
          </a:lstStyle>
          <a:p>
            <a:fld id="{5C90C368-1A43-4130-B156-272DE9B16D57}"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lvl1pPr algn="l">
              <a:defRPr/>
            </a:lvl1pPr>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C07ABB92-185F-4824-8994-07B02AD47638}" type="datetimeFigureOut">
              <a:rPr lang="uk-UA" smtClean="0"/>
              <a:t>15.02.2024</a:t>
            </a:fld>
            <a:endParaRPr lang="uk-UA"/>
          </a:p>
        </p:txBody>
      </p:sp>
      <p:sp>
        <p:nvSpPr>
          <p:cNvPr id="5" name="Нижний колонтитул 4"/>
          <p:cNvSpPr>
            <a:spLocks noGrp="1"/>
          </p:cNvSpPr>
          <p:nvPr>
            <p:ph type="ftr" sz="quarter" idx="11"/>
          </p:nvPr>
        </p:nvSpPr>
        <p:spPr/>
        <p:txBody>
          <a:bodyPr/>
          <a:lstStyle>
            <a:extLst/>
          </a:lstStyle>
          <a:p>
            <a:endParaRPr lang="uk-UA"/>
          </a:p>
        </p:txBody>
      </p:sp>
      <p:sp>
        <p:nvSpPr>
          <p:cNvPr id="6" name="Номер слайда 5"/>
          <p:cNvSpPr>
            <a:spLocks noGrp="1"/>
          </p:cNvSpPr>
          <p:nvPr>
            <p:ph type="sldNum" sz="quarter" idx="12"/>
          </p:nvPr>
        </p:nvSpPr>
        <p:spPr/>
        <p:txBody>
          <a:bodyPr/>
          <a:lstStyle>
            <a:extLst/>
          </a:lstStyle>
          <a:p>
            <a:fld id="{5C90C368-1A43-4130-B156-272DE9B16D57}"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C07ABB92-185F-4824-8994-07B02AD47638}" type="datetimeFigureOut">
              <a:rPr lang="uk-UA" smtClean="0"/>
              <a:t>15.02.2024</a:t>
            </a:fld>
            <a:endParaRPr lang="uk-UA"/>
          </a:p>
        </p:txBody>
      </p:sp>
      <p:sp>
        <p:nvSpPr>
          <p:cNvPr id="5" name="Нижний колонтитул 4"/>
          <p:cNvSpPr>
            <a:spLocks noGrp="1"/>
          </p:cNvSpPr>
          <p:nvPr>
            <p:ph type="ftr" sz="quarter" idx="11"/>
          </p:nvPr>
        </p:nvSpPr>
        <p:spPr/>
        <p:txBody>
          <a:bodyPr/>
          <a:lstStyle>
            <a:extLst/>
          </a:lstStyle>
          <a:p>
            <a:endParaRPr lang="uk-UA"/>
          </a:p>
        </p:txBody>
      </p:sp>
      <p:sp>
        <p:nvSpPr>
          <p:cNvPr id="6" name="Номер слайда 5"/>
          <p:cNvSpPr>
            <a:spLocks noGrp="1"/>
          </p:cNvSpPr>
          <p:nvPr>
            <p:ph type="sldNum" sz="quarter" idx="12"/>
          </p:nvPr>
        </p:nvSpPr>
        <p:spPr/>
        <p:txBody>
          <a:bodyPr/>
          <a:lstStyle>
            <a:extLst/>
          </a:lstStyle>
          <a:p>
            <a:fld id="{5C90C368-1A43-4130-B156-272DE9B16D57}"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8" name="Дата 7"/>
          <p:cNvSpPr>
            <a:spLocks noGrp="1"/>
          </p:cNvSpPr>
          <p:nvPr>
            <p:ph type="dt" sz="half" idx="10"/>
          </p:nvPr>
        </p:nvSpPr>
        <p:spPr>
          <a:xfrm>
            <a:off x="5562600" y="6513670"/>
            <a:ext cx="3002280" cy="274320"/>
          </a:xfrm>
        </p:spPr>
        <p:txBody>
          <a:bodyPr vert="horz" rtlCol="0"/>
          <a:lstStyle>
            <a:extLst/>
          </a:lstStyle>
          <a:p>
            <a:fld id="{C07ABB92-185F-4824-8994-07B02AD47638}" type="datetimeFigureOut">
              <a:rPr lang="uk-UA" smtClean="0"/>
              <a:t>15.02.2024</a:t>
            </a:fld>
            <a:endParaRPr lang="uk-UA"/>
          </a:p>
        </p:txBody>
      </p:sp>
      <p:sp>
        <p:nvSpPr>
          <p:cNvPr id="9" name="Номер слайда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5C90C368-1A43-4130-B156-272DE9B16D57}" type="slidenum">
              <a:rPr lang="uk-UA" smtClean="0"/>
              <a:t>‹#›</a:t>
            </a:fld>
            <a:endParaRPr lang="uk-UA"/>
          </a:p>
        </p:txBody>
      </p:sp>
      <p:sp>
        <p:nvSpPr>
          <p:cNvPr id="10" name="Нижний колонтитул 9"/>
          <p:cNvSpPr>
            <a:spLocks noGrp="1"/>
          </p:cNvSpPr>
          <p:nvPr>
            <p:ph type="ftr" sz="quarter" idx="12"/>
          </p:nvPr>
        </p:nvSpPr>
        <p:spPr>
          <a:xfrm>
            <a:off x="1600200" y="6513670"/>
            <a:ext cx="3907464" cy="274320"/>
          </a:xfrm>
        </p:spPr>
        <p:txBody>
          <a:bodyPr vert="horz" rtlCol="0"/>
          <a:lstStyle>
            <a:extLst/>
          </a:lstStyle>
          <a:p>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C07ABB92-185F-4824-8994-07B02AD47638}" type="datetimeFigureOut">
              <a:rPr lang="uk-UA" smtClean="0"/>
              <a:t>15.02.2024</a:t>
            </a:fld>
            <a:endParaRPr lang="uk-UA"/>
          </a:p>
        </p:txBody>
      </p:sp>
      <p:sp>
        <p:nvSpPr>
          <p:cNvPr id="6" name="Нижний колонтитул 5"/>
          <p:cNvSpPr>
            <a:spLocks noGrp="1"/>
          </p:cNvSpPr>
          <p:nvPr>
            <p:ph type="ftr" sz="quarter" idx="11"/>
          </p:nvPr>
        </p:nvSpPr>
        <p:spPr/>
        <p:txBody>
          <a:bodyPr/>
          <a:lstStyle>
            <a:extLst/>
          </a:lstStyle>
          <a:p>
            <a:endParaRPr lang="uk-UA"/>
          </a:p>
        </p:txBody>
      </p:sp>
      <p:sp>
        <p:nvSpPr>
          <p:cNvPr id="7" name="Номер слайда 6"/>
          <p:cNvSpPr>
            <a:spLocks noGrp="1"/>
          </p:cNvSpPr>
          <p:nvPr>
            <p:ph type="sldNum" sz="quarter" idx="12"/>
          </p:nvPr>
        </p:nvSpPr>
        <p:spPr>
          <a:xfrm>
            <a:off x="8641080" y="6514568"/>
            <a:ext cx="464288" cy="274320"/>
          </a:xfrm>
        </p:spPr>
        <p:txBody>
          <a:bodyPr/>
          <a:lstStyle>
            <a:extLst/>
          </a:lstStyle>
          <a:p>
            <a:fld id="{5C90C368-1A43-4130-B156-272DE9B16D57}" type="slidenum">
              <a:rPr lang="uk-UA" smtClean="0"/>
              <a:t>‹#›</a:t>
            </a:fld>
            <a:endParaRPr lang="uk-UA"/>
          </a:p>
        </p:txBody>
      </p:sp>
      <p:sp>
        <p:nvSpPr>
          <p:cNvPr id="10" name="Прямоугольник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Прямоугольник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Прямоугольник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Заголовок 1"/>
          <p:cNvSpPr>
            <a:spLocks noGrp="1"/>
          </p:cNvSpPr>
          <p:nvPr>
            <p:ph type="title"/>
          </p:nvPr>
        </p:nvSpPr>
        <p:spPr>
          <a:xfrm>
            <a:off x="457200" y="251948"/>
            <a:ext cx="8229600"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C07ABB92-185F-4824-8994-07B02AD47638}" type="datetimeFigureOut">
              <a:rPr lang="uk-UA" smtClean="0"/>
              <a:t>15.02.2024</a:t>
            </a:fld>
            <a:endParaRPr lang="uk-UA"/>
          </a:p>
        </p:txBody>
      </p:sp>
      <p:sp>
        <p:nvSpPr>
          <p:cNvPr id="8" name="Нижний колонтитул 7"/>
          <p:cNvSpPr>
            <a:spLocks noGrp="1"/>
          </p:cNvSpPr>
          <p:nvPr>
            <p:ph type="ftr" sz="quarter" idx="11"/>
          </p:nvPr>
        </p:nvSpPr>
        <p:spPr/>
        <p:txBody>
          <a:bodyPr/>
          <a:lstStyle>
            <a:extLst/>
          </a:lstStyle>
          <a:p>
            <a:endParaRPr lang="uk-UA"/>
          </a:p>
        </p:txBody>
      </p:sp>
      <p:sp>
        <p:nvSpPr>
          <p:cNvPr id="9" name="Номер слайда 8"/>
          <p:cNvSpPr>
            <a:spLocks noGrp="1"/>
          </p:cNvSpPr>
          <p:nvPr>
            <p:ph type="sldNum" sz="quarter" idx="12"/>
          </p:nvPr>
        </p:nvSpPr>
        <p:spPr>
          <a:xfrm>
            <a:off x="8641080" y="6514568"/>
            <a:ext cx="464288" cy="274320"/>
          </a:xfrm>
        </p:spPr>
        <p:txBody>
          <a:bodyPr/>
          <a:lstStyle>
            <a:extLst/>
          </a:lstStyle>
          <a:p>
            <a:fld id="{5C90C368-1A43-4130-B156-272DE9B16D57}"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53218"/>
            <a:ext cx="8229600"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C07ABB92-185F-4824-8994-07B02AD47638}" type="datetimeFigureOut">
              <a:rPr lang="uk-UA" smtClean="0"/>
              <a:t>15.02.2024</a:t>
            </a:fld>
            <a:endParaRPr lang="uk-UA"/>
          </a:p>
        </p:txBody>
      </p:sp>
      <p:sp>
        <p:nvSpPr>
          <p:cNvPr id="4" name="Нижний колонтитул 3"/>
          <p:cNvSpPr>
            <a:spLocks noGrp="1"/>
          </p:cNvSpPr>
          <p:nvPr>
            <p:ph type="ftr" sz="quarter" idx="11"/>
          </p:nvPr>
        </p:nvSpPr>
        <p:spPr/>
        <p:txBody>
          <a:bodyPr/>
          <a:lstStyle>
            <a:extLst/>
          </a:lstStyle>
          <a:p>
            <a:endParaRPr lang="uk-UA"/>
          </a:p>
        </p:txBody>
      </p:sp>
      <p:sp>
        <p:nvSpPr>
          <p:cNvPr id="5" name="Номер слайда 4"/>
          <p:cNvSpPr>
            <a:spLocks noGrp="1"/>
          </p:cNvSpPr>
          <p:nvPr>
            <p:ph type="sldNum" sz="quarter" idx="12"/>
          </p:nvPr>
        </p:nvSpPr>
        <p:spPr/>
        <p:txBody>
          <a:bodyPr/>
          <a:lstStyle>
            <a:extLst/>
          </a:lstStyle>
          <a:p>
            <a:fld id="{5C90C368-1A43-4130-B156-272DE9B16D57}" type="slidenum">
              <a:rPr lang="uk-UA" smtClean="0"/>
              <a:t>‹#›</a:t>
            </a:fld>
            <a:endParaRPr lang="uk-UA"/>
          </a:p>
        </p:txBody>
      </p:sp>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C07ABB92-185F-4824-8994-07B02AD47638}" type="datetimeFigureOut">
              <a:rPr lang="uk-UA" smtClean="0"/>
              <a:t>15.02.2024</a:t>
            </a:fld>
            <a:endParaRPr lang="uk-UA"/>
          </a:p>
        </p:txBody>
      </p:sp>
      <p:sp>
        <p:nvSpPr>
          <p:cNvPr id="3" name="Нижний колонтитул 2"/>
          <p:cNvSpPr>
            <a:spLocks noGrp="1"/>
          </p:cNvSpPr>
          <p:nvPr>
            <p:ph type="ftr" sz="quarter" idx="11"/>
          </p:nvPr>
        </p:nvSpPr>
        <p:spPr/>
        <p:txBody>
          <a:bodyPr/>
          <a:lstStyle>
            <a:extLst/>
          </a:lstStyle>
          <a:p>
            <a:endParaRPr lang="uk-UA"/>
          </a:p>
        </p:txBody>
      </p:sp>
      <p:sp>
        <p:nvSpPr>
          <p:cNvPr id="4" name="Номер слайда 3"/>
          <p:cNvSpPr>
            <a:spLocks noGrp="1"/>
          </p:cNvSpPr>
          <p:nvPr>
            <p:ph type="sldNum" sz="quarter" idx="12"/>
          </p:nvPr>
        </p:nvSpPr>
        <p:spPr/>
        <p:txBody>
          <a:bodyPr/>
          <a:lstStyle>
            <a:extLst/>
          </a:lstStyle>
          <a:p>
            <a:fld id="{5C90C368-1A43-4130-B156-272DE9B16D57}"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2"/>
      </p:bgRef>
    </p:bg>
    <p:spTree>
      <p:nvGrpSpPr>
        <p:cNvPr id="1" name=""/>
        <p:cNvGrpSpPr/>
        <p:nvPr/>
      </p:nvGrpSpPr>
      <p:grpSpPr>
        <a:xfrm>
          <a:off x="0" y="0"/>
          <a:ext cx="0" cy="0"/>
          <a:chOff x="0" y="0"/>
          <a:chExt cx="0" cy="0"/>
        </a:xfrm>
      </p:grpSpPr>
      <p:sp>
        <p:nvSpPr>
          <p:cNvPr id="8" name="Прямоугольник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963136" y="304800"/>
            <a:ext cx="3931920" cy="762000"/>
          </a:xfrm>
        </p:spPr>
        <p:txBody>
          <a:bodyPr anchor="b"/>
          <a:lstStyle>
            <a:lvl1pPr marL="0" algn="r">
              <a:buNone/>
              <a:defRPr sz="2000" b="1"/>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9" name="Дата 8"/>
          <p:cNvSpPr>
            <a:spLocks noGrp="1"/>
          </p:cNvSpPr>
          <p:nvPr>
            <p:ph type="dt" sz="half" idx="10"/>
          </p:nvPr>
        </p:nvSpPr>
        <p:spPr>
          <a:xfrm>
            <a:off x="5562600" y="6513670"/>
            <a:ext cx="3002280" cy="274320"/>
          </a:xfrm>
        </p:spPr>
        <p:txBody>
          <a:bodyPr vert="horz" rtlCol="0"/>
          <a:lstStyle>
            <a:extLst/>
          </a:lstStyle>
          <a:p>
            <a:fld id="{C07ABB92-185F-4824-8994-07B02AD47638}" type="datetimeFigureOut">
              <a:rPr lang="uk-UA" smtClean="0"/>
              <a:t>15.02.2024</a:t>
            </a:fld>
            <a:endParaRPr lang="uk-UA"/>
          </a:p>
        </p:txBody>
      </p:sp>
      <p:sp>
        <p:nvSpPr>
          <p:cNvPr id="10" name="Номер слайда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5C90C368-1A43-4130-B156-272DE9B16D57}" type="slidenum">
              <a:rPr lang="uk-UA" smtClean="0"/>
              <a:t>‹#›</a:t>
            </a:fld>
            <a:endParaRPr lang="uk-UA"/>
          </a:p>
        </p:txBody>
      </p:sp>
      <p:sp>
        <p:nvSpPr>
          <p:cNvPr id="11" name="Нижний колонтитул 10"/>
          <p:cNvSpPr>
            <a:spLocks noGrp="1"/>
          </p:cNvSpPr>
          <p:nvPr>
            <p:ph type="ftr" sz="quarter" idx="12"/>
          </p:nvPr>
        </p:nvSpPr>
        <p:spPr>
          <a:xfrm>
            <a:off x="1600200" y="6513670"/>
            <a:ext cx="3907464" cy="274320"/>
          </a:xfrm>
        </p:spPr>
        <p:txBody>
          <a:bodyPr vert="horz" rtlCol="0"/>
          <a:lstStyle>
            <a:extLst/>
          </a:lstStyle>
          <a:p>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0443" y="4724400"/>
            <a:ext cx="5486400" cy="664536"/>
          </a:xfrm>
        </p:spPr>
        <p:txBody>
          <a:bodyPr anchor="b"/>
          <a:lstStyle>
            <a:lvl1pPr marL="0" algn="r">
              <a:buNone/>
              <a:defRPr sz="2000" b="1"/>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13" name="Рисунок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8" name="Дата 7"/>
          <p:cNvSpPr>
            <a:spLocks noGrp="1"/>
          </p:cNvSpPr>
          <p:nvPr>
            <p:ph type="dt" sz="half" idx="10"/>
          </p:nvPr>
        </p:nvSpPr>
        <p:spPr>
          <a:xfrm>
            <a:off x="5562600" y="6509004"/>
            <a:ext cx="3002280" cy="274320"/>
          </a:xfrm>
        </p:spPr>
        <p:txBody>
          <a:bodyPr vert="horz" rtlCol="0"/>
          <a:lstStyle>
            <a:extLst/>
          </a:lstStyle>
          <a:p>
            <a:fld id="{C07ABB92-185F-4824-8994-07B02AD47638}" type="datetimeFigureOut">
              <a:rPr lang="uk-UA" smtClean="0"/>
              <a:t>15.02.2024</a:t>
            </a:fld>
            <a:endParaRPr lang="uk-UA"/>
          </a:p>
        </p:txBody>
      </p:sp>
      <p:sp>
        <p:nvSpPr>
          <p:cNvPr id="9" name="Номер слайда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5C90C368-1A43-4130-B156-272DE9B16D57}" type="slidenum">
              <a:rPr lang="uk-UA" smtClean="0"/>
              <a:t>‹#›</a:t>
            </a:fld>
            <a:endParaRPr lang="uk-UA"/>
          </a:p>
        </p:txBody>
      </p:sp>
      <p:sp>
        <p:nvSpPr>
          <p:cNvPr id="10" name="Нижний колонтитул 9"/>
          <p:cNvSpPr>
            <a:spLocks noGrp="1"/>
          </p:cNvSpPr>
          <p:nvPr>
            <p:ph type="ftr" sz="quarter" idx="12"/>
          </p:nvPr>
        </p:nvSpPr>
        <p:spPr>
          <a:xfrm>
            <a:off x="1600200" y="6509004"/>
            <a:ext cx="3907464" cy="274320"/>
          </a:xfrm>
        </p:spPr>
        <p:txBody>
          <a:bodyPr vert="horz" rtlCol="0"/>
          <a:lstStyle>
            <a:extLst/>
          </a:lstStyle>
          <a:p>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Нижний колонтитул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uk-UA"/>
          </a:p>
        </p:txBody>
      </p:sp>
      <p:sp>
        <p:nvSpPr>
          <p:cNvPr id="14" name="Дата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C07ABB92-185F-4824-8994-07B02AD47638}" type="datetimeFigureOut">
              <a:rPr lang="uk-UA" smtClean="0"/>
              <a:t>15.02.2024</a:t>
            </a:fld>
            <a:endParaRPr lang="uk-UA"/>
          </a:p>
        </p:txBody>
      </p:sp>
      <p:sp>
        <p:nvSpPr>
          <p:cNvPr id="23" name="Номер слайда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5C90C368-1A43-4130-B156-272DE9B16D57}" type="slidenum">
              <a:rPr lang="uk-UA" smtClean="0"/>
              <a:t>‹#›</a:t>
            </a:fld>
            <a:endParaRPr lang="uk-UA"/>
          </a:p>
        </p:txBody>
      </p:sp>
      <p:sp>
        <p:nvSpPr>
          <p:cNvPr id="22" name="Заголовок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termin.in.ua/homofobiia/"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uk-UA" sz="6000" b="1" i="1" dirty="0" smtClean="0"/>
              <a:t>ДИСКРИМІНАЦІЯ</a:t>
            </a:r>
            <a:endParaRPr lang="uk-UA" sz="6000" b="1" i="1" dirty="0"/>
          </a:p>
        </p:txBody>
      </p:sp>
      <p:sp>
        <p:nvSpPr>
          <p:cNvPr id="3" name="Подзаголовок 2"/>
          <p:cNvSpPr>
            <a:spLocks noGrp="1"/>
          </p:cNvSpPr>
          <p:nvPr>
            <p:ph type="subTitle" idx="1"/>
          </p:nvPr>
        </p:nvSpPr>
        <p:spPr>
          <a:xfrm>
            <a:off x="3995936" y="476672"/>
            <a:ext cx="4680520" cy="576064"/>
          </a:xfrm>
        </p:spPr>
        <p:txBody>
          <a:bodyPr>
            <a:normAutofit lnSpcReduction="10000"/>
          </a:bodyPr>
          <a:lstStyle/>
          <a:p>
            <a:r>
              <a:rPr lang="uk-UA" i="1" dirty="0" smtClean="0">
                <a:effectLst>
                  <a:outerShdw blurRad="38100" dist="38100" dir="2700000" algn="tl">
                    <a:srgbClr val="000000">
                      <a:alpha val="43137"/>
                    </a:srgbClr>
                  </a:outerShdw>
                </a:effectLst>
              </a:rPr>
              <a:t>Глобальна проблема:</a:t>
            </a:r>
            <a:endParaRPr lang="uk-UA" i="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27259"/>
            <a:ext cx="9144000" cy="412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5413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Види дискримінації</a:t>
            </a:r>
          </a:p>
        </p:txBody>
      </p:sp>
      <p:sp>
        <p:nvSpPr>
          <p:cNvPr id="4" name="Объект 3"/>
          <p:cNvSpPr>
            <a:spLocks noGrp="1"/>
          </p:cNvSpPr>
          <p:nvPr>
            <p:ph sz="half" idx="2"/>
          </p:nvPr>
        </p:nvSpPr>
        <p:spPr>
          <a:xfrm>
            <a:off x="395536" y="5733256"/>
            <a:ext cx="8424936" cy="792088"/>
          </a:xfrm>
        </p:spPr>
        <p:txBody>
          <a:bodyPr>
            <a:normAutofit fontScale="92500" lnSpcReduction="20000"/>
          </a:bodyPr>
          <a:lstStyle/>
          <a:p>
            <a:pPr marL="0" indent="0" fontAlgn="base">
              <a:buNone/>
            </a:pPr>
            <a:r>
              <a:rPr lang="uk-UA" b="1" dirty="0" smtClean="0">
                <a:solidFill>
                  <a:srgbClr val="FFC000"/>
                </a:solidFill>
              </a:rPr>
              <a:t>Дискримінація за ознакою сексуальної орієнтації </a:t>
            </a:r>
            <a:r>
              <a:rPr lang="uk-UA" dirty="0" err="1" smtClean="0">
                <a:solidFill>
                  <a:srgbClr val="FFC000"/>
                </a:solidFill>
                <a:hlinkClick r:id="rId2"/>
              </a:rPr>
              <a:t>гомофобія</a:t>
            </a:r>
            <a:r>
              <a:rPr lang="uk-UA" dirty="0" smtClean="0">
                <a:solidFill>
                  <a:srgbClr val="FFC000"/>
                </a:solidFill>
              </a:rPr>
              <a:t>.</a:t>
            </a:r>
            <a:endParaRPr lang="uk-UA" dirty="0">
              <a:solidFill>
                <a:srgbClr val="FFC000"/>
              </a:solidFill>
            </a:endParaRPr>
          </a:p>
        </p:txBody>
      </p:sp>
      <p:pic>
        <p:nvPicPr>
          <p:cNvPr id="1024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43608" y="1484784"/>
            <a:ext cx="6912768"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4752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Види дискримінації</a:t>
            </a:r>
          </a:p>
        </p:txBody>
      </p:sp>
      <p:sp>
        <p:nvSpPr>
          <p:cNvPr id="4" name="Объект 3"/>
          <p:cNvSpPr>
            <a:spLocks noGrp="1"/>
          </p:cNvSpPr>
          <p:nvPr>
            <p:ph sz="half" idx="2"/>
          </p:nvPr>
        </p:nvSpPr>
        <p:spPr>
          <a:xfrm>
            <a:off x="395536" y="5589240"/>
            <a:ext cx="8424936" cy="1080120"/>
          </a:xfrm>
        </p:spPr>
        <p:txBody>
          <a:bodyPr>
            <a:normAutofit/>
          </a:bodyPr>
          <a:lstStyle/>
          <a:p>
            <a:pPr marL="0" indent="0" algn="just" fontAlgn="base">
              <a:buNone/>
            </a:pPr>
            <a:r>
              <a:rPr lang="uk-UA" b="1" dirty="0" smtClean="0">
                <a:solidFill>
                  <a:srgbClr val="FFC000"/>
                </a:solidFill>
              </a:rPr>
              <a:t>Дискримінація за гендерною ідентичністю </a:t>
            </a:r>
            <a:r>
              <a:rPr lang="uk-UA" b="1" dirty="0" smtClean="0"/>
              <a:t>— дискримінація за самовираженням людини.</a:t>
            </a:r>
            <a:endParaRPr lang="uk-UA" dirty="0"/>
          </a:p>
        </p:txBody>
      </p:sp>
      <p:pic>
        <p:nvPicPr>
          <p:cNvPr id="1126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051720" y="1700808"/>
            <a:ext cx="5040560"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78765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Приклади </a:t>
            </a:r>
            <a:r>
              <a:rPr lang="uk-UA" dirty="0" smtClean="0"/>
              <a:t>дискримінації</a:t>
            </a:r>
            <a:endParaRPr lang="uk-UA" dirty="0"/>
          </a:p>
        </p:txBody>
      </p:sp>
      <p:sp>
        <p:nvSpPr>
          <p:cNvPr id="4" name="Объект 3"/>
          <p:cNvSpPr>
            <a:spLocks noGrp="1"/>
          </p:cNvSpPr>
          <p:nvPr>
            <p:ph sz="half" idx="2"/>
          </p:nvPr>
        </p:nvSpPr>
        <p:spPr>
          <a:xfrm>
            <a:off x="395536" y="5373216"/>
            <a:ext cx="8424936" cy="1296144"/>
          </a:xfrm>
        </p:spPr>
        <p:txBody>
          <a:bodyPr>
            <a:normAutofit fontScale="70000" lnSpcReduction="20000"/>
          </a:bodyPr>
          <a:lstStyle/>
          <a:p>
            <a:pPr marL="0" indent="0" algn="just" fontAlgn="base">
              <a:buNone/>
            </a:pPr>
            <a:r>
              <a:rPr lang="uk-UA" b="1" dirty="0" smtClean="0">
                <a:solidFill>
                  <a:srgbClr val="FFC000"/>
                </a:solidFill>
              </a:rPr>
              <a:t>Расова дискримінація </a:t>
            </a:r>
            <a:r>
              <a:rPr lang="uk-UA" dirty="0" smtClean="0"/>
              <a:t>– це відбувається, коли до когось ставляться несправедливо через його расову або етнічну приналежність. Це може включати відсутність можливостей на отримання якихось послуг, меншу заробітну платню ніж в інших, расистські коментарі чи жарти.</a:t>
            </a:r>
            <a:endParaRPr lang="uk-UA" dirty="0"/>
          </a:p>
        </p:txBody>
      </p:sp>
      <p:pic>
        <p:nvPicPr>
          <p:cNvPr id="1229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79688" y="1646238"/>
            <a:ext cx="5230637" cy="358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7226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Приклади </a:t>
            </a:r>
            <a:r>
              <a:rPr lang="uk-UA" dirty="0" smtClean="0"/>
              <a:t>дискримінації</a:t>
            </a:r>
            <a:endParaRPr lang="uk-UA" dirty="0"/>
          </a:p>
        </p:txBody>
      </p:sp>
      <p:sp>
        <p:nvSpPr>
          <p:cNvPr id="4" name="Объект 3"/>
          <p:cNvSpPr>
            <a:spLocks noGrp="1"/>
          </p:cNvSpPr>
          <p:nvPr>
            <p:ph sz="half" idx="2"/>
          </p:nvPr>
        </p:nvSpPr>
        <p:spPr>
          <a:xfrm>
            <a:off x="395536" y="5373216"/>
            <a:ext cx="8424936" cy="1296144"/>
          </a:xfrm>
        </p:spPr>
        <p:txBody>
          <a:bodyPr>
            <a:normAutofit fontScale="70000" lnSpcReduction="20000"/>
          </a:bodyPr>
          <a:lstStyle/>
          <a:p>
            <a:pPr marL="0" indent="0" algn="just" fontAlgn="base">
              <a:buNone/>
            </a:pPr>
            <a:r>
              <a:rPr lang="uk-UA" b="1" dirty="0" smtClean="0">
                <a:solidFill>
                  <a:srgbClr val="FFC000"/>
                </a:solidFill>
              </a:rPr>
              <a:t>Ґендерна дискримінація </a:t>
            </a:r>
            <a:r>
              <a:rPr lang="uk-UA" dirty="0" smtClean="0"/>
              <a:t>– це відбувається, коли до когось поводяться несправедливо і жорстоко через його стать. Це може включати відмову у певних можливостях при працевлаштуванні, меншу заробітну платню ніж в іншої статі, </a:t>
            </a:r>
            <a:r>
              <a:rPr lang="uk-UA" dirty="0" err="1" smtClean="0"/>
              <a:t>сексистські</a:t>
            </a:r>
            <a:r>
              <a:rPr lang="uk-UA" dirty="0" smtClean="0"/>
              <a:t> жарти.</a:t>
            </a:r>
            <a:endParaRPr lang="uk-UA" dirty="0"/>
          </a:p>
        </p:txBody>
      </p:sp>
      <p:pic>
        <p:nvPicPr>
          <p:cNvPr id="1331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14413" y="1646238"/>
            <a:ext cx="5961186" cy="358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0709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Приклади </a:t>
            </a:r>
            <a:r>
              <a:rPr lang="uk-UA" dirty="0" smtClean="0"/>
              <a:t>дискримінації</a:t>
            </a:r>
            <a:endParaRPr lang="uk-UA" dirty="0"/>
          </a:p>
        </p:txBody>
      </p:sp>
      <p:sp>
        <p:nvSpPr>
          <p:cNvPr id="4" name="Объект 3"/>
          <p:cNvSpPr>
            <a:spLocks noGrp="1"/>
          </p:cNvSpPr>
          <p:nvPr>
            <p:ph sz="half" idx="2"/>
          </p:nvPr>
        </p:nvSpPr>
        <p:spPr>
          <a:xfrm>
            <a:off x="395536" y="5445224"/>
            <a:ext cx="8424936" cy="1224136"/>
          </a:xfrm>
        </p:spPr>
        <p:txBody>
          <a:bodyPr>
            <a:normAutofit fontScale="77500" lnSpcReduction="20000"/>
          </a:bodyPr>
          <a:lstStyle/>
          <a:p>
            <a:pPr marL="0" indent="0" algn="just" fontAlgn="base">
              <a:buNone/>
            </a:pPr>
            <a:r>
              <a:rPr lang="uk-UA" b="1" dirty="0" smtClean="0">
                <a:solidFill>
                  <a:srgbClr val="FFC000"/>
                </a:solidFill>
              </a:rPr>
              <a:t>Дискримінація за віком </a:t>
            </a:r>
            <a:r>
              <a:rPr lang="uk-UA" dirty="0" smtClean="0"/>
              <a:t>— це відбувається, коли до когось ставляться несправедливо через його вік. Це може включати відмову у працевлаштуванні, просування по службі, насмішки стосовно віку.</a:t>
            </a:r>
            <a:endParaRPr lang="uk-UA" dirty="0"/>
          </a:p>
        </p:txBody>
      </p:sp>
      <p:pic>
        <p:nvPicPr>
          <p:cNvPr id="1433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31640" y="1556792"/>
            <a:ext cx="6496755" cy="365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2031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Приклади </a:t>
            </a:r>
            <a:r>
              <a:rPr lang="uk-UA" dirty="0" smtClean="0"/>
              <a:t>дискримінації</a:t>
            </a:r>
            <a:endParaRPr lang="uk-UA" dirty="0"/>
          </a:p>
        </p:txBody>
      </p:sp>
      <p:sp>
        <p:nvSpPr>
          <p:cNvPr id="4" name="Объект 3"/>
          <p:cNvSpPr>
            <a:spLocks noGrp="1"/>
          </p:cNvSpPr>
          <p:nvPr>
            <p:ph sz="half" idx="2"/>
          </p:nvPr>
        </p:nvSpPr>
        <p:spPr>
          <a:xfrm>
            <a:off x="395536" y="5445224"/>
            <a:ext cx="8424936" cy="1224136"/>
          </a:xfrm>
        </p:spPr>
        <p:txBody>
          <a:bodyPr>
            <a:normAutofit fontScale="77500" lnSpcReduction="20000"/>
          </a:bodyPr>
          <a:lstStyle/>
          <a:p>
            <a:pPr marL="0" indent="0" algn="just" fontAlgn="base">
              <a:buNone/>
            </a:pPr>
            <a:r>
              <a:rPr lang="uk-UA" b="1" dirty="0" smtClean="0">
                <a:solidFill>
                  <a:srgbClr val="FFC000"/>
                </a:solidFill>
              </a:rPr>
              <a:t>Дискримінація за інвалідністю </a:t>
            </a:r>
            <a:r>
              <a:rPr lang="uk-UA" dirty="0" smtClean="0"/>
              <a:t>— це відбувається, коли до когось ставляться несправедливо через його інвалідність. Це може включати відмову у працевлаштуванні, відмову в доступі до громадських закладів і так далі.</a:t>
            </a:r>
            <a:endParaRPr lang="uk-UA" dirty="0"/>
          </a:p>
        </p:txBody>
      </p:sp>
      <p:pic>
        <p:nvPicPr>
          <p:cNvPr id="1536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45054" y="1646238"/>
            <a:ext cx="7099904" cy="372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64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Приклади </a:t>
            </a:r>
            <a:r>
              <a:rPr lang="uk-UA" dirty="0" smtClean="0"/>
              <a:t>дискримінації</a:t>
            </a:r>
            <a:endParaRPr lang="uk-UA" dirty="0"/>
          </a:p>
        </p:txBody>
      </p:sp>
      <p:sp>
        <p:nvSpPr>
          <p:cNvPr id="4" name="Объект 3"/>
          <p:cNvSpPr>
            <a:spLocks noGrp="1"/>
          </p:cNvSpPr>
          <p:nvPr>
            <p:ph sz="half" idx="2"/>
          </p:nvPr>
        </p:nvSpPr>
        <p:spPr>
          <a:xfrm>
            <a:off x="395536" y="5229200"/>
            <a:ext cx="8424936" cy="1440160"/>
          </a:xfrm>
        </p:spPr>
        <p:txBody>
          <a:bodyPr>
            <a:normAutofit fontScale="77500" lnSpcReduction="20000"/>
          </a:bodyPr>
          <a:lstStyle/>
          <a:p>
            <a:pPr marL="0" indent="0" algn="just" fontAlgn="base">
              <a:buNone/>
            </a:pPr>
            <a:r>
              <a:rPr lang="uk-UA" b="1" dirty="0">
                <a:solidFill>
                  <a:srgbClr val="FFC000"/>
                </a:solidFill>
              </a:rPr>
              <a:t>Дискримінація за сексуальною орієнтацією. </a:t>
            </a:r>
            <a:r>
              <a:rPr lang="uk-UA" dirty="0"/>
              <a:t>Це відбувається, коли до когось поводяться несправедливо через його сексуальну орієнтацію та вподобання. Це може включати відмову в працевлаштуванні, відмову в оренді житла або </a:t>
            </a:r>
            <a:r>
              <a:rPr lang="uk-UA" dirty="0" err="1"/>
              <a:t>гомофобні</a:t>
            </a:r>
            <a:r>
              <a:rPr lang="uk-UA" dirty="0"/>
              <a:t> коментарі та образи.</a:t>
            </a:r>
          </a:p>
        </p:txBody>
      </p:sp>
      <p:pic>
        <p:nvPicPr>
          <p:cNvPr id="1638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63889" y="1646238"/>
            <a:ext cx="6549571"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6782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Приклади </a:t>
            </a:r>
            <a:r>
              <a:rPr lang="uk-UA" dirty="0" smtClean="0"/>
              <a:t>дискримінації</a:t>
            </a:r>
            <a:endParaRPr lang="uk-UA" dirty="0"/>
          </a:p>
        </p:txBody>
      </p:sp>
      <p:sp>
        <p:nvSpPr>
          <p:cNvPr id="4" name="Объект 3"/>
          <p:cNvSpPr>
            <a:spLocks noGrp="1"/>
          </p:cNvSpPr>
          <p:nvPr>
            <p:ph sz="half" idx="2"/>
          </p:nvPr>
        </p:nvSpPr>
        <p:spPr>
          <a:xfrm>
            <a:off x="395536" y="5301208"/>
            <a:ext cx="8424936" cy="1368152"/>
          </a:xfrm>
        </p:spPr>
        <p:txBody>
          <a:bodyPr>
            <a:normAutofit fontScale="77500" lnSpcReduction="20000"/>
          </a:bodyPr>
          <a:lstStyle/>
          <a:p>
            <a:pPr marL="0" indent="0" algn="just" fontAlgn="base">
              <a:buNone/>
            </a:pPr>
            <a:r>
              <a:rPr lang="uk-UA" b="1" dirty="0">
                <a:solidFill>
                  <a:srgbClr val="FFC000"/>
                </a:solidFill>
              </a:rPr>
              <a:t>Релігійна дискримінація </a:t>
            </a:r>
            <a:r>
              <a:rPr lang="uk-UA" dirty="0"/>
              <a:t>— це відбувається, коли до когось ставляться несправедливо через його релігію. Це може включати відмову у працевлаштуванні, доступ до громадських закладів, </a:t>
            </a:r>
            <a:r>
              <a:rPr lang="uk-UA" dirty="0" err="1"/>
              <a:t>ісламофобні</a:t>
            </a:r>
            <a:r>
              <a:rPr lang="uk-UA" dirty="0"/>
              <a:t> чи антисемітські коментарі, чи поведінку.</a:t>
            </a:r>
          </a:p>
        </p:txBody>
      </p:sp>
      <p:pic>
        <p:nvPicPr>
          <p:cNvPr id="1741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481579" y="1646238"/>
            <a:ext cx="6242755"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506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Приклади </a:t>
            </a:r>
            <a:r>
              <a:rPr lang="uk-UA" dirty="0" smtClean="0"/>
              <a:t>дискримінації</a:t>
            </a:r>
            <a:endParaRPr lang="uk-UA" dirty="0"/>
          </a:p>
        </p:txBody>
      </p:sp>
      <p:sp>
        <p:nvSpPr>
          <p:cNvPr id="4" name="Объект 3"/>
          <p:cNvSpPr>
            <a:spLocks noGrp="1"/>
          </p:cNvSpPr>
          <p:nvPr>
            <p:ph sz="half" idx="2"/>
          </p:nvPr>
        </p:nvSpPr>
        <p:spPr>
          <a:xfrm>
            <a:off x="395536" y="5157192"/>
            <a:ext cx="8424936" cy="1512168"/>
          </a:xfrm>
        </p:spPr>
        <p:txBody>
          <a:bodyPr>
            <a:normAutofit fontScale="70000" lnSpcReduction="20000"/>
          </a:bodyPr>
          <a:lstStyle/>
          <a:p>
            <a:pPr marL="0" indent="0" algn="just" fontAlgn="base">
              <a:buNone/>
            </a:pPr>
            <a:r>
              <a:rPr lang="uk-UA" b="1" dirty="0">
                <a:solidFill>
                  <a:srgbClr val="FFC000"/>
                </a:solidFill>
              </a:rPr>
              <a:t>Дискримінація за національною приналежністю. </a:t>
            </a:r>
            <a:r>
              <a:rPr lang="uk-UA" dirty="0"/>
              <a:t>Це відбувається, коли з кимось поводяться несправедливо та жорстоко через країну походження або національну / етнічну приналежність. Це може включати відмову у працевлаштуванні, доступ до громадських місць або </a:t>
            </a:r>
            <a:r>
              <a:rPr lang="uk-UA" dirty="0" err="1"/>
              <a:t>ксенофобні</a:t>
            </a:r>
            <a:r>
              <a:rPr lang="uk-UA" dirty="0"/>
              <a:t> коментарі чи поведінку.</a:t>
            </a:r>
          </a:p>
        </p:txBody>
      </p:sp>
      <p:pic>
        <p:nvPicPr>
          <p:cNvPr id="1843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691680" y="1628800"/>
            <a:ext cx="5832648" cy="346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07763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Приклади </a:t>
            </a:r>
            <a:r>
              <a:rPr lang="uk-UA" dirty="0" smtClean="0"/>
              <a:t>дискримінації</a:t>
            </a:r>
            <a:endParaRPr lang="uk-UA" dirty="0"/>
          </a:p>
        </p:txBody>
      </p:sp>
      <p:sp>
        <p:nvSpPr>
          <p:cNvPr id="4" name="Объект 3"/>
          <p:cNvSpPr>
            <a:spLocks noGrp="1"/>
          </p:cNvSpPr>
          <p:nvPr>
            <p:ph sz="half" idx="2"/>
          </p:nvPr>
        </p:nvSpPr>
        <p:spPr>
          <a:xfrm>
            <a:off x="395536" y="5229200"/>
            <a:ext cx="8424936" cy="1440160"/>
          </a:xfrm>
        </p:spPr>
        <p:txBody>
          <a:bodyPr>
            <a:normAutofit fontScale="77500" lnSpcReduction="20000"/>
          </a:bodyPr>
          <a:lstStyle/>
          <a:p>
            <a:pPr marL="0" indent="0" algn="just" fontAlgn="base">
              <a:buNone/>
            </a:pPr>
            <a:r>
              <a:rPr lang="uk-UA" b="1" dirty="0" err="1" smtClean="0">
                <a:solidFill>
                  <a:srgbClr val="FFC000"/>
                </a:solidFill>
              </a:rPr>
              <a:t>Мовна</a:t>
            </a:r>
            <a:r>
              <a:rPr lang="uk-UA" b="1" dirty="0" smtClean="0">
                <a:solidFill>
                  <a:srgbClr val="FFC000"/>
                </a:solidFill>
              </a:rPr>
              <a:t> дискримінація </a:t>
            </a:r>
            <a:r>
              <a:rPr lang="uk-UA" dirty="0" smtClean="0"/>
              <a:t>– це відбувається, коли з кимось поводяться несправедливо через мову, якою вони розмовляють. Це може включати відмову у працевлаштуванні, відмову в доступі до послуг або принизливі коментарі чи поведінку.</a:t>
            </a:r>
            <a:endParaRPr lang="uk-UA" dirty="0"/>
          </a:p>
        </p:txBody>
      </p:sp>
      <p:pic>
        <p:nvPicPr>
          <p:cNvPr id="1945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339752" y="1628800"/>
            <a:ext cx="4176464" cy="3490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55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Дискримінація — </a:t>
            </a:r>
            <a:r>
              <a:rPr lang="uk-UA" dirty="0" smtClean="0"/>
              <a:t>це…</a:t>
            </a:r>
            <a:endParaRPr lang="uk-UA" dirty="0"/>
          </a:p>
        </p:txBody>
      </p:sp>
      <p:sp>
        <p:nvSpPr>
          <p:cNvPr id="4" name="Объект 3"/>
          <p:cNvSpPr>
            <a:spLocks noGrp="1"/>
          </p:cNvSpPr>
          <p:nvPr>
            <p:ph sz="half" idx="2"/>
          </p:nvPr>
        </p:nvSpPr>
        <p:spPr>
          <a:xfrm>
            <a:off x="5436096" y="1772816"/>
            <a:ext cx="3250704" cy="4399384"/>
          </a:xfrm>
        </p:spPr>
        <p:txBody>
          <a:bodyPr>
            <a:normAutofit fontScale="85000" lnSpcReduction="20000"/>
          </a:bodyPr>
          <a:lstStyle/>
          <a:p>
            <a:pPr marL="0" indent="0" algn="just">
              <a:buNone/>
            </a:pPr>
            <a:r>
              <a:rPr lang="uk-UA" dirty="0"/>
              <a:t>…це ситуація коли до когось ставляться несправедливо чи жорстоко через те, ким він є. Це означає, що людині не надаються такі ж можливості, права чи ставлення, як іншим, через її расу, релігію, стать,  вік чи інші характеристики, які роблять її такою, якою вона є.</a:t>
            </a:r>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986987"/>
            <a:ext cx="4906963" cy="38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9246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Приклади </a:t>
            </a:r>
            <a:r>
              <a:rPr lang="uk-UA" dirty="0" smtClean="0"/>
              <a:t>дискримінації</a:t>
            </a:r>
            <a:endParaRPr lang="uk-UA" dirty="0"/>
          </a:p>
        </p:txBody>
      </p:sp>
      <p:sp>
        <p:nvSpPr>
          <p:cNvPr id="4" name="Объект 3"/>
          <p:cNvSpPr>
            <a:spLocks noGrp="1"/>
          </p:cNvSpPr>
          <p:nvPr>
            <p:ph sz="half" idx="2"/>
          </p:nvPr>
        </p:nvSpPr>
        <p:spPr>
          <a:xfrm>
            <a:off x="467544" y="5229200"/>
            <a:ext cx="8352928" cy="1440160"/>
          </a:xfrm>
        </p:spPr>
        <p:txBody>
          <a:bodyPr>
            <a:normAutofit fontScale="70000" lnSpcReduction="20000"/>
          </a:bodyPr>
          <a:lstStyle/>
          <a:p>
            <a:pPr marL="0" indent="0" algn="just" fontAlgn="base">
              <a:buNone/>
            </a:pPr>
            <a:r>
              <a:rPr lang="uk-UA" b="1" dirty="0" smtClean="0">
                <a:solidFill>
                  <a:srgbClr val="FFC000"/>
                </a:solidFill>
              </a:rPr>
              <a:t>Соціально-економічна дискримінація </a:t>
            </a:r>
            <a:r>
              <a:rPr lang="uk-UA" dirty="0" smtClean="0"/>
              <a:t>– це відбувається, коли до когось ставляться несправедливо через соціально-економічний статус. Це може включати відмову у працевлаштуванні, відмову в доступі до освіти чи охорони здоров’я або піддавання </a:t>
            </a:r>
            <a:r>
              <a:rPr lang="uk-UA" dirty="0" err="1" smtClean="0"/>
              <a:t>класистським</a:t>
            </a:r>
            <a:r>
              <a:rPr lang="uk-UA" dirty="0" smtClean="0"/>
              <a:t> коментарям чи поведінці.</a:t>
            </a:r>
            <a:endParaRPr lang="uk-UA" dirty="0"/>
          </a:p>
        </p:txBody>
      </p:sp>
      <p:pic>
        <p:nvPicPr>
          <p:cNvPr id="20482"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908988" y="1646238"/>
            <a:ext cx="7387936"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8412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Ознаки дискримінації</a:t>
            </a:r>
          </a:p>
        </p:txBody>
      </p:sp>
      <p:sp>
        <p:nvSpPr>
          <p:cNvPr id="4" name="Объект 3"/>
          <p:cNvSpPr>
            <a:spLocks noGrp="1"/>
          </p:cNvSpPr>
          <p:nvPr>
            <p:ph sz="half" idx="2"/>
          </p:nvPr>
        </p:nvSpPr>
        <p:spPr>
          <a:xfrm>
            <a:off x="4427984" y="1628800"/>
            <a:ext cx="4392488" cy="5040560"/>
          </a:xfrm>
        </p:spPr>
        <p:txBody>
          <a:bodyPr>
            <a:normAutofit fontScale="62500" lnSpcReduction="20000"/>
          </a:bodyPr>
          <a:lstStyle/>
          <a:p>
            <a:pPr marL="0" indent="0" algn="just" fontAlgn="base">
              <a:buNone/>
            </a:pPr>
            <a:r>
              <a:rPr lang="uk-UA" dirty="0"/>
              <a:t>Дискримінація іноді може бути непомітною або прихованою, і її важко розпізнати, проте є деякі ознаки, які можуть вказувати на те, що хтось зазнає дискримінації</a:t>
            </a:r>
            <a:r>
              <a:rPr lang="uk-UA" dirty="0" smtClean="0"/>
              <a:t>:</a:t>
            </a:r>
            <a:endParaRPr lang="uk-UA" dirty="0"/>
          </a:p>
          <a:p>
            <a:pPr marL="0" indent="0" algn="just" fontAlgn="base">
              <a:buNone/>
            </a:pPr>
            <a:r>
              <a:rPr lang="uk-UA" b="1" dirty="0">
                <a:solidFill>
                  <a:srgbClr val="FFC000"/>
                </a:solidFill>
              </a:rPr>
              <a:t>Нерівне ставлення. </a:t>
            </a:r>
            <a:r>
              <a:rPr lang="uk-UA" dirty="0"/>
              <a:t>Якщо до когось постійно ставляться інакше, ніж до інших, це може бути ознакою дискримінації.</a:t>
            </a:r>
          </a:p>
          <a:p>
            <a:pPr marL="0" indent="0" algn="just" fontAlgn="base">
              <a:buNone/>
            </a:pPr>
            <a:r>
              <a:rPr lang="uk-UA" b="1" dirty="0">
                <a:solidFill>
                  <a:srgbClr val="FFC000"/>
                </a:solidFill>
              </a:rPr>
              <a:t>Відчуження.</a:t>
            </a:r>
            <a:r>
              <a:rPr lang="uk-UA" dirty="0"/>
              <a:t> Якщо когось усунули від можливостей або діяльності без поважної на те причини, це також може бути дискримінацією.</a:t>
            </a:r>
          </a:p>
          <a:p>
            <a:pPr marL="0" indent="0" algn="just" fontAlgn="base">
              <a:buNone/>
            </a:pPr>
            <a:r>
              <a:rPr lang="uk-UA" b="1" dirty="0">
                <a:solidFill>
                  <a:srgbClr val="FFC000"/>
                </a:solidFill>
              </a:rPr>
              <a:t>Стереотипи.</a:t>
            </a:r>
            <a:r>
              <a:rPr lang="uk-UA" dirty="0"/>
              <a:t> Якщо хтось піддається негативним стереотипам на основі їх раси, статі, віку чи інших характеристик, це може бути ознакою дискримінації.</a:t>
            </a:r>
          </a:p>
          <a:p>
            <a:pPr marL="0" indent="0" algn="just" fontAlgn="base">
              <a:buNone/>
            </a:pPr>
            <a:r>
              <a:rPr lang="uk-UA" b="1" dirty="0">
                <a:solidFill>
                  <a:srgbClr val="FFC000"/>
                </a:solidFill>
              </a:rPr>
              <a:t>Вороже ставлення в оточенні. </a:t>
            </a:r>
            <a:r>
              <a:rPr lang="uk-UA" dirty="0"/>
              <a:t>Якщо хтось зазнає ворожого ставлення в колективі, це може бути ознакою дискримінації.</a:t>
            </a:r>
          </a:p>
        </p:txBody>
      </p:sp>
      <p:pic>
        <p:nvPicPr>
          <p:cNvPr id="2150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5288" y="2060848"/>
            <a:ext cx="3889375" cy="396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9234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Як боротися з дискримінацією</a:t>
            </a:r>
          </a:p>
        </p:txBody>
      </p:sp>
      <p:sp>
        <p:nvSpPr>
          <p:cNvPr id="4" name="Объект 3"/>
          <p:cNvSpPr>
            <a:spLocks noGrp="1"/>
          </p:cNvSpPr>
          <p:nvPr>
            <p:ph sz="half" idx="2"/>
          </p:nvPr>
        </p:nvSpPr>
        <p:spPr>
          <a:xfrm>
            <a:off x="5580112" y="1772816"/>
            <a:ext cx="3240360" cy="4680520"/>
          </a:xfrm>
        </p:spPr>
        <p:txBody>
          <a:bodyPr>
            <a:normAutofit fontScale="77500" lnSpcReduction="20000"/>
          </a:bodyPr>
          <a:lstStyle/>
          <a:p>
            <a:pPr marL="0" indent="0" algn="just">
              <a:buNone/>
            </a:pPr>
            <a:r>
              <a:rPr lang="uk-UA" dirty="0"/>
              <a:t>Якщо ви зазнаєте дискримінації, обов’язково важливо вжити певних заходів. Ось кілька кроків, які ви можете зробити:</a:t>
            </a:r>
          </a:p>
          <a:p>
            <a:pPr marL="0" indent="0" algn="just">
              <a:buNone/>
            </a:pPr>
            <a:endParaRPr lang="uk-UA" dirty="0"/>
          </a:p>
          <a:p>
            <a:pPr marL="0" indent="0" algn="just">
              <a:buNone/>
            </a:pPr>
            <a:r>
              <a:rPr lang="uk-UA" b="1" dirty="0">
                <a:solidFill>
                  <a:srgbClr val="FFC000"/>
                </a:solidFill>
              </a:rPr>
              <a:t>Задокументуйте прояви дискримінацію </a:t>
            </a:r>
            <a:r>
              <a:rPr lang="uk-UA" dirty="0"/>
              <a:t>— ведіть записи про будь-які випадки дискримінації, включаючи дати, час і подробиці того, що з вами сталося.</a:t>
            </a:r>
          </a:p>
        </p:txBody>
      </p:sp>
      <p:pic>
        <p:nvPicPr>
          <p:cNvPr id="2253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2276872"/>
            <a:ext cx="482453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83522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Як боротися з дискримінацією</a:t>
            </a:r>
          </a:p>
        </p:txBody>
      </p:sp>
      <p:sp>
        <p:nvSpPr>
          <p:cNvPr id="4" name="Объект 3"/>
          <p:cNvSpPr>
            <a:spLocks noGrp="1"/>
          </p:cNvSpPr>
          <p:nvPr>
            <p:ph sz="half" idx="2"/>
          </p:nvPr>
        </p:nvSpPr>
        <p:spPr>
          <a:xfrm>
            <a:off x="467544" y="5229200"/>
            <a:ext cx="8352928" cy="1224136"/>
          </a:xfrm>
        </p:spPr>
        <p:txBody>
          <a:bodyPr>
            <a:normAutofit fontScale="77500" lnSpcReduction="20000"/>
          </a:bodyPr>
          <a:lstStyle/>
          <a:p>
            <a:pPr marL="0" indent="0" algn="just">
              <a:buNone/>
            </a:pPr>
            <a:r>
              <a:rPr lang="uk-UA" b="1" dirty="0">
                <a:solidFill>
                  <a:srgbClr val="FFC000"/>
                </a:solidFill>
              </a:rPr>
              <a:t>Повідомте про дискримінацію. </a:t>
            </a:r>
            <a:r>
              <a:rPr lang="uk-UA" dirty="0"/>
              <a:t>Якщо дискримінація відбувається на робочому місці чи в школі, повідомте про це керівнику. Якщо це відбувається в громадському місці, повідомте про це відповідні служби.</a:t>
            </a:r>
          </a:p>
        </p:txBody>
      </p:sp>
      <p:pic>
        <p:nvPicPr>
          <p:cNvPr id="2355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35696" y="1628800"/>
            <a:ext cx="5784522"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883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Як боротися з дискримінацією</a:t>
            </a:r>
          </a:p>
        </p:txBody>
      </p:sp>
      <p:sp>
        <p:nvSpPr>
          <p:cNvPr id="4" name="Объект 3"/>
          <p:cNvSpPr>
            <a:spLocks noGrp="1"/>
          </p:cNvSpPr>
          <p:nvPr>
            <p:ph sz="half" idx="2"/>
          </p:nvPr>
        </p:nvSpPr>
        <p:spPr>
          <a:xfrm>
            <a:off x="467544" y="5445224"/>
            <a:ext cx="8352928" cy="1008112"/>
          </a:xfrm>
        </p:spPr>
        <p:txBody>
          <a:bodyPr>
            <a:normAutofit fontScale="85000" lnSpcReduction="20000"/>
          </a:bodyPr>
          <a:lstStyle/>
          <a:p>
            <a:pPr marL="0" indent="0" algn="just">
              <a:buNone/>
            </a:pPr>
            <a:r>
              <a:rPr lang="uk-UA" b="1" dirty="0" smtClean="0">
                <a:solidFill>
                  <a:srgbClr val="FFC000"/>
                </a:solidFill>
              </a:rPr>
              <a:t>Зверніться за підтримкою. </a:t>
            </a:r>
            <a:r>
              <a:rPr lang="uk-UA" dirty="0" smtClean="0"/>
              <a:t>Зверніться до друзів, родини чи організацій, які надають </a:t>
            </a:r>
            <a:r>
              <a:rPr lang="uk-UA" dirty="0" smtClean="0"/>
              <a:t>допомогу </a:t>
            </a:r>
            <a:r>
              <a:rPr lang="uk-UA" dirty="0" smtClean="0"/>
              <a:t>особам, які зазнали дискримінації.</a:t>
            </a:r>
            <a:endParaRPr lang="uk-UA" dirty="0"/>
          </a:p>
        </p:txBody>
      </p:sp>
      <p:pic>
        <p:nvPicPr>
          <p:cNvPr id="2457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47664" y="1628775"/>
            <a:ext cx="6192688" cy="374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38850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Як боротися з дискримінацією</a:t>
            </a:r>
          </a:p>
        </p:txBody>
      </p:sp>
      <p:sp>
        <p:nvSpPr>
          <p:cNvPr id="4" name="Объект 3"/>
          <p:cNvSpPr>
            <a:spLocks noGrp="1"/>
          </p:cNvSpPr>
          <p:nvPr>
            <p:ph sz="half" idx="2"/>
          </p:nvPr>
        </p:nvSpPr>
        <p:spPr>
          <a:xfrm>
            <a:off x="467544" y="5517232"/>
            <a:ext cx="8352928" cy="936104"/>
          </a:xfrm>
        </p:spPr>
        <p:txBody>
          <a:bodyPr>
            <a:normAutofit fontScale="77500" lnSpcReduction="20000"/>
          </a:bodyPr>
          <a:lstStyle/>
          <a:p>
            <a:pPr marL="0" indent="0" algn="just">
              <a:buNone/>
            </a:pPr>
            <a:r>
              <a:rPr lang="uk-UA" b="1" dirty="0" smtClean="0">
                <a:solidFill>
                  <a:srgbClr val="FFC000"/>
                </a:solidFill>
              </a:rPr>
              <a:t>Навчайтеся</a:t>
            </a:r>
            <a:r>
              <a:rPr lang="uk-UA" dirty="0" smtClean="0"/>
              <a:t> – дізнайтеся більше про дискримінацію та як її розпізнати. Це може допомогти вам краще захищати себе та інших людей.</a:t>
            </a:r>
            <a:endParaRPr lang="uk-UA" dirty="0"/>
          </a:p>
        </p:txBody>
      </p:sp>
      <p:pic>
        <p:nvPicPr>
          <p:cNvPr id="2560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11973" y="1646238"/>
            <a:ext cx="5708941"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058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Як боротися з дискримінацією</a:t>
            </a:r>
          </a:p>
        </p:txBody>
      </p:sp>
      <p:sp>
        <p:nvSpPr>
          <p:cNvPr id="4" name="Объект 3"/>
          <p:cNvSpPr>
            <a:spLocks noGrp="1"/>
          </p:cNvSpPr>
          <p:nvPr>
            <p:ph sz="half" idx="2"/>
          </p:nvPr>
        </p:nvSpPr>
        <p:spPr>
          <a:xfrm>
            <a:off x="467544" y="5661248"/>
            <a:ext cx="8352928" cy="792088"/>
          </a:xfrm>
        </p:spPr>
        <p:txBody>
          <a:bodyPr>
            <a:normAutofit fontScale="77500" lnSpcReduction="20000"/>
          </a:bodyPr>
          <a:lstStyle/>
          <a:p>
            <a:pPr marL="0" indent="0" algn="just">
              <a:buNone/>
            </a:pPr>
            <a:r>
              <a:rPr lang="uk-UA" b="1" dirty="0" smtClean="0">
                <a:solidFill>
                  <a:srgbClr val="FFC000"/>
                </a:solidFill>
              </a:rPr>
              <a:t>Виступайте за зміни </a:t>
            </a:r>
            <a:r>
              <a:rPr lang="uk-UA" dirty="0" smtClean="0"/>
              <a:t>– виступайте проти дискримінації та впроваджуйте  зміни у своєму колективі та за його межами.</a:t>
            </a:r>
            <a:endParaRPr lang="uk-UA" dirty="0"/>
          </a:p>
        </p:txBody>
      </p:sp>
      <p:pic>
        <p:nvPicPr>
          <p:cNvPr id="266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89806" y="1646238"/>
            <a:ext cx="701040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998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Як боротися з дискримінацією</a:t>
            </a:r>
          </a:p>
        </p:txBody>
      </p:sp>
      <p:sp>
        <p:nvSpPr>
          <p:cNvPr id="4" name="Объект 3"/>
          <p:cNvSpPr>
            <a:spLocks noGrp="1"/>
          </p:cNvSpPr>
          <p:nvPr>
            <p:ph sz="half" idx="2"/>
          </p:nvPr>
        </p:nvSpPr>
        <p:spPr>
          <a:xfrm>
            <a:off x="467544" y="5517232"/>
            <a:ext cx="8352928" cy="936104"/>
          </a:xfrm>
        </p:spPr>
        <p:txBody>
          <a:bodyPr>
            <a:normAutofit fontScale="77500" lnSpcReduction="20000"/>
          </a:bodyPr>
          <a:lstStyle/>
          <a:p>
            <a:pPr marL="0" indent="0" algn="just">
              <a:buNone/>
            </a:pPr>
            <a:r>
              <a:rPr lang="uk-UA" b="1" dirty="0" smtClean="0">
                <a:solidFill>
                  <a:srgbClr val="FFC000"/>
                </a:solidFill>
              </a:rPr>
              <a:t>Подайте позов до суду </a:t>
            </a:r>
            <a:r>
              <a:rPr lang="uk-UA" dirty="0" smtClean="0"/>
              <a:t>– якщо необхідно, подайте позов до суду, щоб захистити свої права та притягнути винних до відповідальності.</a:t>
            </a:r>
            <a:endParaRPr lang="uk-UA" dirty="0"/>
          </a:p>
        </p:txBody>
      </p:sp>
      <p:pic>
        <p:nvPicPr>
          <p:cNvPr id="276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31640" y="1628800"/>
            <a:ext cx="6476462" cy="372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0127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4716016" y="1628800"/>
            <a:ext cx="4038600" cy="4680520"/>
          </a:xfrm>
        </p:spPr>
        <p:txBody>
          <a:bodyPr>
            <a:normAutofit fontScale="77500" lnSpcReduction="20000"/>
          </a:bodyPr>
          <a:lstStyle/>
          <a:p>
            <a:pPr marL="0" indent="0" algn="just">
              <a:buNone/>
            </a:pPr>
            <a:r>
              <a:rPr lang="uk-UA" dirty="0"/>
              <a:t>Важливо зазначити, що дискримінація може мати глибокий вплив на психічне та емоційне благополуччя людини. Це може призвести до почуття ізоляції, низької самооцінки, апатії та депресії. Це також може призвести до проблем із фізичним здоров’ям, таких як серцево-судинні захворювання та високий кров’яний тиск</a:t>
            </a:r>
            <a:r>
              <a:rPr lang="uk-UA" dirty="0" smtClean="0"/>
              <a:t>.</a:t>
            </a:r>
            <a:endParaRPr lang="uk-UA" dirty="0"/>
          </a:p>
          <a:p>
            <a:pPr marL="0" indent="0" algn="just">
              <a:buNone/>
            </a:pPr>
            <a:r>
              <a:rPr lang="uk-UA" dirty="0"/>
              <a:t>Тому вкрай важливо боротися з дискримінацією та створити суспільство, де до кожного ставляться з повагою та гідністю. </a:t>
            </a: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15425" y="1646237"/>
            <a:ext cx="3712559" cy="4770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39808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4499992" y="1700808"/>
            <a:ext cx="4326632" cy="4563888"/>
          </a:xfrm>
        </p:spPr>
        <p:txBody>
          <a:bodyPr>
            <a:normAutofit fontScale="77500" lnSpcReduction="20000"/>
          </a:bodyPr>
          <a:lstStyle/>
          <a:p>
            <a:pPr marL="0" indent="0" algn="just">
              <a:buNone/>
            </a:pPr>
            <a:r>
              <a:rPr lang="uk-UA" dirty="0"/>
              <a:t>Цього можна досягти за допомогою освіти, підвищення обізнаності та пропаганди. Працюючи усі разом, ми можемо створити світ, де дискримінація неприйнятна і кожен має можливість для гідного життя.</a:t>
            </a:r>
          </a:p>
          <a:p>
            <a:pPr marL="0" indent="0" algn="just">
              <a:buNone/>
            </a:pPr>
            <a:endParaRPr lang="uk-UA" dirty="0"/>
          </a:p>
          <a:p>
            <a:pPr marL="0" indent="0" algn="just">
              <a:buNone/>
            </a:pPr>
            <a:r>
              <a:rPr lang="uk-UA" dirty="0"/>
              <a:t>Підсумовуючи</a:t>
            </a:r>
            <a:r>
              <a:rPr lang="uk-UA" b="1" i="1" dirty="0"/>
              <a:t>, дискримінація є шкідливою практикою, яка може мати різні форми та впливати на різні аспекти життя людини. Важливо розпізнати ознаки дискримінації та вжити заходів для її усунення. </a:t>
            </a:r>
          </a:p>
        </p:txBody>
      </p:sp>
      <p:pic>
        <p:nvPicPr>
          <p:cNvPr id="2051"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5536" y="1772816"/>
            <a:ext cx="3960440"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16636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Дискримінація — це…</a:t>
            </a:r>
          </a:p>
        </p:txBody>
      </p:sp>
      <p:sp>
        <p:nvSpPr>
          <p:cNvPr id="4" name="Объект 3"/>
          <p:cNvSpPr>
            <a:spLocks noGrp="1"/>
          </p:cNvSpPr>
          <p:nvPr>
            <p:ph sz="half" idx="2"/>
          </p:nvPr>
        </p:nvSpPr>
        <p:spPr>
          <a:xfrm>
            <a:off x="4716016" y="1645920"/>
            <a:ext cx="4104456" cy="4735408"/>
          </a:xfrm>
        </p:spPr>
        <p:txBody>
          <a:bodyPr>
            <a:normAutofit fontScale="85000" lnSpcReduction="20000"/>
          </a:bodyPr>
          <a:lstStyle/>
          <a:p>
            <a:pPr marL="0" indent="0" algn="just">
              <a:buNone/>
            </a:pPr>
            <a:r>
              <a:rPr lang="uk-UA" dirty="0" smtClean="0"/>
              <a:t>…це ситуація, за якої особа або група </a:t>
            </a:r>
            <a:r>
              <a:rPr lang="uk-UA" dirty="0"/>
              <a:t>осіб </a:t>
            </a:r>
            <a:r>
              <a:rPr lang="uk-UA" dirty="0" smtClean="0"/>
              <a:t>за їхніми ознаками</a:t>
            </a:r>
            <a:r>
              <a:rPr lang="uk-UA" dirty="0"/>
              <a:t>, які були, є та </a:t>
            </a:r>
            <a:r>
              <a:rPr lang="uk-UA" dirty="0" smtClean="0"/>
              <a:t>можуть </a:t>
            </a:r>
            <a:r>
              <a:rPr lang="uk-UA" dirty="0"/>
              <a:t>бути дійсними або припущеними, </a:t>
            </a:r>
            <a:r>
              <a:rPr lang="uk-UA" dirty="0" smtClean="0"/>
              <a:t>зазнає обмеження </a:t>
            </a:r>
            <a:r>
              <a:rPr lang="uk-UA" dirty="0"/>
              <a:t>у визнанні, реалізації або </a:t>
            </a:r>
            <a:r>
              <a:rPr lang="uk-UA" dirty="0" smtClean="0"/>
              <a:t>користуванні </a:t>
            </a:r>
            <a:r>
              <a:rPr lang="uk-UA" dirty="0"/>
              <a:t>правами і свободами в будь-якій </a:t>
            </a:r>
            <a:r>
              <a:rPr lang="uk-UA" dirty="0" smtClean="0"/>
              <a:t>формі</a:t>
            </a:r>
            <a:r>
              <a:rPr lang="uk-UA" dirty="0"/>
              <a:t>, встановленій Законом, крім випадків, </a:t>
            </a:r>
          </a:p>
          <a:p>
            <a:pPr marL="0" indent="0" algn="just">
              <a:buNone/>
            </a:pPr>
            <a:r>
              <a:rPr lang="uk-UA" dirty="0"/>
              <a:t>коли таке обмеження має правомірну, </a:t>
            </a:r>
            <a:r>
              <a:rPr lang="uk-UA" dirty="0" smtClean="0"/>
              <a:t>об’єктивно </a:t>
            </a:r>
            <a:r>
              <a:rPr lang="uk-UA" dirty="0"/>
              <a:t>обґрунтовану мету, способи </a:t>
            </a:r>
          </a:p>
          <a:p>
            <a:pPr marL="0" indent="0" algn="just">
              <a:buNone/>
            </a:pPr>
            <a:r>
              <a:rPr lang="uk-UA" dirty="0"/>
              <a:t>досягнення якої є належними та необхідними</a:t>
            </a:r>
            <a:r>
              <a:rPr lang="uk-UA" dirty="0" smtClean="0"/>
              <a:t>.</a:t>
            </a:r>
            <a:endParaRPr lang="uk-UA" dirty="0"/>
          </a:p>
        </p:txBody>
      </p:sp>
      <p:pic>
        <p:nvPicPr>
          <p:cNvPr id="4099"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9985" y="1772816"/>
            <a:ext cx="4174023"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4598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718"/>
            <a:ext cx="9144000" cy="687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3347864" y="404664"/>
            <a:ext cx="5634002" cy="1008112"/>
          </a:xfrm>
        </p:spPr>
        <p:txBody>
          <a:bodyPr/>
          <a:lstStyle/>
          <a:p>
            <a:r>
              <a:rPr lang="uk-UA" dirty="0" smtClean="0"/>
              <a:t>ДЯКУЮ ЗА УВАГУ!</a:t>
            </a:r>
            <a:endParaRPr lang="uk-UA" dirty="0"/>
          </a:p>
        </p:txBody>
      </p:sp>
      <p:sp>
        <p:nvSpPr>
          <p:cNvPr id="3" name="Подзаголовок 2"/>
          <p:cNvSpPr>
            <a:spLocks noGrp="1"/>
          </p:cNvSpPr>
          <p:nvPr>
            <p:ph type="subTitle" idx="1"/>
          </p:nvPr>
        </p:nvSpPr>
        <p:spPr>
          <a:xfrm>
            <a:off x="5868144" y="6381328"/>
            <a:ext cx="2609666" cy="393576"/>
          </a:xfrm>
        </p:spPr>
        <p:txBody>
          <a:bodyPr>
            <a:normAutofit/>
          </a:bodyPr>
          <a:lstStyle/>
          <a:p>
            <a:r>
              <a:rPr lang="uk-UA" sz="1800" dirty="0" smtClean="0">
                <a:solidFill>
                  <a:srgbClr val="ED6D0D"/>
                </a:solidFill>
              </a:rPr>
              <a:t>Світлана МАЄВСЬКА</a:t>
            </a:r>
            <a:endParaRPr lang="uk-UA" sz="1800" dirty="0">
              <a:solidFill>
                <a:srgbClr val="ED6D0D"/>
              </a:solidFill>
            </a:endParaRPr>
          </a:p>
        </p:txBody>
      </p:sp>
    </p:spTree>
    <p:extLst>
      <p:ext uri="{BB962C8B-B14F-4D97-AF65-F5344CB8AC3E}">
        <p14:creationId xmlns:p14="http://schemas.microsoft.com/office/powerpoint/2010/main" val="2775572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5588" y="3645024"/>
            <a:ext cx="8567500" cy="3046988"/>
          </a:xfrm>
          <a:prstGeom prst="rect">
            <a:avLst/>
          </a:prstGeom>
        </p:spPr>
        <p:txBody>
          <a:bodyPr wrap="square">
            <a:spAutoFit/>
          </a:bodyPr>
          <a:lstStyle/>
          <a:p>
            <a:pPr algn="just"/>
            <a:r>
              <a:rPr lang="uk-UA" sz="2400" dirty="0" smtClean="0"/>
              <a:t>Дискримінація може приймати різні форми, наприклад, знущання, глузування або переслідування. Це може відбуватися в різних середовищах, таких як школи, робочі місця або громадські заклади.</a:t>
            </a:r>
          </a:p>
          <a:p>
            <a:pPr algn="just"/>
            <a:r>
              <a:rPr lang="uk-UA" sz="2400" dirty="0" smtClean="0"/>
              <a:t>Дискримінація є проблемою, оскільки вона може призвести до негативних наслідків для тих, хто її зазнає. Це може вплинути на психічне здоров’я людини, її самооцінку та добробут. </a:t>
            </a:r>
            <a:endParaRPr lang="uk-UA" sz="24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034" y="241004"/>
            <a:ext cx="5472608" cy="342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1413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Види дискримінації</a:t>
            </a:r>
          </a:p>
        </p:txBody>
      </p:sp>
      <p:sp>
        <p:nvSpPr>
          <p:cNvPr id="4" name="Объект 3"/>
          <p:cNvSpPr>
            <a:spLocks noGrp="1"/>
          </p:cNvSpPr>
          <p:nvPr>
            <p:ph sz="half" idx="2"/>
          </p:nvPr>
        </p:nvSpPr>
        <p:spPr>
          <a:xfrm>
            <a:off x="5364088" y="1645920"/>
            <a:ext cx="3322712" cy="4526280"/>
          </a:xfrm>
        </p:spPr>
        <p:txBody>
          <a:bodyPr>
            <a:normAutofit fontScale="92500" lnSpcReduction="20000"/>
          </a:bodyPr>
          <a:lstStyle/>
          <a:p>
            <a:pPr marL="0" indent="0" algn="just">
              <a:buNone/>
            </a:pPr>
            <a:r>
              <a:rPr lang="uk-UA" dirty="0"/>
              <a:t>Існує багато різних </a:t>
            </a:r>
            <a:r>
              <a:rPr lang="uk-UA" dirty="0" smtClean="0"/>
              <a:t>видів </a:t>
            </a:r>
            <a:r>
              <a:rPr lang="uk-UA" dirty="0"/>
              <a:t>дискримінації, яких можуть зазнати окремі люди чи групи людей. До найпоширеніших типів включають</a:t>
            </a:r>
            <a:r>
              <a:rPr lang="uk-UA" dirty="0" smtClean="0"/>
              <a:t>:</a:t>
            </a:r>
            <a:endParaRPr lang="uk-UA" dirty="0"/>
          </a:p>
          <a:p>
            <a:pPr marL="0" indent="0" algn="just">
              <a:buNone/>
            </a:pPr>
            <a:r>
              <a:rPr lang="uk-UA" dirty="0">
                <a:solidFill>
                  <a:srgbClr val="FFC000"/>
                </a:solidFill>
              </a:rPr>
              <a:t>Расизм</a:t>
            </a:r>
            <a:r>
              <a:rPr lang="uk-UA" dirty="0"/>
              <a:t> – дискримінація за расовою чи етнічною ознакою особи, чи групи осіб</a:t>
            </a:r>
            <a:r>
              <a:rPr lang="uk-UA" dirty="0" smtClean="0"/>
              <a:t>.</a:t>
            </a:r>
            <a:endParaRPr lang="uk-UA" dirty="0"/>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4742407"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008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Види дискримінації</a:t>
            </a:r>
          </a:p>
        </p:txBody>
      </p:sp>
      <p:sp>
        <p:nvSpPr>
          <p:cNvPr id="4" name="Объект 3"/>
          <p:cNvSpPr>
            <a:spLocks noGrp="1"/>
          </p:cNvSpPr>
          <p:nvPr>
            <p:ph sz="half" idx="2"/>
          </p:nvPr>
        </p:nvSpPr>
        <p:spPr>
          <a:xfrm>
            <a:off x="755576" y="5877272"/>
            <a:ext cx="7848872" cy="720080"/>
          </a:xfrm>
        </p:spPr>
        <p:txBody>
          <a:bodyPr>
            <a:normAutofit/>
          </a:bodyPr>
          <a:lstStyle/>
          <a:p>
            <a:pPr marL="0" indent="0" algn="just">
              <a:buNone/>
            </a:pPr>
            <a:r>
              <a:rPr lang="ru-RU" dirty="0">
                <a:solidFill>
                  <a:srgbClr val="FFC000"/>
                </a:solidFill>
              </a:rPr>
              <a:t>Сексизм</a:t>
            </a:r>
            <a:r>
              <a:rPr lang="ru-RU" dirty="0"/>
              <a:t> — </a:t>
            </a:r>
            <a:r>
              <a:rPr lang="uk-UA" dirty="0" smtClean="0"/>
              <a:t>дискримінація за статтю людини.</a:t>
            </a:r>
            <a:endParaRPr lang="uk-UA" dirty="0"/>
          </a:p>
        </p:txBody>
      </p:sp>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475656" y="1700808"/>
            <a:ext cx="604867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3129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Види дискримінації</a:t>
            </a:r>
          </a:p>
        </p:txBody>
      </p:sp>
      <p:sp>
        <p:nvSpPr>
          <p:cNvPr id="4" name="Объект 3"/>
          <p:cNvSpPr>
            <a:spLocks noGrp="1"/>
          </p:cNvSpPr>
          <p:nvPr>
            <p:ph sz="half" idx="2"/>
          </p:nvPr>
        </p:nvSpPr>
        <p:spPr>
          <a:xfrm>
            <a:off x="251520" y="5733256"/>
            <a:ext cx="8579296" cy="864096"/>
          </a:xfrm>
        </p:spPr>
        <p:txBody>
          <a:bodyPr>
            <a:normAutofit lnSpcReduction="10000"/>
          </a:bodyPr>
          <a:lstStyle/>
          <a:p>
            <a:pPr marL="0" indent="0" algn="just">
              <a:buNone/>
            </a:pPr>
            <a:r>
              <a:rPr lang="uk-UA" dirty="0" err="1" smtClean="0">
                <a:solidFill>
                  <a:srgbClr val="FFC000"/>
                </a:solidFill>
              </a:rPr>
              <a:t>Ейджизм</a:t>
            </a:r>
            <a:r>
              <a:rPr lang="uk-UA" dirty="0" smtClean="0">
                <a:solidFill>
                  <a:srgbClr val="FFC000"/>
                </a:solidFill>
              </a:rPr>
              <a:t> </a:t>
            </a:r>
            <a:r>
              <a:rPr lang="uk-UA" dirty="0" smtClean="0"/>
              <a:t>— дискримінація за віком людини, часто відбувається щодо літніх людей.</a:t>
            </a:r>
            <a:endParaRPr lang="uk-UA" dirty="0"/>
          </a:p>
        </p:txBody>
      </p:sp>
      <p:pic>
        <p:nvPicPr>
          <p:cNvPr id="717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403648" y="1628800"/>
            <a:ext cx="6120680" cy="404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1949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Види дискримінації</a:t>
            </a:r>
          </a:p>
        </p:txBody>
      </p:sp>
      <p:sp>
        <p:nvSpPr>
          <p:cNvPr id="4" name="Объект 3"/>
          <p:cNvSpPr>
            <a:spLocks noGrp="1"/>
          </p:cNvSpPr>
          <p:nvPr>
            <p:ph sz="half" idx="2"/>
          </p:nvPr>
        </p:nvSpPr>
        <p:spPr>
          <a:xfrm>
            <a:off x="395536" y="5589240"/>
            <a:ext cx="8424936" cy="936104"/>
          </a:xfrm>
        </p:spPr>
        <p:txBody>
          <a:bodyPr>
            <a:normAutofit lnSpcReduction="10000"/>
          </a:bodyPr>
          <a:lstStyle/>
          <a:p>
            <a:pPr marL="0" indent="0" algn="just" fontAlgn="base">
              <a:buNone/>
            </a:pPr>
            <a:r>
              <a:rPr lang="uk-UA" b="1" dirty="0" err="1" smtClean="0">
                <a:solidFill>
                  <a:srgbClr val="FFC000"/>
                </a:solidFill>
              </a:rPr>
              <a:t>Ейблізм</a:t>
            </a:r>
            <a:r>
              <a:rPr lang="uk-UA" dirty="0" smtClean="0"/>
              <a:t> — дискримінація за фізичними чи розумовими здібностями людини.</a:t>
            </a:r>
            <a:endParaRPr lang="uk-UA" dirty="0"/>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6783558"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16744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Види дискримінації</a:t>
            </a:r>
          </a:p>
        </p:txBody>
      </p:sp>
      <p:sp>
        <p:nvSpPr>
          <p:cNvPr id="4" name="Объект 3"/>
          <p:cNvSpPr>
            <a:spLocks noGrp="1"/>
          </p:cNvSpPr>
          <p:nvPr>
            <p:ph sz="half" idx="2"/>
          </p:nvPr>
        </p:nvSpPr>
        <p:spPr>
          <a:xfrm>
            <a:off x="395536" y="5733256"/>
            <a:ext cx="8424936" cy="792088"/>
          </a:xfrm>
        </p:spPr>
        <p:txBody>
          <a:bodyPr>
            <a:normAutofit fontScale="92500" lnSpcReduction="20000"/>
          </a:bodyPr>
          <a:lstStyle/>
          <a:p>
            <a:pPr marL="0" indent="0" algn="just" fontAlgn="base">
              <a:buNone/>
            </a:pPr>
            <a:r>
              <a:rPr lang="uk-UA" dirty="0" smtClean="0">
                <a:solidFill>
                  <a:srgbClr val="FFC000"/>
                </a:solidFill>
              </a:rPr>
              <a:t>Релігійна дискримінація </a:t>
            </a:r>
            <a:r>
              <a:rPr lang="uk-UA" dirty="0" smtClean="0"/>
              <a:t>— дискримінація на основі релігії чи моральних переконань особи.</a:t>
            </a:r>
            <a:endParaRPr lang="uk-UA" dirty="0"/>
          </a:p>
        </p:txBody>
      </p:sp>
      <p:pic>
        <p:nvPicPr>
          <p:cNvPr id="921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619672" y="1628800"/>
            <a:ext cx="5976664" cy="397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47754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Литейная">
  <a:themeElements>
    <a:clrScheme name="Перспектива">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Литейная">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Литейная">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148</TotalTime>
  <Words>1076</Words>
  <Application>Microsoft Office PowerPoint</Application>
  <PresentationFormat>Экран (4:3)</PresentationFormat>
  <Paragraphs>70</Paragraphs>
  <Slides>30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Литейная</vt:lpstr>
      <vt:lpstr>ДИСКРИМІНАЦІЯ</vt:lpstr>
      <vt:lpstr>Дискримінація — це…</vt:lpstr>
      <vt:lpstr>Дискримінація — це…</vt:lpstr>
      <vt:lpstr>Презентация PowerPoint</vt:lpstr>
      <vt:lpstr>Види дискримінації</vt:lpstr>
      <vt:lpstr>Види дискримінації</vt:lpstr>
      <vt:lpstr>Види дискримінації</vt:lpstr>
      <vt:lpstr>Види дискримінації</vt:lpstr>
      <vt:lpstr>Види дискримінації</vt:lpstr>
      <vt:lpstr>Види дискримінації</vt:lpstr>
      <vt:lpstr>Види дискримінації</vt:lpstr>
      <vt:lpstr>Приклади дискримінації</vt:lpstr>
      <vt:lpstr>Приклади дискримінації</vt:lpstr>
      <vt:lpstr>Приклади дискримінації</vt:lpstr>
      <vt:lpstr>Приклади дискримінації</vt:lpstr>
      <vt:lpstr>Приклади дискримінації</vt:lpstr>
      <vt:lpstr>Приклади дискримінації</vt:lpstr>
      <vt:lpstr>Приклади дискримінації</vt:lpstr>
      <vt:lpstr>Приклади дискримінації</vt:lpstr>
      <vt:lpstr>Приклади дискримінації</vt:lpstr>
      <vt:lpstr>Ознаки дискримінації</vt:lpstr>
      <vt:lpstr>Як боротися з дискримінацією</vt:lpstr>
      <vt:lpstr>Як боротися з дискримінацією</vt:lpstr>
      <vt:lpstr>Як боротися з дискримінацією</vt:lpstr>
      <vt:lpstr>Як боротися з дискримінацією</vt:lpstr>
      <vt:lpstr>Як боротися з дискримінацією</vt:lpstr>
      <vt:lpstr>Як боротися з дискримінацією</vt:lpstr>
      <vt:lpstr>Презентация PowerPoint</vt:lpstr>
      <vt:lpstr>Презентация PowerPoint</vt:lpstr>
      <vt:lpstr>ДЯКУЮ ЗА УВАГУ!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ДИСКРИМІНАЦІЯ</dc:title>
  <dc:creator>User</dc:creator>
  <cp:lastModifiedBy>User</cp:lastModifiedBy>
  <cp:revision>14</cp:revision>
  <dcterms:created xsi:type="dcterms:W3CDTF">2024-02-14T09:13:09Z</dcterms:created>
  <dcterms:modified xsi:type="dcterms:W3CDTF">2024-02-15T08:18:11Z</dcterms:modified>
</cp:coreProperties>
</file>