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Базові поняття </a:t>
            </a:r>
            <a:r>
              <a:rPr lang="uk-UA" smtClean="0"/>
              <a:t>та історія НЛП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uk-UA" dirty="0" smtClean="0"/>
              <a:t>Історія НЛП</a:t>
            </a:r>
          </a:p>
          <a:p>
            <a:pPr marL="457200" indent="-457200">
              <a:buAutoNum type="arabicPeriod"/>
            </a:pPr>
            <a:r>
              <a:rPr lang="uk-UA" dirty="0" smtClean="0"/>
              <a:t>Визначення НЛП</a:t>
            </a:r>
          </a:p>
          <a:p>
            <a:pPr marL="457200" indent="-457200">
              <a:buAutoNum type="arabicPeriod"/>
            </a:pPr>
            <a:r>
              <a:rPr lang="uk-UA" dirty="0" smtClean="0"/>
              <a:t>Базові поняття перекладу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4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 НЛП (за </a:t>
            </a:r>
            <a:r>
              <a:rPr lang="uk-UA" dirty="0" err="1" smtClean="0"/>
              <a:t>Селівановою</a:t>
            </a:r>
            <a:r>
              <a:rPr lang="uk-UA" dirty="0" smtClean="0"/>
              <a:t> О. О.)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НЛП – міжгалузевий напрям дослідження оптимізації комунікативних процесів і комунікативного впливу, об’єктом якого є поведінкові механізми особистості, які на підставі певних когнітивних стратегій, моделей, умінь та навичок реалізують позитивні програми ефективного проведення дискурсу й керування ним. Об’єктом НЛП є також сугестивне під</a:t>
            </a:r>
            <a:r>
              <a:rPr lang="uk-UA" dirty="0" smtClean="0">
                <a:cs typeface="Times New Roman"/>
              </a:rPr>
              <a:t>ґрунтя мовленнєвого впливу.</a:t>
            </a:r>
          </a:p>
          <a:p>
            <a:endParaRPr lang="uk-UA" dirty="0">
              <a:cs typeface="Times New Roman"/>
            </a:endParaRPr>
          </a:p>
          <a:p>
            <a:r>
              <a:rPr lang="uk-UA" dirty="0" smtClean="0">
                <a:cs typeface="Times New Roman"/>
              </a:rPr>
              <a:t>! Мода, примха, наукова секта, </a:t>
            </a:r>
            <a:r>
              <a:rPr lang="uk-UA" dirty="0" err="1" smtClean="0">
                <a:cs typeface="Times New Roman"/>
              </a:rPr>
              <a:t>псевдонауковість</a:t>
            </a:r>
            <a:r>
              <a:rPr lang="uk-UA" dirty="0" smtClean="0">
                <a:cs typeface="Times New Roman"/>
              </a:rPr>
              <a:t>, неетичність </a:t>
            </a:r>
            <a:r>
              <a:rPr lang="uk-UA" dirty="0" err="1" smtClean="0">
                <a:cs typeface="Times New Roman"/>
              </a:rPr>
              <a:t>практикування</a:t>
            </a:r>
            <a:r>
              <a:rPr lang="uk-UA" dirty="0" smtClean="0">
                <a:cs typeface="Times New Roman"/>
              </a:rPr>
              <a:t>, відсутність контролю за дотриманням екології в межах соціальної етики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8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Предмет НЛП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Вплив, маніпуляції тощо</a:t>
            </a:r>
          </a:p>
          <a:p>
            <a:r>
              <a:rPr lang="uk-UA" dirty="0" smtClean="0"/>
              <a:t>Правда чи брехня</a:t>
            </a:r>
          </a:p>
          <a:p>
            <a:r>
              <a:rPr lang="uk-UA" dirty="0" smtClean="0"/>
              <a:t>Підвищення якості комунікації</a:t>
            </a:r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solidFill>
                  <a:srgbClr val="00B050"/>
                </a:solidFill>
                <a:latin typeface="Times New Roman"/>
                <a:cs typeface="Times New Roman"/>
              </a:rPr>
              <a:t>→</a:t>
            </a:r>
            <a:r>
              <a:rPr lang="uk-UA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uk-UA" dirty="0" smtClean="0"/>
              <a:t>Засобами мови та </a:t>
            </a:r>
            <a:r>
              <a:rPr lang="uk-UA" dirty="0" err="1" smtClean="0"/>
              <a:t>паралінгвальними</a:t>
            </a:r>
            <a:r>
              <a:rPr lang="uk-UA" dirty="0" smtClean="0"/>
              <a:t> засобами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>
                <a:solidFill>
                  <a:srgbClr val="FF0000"/>
                </a:solidFill>
              </a:rPr>
              <a:t>!!!</a:t>
            </a:r>
            <a:r>
              <a:rPr lang="uk-UA" dirty="0" smtClean="0"/>
              <a:t> </a:t>
            </a:r>
            <a:r>
              <a:rPr lang="en-US" dirty="0" smtClean="0"/>
              <a:t>NLP – Natural Language Processing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4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Переклад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Еквівалентність</a:t>
            </a:r>
          </a:p>
          <a:p>
            <a:r>
              <a:rPr lang="uk-UA" dirty="0" smtClean="0"/>
              <a:t>Адекватність</a:t>
            </a:r>
          </a:p>
          <a:p>
            <a:r>
              <a:rPr lang="uk-UA" dirty="0" smtClean="0"/>
              <a:t>Види перекладу: усний (синхронний, послідовний), письмовий</a:t>
            </a:r>
          </a:p>
          <a:p>
            <a:r>
              <a:rPr lang="uk-UA" dirty="0" smtClean="0"/>
              <a:t>Публіцистичний стиль (усні та письмові тексти)</a:t>
            </a:r>
          </a:p>
          <a:p>
            <a:r>
              <a:rPr lang="uk-UA" dirty="0" smtClean="0"/>
              <a:t>Реклама</a:t>
            </a:r>
          </a:p>
          <a:p>
            <a:r>
              <a:rPr lang="uk-UA" dirty="0" smtClean="0"/>
              <a:t>Клерикальний стиль, дискурс сект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61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Передумови виникнення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Вільям Джеймс (</a:t>
            </a:r>
            <a:r>
              <a:rPr lang="en-US" dirty="0" smtClean="0"/>
              <a:t>William James)</a:t>
            </a:r>
            <a:r>
              <a:rPr lang="uk-UA" dirty="0" smtClean="0"/>
              <a:t> – теорія прагматизму; суб’єктивне відчуття часу; цінність суб’єктивного досвіду</a:t>
            </a:r>
          </a:p>
          <a:p>
            <a:r>
              <a:rPr lang="uk-UA" dirty="0" smtClean="0"/>
              <a:t>Конструктивізм: кожен з нас створює свою карту реальності, і ця карта стає реальністю для нас; </a:t>
            </a:r>
            <a:r>
              <a:rPr lang="en-US" dirty="0" smtClean="0"/>
              <a:t>vs. </a:t>
            </a:r>
            <a:r>
              <a:rPr lang="uk-UA" dirty="0" smtClean="0"/>
              <a:t>Соліпсизм</a:t>
            </a:r>
          </a:p>
          <a:p>
            <a:r>
              <a:rPr lang="uk-UA" dirty="0" smtClean="0"/>
              <a:t>Альфред </a:t>
            </a:r>
            <a:r>
              <a:rPr lang="uk-UA" dirty="0" err="1" smtClean="0"/>
              <a:t>Коржибські</a:t>
            </a:r>
            <a:r>
              <a:rPr lang="uk-UA" dirty="0" smtClean="0"/>
              <a:t> </a:t>
            </a:r>
            <a:r>
              <a:rPr lang="en-US" dirty="0" smtClean="0"/>
              <a:t>(Alfred Korzybski) </a:t>
            </a:r>
            <a:r>
              <a:rPr lang="uk-UA" dirty="0" smtClean="0"/>
              <a:t>– загальна семантика; «нейролінгвістичний»(1933); «карта – це не територія»; карта (мова) </a:t>
            </a:r>
            <a:r>
              <a:rPr lang="en-US" dirty="0"/>
              <a:t>vs. </a:t>
            </a:r>
            <a:r>
              <a:rPr lang="uk-UA" dirty="0" smtClean="0"/>
              <a:t>зображення (досвід); Джордж </a:t>
            </a:r>
            <a:r>
              <a:rPr lang="uk-UA" dirty="0" err="1" smtClean="0"/>
              <a:t>Лакофф</a:t>
            </a:r>
            <a:r>
              <a:rPr lang="uk-UA" dirty="0" smtClean="0"/>
              <a:t> і Марк Джонсон </a:t>
            </a:r>
            <a:r>
              <a:rPr lang="en-US" dirty="0" smtClean="0"/>
              <a:t>(George </a:t>
            </a:r>
            <a:r>
              <a:rPr lang="en-US" dirty="0" err="1" smtClean="0"/>
              <a:t>Lakoff</a:t>
            </a:r>
            <a:r>
              <a:rPr lang="en-US" dirty="0" smtClean="0"/>
              <a:t> &amp; Mark Johnson)</a:t>
            </a:r>
            <a:r>
              <a:rPr lang="uk-UA" dirty="0" smtClean="0"/>
              <a:t>- метафоричність</a:t>
            </a:r>
          </a:p>
        </p:txBody>
      </p:sp>
    </p:spTree>
    <p:extLst>
      <p:ext uri="{BB962C8B-B14F-4D97-AF65-F5344CB8AC3E}">
        <p14:creationId xmlns:p14="http://schemas.microsoft.com/office/powerpoint/2010/main" val="22565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Передумови виникнення </a:t>
            </a:r>
            <a:r>
              <a:rPr lang="uk-UA" dirty="0"/>
              <a:t>Н</a:t>
            </a:r>
            <a:r>
              <a:rPr lang="uk-UA" dirty="0" smtClean="0"/>
              <a:t>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Карл </a:t>
            </a:r>
            <a:r>
              <a:rPr lang="uk-UA" dirty="0" err="1" smtClean="0"/>
              <a:t>Роджерс</a:t>
            </a:r>
            <a:r>
              <a:rPr lang="uk-UA" dirty="0" smtClean="0"/>
              <a:t> </a:t>
            </a:r>
            <a:r>
              <a:rPr lang="en-US" dirty="0" smtClean="0"/>
              <a:t>(Carl Rogers)</a:t>
            </a:r>
            <a:r>
              <a:rPr lang="uk-UA" dirty="0" smtClean="0"/>
              <a:t>– «терапія, орієнтована на людину»</a:t>
            </a:r>
          </a:p>
          <a:p>
            <a:r>
              <a:rPr lang="uk-UA" dirty="0" smtClean="0"/>
              <a:t>Ерік Берн </a:t>
            </a:r>
            <a:r>
              <a:rPr lang="en-US" dirty="0" smtClean="0"/>
              <a:t>(Eric Berne) </a:t>
            </a:r>
            <a:r>
              <a:rPr lang="uk-UA" dirty="0" smtClean="0"/>
              <a:t>– </a:t>
            </a:r>
            <a:r>
              <a:rPr lang="uk-UA" dirty="0" err="1" smtClean="0"/>
              <a:t>транзактний</a:t>
            </a:r>
            <a:r>
              <a:rPr lang="uk-UA" dirty="0" smtClean="0"/>
              <a:t>/</a:t>
            </a:r>
            <a:r>
              <a:rPr lang="uk-UA" dirty="0" err="1" smtClean="0"/>
              <a:t>транзакційний</a:t>
            </a:r>
            <a:r>
              <a:rPr lang="uk-UA" dirty="0" smtClean="0"/>
              <a:t> аналіз; «Ігри, в які грають люди»</a:t>
            </a:r>
            <a:r>
              <a:rPr lang="en-US" dirty="0" smtClean="0"/>
              <a:t> (Games People Play)</a:t>
            </a:r>
            <a:r>
              <a:rPr lang="uk-UA" dirty="0" smtClean="0"/>
              <a:t>, 1964; «дорослий», «дитина», «батько»</a:t>
            </a:r>
            <a:endParaRPr lang="en-US" dirty="0" smtClean="0"/>
          </a:p>
          <a:p>
            <a:r>
              <a:rPr lang="uk-UA" dirty="0" smtClean="0"/>
              <a:t>Карл </a:t>
            </a:r>
            <a:r>
              <a:rPr lang="uk-UA" dirty="0" err="1" smtClean="0"/>
              <a:t>Прибрам</a:t>
            </a:r>
            <a:r>
              <a:rPr lang="uk-UA" dirty="0" smtClean="0"/>
              <a:t> (</a:t>
            </a:r>
            <a:r>
              <a:rPr lang="en-US" dirty="0" smtClean="0"/>
              <a:t>Karl </a:t>
            </a:r>
            <a:r>
              <a:rPr lang="en-US" dirty="0" err="1" smtClean="0"/>
              <a:t>Pribram</a:t>
            </a:r>
            <a:r>
              <a:rPr lang="en-US" dirty="0" smtClean="0"/>
              <a:t>)</a:t>
            </a:r>
            <a:r>
              <a:rPr lang="uk-UA" dirty="0" smtClean="0"/>
              <a:t>, Джордж Міллер</a:t>
            </a:r>
            <a:r>
              <a:rPr lang="en-US" dirty="0" smtClean="0"/>
              <a:t>(George Miller)</a:t>
            </a:r>
            <a:r>
              <a:rPr lang="uk-UA" dirty="0" smtClean="0"/>
              <a:t>, </a:t>
            </a:r>
            <a:r>
              <a:rPr lang="uk-UA" dirty="0" err="1" smtClean="0"/>
              <a:t>Юджин</a:t>
            </a:r>
            <a:r>
              <a:rPr lang="uk-UA" dirty="0" smtClean="0"/>
              <a:t> </a:t>
            </a:r>
            <a:r>
              <a:rPr lang="uk-UA" dirty="0" err="1" smtClean="0"/>
              <a:t>Галантер</a:t>
            </a:r>
            <a:r>
              <a:rPr lang="en-US" dirty="0" smtClean="0"/>
              <a:t> (Eugene </a:t>
            </a:r>
            <a:r>
              <a:rPr lang="en-US" dirty="0" err="1" smtClean="0"/>
              <a:t>Galanter</a:t>
            </a:r>
            <a:r>
              <a:rPr lang="en-US" dirty="0" smtClean="0"/>
              <a:t>)</a:t>
            </a:r>
            <a:r>
              <a:rPr lang="uk-UA" dirty="0" smtClean="0"/>
              <a:t> – модель дії ТОТЕ замість «стимул – реакція»; Міллер – батько когнітивної психології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3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Передумови виникнення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err="1" smtClean="0"/>
              <a:t>Грегорі</a:t>
            </a:r>
            <a:r>
              <a:rPr lang="uk-UA" dirty="0" smtClean="0"/>
              <a:t> </a:t>
            </a:r>
            <a:r>
              <a:rPr lang="uk-UA" dirty="0" err="1" smtClean="0"/>
              <a:t>Бейтсон</a:t>
            </a:r>
            <a:r>
              <a:rPr lang="uk-UA" dirty="0" smtClean="0"/>
              <a:t> </a:t>
            </a:r>
            <a:r>
              <a:rPr lang="en-US" dirty="0" smtClean="0"/>
              <a:t>(Gregory Bateson) </a:t>
            </a:r>
            <a:r>
              <a:rPr lang="uk-UA" dirty="0" smtClean="0"/>
              <a:t>– антрополог, ініціатор </a:t>
            </a:r>
            <a:r>
              <a:rPr lang="en-US" dirty="0" smtClean="0"/>
              <a:t>Macy Conference (</a:t>
            </a:r>
            <a:r>
              <a:rPr lang="uk-UA" dirty="0" smtClean="0"/>
              <a:t>1946-1953, Нью-Йорк) – зібрання, метою якого було вдосконалення розуміння контролю над поведінкою людини; вклад у теорію систем та кібернетику</a:t>
            </a:r>
          </a:p>
          <a:p>
            <a:r>
              <a:rPr lang="uk-UA" dirty="0" smtClean="0"/>
              <a:t>Фріц </a:t>
            </a:r>
            <a:r>
              <a:rPr lang="uk-UA" dirty="0" err="1" smtClean="0"/>
              <a:t>Перлз</a:t>
            </a:r>
            <a:r>
              <a:rPr lang="en-US" dirty="0" smtClean="0"/>
              <a:t> (Fritz </a:t>
            </a:r>
            <a:r>
              <a:rPr lang="en-US" dirty="0" err="1" smtClean="0"/>
              <a:t>Perls</a:t>
            </a:r>
            <a:r>
              <a:rPr lang="en-US" dirty="0" smtClean="0"/>
              <a:t>)</a:t>
            </a:r>
            <a:r>
              <a:rPr lang="uk-UA" dirty="0" smtClean="0"/>
              <a:t> – </a:t>
            </a:r>
            <a:r>
              <a:rPr lang="uk-UA" dirty="0" err="1" smtClean="0"/>
              <a:t>гештальттерапія</a:t>
            </a:r>
            <a:r>
              <a:rPr lang="uk-UA" dirty="0" smtClean="0"/>
              <a:t>; ідея систем уявлень – візуальних, звукових, </a:t>
            </a:r>
            <a:r>
              <a:rPr lang="uk-UA" dirty="0" err="1" smtClean="0"/>
              <a:t>кінестетичних</a:t>
            </a:r>
            <a:endParaRPr lang="uk-UA" dirty="0" smtClean="0"/>
          </a:p>
          <a:p>
            <a:r>
              <a:rPr lang="uk-UA" dirty="0" smtClean="0"/>
              <a:t>Вірджинія </a:t>
            </a:r>
            <a:r>
              <a:rPr lang="uk-UA" dirty="0" err="1" smtClean="0"/>
              <a:t>Сатір</a:t>
            </a:r>
            <a:r>
              <a:rPr lang="en-US" dirty="0" smtClean="0"/>
              <a:t> (Virginia </a:t>
            </a:r>
            <a:r>
              <a:rPr lang="en-US" dirty="0" err="1" smtClean="0"/>
              <a:t>Satir</a:t>
            </a:r>
            <a:r>
              <a:rPr lang="en-US" dirty="0" smtClean="0"/>
              <a:t>)</a:t>
            </a:r>
            <a:r>
              <a:rPr lang="uk-UA" dirty="0" smtClean="0"/>
              <a:t> – сімейний терапевт, Інститут ментальних досліджень (Пало-</a:t>
            </a:r>
            <a:r>
              <a:rPr lang="uk-UA" dirty="0" err="1" smtClean="0"/>
              <a:t>Альто</a:t>
            </a:r>
            <a:r>
              <a:rPr lang="uk-UA" dirty="0" smtClean="0"/>
              <a:t>); 4 типи особистості: «обвинувач», «примиритель», «</a:t>
            </a:r>
            <a:r>
              <a:rPr lang="uk-UA" dirty="0" err="1" smtClean="0"/>
              <a:t>відволікач</a:t>
            </a:r>
            <a:r>
              <a:rPr lang="uk-UA" dirty="0" smtClean="0"/>
              <a:t>», «обчислювач»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99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Передумови виникнення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Мілтон</a:t>
            </a:r>
            <a:r>
              <a:rPr lang="uk-UA" dirty="0" smtClean="0"/>
              <a:t> </a:t>
            </a:r>
            <a:r>
              <a:rPr lang="uk-UA" dirty="0" err="1" smtClean="0"/>
              <a:t>Еріксон</a:t>
            </a:r>
            <a:r>
              <a:rPr lang="uk-UA" dirty="0" smtClean="0"/>
              <a:t> </a:t>
            </a:r>
            <a:r>
              <a:rPr lang="en-US" dirty="0" smtClean="0"/>
              <a:t>(Milton Erickson)</a:t>
            </a:r>
            <a:r>
              <a:rPr lang="uk-UA" dirty="0" smtClean="0"/>
              <a:t>– психіатр; терапевтична дія гіпнозу; довільний стиль гіпнотерапії, використання невизначеної мови; мовленнєві шаблони </a:t>
            </a:r>
            <a:r>
              <a:rPr lang="uk-UA" dirty="0" err="1" smtClean="0"/>
              <a:t>Еріксона</a:t>
            </a:r>
            <a:r>
              <a:rPr lang="uk-UA" dirty="0" smtClean="0"/>
              <a:t> </a:t>
            </a:r>
            <a:r>
              <a:rPr lang="uk-UA" dirty="0" smtClean="0">
                <a:latin typeface="Times New Roman"/>
                <a:cs typeface="Times New Roman"/>
              </a:rPr>
              <a:t>→</a:t>
            </a:r>
            <a:r>
              <a:rPr lang="uk-UA" dirty="0" err="1" smtClean="0">
                <a:cs typeface="Times New Roman"/>
              </a:rPr>
              <a:t>Мілтон</a:t>
            </a:r>
            <a:r>
              <a:rPr lang="uk-UA" dirty="0" smtClean="0">
                <a:cs typeface="Times New Roman"/>
              </a:rPr>
              <a:t>-моделі</a:t>
            </a:r>
            <a:endParaRPr lang="en-US" dirty="0" smtClean="0">
              <a:cs typeface="Times New Roman"/>
            </a:endParaRPr>
          </a:p>
          <a:p>
            <a:r>
              <a:rPr lang="uk-UA" dirty="0" err="1" smtClean="0">
                <a:cs typeface="Times New Roman"/>
              </a:rPr>
              <a:t>Ноам</a:t>
            </a:r>
            <a:r>
              <a:rPr lang="uk-UA" dirty="0" smtClean="0">
                <a:cs typeface="Times New Roman"/>
              </a:rPr>
              <a:t> Хомські </a:t>
            </a:r>
            <a:r>
              <a:rPr lang="en-US" dirty="0" smtClean="0">
                <a:cs typeface="Times New Roman"/>
              </a:rPr>
              <a:t>(Noam Chomsky) </a:t>
            </a:r>
            <a:r>
              <a:rPr lang="uk-UA" dirty="0" smtClean="0">
                <a:cs typeface="Times New Roman"/>
              </a:rPr>
              <a:t>– </a:t>
            </a:r>
            <a:r>
              <a:rPr lang="uk-UA" dirty="0" err="1" smtClean="0">
                <a:cs typeface="Times New Roman"/>
              </a:rPr>
              <a:t>породжуюча</a:t>
            </a:r>
            <a:r>
              <a:rPr lang="uk-UA" dirty="0" smtClean="0">
                <a:cs typeface="Times New Roman"/>
              </a:rPr>
              <a:t> граматика, </a:t>
            </a:r>
            <a:r>
              <a:rPr lang="uk-UA" dirty="0" err="1" smtClean="0">
                <a:cs typeface="Times New Roman"/>
              </a:rPr>
              <a:t>патерни</a:t>
            </a:r>
            <a:r>
              <a:rPr lang="uk-UA" dirty="0" smtClean="0">
                <a:cs typeface="Times New Roman"/>
              </a:rPr>
              <a:t> </a:t>
            </a:r>
            <a:r>
              <a:rPr lang="uk-UA" dirty="0" err="1" smtClean="0">
                <a:cs typeface="Times New Roman"/>
              </a:rPr>
              <a:t>метамоделі</a:t>
            </a:r>
            <a:endParaRPr lang="uk-UA" dirty="0" smtClean="0">
              <a:cs typeface="Times New Roman"/>
            </a:endParaRPr>
          </a:p>
          <a:p>
            <a:r>
              <a:rPr lang="uk-UA" dirty="0" err="1" smtClean="0">
                <a:cs typeface="Times New Roman"/>
              </a:rPr>
              <a:t>Зігмунд</a:t>
            </a:r>
            <a:r>
              <a:rPr lang="uk-UA" dirty="0" smtClean="0">
                <a:cs typeface="Times New Roman"/>
              </a:rPr>
              <a:t> </a:t>
            </a:r>
            <a:r>
              <a:rPr lang="uk-UA" dirty="0" err="1" smtClean="0">
                <a:cs typeface="Times New Roman"/>
              </a:rPr>
              <a:t>Фр</a:t>
            </a:r>
            <a:r>
              <a:rPr lang="en-US" dirty="0">
                <a:cs typeface="Times New Roman"/>
              </a:rPr>
              <a:t>o</a:t>
            </a:r>
            <a:r>
              <a:rPr lang="uk-UA" dirty="0" err="1" smtClean="0">
                <a:cs typeface="Times New Roman"/>
              </a:rPr>
              <a:t>йд</a:t>
            </a:r>
            <a:r>
              <a:rPr lang="uk-UA" dirty="0" smtClean="0">
                <a:cs typeface="Times New Roman"/>
              </a:rPr>
              <a:t> </a:t>
            </a:r>
            <a:r>
              <a:rPr lang="en-US" dirty="0" smtClean="0">
                <a:cs typeface="Times New Roman"/>
              </a:rPr>
              <a:t>(Sigmund Freud) </a:t>
            </a:r>
            <a:r>
              <a:rPr lang="uk-UA" dirty="0" smtClean="0">
                <a:cs typeface="Times New Roman"/>
              </a:rPr>
              <a:t>– психоаналіз, свідоме/несвідоме</a:t>
            </a:r>
          </a:p>
          <a:p>
            <a:r>
              <a:rPr lang="uk-UA" dirty="0" smtClean="0">
                <a:cs typeface="Times New Roman"/>
              </a:rPr>
              <a:t>Бертран Рассел </a:t>
            </a:r>
            <a:r>
              <a:rPr lang="en-US" dirty="0" smtClean="0">
                <a:cs typeface="Times New Roman"/>
              </a:rPr>
              <a:t>(Bertrand Russell)</a:t>
            </a:r>
            <a:r>
              <a:rPr lang="uk-UA" dirty="0" smtClean="0">
                <a:cs typeface="Times New Roman"/>
              </a:rPr>
              <a:t>– логічні рівні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61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Власне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70-ті роки ХХ століття, Санта-Круз, Каліфорнія, США</a:t>
            </a:r>
          </a:p>
          <a:p>
            <a:r>
              <a:rPr lang="uk-UA" dirty="0" smtClean="0"/>
              <a:t>Джон </a:t>
            </a:r>
            <a:r>
              <a:rPr lang="uk-UA" dirty="0" err="1" smtClean="0"/>
              <a:t>Гріндер</a:t>
            </a:r>
            <a:r>
              <a:rPr lang="uk-UA" dirty="0" smtClean="0"/>
              <a:t> (</a:t>
            </a:r>
            <a:r>
              <a:rPr lang="en-US" dirty="0" smtClean="0"/>
              <a:t>John </a:t>
            </a:r>
            <a:r>
              <a:rPr lang="en-US" dirty="0" err="1" smtClean="0"/>
              <a:t>Ginder</a:t>
            </a:r>
            <a:r>
              <a:rPr lang="en-US" dirty="0" smtClean="0"/>
              <a:t>)</a:t>
            </a:r>
            <a:r>
              <a:rPr lang="uk-UA" dirty="0" smtClean="0"/>
              <a:t> та Річард </a:t>
            </a:r>
            <a:r>
              <a:rPr lang="uk-UA" dirty="0" err="1" smtClean="0"/>
              <a:t>Бендлер</a:t>
            </a:r>
            <a:r>
              <a:rPr lang="uk-UA" dirty="0" smtClean="0"/>
              <a:t> </a:t>
            </a:r>
            <a:r>
              <a:rPr lang="en-US" dirty="0" smtClean="0"/>
              <a:t>(Richard </a:t>
            </a:r>
            <a:r>
              <a:rPr lang="en-US" dirty="0" err="1" smtClean="0"/>
              <a:t>Bandler</a:t>
            </a:r>
            <a:r>
              <a:rPr lang="en-US" dirty="0" smtClean="0"/>
              <a:t>)</a:t>
            </a:r>
          </a:p>
          <a:p>
            <a:r>
              <a:rPr lang="uk-UA" dirty="0" err="1" smtClean="0"/>
              <a:t>Френк</a:t>
            </a:r>
            <a:r>
              <a:rPr lang="uk-UA" dirty="0" smtClean="0"/>
              <a:t> </a:t>
            </a:r>
            <a:r>
              <a:rPr lang="uk-UA" dirty="0" err="1" smtClean="0"/>
              <a:t>П’юселік</a:t>
            </a:r>
            <a:r>
              <a:rPr lang="uk-UA" dirty="0" smtClean="0"/>
              <a:t> </a:t>
            </a:r>
            <a:r>
              <a:rPr lang="en-US" dirty="0" smtClean="0"/>
              <a:t>(Franklin </a:t>
            </a:r>
            <a:r>
              <a:rPr lang="en-US" dirty="0" err="1" smtClean="0"/>
              <a:t>Pucelik</a:t>
            </a:r>
            <a:r>
              <a:rPr lang="en-US" dirty="0" smtClean="0"/>
              <a:t>)</a:t>
            </a:r>
            <a:r>
              <a:rPr lang="uk-UA" dirty="0" smtClean="0"/>
              <a:t> – семінари по </a:t>
            </a:r>
            <a:r>
              <a:rPr lang="uk-UA" dirty="0" err="1" smtClean="0"/>
              <a:t>гештальту</a:t>
            </a:r>
            <a:endParaRPr lang="uk-UA" dirty="0" smtClean="0"/>
          </a:p>
          <a:p>
            <a:r>
              <a:rPr lang="uk-UA" dirty="0" smtClean="0"/>
              <a:t>1975 «Структура магії»</a:t>
            </a:r>
          </a:p>
          <a:p>
            <a:r>
              <a:rPr lang="uk-UA" dirty="0" smtClean="0"/>
              <a:t>Класичне НЛП, основний фокус уваги якого – </a:t>
            </a:r>
            <a:r>
              <a:rPr lang="uk-UA" b="1" i="1" u="sng" dirty="0" smtClean="0"/>
              <a:t>ефективна комунікація </a:t>
            </a:r>
            <a:r>
              <a:rPr lang="uk-UA" b="1" i="1" dirty="0" smtClean="0"/>
              <a:t>та допомога іншим</a:t>
            </a:r>
          </a:p>
        </p:txBody>
      </p:sp>
    </p:spTree>
    <p:extLst>
      <p:ext uri="{BB962C8B-B14F-4D97-AF65-F5344CB8AC3E}">
        <p14:creationId xmlns:p14="http://schemas.microsoft.com/office/powerpoint/2010/main" val="1674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Власне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1980 –</a:t>
            </a:r>
            <a:r>
              <a:rPr lang="uk-UA" b="1" i="1" dirty="0"/>
              <a:t> </a:t>
            </a:r>
            <a:r>
              <a:rPr lang="uk-UA" dirty="0"/>
              <a:t>розкол</a:t>
            </a:r>
          </a:p>
          <a:p>
            <a:r>
              <a:rPr lang="uk-UA" dirty="0"/>
              <a:t>Р. </a:t>
            </a:r>
            <a:r>
              <a:rPr lang="uk-UA" dirty="0" err="1"/>
              <a:t>Бендлер</a:t>
            </a:r>
            <a:r>
              <a:rPr lang="uk-UA" dirty="0"/>
              <a:t> – </a:t>
            </a:r>
            <a:r>
              <a:rPr lang="uk-UA" dirty="0" err="1"/>
              <a:t>субмодальності</a:t>
            </a:r>
            <a:r>
              <a:rPr lang="uk-UA" dirty="0"/>
              <a:t>, </a:t>
            </a:r>
            <a:r>
              <a:rPr lang="en-US" dirty="0"/>
              <a:t>Design Human Engineering, Neuro-Hypnotic </a:t>
            </a:r>
            <a:r>
              <a:rPr lang="en-US" dirty="0" err="1"/>
              <a:t>Repatterning</a:t>
            </a:r>
            <a:endParaRPr lang="en-US" dirty="0"/>
          </a:p>
          <a:p>
            <a:r>
              <a:rPr lang="uk-UA" dirty="0" err="1"/>
              <a:t>Дж</a:t>
            </a:r>
            <a:r>
              <a:rPr lang="uk-UA" dirty="0"/>
              <a:t>. </a:t>
            </a:r>
            <a:r>
              <a:rPr lang="uk-UA" dirty="0" err="1"/>
              <a:t>Гріндер</a:t>
            </a:r>
            <a:r>
              <a:rPr lang="uk-UA" dirty="0"/>
              <a:t> – «Новий код НЛП», </a:t>
            </a:r>
            <a:r>
              <a:rPr lang="uk-UA" dirty="0" err="1"/>
              <a:t>самозастосування</a:t>
            </a:r>
            <a:endParaRPr lang="uk-UA" dirty="0"/>
          </a:p>
          <a:p>
            <a:r>
              <a:rPr lang="uk-UA" dirty="0"/>
              <a:t>Тоні </a:t>
            </a:r>
            <a:r>
              <a:rPr lang="uk-UA" dirty="0" smtClean="0"/>
              <a:t>Роббінс </a:t>
            </a:r>
            <a:r>
              <a:rPr lang="en-US" dirty="0" smtClean="0"/>
              <a:t>(Tony Robbins) </a:t>
            </a:r>
            <a:r>
              <a:rPr lang="uk-UA" dirty="0" smtClean="0"/>
              <a:t>– </a:t>
            </a:r>
            <a:r>
              <a:rPr lang="uk-UA" dirty="0" err="1" smtClean="0"/>
              <a:t>лайф-коучинг</a:t>
            </a:r>
            <a:endParaRPr lang="uk-UA" dirty="0" smtClean="0"/>
          </a:p>
          <a:p>
            <a:r>
              <a:rPr lang="uk-UA" dirty="0" err="1" smtClean="0"/>
              <a:t>Тед</a:t>
            </a:r>
            <a:r>
              <a:rPr lang="uk-UA" dirty="0" smtClean="0"/>
              <a:t> Джеймс</a:t>
            </a:r>
            <a:r>
              <a:rPr lang="en-US" dirty="0" smtClean="0"/>
              <a:t> (Tad James)</a:t>
            </a:r>
            <a:r>
              <a:rPr lang="uk-UA" dirty="0" smtClean="0"/>
              <a:t> – «терапія лінії часу»</a:t>
            </a:r>
          </a:p>
          <a:p>
            <a:r>
              <a:rPr lang="uk-UA" dirty="0" smtClean="0"/>
              <a:t>Роберт </a:t>
            </a:r>
            <a:r>
              <a:rPr lang="uk-UA" dirty="0" err="1" smtClean="0"/>
              <a:t>Ділтс</a:t>
            </a:r>
            <a:r>
              <a:rPr lang="uk-UA" dirty="0" smtClean="0"/>
              <a:t> </a:t>
            </a:r>
            <a:r>
              <a:rPr lang="en-US" dirty="0" smtClean="0"/>
              <a:t>(Robert </a:t>
            </a:r>
            <a:r>
              <a:rPr lang="en-US" dirty="0" err="1" smtClean="0"/>
              <a:t>Dilts</a:t>
            </a:r>
            <a:r>
              <a:rPr lang="en-US" dirty="0" smtClean="0"/>
              <a:t>) </a:t>
            </a:r>
            <a:r>
              <a:rPr lang="uk-UA" dirty="0" smtClean="0"/>
              <a:t>– «Системне НЛП»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184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Універсальний та безпечний інструмент</a:t>
            </a:r>
          </a:p>
          <a:p>
            <a:r>
              <a:rPr lang="uk-UA" dirty="0" smtClean="0"/>
              <a:t>Наукова практика (закономірності та стратегії)</a:t>
            </a:r>
          </a:p>
          <a:p>
            <a:r>
              <a:rPr lang="uk-UA" dirty="0" smtClean="0"/>
              <a:t>Мистецтво особистісної майстерності</a:t>
            </a:r>
          </a:p>
          <a:p>
            <a:r>
              <a:rPr lang="uk-UA" dirty="0" smtClean="0"/>
              <a:t>У багатьох сферах для побудування ефективних стратегій впливу</a:t>
            </a:r>
          </a:p>
          <a:p>
            <a:r>
              <a:rPr lang="uk-UA" dirty="0" smtClean="0"/>
              <a:t>Практично!</a:t>
            </a:r>
            <a:endParaRPr lang="en-US" dirty="0" smtClean="0"/>
          </a:p>
          <a:p>
            <a:pPr marL="0" indent="0">
              <a:buNone/>
            </a:pPr>
            <a:endParaRPr lang="uk-UA" dirty="0" smtClean="0"/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004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Визначення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u="sng" dirty="0" err="1"/>
              <a:t>Нейро</a:t>
            </a:r>
            <a:r>
              <a:rPr lang="uk-UA" b="1" u="sng" dirty="0"/>
              <a:t>-</a:t>
            </a:r>
            <a:r>
              <a:rPr lang="uk-UA" dirty="0"/>
              <a:t> інформація отримується, опрацьовується та впорядковується за допомогою нервових механізмів та процесів</a:t>
            </a:r>
          </a:p>
          <a:p>
            <a:r>
              <a:rPr lang="uk-UA" b="1" u="sng" dirty="0"/>
              <a:t>Лінгвістичне</a:t>
            </a:r>
            <a:r>
              <a:rPr lang="uk-UA" dirty="0"/>
              <a:t> – нервові процеси кодуються, впорядковуються та отримують значення через мову, комунікативні системи та символічні системи; 2 основні мовні системи</a:t>
            </a:r>
          </a:p>
          <a:p>
            <a:r>
              <a:rPr lang="uk-UA" b="1" u="sng" dirty="0"/>
              <a:t>Програмування</a:t>
            </a:r>
            <a:r>
              <a:rPr lang="uk-UA" dirty="0"/>
              <a:t> – здатність організувати ці частини (зображення, звуки, тактильні та смакові відчуття, запахи, символи, слова ) у свідомості, що дозволяє досягати бажаних результатів.</a:t>
            </a:r>
          </a:p>
          <a:p>
            <a:endParaRPr lang="ru-RU" dirty="0"/>
          </a:p>
        </p:txBody>
      </p:sp>
      <p:pic>
        <p:nvPicPr>
          <p:cNvPr id="1026" name="Picture 2" descr="C:\Users\Admin\Documents\Acer My documents\Мои рисунки\People 3D for presentations\question scrat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338" y="2420889"/>
            <a:ext cx="1096012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56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147</TotalTime>
  <Words>674</Words>
  <Application>Microsoft Office PowerPoint</Application>
  <PresentationFormat>Экран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Исполнительная</vt:lpstr>
      <vt:lpstr>Базові поняття та історія НЛП</vt:lpstr>
      <vt:lpstr>Передумови виникнення НЛП</vt:lpstr>
      <vt:lpstr>Передумови виникнення НЛП</vt:lpstr>
      <vt:lpstr>Передумови виникнення НЛП</vt:lpstr>
      <vt:lpstr>Передумови виникнення НЛП</vt:lpstr>
      <vt:lpstr>Власне НЛП</vt:lpstr>
      <vt:lpstr>Власне НЛП</vt:lpstr>
      <vt:lpstr>Визначення НЛП</vt:lpstr>
      <vt:lpstr>Визначення НЛП</vt:lpstr>
      <vt:lpstr>Визначення НЛП (за Селівановою О. О.)</vt:lpstr>
      <vt:lpstr>Предмет НЛП </vt:lpstr>
      <vt:lpstr>Переклад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30</cp:revision>
  <dcterms:created xsi:type="dcterms:W3CDTF">2024-09-03T22:05:37Z</dcterms:created>
  <dcterms:modified xsi:type="dcterms:W3CDTF">2024-09-14T23:03:59Z</dcterms:modified>
</cp:coreProperties>
</file>