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5"/>
  </p:handoutMasterIdLst>
  <p:sldIdLst>
    <p:sldId id="256" r:id="rId2"/>
    <p:sldId id="257" r:id="rId3"/>
    <p:sldId id="288" r:id="rId4"/>
    <p:sldId id="289" r:id="rId5"/>
    <p:sldId id="287" r:id="rId6"/>
    <p:sldId id="273" r:id="rId7"/>
    <p:sldId id="274" r:id="rId8"/>
    <p:sldId id="275" r:id="rId9"/>
    <p:sldId id="276" r:id="rId10"/>
    <p:sldId id="277" r:id="rId11"/>
    <p:sldId id="261" r:id="rId12"/>
    <p:sldId id="263" r:id="rId13"/>
    <p:sldId id="264" r:id="rId14"/>
    <p:sldId id="291" r:id="rId15"/>
    <p:sldId id="292" r:id="rId16"/>
    <p:sldId id="280" r:id="rId17"/>
    <p:sldId id="279" r:id="rId18"/>
    <p:sldId id="282" r:id="rId19"/>
    <p:sldId id="281" r:id="rId20"/>
    <p:sldId id="285" r:id="rId21"/>
    <p:sldId id="286" r:id="rId22"/>
    <p:sldId id="307" r:id="rId23"/>
    <p:sldId id="267" r:id="rId24"/>
    <p:sldId id="271" r:id="rId25"/>
    <p:sldId id="272" r:id="rId26"/>
    <p:sldId id="306" r:id="rId27"/>
    <p:sldId id="294" r:id="rId28"/>
    <p:sldId id="268" r:id="rId29"/>
    <p:sldId id="293" r:id="rId30"/>
    <p:sldId id="270" r:id="rId31"/>
    <p:sldId id="269" r:id="rId32"/>
    <p:sldId id="296" r:id="rId33"/>
    <p:sldId id="295" r:id="rId34"/>
    <p:sldId id="298" r:id="rId35"/>
    <p:sldId id="297" r:id="rId36"/>
    <p:sldId id="299" r:id="rId37"/>
    <p:sldId id="300" r:id="rId38"/>
    <p:sldId id="301" r:id="rId39"/>
    <p:sldId id="302" r:id="rId40"/>
    <p:sldId id="304" r:id="rId41"/>
    <p:sldId id="303" r:id="rId42"/>
    <p:sldId id="305" r:id="rId43"/>
    <p:sldId id="30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27F"/>
    <a:srgbClr val="BF3C48"/>
    <a:srgbClr val="856E45"/>
    <a:srgbClr val="6F267F"/>
    <a:srgbClr val="FECB00"/>
    <a:srgbClr val="729F11"/>
    <a:srgbClr val="050535"/>
    <a:srgbClr val="121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5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60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E5E81D7-7F21-4C00-A9D6-FCEC935807F2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FED201F-F9B5-45CF-8901-1F053422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465B-6698-45BE-9112-BF2CADD8FF4D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7983-1FE0-466A-88D5-F7CD165D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A4B-2993-4B4A-8E89-55FA76775E42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9B0F-CA08-4542-98B6-4BF0797D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8FA3-529B-45E2-9028-C311DF9DBC5F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6E7E-137C-4A8A-99AD-A4A8352C7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2CB5-DABA-412E-A0EA-B89BF6C02B4A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AEFC-96B7-4B4B-BB22-8A3A7CBDA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A43D-5AC3-431E-A33D-D39CF21A1247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DF24-4F4F-4874-9044-E61018E48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250D-F9F6-44F1-9BB7-BC1E3E1A6AF9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96A2-169E-49CA-821C-AB091906A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78F4-4E77-4DD2-AB50-70FF8807922E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8AC2-3DBC-4E33-B9FB-164548F47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5473-1E6A-4F7F-ACF5-00C847E66131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915F-72D9-4E4D-BB5F-8D375D2E6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EAA8-3CA5-426C-B637-73D7DA1CED53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B757-473E-4FF3-BE52-B828FEDA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4908-EDCA-4271-B78D-B7206E06296C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BED0-55F3-435E-9D33-1D6167FFE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68C6-26ED-4712-B753-64799635F07C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2FF9-D1ED-4B4C-A991-35576C0F2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CB123-9662-43E5-9251-539488584359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79A81-0C81-4B61-A237-4C8F3D91A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ratinglab.org/research/baryeri-ta-stereotipi-chomu-lyudi-unikayut-psihologichnoyi-dopomog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4u.in.ua/" TargetMode="External"/><Relationship Id="rId2" Type="http://schemas.openxmlformats.org/officeDocument/2006/relationships/hyperlink" Target="https://ratinglab.org/research/baryeri-ta-stereotipi-chomu-lyudi-unikayut-psihologichnoyi-dopomog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stir.ua/?news=psyholohichna-dopomoha-pid-chas-vijny-resursy-ta-kontak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2038350" y="1552575"/>
            <a:ext cx="5016500" cy="23876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  <a:latin typeface="Calibri" pitchFamily="34" charset="0"/>
              </a:rPr>
              <a:t>Психологія здоров’я </a:t>
            </a:r>
            <a:endParaRPr lang="en-US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038350" y="3940175"/>
            <a:ext cx="4992688" cy="16557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uk-UA" dirty="0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Кафедра психології ЗНУ</a:t>
            </a:r>
            <a:br>
              <a:rPr lang="uk-UA" dirty="0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dirty="0" err="1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к.психол.н</a:t>
            </a:r>
            <a:r>
              <a:rPr lang="uk-UA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., доц. Н.О. Мосол 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nmosol.spp@gmail.com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Психології здоров’я тісно пов’язана з іншими психологічними дисциплінами. До них належать експериментальна і клінічна психологія, психіатрія та педіатрія, соціальна психологія, психологія розвитку, психофізіологія й інші. </a:t>
            </a:r>
          </a:p>
          <a:p>
            <a:pPr>
              <a:buFont typeface="Arial" charset="0"/>
              <a:buNone/>
            </a:pPr>
            <a:r>
              <a:rPr lang="uk-UA" smtClean="0"/>
              <a:t>На думку Д. Матараццо, існує чотири галузі знань, які найбільш повноцінно насичують психологію здоров’я та визначають її дослідницький контекст: епідеміологія, соціальне здоров’я, медична соціологія, медична антропологія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6" descr="Результат пошуку зображень за запитом здоров'я 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498475"/>
            <a:ext cx="8020050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ВООЗ</a:t>
            </a:r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5" descr="Здоров’я – це нормальний розвиток тіла, інтелекту, психіки індивідуума, що проявляється в адекватній емоціональній і моральній поведінці (Ю.Г. Анто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411163"/>
            <a:ext cx="7897812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ko-KR" sz="2800" b="1" smtClean="0">
                <a:latin typeface="Arial" charset="0"/>
              </a:rPr>
              <a:t>Здоров’я - </a:t>
            </a:r>
            <a:r>
              <a:rPr lang="ru-RU" altLang="ko-KR" sz="2800" b="1" smtClean="0">
                <a:latin typeface="Arial" charset="0"/>
              </a:rPr>
              <a:t> </a:t>
            </a:r>
            <a:r>
              <a:rPr lang="ru-RU" altLang="ko-KR" sz="2800" smtClean="0">
                <a:latin typeface="Arial" charset="0"/>
              </a:rPr>
              <a:t>це стан повного фізичного, духовного та соціального благополуччя, а не тільки відсутність хвороб або фізичних вад (ВООЗ).</a:t>
            </a:r>
            <a:r>
              <a:rPr lang="ru-RU" altLang="ko-KR" sz="4000" smtClean="0"/>
              <a:t> </a:t>
            </a:r>
            <a:endParaRPr lang="ru-RU" sz="4000" b="1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85775" y="1314450"/>
            <a:ext cx="8029575" cy="4862513"/>
          </a:xfrm>
        </p:spPr>
        <p:txBody>
          <a:bodyPr/>
          <a:lstStyle/>
          <a:p>
            <a:pPr algn="ctr" eaLnBrk="1" hangingPunct="1"/>
            <a:endParaRPr lang="ru-RU" smtClean="0"/>
          </a:p>
        </p:txBody>
      </p:sp>
      <p:pic>
        <p:nvPicPr>
          <p:cNvPr id="23555" name="Picture 4" descr="Здоров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457325"/>
            <a:ext cx="66405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4" name="Picture 4" descr="leading-causes-of-death_640-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649288"/>
            <a:ext cx="74358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0" y="922338"/>
            <a:ext cx="988695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/>
            <a:r>
              <a:rPr lang="uk-UA" sz="4000" b="1" smtClean="0"/>
              <a:t>Всесвітній день психічного здоров’я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r>
              <a:rPr lang="uk-UA" smtClean="0"/>
              <a:t>За даними Всесвітньої організації охорони здоров’я, на психічні захворювання в наші дні страждають понад 450 млн. людей. </a:t>
            </a:r>
          </a:p>
          <a:p>
            <a:pPr marL="273050" indent="-273050"/>
            <a:r>
              <a:rPr lang="uk-UA" smtClean="0"/>
              <a:t>За прогнозами фахівців у цьому десятиріччі психічні розлади увійдуть до першої п’ятірки хвороб, які лідируватимуть за кількістю людських працевтрат, пов’язаних з цими захворюваннями.</a:t>
            </a:r>
            <a:r>
              <a:rPr lang="ru-RU" smtClean="0"/>
              <a:t> </a:t>
            </a:r>
          </a:p>
          <a:p>
            <a:pPr marL="273050" indent="-27305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/>
            <a:r>
              <a:rPr lang="ru-RU" sz="4000" b="1" smtClean="0"/>
              <a:t>Всесвітній день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4000" b="1" smtClean="0"/>
              <a:t>психічного здоров’я</a:t>
            </a:r>
            <a:r>
              <a:rPr lang="en-US" sz="4000" b="1" smtClean="0"/>
              <a:t> – 10.10</a:t>
            </a:r>
            <a:endParaRPr lang="ru-RU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r>
              <a:rPr lang="uk-UA" smtClean="0"/>
              <a:t>Психічне здоров’я має першочергове значення для особистого благополуччя, підтримки здорових сімейних відносин і здатності кожної окремої людини зробити внесок в життя суспільства</a:t>
            </a:r>
            <a:r>
              <a:rPr lang="ru-RU" smtClean="0"/>
              <a:t>.</a:t>
            </a:r>
          </a:p>
          <a:p>
            <a:pPr marL="273050" indent="-273050"/>
            <a:endParaRPr lang="ru-RU" smtClean="0"/>
          </a:p>
        </p:txBody>
      </p:sp>
      <p:pic>
        <p:nvPicPr>
          <p:cNvPr id="46084" name="Picture 4" descr="WMH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988" y="3351213"/>
            <a:ext cx="459898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lIns="0" rIns="0" bIns="0" anchor="b"/>
          <a:lstStyle/>
          <a:p>
            <a:pPr algn="ctr"/>
            <a:r>
              <a:rPr lang="uk-UA" b="1" smtClean="0"/>
              <a:t>Психічне здоров’я: статистика</a:t>
            </a:r>
            <a:endParaRPr lang="ru-RU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500188"/>
            <a:ext cx="7886700" cy="4351337"/>
          </a:xfrm>
        </p:spPr>
        <p:txBody>
          <a:bodyPr/>
          <a:lstStyle/>
          <a:p>
            <a:pPr marL="273050" indent="-273050">
              <a:lnSpc>
                <a:spcPct val="80000"/>
              </a:lnSpc>
            </a:pPr>
            <a:r>
              <a:rPr lang="uk-UA" smtClean="0"/>
              <a:t>Психічні розлади становлять 12% глобального тягаря хвороб в усіх країнах світу.</a:t>
            </a:r>
          </a:p>
          <a:p>
            <a:pPr marL="273050" indent="-273050">
              <a:lnSpc>
                <a:spcPct val="80000"/>
              </a:lnSpc>
            </a:pPr>
            <a:r>
              <a:rPr lang="uk-UA" smtClean="0"/>
              <a:t> За оцінками експертів ВООЗ, до 2020 р. на їх долю приходитиметься 15% років життя, втрачених через непрацездатність (Disability-adjusted life year — DALY). </a:t>
            </a:r>
          </a:p>
          <a:p>
            <a:pPr marL="273050" indent="-273050">
              <a:lnSpc>
                <a:spcPct val="80000"/>
              </a:lnSpc>
            </a:pPr>
            <a:r>
              <a:rPr lang="uk-UA" smtClean="0"/>
              <a:t>Максимальний тягар психічних розладів припадає на молодь, тобто найбільш продуктивної групи населення. Для економічного виміру психічних розладів характерним є те, що частка непрямих втрат значно (у 2–6 разів) перевищує прямі витрати на лікування.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</p:spPr>
        <p:txBody>
          <a:bodyPr lIns="0" rIns="0" bIns="0" anchor="b"/>
          <a:lstStyle/>
          <a:p>
            <a:pPr algn="ctr"/>
            <a:r>
              <a:rPr lang="ru-RU" sz="4000" b="1" smtClean="0"/>
              <a:t>Всесвітній день психічного здоров’я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436688"/>
            <a:ext cx="8099425" cy="4902200"/>
          </a:xfrm>
        </p:spPr>
        <p:txBody>
          <a:bodyPr/>
          <a:lstStyle/>
          <a:p>
            <a:pPr marL="273050" indent="-273050">
              <a:buFont typeface="Arial" charset="0"/>
              <a:buNone/>
            </a:pPr>
            <a:r>
              <a:rPr lang="uk-UA" smtClean="0"/>
              <a:t>Для збереження та зміцнення психічного здоров’я важливо дотримуватися принципів здорового способу життя.  Особливе значення має </a:t>
            </a:r>
            <a:r>
              <a:rPr lang="uk-UA" b="1" smtClean="0"/>
              <a:t>психогігієна</a:t>
            </a:r>
            <a:r>
              <a:rPr lang="uk-UA" smtClean="0"/>
              <a:t> – це комплекс заходів з дотримання культури міжособистісних стосунків, уміння керувати своїми емоціями, чергувати працю і відпочинок, створювати сприятливий психологічний клімат в колективі, сім’ї, дотримуватися раціонального харчування, режиму дня, достатньо спати, систематично займатись фізичною культурою, позитивно мислити, бути оптимістичним та доброзичливим.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448050" y="74613"/>
            <a:ext cx="5467350" cy="8953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47627F"/>
                </a:solidFill>
                <a:latin typeface="Arial" charset="0"/>
              </a:rPr>
              <a:t>План</a:t>
            </a:r>
            <a:endParaRPr lang="en-US" b="1" smtClean="0">
              <a:solidFill>
                <a:srgbClr val="47627F"/>
              </a:solidFill>
              <a:latin typeface="Arial" charset="0"/>
            </a:endParaRP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997075" y="4286250"/>
            <a:ext cx="5318125" cy="555625"/>
            <a:chOff x="1248" y="1440"/>
            <a:chExt cx="3350" cy="350"/>
          </a:xfrm>
        </p:grpSpPr>
        <p:sp>
          <p:nvSpPr>
            <p:cNvPr id="1538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latin typeface="Calibri" pitchFamily="34" charset="0"/>
                </a:rPr>
                <a:t>Основні моделі здоров’я 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8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997075" y="1771650"/>
            <a:ext cx="5105400" cy="555625"/>
            <a:chOff x="1248" y="2030"/>
            <a:chExt cx="3216" cy="350"/>
          </a:xfrm>
        </p:grpSpPr>
        <p:sp>
          <p:nvSpPr>
            <p:cNvPr id="1538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1538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1997075" y="2609850"/>
            <a:ext cx="6151563" cy="1254125"/>
            <a:chOff x="1248" y="2640"/>
            <a:chExt cx="3875" cy="790"/>
          </a:xfrm>
        </p:grpSpPr>
        <p:sp>
          <p:nvSpPr>
            <p:cNvPr id="15377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9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8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latin typeface="Calibri" pitchFamily="34" charset="0"/>
                </a:rPr>
                <a:t>Здоров’я як системне поняття. </a:t>
              </a:r>
            </a:p>
            <a:p>
              <a:r>
                <a:rPr lang="uk-UA" sz="2400">
                  <a:latin typeface="Calibri" pitchFamily="34" charset="0"/>
                </a:rPr>
                <a:t>Психічне здоров’я</a:t>
              </a:r>
            </a:p>
            <a:p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80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5365" name="Group 17"/>
          <p:cNvGrpSpPr>
            <a:grpSpLocks/>
          </p:cNvGrpSpPr>
          <p:nvPr/>
        </p:nvGrpSpPr>
        <p:grpSpPr bwMode="auto">
          <a:xfrm>
            <a:off x="1997075" y="3448050"/>
            <a:ext cx="5105400" cy="555625"/>
            <a:chOff x="1248" y="3230"/>
            <a:chExt cx="3216" cy="350"/>
          </a:xfrm>
        </p:grpSpPr>
        <p:sp>
          <p:nvSpPr>
            <p:cNvPr id="1537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5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8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latin typeface="Calibri" pitchFamily="34" charset="0"/>
                </a:rPr>
                <a:t>Хвороби цивілізації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7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5366" name="Group 22"/>
          <p:cNvGrpSpPr>
            <a:grpSpLocks/>
          </p:cNvGrpSpPr>
          <p:nvPr/>
        </p:nvGrpSpPr>
        <p:grpSpPr bwMode="auto">
          <a:xfrm>
            <a:off x="1600200" y="5038725"/>
            <a:ext cx="5105400" cy="555625"/>
            <a:chOff x="1248" y="3230"/>
            <a:chExt cx="3216" cy="350"/>
          </a:xfrm>
        </p:grpSpPr>
        <p:sp>
          <p:nvSpPr>
            <p:cNvPr id="1536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200"/>
            </a:p>
          </p:txBody>
        </p:sp>
        <p:sp>
          <p:nvSpPr>
            <p:cNvPr id="1537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15367" name="Rectangle 28"/>
          <p:cNvSpPr>
            <a:spLocks noChangeArrowheads="1"/>
          </p:cNvSpPr>
          <p:nvPr/>
        </p:nvSpPr>
        <p:spPr bwMode="auto">
          <a:xfrm>
            <a:off x="2544763" y="1795463"/>
            <a:ext cx="639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Психологія здоров'я  як наукова дисципліна</a:t>
            </a:r>
            <a:endParaRPr lang="ru-RU" sz="2400"/>
          </a:p>
        </p:txBody>
      </p:sp>
      <p:sp>
        <p:nvSpPr>
          <p:cNvPr id="15368" name="Rectangle 34"/>
          <p:cNvSpPr>
            <a:spLocks noChangeArrowheads="1"/>
          </p:cNvSpPr>
          <p:nvPr/>
        </p:nvSpPr>
        <p:spPr bwMode="auto">
          <a:xfrm>
            <a:off x="2257425" y="5097463"/>
            <a:ext cx="6464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200"/>
              <a:t>Зміни розуміння та підходів до поняття здоров’я</a:t>
            </a:r>
            <a:endParaRPr lang="en-US" sz="2200"/>
          </a:p>
          <a:p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Психічне здоров’я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468438"/>
            <a:ext cx="7886700" cy="4708525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latin typeface="Arial" charset="0"/>
              </a:rPr>
              <a:t>Здоров’я психічне </a:t>
            </a:r>
            <a:r>
              <a:rPr lang="uk-UA" sz="2400" dirty="0" smtClean="0">
                <a:latin typeface="Arial" charset="0"/>
              </a:rPr>
              <a:t>– стан повноцінної психічної діяльності людини, що забезпечує саморегуляцію психофізіологічних функцій організму і </a:t>
            </a:r>
            <a:r>
              <a:rPr lang="uk-UA" sz="2400" dirty="0" smtClean="0">
                <a:latin typeface="Arial" charset="0"/>
              </a:rPr>
              <a:t>самореалізації </a:t>
            </a:r>
            <a:r>
              <a:rPr lang="uk-UA" sz="2400" dirty="0" smtClean="0">
                <a:latin typeface="Arial" charset="0"/>
              </a:rPr>
              <a:t>особистості в суспільстві.</a:t>
            </a:r>
          </a:p>
          <a:p>
            <a:pPr eaLnBrk="1" hangingPunct="1">
              <a:buFont typeface="Arial" charset="0"/>
              <a:buNone/>
            </a:pPr>
            <a:r>
              <a:rPr lang="uk-UA" sz="2400" dirty="0" smtClean="0">
                <a:latin typeface="Arial" charset="0"/>
              </a:rPr>
              <a:t>	 </a:t>
            </a:r>
            <a:r>
              <a:rPr lang="uk-UA" sz="2400" b="1" dirty="0" smtClean="0">
                <a:latin typeface="Arial" charset="0"/>
              </a:rPr>
              <a:t>Психічне здоров’я </a:t>
            </a:r>
            <a:r>
              <a:rPr lang="uk-UA" sz="2400" dirty="0" smtClean="0">
                <a:latin typeface="Arial" charset="0"/>
              </a:rPr>
              <a:t>кожної людини становить собою індивідуальний взірець психічної діяльності, який в соціально-психологічному вимірі зіставлення та узагальнення </a:t>
            </a:r>
            <a:r>
              <a:rPr lang="uk-UA" sz="2400" dirty="0" err="1" smtClean="0">
                <a:latin typeface="Arial" charset="0"/>
              </a:rPr>
              <a:t>індивідно-типових</a:t>
            </a:r>
            <a:r>
              <a:rPr lang="uk-UA" sz="2400" dirty="0" smtClean="0">
                <a:latin typeface="Arial" charset="0"/>
              </a:rPr>
              <a:t> властивостей психічної діяльності людей набуває значущості </a:t>
            </a:r>
            <a:r>
              <a:rPr lang="uk-UA" sz="2400" dirty="0" err="1" smtClean="0">
                <a:latin typeface="Arial" charset="0"/>
              </a:rPr>
              <a:t>референтності</a:t>
            </a:r>
            <a:r>
              <a:rPr lang="uk-UA" sz="2400" dirty="0" smtClean="0">
                <a:latin typeface="Arial" charset="0"/>
              </a:rPr>
              <a:t> у сприйманні людини людиною, що включається як психічна норма певного  </a:t>
            </a:r>
            <a:r>
              <a:rPr lang="uk-UA" sz="2400" dirty="0" err="1" smtClean="0">
                <a:latin typeface="Arial" charset="0"/>
              </a:rPr>
              <a:t>мікросоціуму</a:t>
            </a:r>
            <a:r>
              <a:rPr lang="uk-UA" sz="2400" dirty="0" smtClean="0">
                <a:latin typeface="Arial" charset="0"/>
              </a:rPr>
              <a:t>, соціального середовища або етносу.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z="4000" b="1" smtClean="0"/>
              <a:t>ВООЗ визначає 7</a:t>
            </a:r>
            <a:br>
              <a:rPr lang="uk-UA" sz="4000" b="1" smtClean="0"/>
            </a:br>
            <a:r>
              <a:rPr lang="uk-UA" sz="4000" b="1" smtClean="0"/>
              <a:t>компонентів психічного здоров’я: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1) усвідомлення постійності та ідентичності свого фізичного і психічного Я; 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2) постійність і однаковість переживань в однотипних ситуаціях; 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3) критичне ставлення до себе і своєї діяльності;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4) адекватність психічних реакцій впливу середовища;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5) здатність керувати своєю поведінкою відповідно до встановлених норм;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6) планування власної життєдіяльності і реалізація її; 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7) здатність змінювати свою поведінку залежно від зміни життєвих обставин.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417" y="598116"/>
            <a:ext cx="5418324" cy="773485"/>
          </a:xfrm>
        </p:spPr>
        <p:txBody>
          <a:bodyPr/>
          <a:lstStyle/>
          <a:p>
            <a:pPr algn="ctr"/>
            <a:r>
              <a:rPr lang="en-US" b="1" dirty="0" smtClean="0"/>
              <a:t>Mental health</a:t>
            </a:r>
            <a:endParaRPr lang="uk-UA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6958" y="1801441"/>
            <a:ext cx="7780524" cy="2156477"/>
          </a:xfrm>
        </p:spPr>
        <p:txBody>
          <a:bodyPr/>
          <a:lstStyle/>
          <a:p>
            <a:r>
              <a:rPr lang="uk-UA" dirty="0" smtClean="0"/>
              <a:t>Згідно з визначенням ВООЗ, </a:t>
            </a:r>
            <a:r>
              <a:rPr lang="uk-UA" b="1" dirty="0" smtClean="0"/>
              <a:t>ментальне здоров'я </a:t>
            </a:r>
            <a:r>
              <a:rPr lang="uk-UA" dirty="0" smtClean="0"/>
              <a:t>— це стан щастя та добробуту, в якому людина реалізує свої творчі здібності, може протистояти життєвим стресам, продуктивно працювати та робити внесок у суспільне життя.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“Колесо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7650" name="Picture 4" descr="zaniattiazieliemientamitrieninghupsikhologhichniezdorovia_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3797" y="1255713"/>
            <a:ext cx="6913563" cy="53879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smtClean="0">
                <a:latin typeface="Arial" charset="0"/>
              </a:rPr>
              <a:t>Складові здоров’я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емоційне</a:t>
            </a:r>
            <a:r>
              <a:rPr lang="uk-UA" sz="2400" i="1" smtClean="0">
                <a:latin typeface="Arial" charset="0"/>
              </a:rPr>
              <a:t> </a:t>
            </a:r>
            <a:r>
              <a:rPr lang="uk-UA" sz="2400" smtClean="0">
                <a:latin typeface="Arial" charset="0"/>
              </a:rPr>
              <a:t>— здатність розуміти, висловлювати та регулювати свої почуття;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соціальне</a:t>
            </a:r>
            <a:r>
              <a:rPr lang="uk-UA" sz="2400" i="1" smtClean="0">
                <a:latin typeface="Arial" charset="0"/>
              </a:rPr>
              <a:t> </a:t>
            </a:r>
            <a:r>
              <a:rPr lang="uk-UA" sz="2400" smtClean="0">
                <a:latin typeface="Arial" charset="0"/>
              </a:rPr>
              <a:t>— здатність адекватно розуміти та налагоджувати стосунки із соціальним оточен­ням: сім'єю, друзями, колегами тощо;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особистісне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прийняття себе як особистості на основі самопізнання, самоаналізу, самооцінки тощо;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i="1" smtClean="0">
                <a:latin typeface="Arial" charset="0"/>
              </a:rPr>
              <a:t>розумове </a:t>
            </a:r>
            <a:r>
              <a:rPr lang="uk-UA" sz="2400" smtClean="0">
                <a:latin typeface="Arial" charset="0"/>
              </a:rPr>
              <a:t>— уміння отримувати, аналізувати та використовувати необхідну інформацію;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інтелектуальне</a:t>
            </a:r>
            <a:r>
              <a:rPr lang="uk-UA" sz="2400" i="1" smtClean="0">
                <a:latin typeface="Arial" charset="0"/>
              </a:rPr>
              <a:t> – </a:t>
            </a:r>
            <a:r>
              <a:rPr lang="uk-UA" sz="2400" smtClean="0">
                <a:latin typeface="Arial" charset="0"/>
              </a:rPr>
              <a:t>здатність до саморозвитку, пристосування до змін</a:t>
            </a:r>
            <a:r>
              <a:rPr lang="uk-UA" sz="2400" i="1" smtClean="0">
                <a:latin typeface="Arial" charset="0"/>
              </a:rPr>
              <a:t>;</a:t>
            </a: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фізичне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відсутність фізичних вад та больових відчуттів, що стосуються організму людини;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smtClean="0">
                <a:latin typeface="Arial" charset="0"/>
              </a:rPr>
              <a:t>Складові здоров’я</a:t>
            </a:r>
            <a:endParaRPr lang="ru-RU" sz="3600" smtClean="0">
              <a:latin typeface="Arial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моральне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сукупність норм і принципів поведінки людини відповідно до сучасних вимог суспільства;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духовне</a:t>
            </a:r>
            <a:r>
              <a:rPr lang="uk-UA" sz="2400" i="1" smtClean="0">
                <a:latin typeface="Arial" charset="0"/>
              </a:rPr>
              <a:t> – </a:t>
            </a:r>
            <a:r>
              <a:rPr lang="uk-UA" sz="2400" smtClean="0">
                <a:latin typeface="Arial" charset="0"/>
              </a:rPr>
              <a:t>здатність до гармонії із собою;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психічне</a:t>
            </a:r>
            <a:r>
              <a:rPr lang="uk-UA" sz="2400" i="1" smtClean="0">
                <a:latin typeface="Arial" charset="0"/>
              </a:rPr>
              <a:t> – </a:t>
            </a:r>
            <a:r>
              <a:rPr lang="uk-UA" sz="2400" smtClean="0">
                <a:latin typeface="Arial" charset="0"/>
              </a:rPr>
              <a:t>повноцінний розвиток психічних функцій і сфер особистості,</a:t>
            </a:r>
            <a:r>
              <a:rPr lang="uk-UA" sz="2400" i="1" smtClean="0">
                <a:latin typeface="Arial" charset="0"/>
              </a:rPr>
              <a:t> </a:t>
            </a:r>
            <a:r>
              <a:rPr lang="uk-UA" sz="2400" smtClean="0">
                <a:latin typeface="Arial" charset="0"/>
              </a:rPr>
              <a:t>адекватна реакція на те, що відбувається навколо;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психологічне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повноцінний психічний розвиток на всіх етапах онтогенезу. Це комфортність особистості в соціумі, відсутність вад особистісного розвитку, здатність протидіяти стресу тощо. Воно включає всі названі види;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психологічний комфорт </a:t>
            </a:r>
            <a:r>
              <a:rPr lang="uk-UA" sz="2400" smtClean="0">
                <a:latin typeface="Arial" charset="0"/>
              </a:rPr>
              <a:t>— стан душевної рівноваги, спокою, захищеності, коли людина задоволена своїм буттям, оптимістична тощо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Колесо життєвого балансу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9110" y="1453590"/>
            <a:ext cx="721406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53989" y="6171765"/>
            <a:ext cx="6131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https://coaching-way.com/uk/uk-koleso-zhittievogo-balansu-onlajn/</a:t>
            </a:r>
            <a:endParaRPr lang="uk-UA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Рівні здоров’я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 l="16971" r="11313"/>
          <a:stretch>
            <a:fillRect/>
          </a:stretch>
        </p:blipFill>
        <p:spPr>
          <a:xfrm>
            <a:off x="307975" y="2108200"/>
            <a:ext cx="3494088" cy="3144838"/>
          </a:xfrm>
          <a:noFill/>
          <a:ln/>
        </p:spPr>
      </p:pic>
      <p:sp>
        <p:nvSpPr>
          <p:cNvPr id="69637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 Індивідуальне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Груповий (близьке оточення)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Організаційний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Громадське здоров’я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Державний / країна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Глобальне здоров’я </a:t>
            </a:r>
          </a:p>
          <a:p>
            <a:pPr marL="457200" indent="-457200">
              <a:buFont typeface="Arial" charset="0"/>
              <a:buAutoNum type="arabicPeriod"/>
            </a:pPr>
            <a:endParaRPr lang="ru-RU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latin typeface="Arial" charset="0"/>
              </a:rPr>
              <a:t>Парадигми здоров’я </a:t>
            </a:r>
            <a:endParaRPr lang="ru-RU" smtClean="0">
              <a:latin typeface="Arial" charset="0"/>
            </a:endParaRPr>
          </a:p>
        </p:txBody>
      </p:sp>
      <p:pic>
        <p:nvPicPr>
          <p:cNvPr id="30723" name="Picture 4" descr="Хвороба-здоровя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1076325" y="1408113"/>
            <a:ext cx="69723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Рівні ставлення до здоров’я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/>
              <a:t>Інтелектуальний компонент</a:t>
            </a:r>
            <a:r>
              <a:rPr lang="ru-RU" smtClean="0"/>
              <a:t> - уявлення про стан здоров'я.  Залежить від віку і інтелекту.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050535"/>
                </a:solidFill>
              </a:rPr>
              <a:t>Емоційний компонент</a:t>
            </a:r>
            <a:r>
              <a:rPr lang="ru-RU" smtClean="0"/>
              <a:t> - пов'язаний з різними видами емоційного реагування на здоров'я.</a:t>
            </a:r>
            <a:br>
              <a:rPr lang="ru-RU" smtClean="0"/>
            </a:br>
            <a:r>
              <a:rPr lang="ru-RU" smtClean="0"/>
              <a:t>Визначається індивідуально-психологічними характеристиками, особливостями емоційного реагування на різні життєві ситуації.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/>
              <a:t>Поведінковий</a:t>
            </a:r>
            <a:r>
              <a:rPr lang="ru-RU" smtClean="0"/>
              <a:t> - пов'язаний з актуалізацією діяльності щодо збереження здоров'я.</a:t>
            </a:r>
            <a:br>
              <a:rPr lang="ru-RU" smtClean="0"/>
            </a:br>
            <a:r>
              <a:rPr lang="ru-RU" smtClean="0"/>
              <a:t>Це більш високий рівень ставлення до здоров'я.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/>
            <a:r>
              <a:rPr lang="uk-UA" b="1" smtClean="0"/>
              <a:t>Основні напрямки  діяльності психолога</a:t>
            </a:r>
            <a:endParaRPr lang="ru-RU" b="1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95300" indent="-495300">
              <a:buFont typeface="Arial" charset="0"/>
              <a:buNone/>
            </a:pPr>
            <a:r>
              <a:rPr lang="ru-RU" smtClean="0"/>
              <a:t>		</a:t>
            </a:r>
            <a:r>
              <a:rPr lang="uk-UA" smtClean="0"/>
              <a:t>У вітчизняній психології головні розділи психологічної практики розглядають як напрямки діяльності практичного психолога: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Психопрофілактика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Психодіагностика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Психологічне консультування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Психокорекція і психотерапія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Психологічна реабілітація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smtClean="0">
                <a:latin typeface="Arial" charset="0"/>
              </a:rPr>
              <a:t> </a:t>
            </a:r>
            <a:r>
              <a:rPr lang="ru-RU" sz="4000" smtClean="0">
                <a:latin typeface="Arial" charset="0"/>
              </a:rPr>
              <a:t>Чинники, що впливають на здоров'я</a:t>
            </a:r>
            <a:r>
              <a:rPr lang="ru-RU" sz="4000" b="1" smtClean="0">
                <a:latin typeface="Arial" charset="0"/>
              </a:rPr>
              <a:t>: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b="1" smtClean="0">
                <a:latin typeface="Arial" charset="0"/>
              </a:rPr>
              <a:t>спосіб життя (50 %);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b="1" smtClean="0">
                <a:latin typeface="Arial" charset="0"/>
              </a:rPr>
              <a:t>екологія (20 %);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b="1" smtClean="0">
                <a:latin typeface="Arial" charset="0"/>
              </a:rPr>
              <a:t>спадковість (20 %);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робота (навчання);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профзахворювання;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стреси;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соціальне оточення;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харчування;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відпочинок;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сон;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емоційне відчуття;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сексуальна культура.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На ставлення до здоров’я впливають</a:t>
            </a:r>
            <a:endParaRPr lang="ru-RU" b="1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400" smtClean="0"/>
              <a:t>Індивідуально-психічні особливості (характер, темперамент); </a:t>
            </a:r>
          </a:p>
          <a:p>
            <a:pPr marL="533400" indent="-533400" eaLnBrk="1" hangingPunct="1"/>
            <a:r>
              <a:rPr lang="ru-RU" sz="2400" smtClean="0"/>
              <a:t>Вік; </a:t>
            </a:r>
          </a:p>
          <a:p>
            <a:pPr marL="533400" indent="-533400" eaLnBrk="1" hangingPunct="1"/>
            <a:r>
              <a:rPr lang="ru-RU" sz="2400" smtClean="0"/>
              <a:t>Особливості емоційно-вольової діяльності;</a:t>
            </a:r>
          </a:p>
          <a:p>
            <a:pPr marL="533400" indent="-533400" eaLnBrk="1" hangingPunct="1"/>
            <a:r>
              <a:rPr lang="ru-RU" sz="2400" smtClean="0"/>
              <a:t>Ставлення до себе; </a:t>
            </a:r>
          </a:p>
          <a:p>
            <a:pPr marL="533400" indent="-533400" eaLnBrk="1" hangingPunct="1"/>
            <a:r>
              <a:rPr lang="ru-RU" sz="2400" smtClean="0"/>
              <a:t>Відносини з іншими людьми; </a:t>
            </a:r>
          </a:p>
          <a:p>
            <a:pPr marL="533400" indent="-533400" eaLnBrk="1" hangingPunct="1"/>
            <a:r>
              <a:rPr lang="ru-RU" sz="2400" smtClean="0"/>
              <a:t>Ставлення до діяльності; </a:t>
            </a:r>
          </a:p>
          <a:p>
            <a:pPr marL="533400" indent="-533400" eaLnBrk="1" hangingPunct="1"/>
            <a:r>
              <a:rPr lang="ru-RU" sz="2400" smtClean="0"/>
              <a:t>Соціально-історичні, економічні, побутові умови;</a:t>
            </a:r>
          </a:p>
          <a:p>
            <a:pPr marL="533400" indent="-533400" eaLnBrk="1" hangingPunct="1"/>
            <a:r>
              <a:rPr lang="uk-UA" sz="2400" b="1" smtClean="0"/>
              <a:t>Рівень освіти</a:t>
            </a:r>
            <a:endParaRPr lang="ru-RU" sz="2400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Принципи забезпечення психічного здоров’я особистості</a:t>
            </a:r>
            <a:r>
              <a:rPr lang="ru-RU" smtClean="0"/>
              <a:t> 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AutoNum type="arabicPeriod"/>
            </a:pPr>
            <a:r>
              <a:rPr lang="ru-RU" b="1" i="1" smtClean="0"/>
              <a:t>Комплексність. </a:t>
            </a:r>
            <a:r>
              <a:rPr lang="ru-RU" smtClean="0"/>
              <a:t>Оздоровлення важливо здійснювати цілісно, на всіх рівнях. </a:t>
            </a:r>
          </a:p>
          <a:p>
            <a:pPr marL="533400" indent="-533400">
              <a:buFont typeface="Arial" charset="0"/>
              <a:buNone/>
            </a:pPr>
            <a:r>
              <a:rPr lang="ru-RU" b="1" i="1" smtClean="0"/>
              <a:t>2. Креативність</a:t>
            </a:r>
            <a:r>
              <a:rPr lang="ru-RU" smtClean="0"/>
              <a:t>. В кожен момент творчо ставитися до свого здоров’я. </a:t>
            </a:r>
          </a:p>
          <a:p>
            <a:pPr marL="533400" indent="-533400">
              <a:buFont typeface="Arial" charset="0"/>
              <a:buNone/>
            </a:pPr>
            <a:r>
              <a:rPr lang="ru-RU" b="1" i="1" smtClean="0"/>
              <a:t>3. </a:t>
            </a:r>
            <a:r>
              <a:rPr lang="uk-UA" b="1" i="1" smtClean="0"/>
              <a:t>Принцип «внутрішнього спостерігача». </a:t>
            </a:r>
            <a:r>
              <a:rPr lang="uk-UA" smtClean="0"/>
              <a:t>Вимагає уважності до себе, своїх відчуттів, почуттів, станів. </a:t>
            </a:r>
          </a:p>
          <a:p>
            <a:pPr marL="533400" indent="-533400">
              <a:buFont typeface="Arial" charset="0"/>
              <a:buNone/>
            </a:pPr>
            <a:r>
              <a:rPr lang="uk-UA" b="1" i="1" smtClean="0"/>
              <a:t>4. Зміцнення і розвиток позитивних установок </a:t>
            </a:r>
            <a:r>
              <a:rPr lang="uk-UA" smtClean="0"/>
              <a:t>Освоєння стратегії співробітництва.</a:t>
            </a:r>
          </a:p>
          <a:p>
            <a:pPr marL="533400" indent="-533400">
              <a:buFont typeface="Arial" charset="0"/>
              <a:buNone/>
            </a:pPr>
            <a:endParaRPr lang="ru-RU" smtClean="0"/>
          </a:p>
          <a:p>
            <a:pPr marL="533400" indent="-533400">
              <a:buFont typeface="Arial" charset="0"/>
              <a:buAutoNum type="arabicPeriod"/>
            </a:pPr>
            <a:endParaRPr lang="ru-RU" smtClean="0"/>
          </a:p>
          <a:p>
            <a:pPr marL="533400" indent="-533400"/>
            <a:endParaRPr lang="ru-RU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Психічне здоров’я людини </a:t>
            </a:r>
            <a:br>
              <a:rPr lang="uk-UA" sz="4000" dirty="0" smtClean="0"/>
            </a:br>
            <a:r>
              <a:rPr lang="uk-UA" sz="4000" dirty="0" smtClean="0"/>
              <a:t>(окрім інших факторів)</a:t>
            </a:r>
            <a:br>
              <a:rPr lang="uk-UA" sz="4000" dirty="0" smtClean="0"/>
            </a:br>
            <a:r>
              <a:rPr lang="uk-UA" sz="4000" dirty="0" smtClean="0"/>
              <a:t> залежить від:</a:t>
            </a:r>
            <a:endParaRPr lang="ru-RU" sz="4000" dirty="0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i="1" smtClean="0"/>
              <a:t>1. Прийняття відповідальності за своє життя, зокрема за своє здоров’я. </a:t>
            </a:r>
            <a:endParaRPr lang="ru-RU" sz="2400" smtClean="0"/>
          </a:p>
          <a:p>
            <a:r>
              <a:rPr lang="ru-RU" sz="2400" b="1" i="1" smtClean="0"/>
              <a:t>2. Самопізнання як аналіз себе. </a:t>
            </a:r>
          </a:p>
          <a:p>
            <a:r>
              <a:rPr lang="ru-RU" sz="2400" b="1" i="1" smtClean="0"/>
              <a:t>3. Саморозуміння і прийняття себе, процес внутрішньої інтеграції. </a:t>
            </a:r>
          </a:p>
          <a:p>
            <a:r>
              <a:rPr lang="ru-RU" sz="2400" b="1" i="1" smtClean="0"/>
              <a:t>4. Уміння жити сьогоденням - «тут і тепер»</a:t>
            </a:r>
          </a:p>
          <a:p>
            <a:r>
              <a:rPr lang="ru-RU" sz="2400" b="1" i="1" smtClean="0"/>
              <a:t>5. Свідомість індивідуального буття і, як наслідок, усвідомлено вибудована ієрархія цінностей. </a:t>
            </a:r>
          </a:p>
          <a:p>
            <a:r>
              <a:rPr lang="ru-RU" sz="2400" b="1" i="1" smtClean="0"/>
              <a:t>6. Здатність до розуміння, слухання і прийняття інших. </a:t>
            </a: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Які ознаки порушення </a:t>
            </a:r>
            <a:br>
              <a:rPr lang="uk-UA" b="1" dirty="0" smtClean="0"/>
            </a:br>
            <a:r>
              <a:rPr lang="uk-UA" b="1" dirty="0" smtClean="0"/>
              <a:t>психічного здоров</a:t>
            </a:r>
            <a:r>
              <a:rPr lang="en-US" b="1" dirty="0" smtClean="0"/>
              <a:t>’</a:t>
            </a:r>
            <a:r>
              <a:rPr lang="uk-UA" b="1" dirty="0" smtClean="0"/>
              <a:t>я?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dirty="0" smtClean="0"/>
              <a:t>Розпізнати психічний розлад на початковому етапі досить складно. Легкі форми депресії чи порушення сну люди не завжди сприймають серйозно. Психічні розлади обмежують здатність людини працювати, обслуговувати власні потреби, будувати стосунки, – тим самим ускладнюється її життя в суспільстві.</a:t>
            </a:r>
          </a:p>
          <a:p>
            <a:pPr algn="just"/>
            <a:r>
              <a:rPr lang="uk-UA" sz="2400" b="1" dirty="0" smtClean="0"/>
              <a:t>Межі між психічним благополуччям і хворобою розмиті. Є чимало станів «на межі». Їхні прояви різноманітні та не завжди викликають підозру.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Головні ознаки порушення психічного здоров</a:t>
            </a:r>
            <a:r>
              <a:rPr lang="en-US" b="1" dirty="0" smtClean="0"/>
              <a:t>’</a:t>
            </a:r>
            <a:r>
              <a:rPr lang="uk-UA" b="1" dirty="0" smtClean="0"/>
              <a:t>я (ВООЗ)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фізичні</a:t>
            </a:r>
            <a:r>
              <a:rPr lang="ru-RU" sz="2400" dirty="0" smtClean="0"/>
              <a:t> (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сну, </a:t>
            </a:r>
            <a:r>
              <a:rPr lang="ru-RU" sz="2400" dirty="0" err="1" smtClean="0"/>
              <a:t>больові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відчуття</a:t>
            </a:r>
            <a:r>
              <a:rPr lang="ru-RU" sz="2400" dirty="0" smtClean="0"/>
              <a:t> 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тілі</a:t>
            </a:r>
            <a:r>
              <a:rPr lang="ru-RU" sz="2400" dirty="0" smtClean="0"/>
              <a:t>)</a:t>
            </a:r>
          </a:p>
          <a:p>
            <a:r>
              <a:rPr lang="ru-RU" sz="2400" b="1" dirty="0" err="1" smtClean="0"/>
              <a:t>емоційні</a:t>
            </a:r>
            <a:r>
              <a:rPr lang="ru-RU" sz="2400" dirty="0" smtClean="0"/>
              <a:t> (</a:t>
            </a:r>
            <a:r>
              <a:rPr lang="ru-RU" sz="2400" dirty="0" err="1" smtClean="0"/>
              <a:t>постійне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відчуття</a:t>
            </a:r>
            <a:r>
              <a:rPr lang="ru-RU" sz="2400" dirty="0" smtClean="0"/>
              <a:t> страху, </a:t>
            </a:r>
            <a:r>
              <a:rPr lang="ru-RU" sz="2400" dirty="0" err="1" smtClean="0"/>
              <a:t>тривоги</a:t>
            </a:r>
            <a:r>
              <a:rPr lang="ru-RU" sz="2400" dirty="0" smtClean="0"/>
              <a:t>, </a:t>
            </a:r>
            <a:r>
              <a:rPr lang="ru-RU" sz="2400" dirty="0" err="1" smtClean="0"/>
              <a:t>журби</a:t>
            </a:r>
            <a:r>
              <a:rPr lang="ru-RU" sz="2400" dirty="0" smtClean="0"/>
              <a:t>)</a:t>
            </a:r>
          </a:p>
          <a:p>
            <a:r>
              <a:rPr lang="ru-RU" sz="2400" b="1" dirty="0" err="1" smtClean="0"/>
              <a:t>когнітивні</a:t>
            </a:r>
            <a:r>
              <a:rPr lang="ru-RU" sz="2400" dirty="0" smtClean="0"/>
              <a:t> (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пам’яті</a:t>
            </a:r>
            <a:r>
              <a:rPr lang="ru-RU" sz="2400" dirty="0" smtClean="0"/>
              <a:t>,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патологічні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переконання</a:t>
            </a:r>
            <a:r>
              <a:rPr lang="ru-RU" sz="2400" dirty="0" smtClean="0"/>
              <a:t>)</a:t>
            </a:r>
          </a:p>
          <a:p>
            <a:r>
              <a:rPr lang="ru-RU" sz="2400" b="1" dirty="0" err="1" smtClean="0"/>
              <a:t>поведінкові</a:t>
            </a:r>
            <a:r>
              <a:rPr lang="ru-RU" sz="2400" dirty="0" smtClean="0"/>
              <a:t> (</a:t>
            </a:r>
            <a:r>
              <a:rPr lang="ru-RU" sz="2400" dirty="0" err="1" smtClean="0"/>
              <a:t>агресія</a:t>
            </a:r>
            <a:r>
              <a:rPr lang="ru-RU" sz="2400" dirty="0" smtClean="0"/>
              <a:t>, </a:t>
            </a:r>
            <a:r>
              <a:rPr lang="ru-RU" sz="2400" dirty="0" err="1" smtClean="0"/>
              <a:t>зловживання</a:t>
            </a:r>
            <a:r>
              <a:rPr lang="ru-RU" sz="2400" dirty="0" smtClean="0"/>
              <a:t> алкоголем </a:t>
            </a:r>
            <a:r>
              <a:rPr lang="ru-RU" sz="2400" dirty="0" err="1" smtClean="0"/>
              <a:t>чи</a:t>
            </a:r>
            <a:r>
              <a:rPr lang="ru-RU" sz="2400" dirty="0" smtClean="0"/>
              <a:t> наркотиками, </a:t>
            </a:r>
            <a:r>
              <a:rPr lang="ru-RU" sz="2400" dirty="0" err="1" smtClean="0"/>
              <a:t>неспроможність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повсякденні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)</a:t>
            </a:r>
          </a:p>
          <a:p>
            <a:r>
              <a:rPr lang="ru-RU" sz="2400" b="1" dirty="0" err="1" smtClean="0"/>
              <a:t>перцептивні</a:t>
            </a:r>
            <a:r>
              <a:rPr lang="ru-RU" sz="2400" dirty="0" smtClean="0"/>
              <a:t>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пацієнту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чує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помічають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)</a:t>
            </a:r>
          </a:p>
          <a:p>
            <a:pPr>
              <a:buNone/>
            </a:pP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розладів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індивідуальні</a:t>
            </a:r>
            <a:r>
              <a:rPr lang="ru-RU" dirty="0" smtClean="0"/>
              <a:t>,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uk-UA" dirty="0" smtClean="0"/>
              <a:t>є діагностика.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“</a:t>
            </a:r>
            <a:r>
              <a:rPr lang="uk-UA" b="1" dirty="0" smtClean="0"/>
              <a:t>Чому люди уникають психологічної допомоги?“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Більшість українців (64%) не зверталися і не планують звертатися до психологів. П’ята частина (20%) вже має досвід звернень до психолога (хоча б один сеанс), а ще 16% планують звернутися по допомогу в майбутньому.</a:t>
            </a:r>
          </a:p>
          <a:p>
            <a:r>
              <a:rPr lang="uk-UA" sz="2000" dirty="0" smtClean="0"/>
              <a:t>Жінки та молодь мають більш позитивне ставлення до психологічної допомоги, ніж чоловіки та старші покоління. Найбільш популярні джерела інформації про психологічну допомогу – соціальні мережі (54%), </a:t>
            </a:r>
            <a:r>
              <a:rPr lang="uk-UA" sz="2000" dirty="0" err="1" smtClean="0"/>
              <a:t>месенджери</a:t>
            </a:r>
            <a:r>
              <a:rPr lang="uk-UA" sz="2000" dirty="0" smtClean="0"/>
              <a:t> (27%), </a:t>
            </a:r>
            <a:r>
              <a:rPr lang="uk-UA" sz="2000" dirty="0" err="1" smtClean="0"/>
              <a:t>інтернет-сайти</a:t>
            </a:r>
            <a:r>
              <a:rPr lang="uk-UA" sz="2000" dirty="0" smtClean="0"/>
              <a:t> (24%) та </a:t>
            </a:r>
            <a:r>
              <a:rPr lang="uk-UA" sz="2000" dirty="0" err="1" smtClean="0"/>
              <a:t>YouTube</a:t>
            </a:r>
            <a:r>
              <a:rPr lang="uk-UA" sz="2000" dirty="0" smtClean="0"/>
              <a:t> (23%). </a:t>
            </a:r>
          </a:p>
          <a:p>
            <a:r>
              <a:rPr lang="uk-UA" sz="2000" dirty="0" smtClean="0"/>
              <a:t>69% людей вважають, що існують проблеми, які психолог не може вирішити. Серед українців поширена думка, що психологічна допомога є дорогою 65 % і що звертатися до психолога в Україні не прийнято (близько 60%).</a:t>
            </a:r>
          </a:p>
          <a:p>
            <a:r>
              <a:rPr lang="en-GB" sz="1200" dirty="0" smtClean="0">
                <a:hlinkClick r:id="rId2"/>
              </a:rPr>
              <a:t>https://ratinglab.org/research/baryeri-ta-stereotipi-chomu-lyudi-unikayut-psihologichnoyi-dopomogi</a:t>
            </a:r>
            <a:r>
              <a:rPr lang="ru-RU" sz="1200" dirty="0" smtClean="0"/>
              <a:t> </a:t>
            </a:r>
            <a:endParaRPr lang="uk-UA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ШІ-психолог</a:t>
            </a:r>
            <a:r>
              <a:rPr lang="uk-UA" b="1" dirty="0" smtClean="0"/>
              <a:t>: </a:t>
            </a:r>
            <a:br>
              <a:rPr lang="uk-UA" b="1" dirty="0" smtClean="0"/>
            </a:br>
            <a:r>
              <a:rPr lang="uk-UA" b="1" dirty="0" smtClean="0"/>
              <a:t>психологічна допомога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i="1" dirty="0" smtClean="0"/>
              <a:t>	Я почуваюся більш комфортно, розмовляючи з роботом, ніж із психотерапевтом. Набагато простіше відкритися роботу, ніж людині. Роботи не осудять тебе за твої слова. Часові межі також є вагомим чинником: сеанс із психотерапевтом триває певний час, і я не маю можливості висловити все, що в мене на думці.</a:t>
            </a:r>
            <a:endParaRPr lang="uk-UA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ШІ-психолог</a:t>
            </a:r>
            <a:r>
              <a:rPr lang="ru-RU" b="1" dirty="0" smtClean="0"/>
              <a:t>: </a:t>
            </a:r>
            <a:br>
              <a:rPr lang="ru-RU" b="1" dirty="0" smtClean="0"/>
            </a:br>
            <a:r>
              <a:rPr lang="ru-RU" b="1" dirty="0" err="1" smtClean="0"/>
              <a:t>психологічна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Користувач: «Я хотів би видертися на скелю в каньйоні Ельдорадо та зістрибнути з неї». </a:t>
            </a:r>
          </a:p>
          <a:p>
            <a:endParaRPr lang="uk-UA" dirty="0" smtClean="0"/>
          </a:p>
          <a:p>
            <a:r>
              <a:rPr lang="uk-UA" b="1" dirty="0" smtClean="0"/>
              <a:t>Бот: «Чудово, що ви дбаєте про своє психічне та фізичне здоров'я. 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	Безумовно, це дуже непросто, але я сподіваюся, що ви пишаєтеся собою».</a:t>
            </a:r>
            <a:endParaRPr lang="uk-UA" dirty="0" smtClean="0"/>
          </a:p>
          <a:p>
            <a:pPr algn="just">
              <a:buNone/>
            </a:pPr>
            <a:endParaRPr lang="uk-UA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354" y="1231519"/>
            <a:ext cx="8290901" cy="46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6" name="Picture 4" descr="Health re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973138"/>
            <a:ext cx="910748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47" y="850350"/>
            <a:ext cx="7200000" cy="54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96" y="1062080"/>
            <a:ext cx="8765012" cy="500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Що таке стигма в сфері психічного здоров'я? </a:t>
            </a:r>
            <a:endParaRPr lang="uk-UA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Інформаційні джерела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Ratinglab.org.</a:t>
            </a:r>
            <a:r>
              <a:rPr lang="en-GB" dirty="0" smtClean="0">
                <a:hlinkClick r:id="rId2"/>
              </a:rPr>
              <a:t> </a:t>
            </a:r>
            <a:r>
              <a:rPr lang="en-US" dirty="0" smtClean="0"/>
              <a:t>URL: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ratinglab.org/research/baryeri-ta-stereotipi-chomu-lyudi-unikayut-psihologichnoyi-dopomogi</a:t>
            </a:r>
            <a:endParaRPr lang="en-GB" dirty="0" smtClean="0"/>
          </a:p>
          <a:p>
            <a:r>
              <a:rPr lang="en-US" i="1" dirty="0" smtClean="0"/>
              <a:t>Mental health in </a:t>
            </a:r>
            <a:r>
              <a:rPr lang="en-US" i="1" dirty="0" smtClean="0"/>
              <a:t>Ukraine. </a:t>
            </a:r>
            <a:r>
              <a:rPr lang="en-US" dirty="0" smtClean="0"/>
              <a:t>URL: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 smtClean="0">
                <a:hlinkClick r:id="rId3"/>
              </a:rPr>
              <a:t>://www.mh4u.in.ua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uk-UA" dirty="0" smtClean="0"/>
              <a:t>Психологічна допомога під час війни: ресурси та контакти - </a:t>
            </a:r>
            <a:r>
              <a:rPr lang="en-GB" smtClean="0">
                <a:hlinkClick r:id="rId4"/>
              </a:rPr>
              <a:t>https://www.prostir.ua</a:t>
            </a:r>
            <a:r>
              <a:rPr lang="en-GB" smtClean="0">
                <a:hlinkClick r:id="rId4"/>
              </a:rPr>
              <a:t>/?</a:t>
            </a:r>
            <a:r>
              <a:rPr lang="en-GB" smtClean="0">
                <a:hlinkClick r:id="rId4"/>
              </a:rPr>
              <a:t>news=psyholohichna-dopomoha-pid-chas-vijny-resursy-ta-kontakty</a:t>
            </a:r>
            <a:r>
              <a:rPr lang="en-GB" smtClean="0"/>
              <a:t> </a:t>
            </a:r>
            <a:endParaRPr lang="uk-UA" smtClean="0"/>
          </a:p>
          <a:p>
            <a:endParaRPr lang="en-GB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641350" y="0"/>
            <a:ext cx="7886700" cy="1325563"/>
          </a:xfrm>
        </p:spPr>
        <p:txBody>
          <a:bodyPr lIns="0" rIns="0" bIns="0" anchor="b"/>
          <a:lstStyle/>
          <a:p>
            <a:pPr algn="ctr"/>
            <a:r>
              <a:rPr lang="uk-UA" sz="4800" b="1" smtClean="0"/>
              <a:t>Україна: про здоров’я</a:t>
            </a:r>
            <a:endParaRPr lang="ru-RU" sz="4800" b="1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>
              <a:buFont typeface="Arial" charset="0"/>
              <a:buNone/>
            </a:pPr>
            <a:endParaRPr lang="uk-UA" sz="1500" smtClean="0"/>
          </a:p>
          <a:p>
            <a:pPr marL="273050" indent="-273050">
              <a:buFont typeface="Arial" charset="0"/>
              <a:buNone/>
            </a:pPr>
            <a:r>
              <a:rPr lang="uk-UA" sz="3000" smtClean="0">
                <a:latin typeface="Arial" charset="0"/>
              </a:rPr>
              <a:t>Станом на 2019 рік очікувана тривалість життя (здорового та нездорового) в Україні становила </a:t>
            </a:r>
            <a:r>
              <a:rPr lang="uk-UA" sz="3000" b="1" smtClean="0">
                <a:latin typeface="Arial" charset="0"/>
              </a:rPr>
              <a:t>73,8</a:t>
            </a:r>
            <a:r>
              <a:rPr lang="uk-UA" sz="3000" smtClean="0">
                <a:latin typeface="Arial" charset="0"/>
              </a:rPr>
              <a:t> року</a:t>
            </a:r>
          </a:p>
          <a:p>
            <a:pPr marL="273050" indent="-273050"/>
            <a:r>
              <a:rPr lang="uk-UA" sz="3000" smtClean="0">
                <a:latin typeface="Arial" charset="0"/>
              </a:rPr>
              <a:t>78,3 року для жінок </a:t>
            </a:r>
          </a:p>
          <a:p>
            <a:pPr marL="273050" indent="-273050"/>
            <a:r>
              <a:rPr lang="uk-UA" sz="3000" smtClean="0">
                <a:latin typeface="Arial" charset="0"/>
              </a:rPr>
              <a:t>69 років – для чоловіків. </a:t>
            </a:r>
          </a:p>
          <a:p>
            <a:pPr marL="273050" indent="-273050">
              <a:buFont typeface="Arial" charset="0"/>
              <a:buNone/>
            </a:pPr>
            <a:endParaRPr lang="uk-UA" sz="3000" smtClean="0">
              <a:latin typeface="Arial" charset="0"/>
            </a:endParaRPr>
          </a:p>
          <a:p>
            <a:pPr marL="273050" indent="-273050">
              <a:buFont typeface="Arial" charset="0"/>
              <a:buNone/>
            </a:pPr>
            <a:r>
              <a:rPr lang="uk-UA" sz="3000" smtClean="0">
                <a:latin typeface="Arial" charset="0"/>
              </a:rPr>
              <a:t>Тривалість здорового життя -  </a:t>
            </a:r>
            <a:r>
              <a:rPr lang="uk-UA" sz="3000" b="1" smtClean="0">
                <a:latin typeface="Arial" charset="0"/>
              </a:rPr>
              <a:t>61,7 року.</a:t>
            </a:r>
            <a:r>
              <a:rPr lang="ru-RU" sz="3000" b="1" smtClean="0">
                <a:latin typeface="Arial" charset="0"/>
              </a:rPr>
              <a:t> </a:t>
            </a:r>
          </a:p>
          <a:p>
            <a:pPr marL="273050" indent="-273050">
              <a:buFont typeface="Arial" charset="0"/>
              <a:buNone/>
            </a:pPr>
            <a:endParaRPr lang="ru-RU" sz="1500" smtClean="0"/>
          </a:p>
          <a:p>
            <a:pPr marL="273050" indent="-273050">
              <a:buFont typeface="Arial" charset="0"/>
              <a:buNone/>
            </a:pPr>
            <a:endParaRPr lang="ru-RU" sz="1500" smtClean="0"/>
          </a:p>
          <a:p>
            <a:pPr marL="273050" indent="-273050">
              <a:buFont typeface="Arial" charset="0"/>
              <a:buNone/>
            </a:pPr>
            <a:r>
              <a:rPr lang="ru-RU" sz="1500" smtClean="0"/>
              <a:t>https://www.thelancet.com/action/showPdf?pii=S0140-6736%2820%2930977-6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smtClean="0">
                <a:latin typeface="Arial" charset="0"/>
              </a:rPr>
              <a:t>Психологія здоров’я </a:t>
            </a:r>
            <a:r>
              <a:rPr lang="uk-UA" smtClean="0">
                <a:latin typeface="Arial" charset="0"/>
              </a:rPr>
              <a:t>– це цілісність специфічного, освітнього, наукового та професійного внеску психології як дисципліни в промоцію і підтримку здоров’я, запобігання та лікування хвороб, розпізнавання етіологічних й діагностичних корелятів здоров’я, хвороби і подібних дисфункцій, а також внесок до аналізу та оптимізації системи охорони здоров’я і формування оздоровчої політики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smtClean="0">
                <a:latin typeface="Arial" charset="0"/>
              </a:rPr>
              <a:t>Психологія здоров’я</a:t>
            </a:r>
            <a:r>
              <a:rPr lang="uk-UA" smtClean="0">
                <a:latin typeface="Arial" charset="0"/>
              </a:rPr>
              <a:t> – галузь науки, яка включає в себе теорію і практику попередження різних психосоматичних та психологічних захворювань; заходи із корекції індивідуального розвитку й адаптації до умов (вимог) соціального життя; створення умов для реалізації потенційних можливостей людини, її задоволеності життям і надання психологічної допомоги під час завершення життєвого шляху.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Вузьке визначення</a:t>
            </a:r>
            <a:r>
              <a:rPr lang="uk-UA" sz="2400" smtClean="0">
                <a:latin typeface="Arial" charset="0"/>
              </a:rPr>
              <a:t> – психологічна дисципліна, що займається: – профілактикою та охороною здоров’я; – запобігання хворобам;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 – виявленням форм поведінки, що підвищують ризик захворювання;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удосконаленням системи охорони здоров’я.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Широке значення</a:t>
            </a:r>
            <a:r>
              <a:rPr lang="uk-UA" sz="2400" smtClean="0">
                <a:latin typeface="Arial" charset="0"/>
              </a:rPr>
              <a:t> − науковий і педагогічний внесок психології у: – профілактику й охорону здоров’я;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запобігання і лікування хвороб;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психологічне забезпечення професійного здоров’я;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 – психологія довголіття, профілактика старіння;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психологічна допомога при завершенні життєвого шляху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Об’єкт</a:t>
            </a:r>
            <a:r>
              <a:rPr lang="uk-UA" sz="2400" smtClean="0">
                <a:latin typeface="Arial" charset="0"/>
              </a:rPr>
              <a:t> психології здоров’я  - здорова особистість.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Предмет</a:t>
            </a:r>
            <a:r>
              <a:rPr lang="uk-UA" sz="2400" smtClean="0">
                <a:latin typeface="Arial" charset="0"/>
              </a:rPr>
              <a:t> - вивчення психологічних основ здорового способу життя з метою збереження та поліпшення здоров’я людини.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i="1" smtClean="0">
                <a:latin typeface="Arial" charset="0"/>
              </a:rPr>
              <a:t>Сферою психології здоров’я</a:t>
            </a:r>
            <a:r>
              <a:rPr lang="uk-UA" sz="2400" smtClean="0">
                <a:latin typeface="Arial" charset="0"/>
              </a:rPr>
              <a:t> є не лише здоров’я індивідів, а й уся система охорони здоров’я.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i="1" smtClean="0">
                <a:latin typeface="Arial" charset="0"/>
              </a:rPr>
              <a:t>Перспективними напрямами</a:t>
            </a:r>
            <a:r>
              <a:rPr lang="uk-UA" sz="2400" smtClean="0">
                <a:latin typeface="Arial" charset="0"/>
              </a:rPr>
              <a:t> є вивчення механізмів здоров’я, розвиток діагностики здоров’я (визначення рівнів здоров’я) і станів, що перебувають на межі норми й патології, ставлення системи охорони здоров’я та профілактики до здорового населення.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2685</TotalTime>
  <Words>1352</Words>
  <Application>Microsoft Office PowerPoint</Application>
  <PresentationFormat>Экран (4:3)</PresentationFormat>
  <Paragraphs>171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Психологія здоров’я </vt:lpstr>
      <vt:lpstr>План</vt:lpstr>
      <vt:lpstr>Основні напрямки  діяльності психолога</vt:lpstr>
      <vt:lpstr>Слайд 4</vt:lpstr>
      <vt:lpstr>Україна: про здоров’я</vt:lpstr>
      <vt:lpstr>Психологія здоров’я як наука</vt:lpstr>
      <vt:lpstr>Психологія здоров’я як наука</vt:lpstr>
      <vt:lpstr>Психологія здоров’я як наука</vt:lpstr>
      <vt:lpstr>Психологія здоров’я як наука</vt:lpstr>
      <vt:lpstr>Психологія здоров’я як наука</vt:lpstr>
      <vt:lpstr>Слайд 11</vt:lpstr>
      <vt:lpstr>ВООЗ</vt:lpstr>
      <vt:lpstr>Здоров’я -  це стан повного фізичного, духовного та соціального благополуччя, а не тільки відсутність хвороб або фізичних вад (ВООЗ). </vt:lpstr>
      <vt:lpstr>Слайд 14</vt:lpstr>
      <vt:lpstr>Слайд 15</vt:lpstr>
      <vt:lpstr>Всесвітній день психічного здоров’я</vt:lpstr>
      <vt:lpstr>Всесвітній день  психічного здоров’я – 10.10</vt:lpstr>
      <vt:lpstr>Психічне здоров’я: статистика</vt:lpstr>
      <vt:lpstr>Всесвітній день психічного здоров’я</vt:lpstr>
      <vt:lpstr>Психічне здоров’я </vt:lpstr>
      <vt:lpstr>ВООЗ визначає 7 компонентів психічного здоров’я:</vt:lpstr>
      <vt:lpstr>Mental health</vt:lpstr>
      <vt:lpstr>Методика “Колесо Здоров’я” </vt:lpstr>
      <vt:lpstr>Складові здоров’я </vt:lpstr>
      <vt:lpstr>Складові здоров’я</vt:lpstr>
      <vt:lpstr>Колесо життєвого балансу </vt:lpstr>
      <vt:lpstr>Рівні здоров’я </vt:lpstr>
      <vt:lpstr>Парадигми здоров’я </vt:lpstr>
      <vt:lpstr>Рівні ставлення до здоров’я </vt:lpstr>
      <vt:lpstr> Чинники, що впливають на здоров'я: </vt:lpstr>
      <vt:lpstr>На ставлення до здоров’я впливають</vt:lpstr>
      <vt:lpstr>Принципи забезпечення психічного здоров’я особистості </vt:lpstr>
      <vt:lpstr>Психічне здоров’я людини  (окрім інших факторів)  залежить від:</vt:lpstr>
      <vt:lpstr>Які ознаки порушення  психічного здоров’я? </vt:lpstr>
      <vt:lpstr>Головні ознаки порушення психічного здоров’я (ВООЗ) </vt:lpstr>
      <vt:lpstr>“Чому люди уникають психологічної допомоги?“</vt:lpstr>
      <vt:lpstr>ШІ-психолог:  психологічна допомога</vt:lpstr>
      <vt:lpstr>ШІ-психолог:  психологічна допомога</vt:lpstr>
      <vt:lpstr>Слайд 39</vt:lpstr>
      <vt:lpstr>Слайд 40</vt:lpstr>
      <vt:lpstr>Слайд 41</vt:lpstr>
      <vt:lpstr>Що таке стигма в сфері психічного здоров'я? </vt:lpstr>
      <vt:lpstr>Інформаційні джерела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natali Mosol</cp:lastModifiedBy>
  <cp:revision>149</cp:revision>
  <dcterms:created xsi:type="dcterms:W3CDTF">2018-09-04T12:10:47Z</dcterms:created>
  <dcterms:modified xsi:type="dcterms:W3CDTF">2024-11-06T12:14:19Z</dcterms:modified>
</cp:coreProperties>
</file>