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Lato" panose="020F0502020204030203" pitchFamily="34" charset="0"/>
      <p:regular r:id="rId32"/>
      <p:bold r:id="rId33"/>
      <p:italic r:id="rId34"/>
      <p:boldItalic r:id="rId35"/>
    </p:embeddedFont>
    <p:embeddedFont>
      <p:font typeface="Raleway" pitchFamily="2" charset="-52"/>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d0f746094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d0f74609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d0f746094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d0f74609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d0f746094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d0f746094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d0f746094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d0f74609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d0f746094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d0f746094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d0f746094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d0f74609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d0f746094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d0f746094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fd0f746094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fd0f746094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d0f746094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d0f74609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d0f746094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d0f746094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fd0f746094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fd0f74609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fd0f746094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fd0f746094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fd0f746094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fd0f746094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fd0f746094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fd0f746094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d0f746094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fd0f746094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d0f746094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fd0f746094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fd0f746094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fd0f746094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fd0f746094_0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fd0f746094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fd0f746094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fd0f746094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d0f746094_0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fd0f746094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fd0f746094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fd0f746094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d0f746094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fd0f74609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d0f746094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d0f74609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d0f746094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fd0f74609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d0f746094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d0f74609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d0f746094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d0f746094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d0f746094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d0f74609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d0f746094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d0f746094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sz="4900"/>
              <a:t>Основи теорії пластичності</a:t>
            </a:r>
            <a:endParaRPr sz="4800"/>
          </a:p>
        </p:txBody>
      </p:sp>
      <p:sp>
        <p:nvSpPr>
          <p:cNvPr id="73" name="Google Shape;73;p13"/>
          <p:cNvSpPr txBox="1">
            <a:spLocks noGrp="1"/>
          </p:cNvSpPr>
          <p:nvPr>
            <p:ph type="subTitle" idx="1"/>
          </p:nvPr>
        </p:nvSpPr>
        <p:spPr>
          <a:xfrm>
            <a:off x="439742" y="2997975"/>
            <a:ext cx="6331500" cy="1241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uk-UA" sz="2000" dirty="0"/>
              <a:t>ЗПФ</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body" idx="1"/>
          </p:nvPr>
        </p:nvSpPr>
        <p:spPr>
          <a:xfrm>
            <a:off x="360725" y="561100"/>
            <a:ext cx="8370900" cy="4037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a:t>На рис. в пружна зона відсутня, а зміцнення передбачається лінійним. Ця модель, так само як і модель, подана на рис. г, широко використовується при вивченні не обмеженої зовнішніми умовами пластичної текучості. </a:t>
            </a:r>
            <a:endParaRPr/>
          </a:p>
        </p:txBody>
      </p:sp>
      <p:pic>
        <p:nvPicPr>
          <p:cNvPr id="139" name="Google Shape;139;p22"/>
          <p:cNvPicPr preferRelativeResize="0"/>
          <p:nvPr/>
        </p:nvPicPr>
        <p:blipFill rotWithShape="1">
          <a:blip r:embed="rId3">
            <a:alphaModFix/>
          </a:blip>
          <a:srcRect l="34187" t="57407" r="32208" b="22062"/>
          <a:stretch/>
        </p:blipFill>
        <p:spPr>
          <a:xfrm>
            <a:off x="1236512" y="1723427"/>
            <a:ext cx="6619329" cy="2273601"/>
          </a:xfrm>
          <a:prstGeom prst="rect">
            <a:avLst/>
          </a:prstGeom>
          <a:noFill/>
          <a:ln>
            <a:noFill/>
          </a:ln>
        </p:spPr>
      </p:pic>
      <p:sp>
        <p:nvSpPr>
          <p:cNvPr id="140" name="Google Shape;140;p22"/>
          <p:cNvSpPr txBox="1"/>
          <p:nvPr/>
        </p:nvSpPr>
        <p:spPr>
          <a:xfrm>
            <a:off x="163350" y="3997025"/>
            <a:ext cx="881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a:solidFill>
                  <a:schemeClr val="dk2"/>
                </a:solidFill>
                <a:latin typeface="Lato"/>
                <a:ea typeface="Lato"/>
                <a:cs typeface="Lato"/>
                <a:sym typeface="Lato"/>
              </a:rPr>
              <a:t>в) жорстко-пластичний матеріал з лінійним зміцненням; г) пружно-пластичний матеріал з лінійним зміцненням</a:t>
            </a:r>
            <a:endParaRPr/>
          </a:p>
        </p:txBody>
      </p:sp>
      <p:sp>
        <p:nvSpPr>
          <p:cNvPr id="141" name="Google Shape;141;p22"/>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600"/>
              <a:t>Ідеалізовані діаграми пластичного поводження матеріалу</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100"/>
              <a:t>Умови пластичності</a:t>
            </a:r>
            <a:endParaRPr sz="2100"/>
          </a:p>
        </p:txBody>
      </p:sp>
      <p:sp>
        <p:nvSpPr>
          <p:cNvPr id="147" name="Google Shape;147;p23"/>
          <p:cNvSpPr txBox="1">
            <a:spLocks noGrp="1"/>
          </p:cNvSpPr>
          <p:nvPr>
            <p:ph type="body" idx="1"/>
          </p:nvPr>
        </p:nvSpPr>
        <p:spPr>
          <a:xfrm>
            <a:off x="440896" y="693450"/>
            <a:ext cx="8290800" cy="3756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2800"/>
              <a:t>Умови пластичності є важливим узагальненням на тривимірний напружений стан. Із численних умов пластичності дві прийнятно прості математично і в той же час досить точні, щоб бути досить корисними при вивченні початкової стадії пластичності ізотропних матеріалів. Це умови (критерії) Тріска і Мізеса.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100"/>
              <a:t>Критерій текучості Тріска</a:t>
            </a:r>
            <a:endParaRPr sz="1700"/>
          </a:p>
        </p:txBody>
      </p:sp>
      <p:sp>
        <p:nvSpPr>
          <p:cNvPr id="153" name="Google Shape;153;p24"/>
          <p:cNvSpPr txBox="1">
            <a:spLocks noGrp="1"/>
          </p:cNvSpPr>
          <p:nvPr>
            <p:ph type="body" idx="1"/>
          </p:nvPr>
        </p:nvSpPr>
        <p:spPr>
          <a:xfrm>
            <a:off x="494300" y="828300"/>
            <a:ext cx="5263800" cy="3769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2200"/>
              <a:t>Відповідно до цього критерію пластичне поводження починається тоді, коли максимальне дотичне напруження досягає границі текучості при простому розтяганні</a:t>
            </a:r>
            <a:endParaRPr sz="2200"/>
          </a:p>
        </p:txBody>
      </p:sp>
      <p:pic>
        <p:nvPicPr>
          <p:cNvPr id="154" name="Google Shape;154;p24"/>
          <p:cNvPicPr preferRelativeResize="0"/>
          <p:nvPr/>
        </p:nvPicPr>
        <p:blipFill rotWithShape="1">
          <a:blip r:embed="rId3">
            <a:alphaModFix/>
          </a:blip>
          <a:srcRect l="46200" t="42072" r="45940" b="53509"/>
          <a:stretch/>
        </p:blipFill>
        <p:spPr>
          <a:xfrm>
            <a:off x="2005988" y="2985900"/>
            <a:ext cx="2240424" cy="708075"/>
          </a:xfrm>
          <a:prstGeom prst="rect">
            <a:avLst/>
          </a:prstGeom>
          <a:noFill/>
          <a:ln>
            <a:noFill/>
          </a:ln>
        </p:spPr>
      </p:pic>
      <p:pic>
        <p:nvPicPr>
          <p:cNvPr id="155" name="Google Shape;155;p24"/>
          <p:cNvPicPr preferRelativeResize="0"/>
          <p:nvPr/>
        </p:nvPicPr>
        <p:blipFill>
          <a:blip r:embed="rId4">
            <a:alphaModFix/>
          </a:blip>
          <a:stretch>
            <a:fillRect/>
          </a:stretch>
        </p:blipFill>
        <p:spPr>
          <a:xfrm>
            <a:off x="5994125" y="833524"/>
            <a:ext cx="2898500" cy="3476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Критерій текучості Мізеса</a:t>
            </a:r>
            <a:endParaRPr sz="2000"/>
          </a:p>
        </p:txBody>
      </p:sp>
      <p:sp>
        <p:nvSpPr>
          <p:cNvPr id="161" name="Google Shape;161;p25"/>
          <p:cNvSpPr txBox="1">
            <a:spLocks noGrp="1"/>
          </p:cNvSpPr>
          <p:nvPr>
            <p:ph type="body" idx="1"/>
          </p:nvPr>
        </p:nvSpPr>
        <p:spPr>
          <a:xfrm>
            <a:off x="547750" y="801575"/>
            <a:ext cx="5013000" cy="364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200"/>
              <a:t>Відповідно до цього критерію пластичне поводження починається тоді, коли другий інваріант девіатора напружень досягає деякого критичного значення</a:t>
            </a:r>
            <a:endParaRPr sz="2200"/>
          </a:p>
          <a:p>
            <a:pPr marL="0" lvl="0" indent="0" algn="l" rtl="0">
              <a:spcBef>
                <a:spcPts val="1200"/>
              </a:spcBef>
              <a:spcAft>
                <a:spcPts val="1200"/>
              </a:spcAft>
              <a:buNone/>
            </a:pPr>
            <a:endParaRPr sz="2200"/>
          </a:p>
        </p:txBody>
      </p:sp>
      <p:pic>
        <p:nvPicPr>
          <p:cNvPr id="162" name="Google Shape;162;p25"/>
          <p:cNvPicPr preferRelativeResize="0"/>
          <p:nvPr/>
        </p:nvPicPr>
        <p:blipFill rotWithShape="1">
          <a:blip r:embed="rId3">
            <a:alphaModFix/>
          </a:blip>
          <a:srcRect l="39154" t="30381" r="36153" b="64681"/>
          <a:stretch/>
        </p:blipFill>
        <p:spPr>
          <a:xfrm>
            <a:off x="547725" y="2818975"/>
            <a:ext cx="5013049" cy="563576"/>
          </a:xfrm>
          <a:prstGeom prst="rect">
            <a:avLst/>
          </a:prstGeom>
          <a:noFill/>
          <a:ln>
            <a:noFill/>
          </a:ln>
        </p:spPr>
      </p:pic>
      <p:pic>
        <p:nvPicPr>
          <p:cNvPr id="163" name="Google Shape;163;p25"/>
          <p:cNvPicPr preferRelativeResize="0"/>
          <p:nvPr/>
        </p:nvPicPr>
        <p:blipFill>
          <a:blip r:embed="rId4">
            <a:alphaModFix/>
          </a:blip>
          <a:stretch>
            <a:fillRect/>
          </a:stretch>
        </p:blipFill>
        <p:spPr>
          <a:xfrm>
            <a:off x="6045650" y="666750"/>
            <a:ext cx="2686050" cy="381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body" idx="1"/>
          </p:nvPr>
        </p:nvSpPr>
        <p:spPr>
          <a:xfrm>
            <a:off x="494300" y="374075"/>
            <a:ext cx="8237400" cy="422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a:t>Зобразимо простір головних напружень. Цей простір визначається тим, що як міра відстаней уздовж осей координат беруться величини напружень. Кожна точка такого простору відповідає деякому напруженому стану.</a:t>
            </a:r>
            <a:endParaRPr/>
          </a:p>
        </p:txBody>
      </p:sp>
      <p:pic>
        <p:nvPicPr>
          <p:cNvPr id="169" name="Google Shape;169;p26"/>
          <p:cNvPicPr preferRelativeResize="0"/>
          <p:nvPr/>
        </p:nvPicPr>
        <p:blipFill rotWithShape="1">
          <a:blip r:embed="rId3">
            <a:alphaModFix/>
          </a:blip>
          <a:srcRect l="29072" t="39994" r="28849" b="23622"/>
          <a:stretch/>
        </p:blipFill>
        <p:spPr>
          <a:xfrm>
            <a:off x="1330050" y="1406275"/>
            <a:ext cx="6565901" cy="3191800"/>
          </a:xfrm>
          <a:prstGeom prst="rect">
            <a:avLst/>
          </a:prstGeom>
          <a:noFill/>
          <a:ln>
            <a:noFill/>
          </a:ln>
        </p:spPr>
      </p:pic>
      <p:sp>
        <p:nvSpPr>
          <p:cNvPr id="170" name="Google Shape;170;p26"/>
          <p:cNvSpPr txBox="1"/>
          <p:nvPr/>
        </p:nvSpPr>
        <p:spPr>
          <a:xfrm>
            <a:off x="346350" y="4422050"/>
            <a:ext cx="8451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a:latin typeface="Lato"/>
                <a:ea typeface="Lato"/>
                <a:cs typeface="Lato"/>
                <a:sym typeface="Lato"/>
              </a:rPr>
              <a:t>Простір напружень (а); проекції осей координат на площину, яка перпендикулярна до осі Z і проходить через початок координат (б)</a:t>
            </a:r>
            <a:endParaRPr sz="1300">
              <a:latin typeface="Lato"/>
              <a:ea typeface="Lato"/>
              <a:cs typeface="Lato"/>
              <a:sym typeface="Lato"/>
            </a:endParaRPr>
          </a:p>
        </p:txBody>
      </p:sp>
      <p:sp>
        <p:nvSpPr>
          <p:cNvPr id="171" name="Google Shape;171;p26"/>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Критерій текучості Мізеса</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body" idx="1"/>
          </p:nvPr>
        </p:nvSpPr>
        <p:spPr>
          <a:xfrm>
            <a:off x="320625" y="961900"/>
            <a:ext cx="8411100" cy="3636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2100"/>
              <a:t>Кожна точка такого простору відповідає деякому напруженому стану. Радіус вектор ОР будь-якої точки Р (𝝈</a:t>
            </a:r>
            <a:r>
              <a:rPr lang="ru" sz="1400"/>
              <a:t>1 </a:t>
            </a:r>
            <a:r>
              <a:rPr lang="ru" sz="2100"/>
              <a:t>,𝝈 </a:t>
            </a:r>
            <a:r>
              <a:rPr lang="ru" sz="1400"/>
              <a:t>2</a:t>
            </a:r>
            <a:r>
              <a:rPr lang="ru" sz="2100"/>
              <a:t>, 𝝈</a:t>
            </a:r>
            <a:r>
              <a:rPr lang="ru" sz="1400"/>
              <a:t>3</a:t>
            </a:r>
            <a:r>
              <a:rPr lang="ru" sz="2100"/>
              <a:t>) може бути розкладений на дві компоненти: ОА – уздовж прямої OZ , яка складає рівні кути з осями координат, і ОВ – в площині, яка перпендикулярна до OZ , проходить через початок координат і має рівняння 𝝈</a:t>
            </a:r>
            <a:r>
              <a:rPr lang="ru" sz="1400"/>
              <a:t>1</a:t>
            </a:r>
            <a:r>
              <a:rPr lang="ru" sz="2100"/>
              <a:t>+𝝈</a:t>
            </a:r>
            <a:r>
              <a:rPr lang="ru" sz="1400"/>
              <a:t>2</a:t>
            </a:r>
            <a:r>
              <a:rPr lang="ru" sz="2100"/>
              <a:t>+𝝈</a:t>
            </a:r>
            <a:r>
              <a:rPr lang="ru" sz="1400"/>
              <a:t>3</a:t>
            </a:r>
            <a:r>
              <a:rPr lang="ru" sz="2100"/>
              <a:t>=0. Компонента уздовж осі OZ , для якої 𝝈</a:t>
            </a:r>
            <a:r>
              <a:rPr lang="ru" sz="1400"/>
              <a:t>1</a:t>
            </a:r>
            <a:r>
              <a:rPr lang="ru" sz="2100"/>
              <a:t>=𝝈</a:t>
            </a:r>
            <a:r>
              <a:rPr lang="ru" sz="1400"/>
              <a:t>2</a:t>
            </a:r>
            <a:r>
              <a:rPr lang="ru" sz="2100"/>
              <a:t>=𝝈</a:t>
            </a:r>
            <a:r>
              <a:rPr lang="ru" sz="1400"/>
              <a:t>3</a:t>
            </a:r>
            <a:r>
              <a:rPr lang="ru" sz="2100"/>
              <a:t>, являє собою гідростатичний тиск, а компонента в перпендикулярній площині – девіаторну частину напруження. </a:t>
            </a:r>
            <a:endParaRPr sz="2100"/>
          </a:p>
        </p:txBody>
      </p:sp>
      <p:sp>
        <p:nvSpPr>
          <p:cNvPr id="177" name="Google Shape;177;p27"/>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Критерій текучості Мізеса</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body" idx="1"/>
          </p:nvPr>
        </p:nvSpPr>
        <p:spPr>
          <a:xfrm>
            <a:off x="267200" y="467600"/>
            <a:ext cx="8630400" cy="4288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2"/>
              </a:buClr>
              <a:buSzPts val="1100"/>
              <a:buFont typeface="Arial"/>
              <a:buNone/>
            </a:pPr>
            <a:r>
              <a:rPr lang="ru"/>
              <a:t>Якщо подивитися уздовж прямої OZ (рис. а) у напрямку до початку координат – точки О, то стане зрозуміло, що проекції осей координат на перпендикулярну до осі OZ площину виявляються розташованими симетрично під кутом 120 градусів одна до одної, як показано на рис. б. </a:t>
            </a:r>
            <a:endParaRPr/>
          </a:p>
        </p:txBody>
      </p:sp>
      <p:pic>
        <p:nvPicPr>
          <p:cNvPr id="183" name="Google Shape;183;p28"/>
          <p:cNvPicPr preferRelativeResize="0"/>
          <p:nvPr/>
        </p:nvPicPr>
        <p:blipFill rotWithShape="1">
          <a:blip r:embed="rId3">
            <a:alphaModFix/>
          </a:blip>
          <a:srcRect l="29072" t="39994" r="28849" b="23622"/>
          <a:stretch/>
        </p:blipFill>
        <p:spPr>
          <a:xfrm>
            <a:off x="1583875" y="1804775"/>
            <a:ext cx="6565901" cy="3191800"/>
          </a:xfrm>
          <a:prstGeom prst="rect">
            <a:avLst/>
          </a:prstGeom>
          <a:noFill/>
          <a:ln>
            <a:noFill/>
          </a:ln>
        </p:spPr>
      </p:pic>
      <p:sp>
        <p:nvSpPr>
          <p:cNvPr id="184" name="Google Shape;184;p28"/>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Критерій текучості Мізеса</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body" idx="1"/>
          </p:nvPr>
        </p:nvSpPr>
        <p:spPr>
          <a:xfrm>
            <a:off x="293925" y="738950"/>
            <a:ext cx="4358100" cy="3858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ru" sz="2000"/>
              <a:t>Криві текучості, що відповідають критеріям Тріска і Мізеса, зображені на рис. а. За основу (точку, через яку повинна проходити крива) прийнято пластичний напружений стан при простому розтяганні. У такій ситуації окружність Мізеса радіуса 3 т 2/  виявляється описаною навколо правильного шестикутника Тріска. </a:t>
            </a:r>
            <a:endParaRPr sz="2000"/>
          </a:p>
        </p:txBody>
      </p:sp>
      <p:pic>
        <p:nvPicPr>
          <p:cNvPr id="190" name="Google Shape;190;p29"/>
          <p:cNvPicPr preferRelativeResize="0"/>
          <p:nvPr/>
        </p:nvPicPr>
        <p:blipFill rotWithShape="1">
          <a:blip r:embed="rId3">
            <a:alphaModFix/>
          </a:blip>
          <a:srcRect l="29072" t="39994" r="49313" b="23622"/>
          <a:stretch/>
        </p:blipFill>
        <p:spPr>
          <a:xfrm>
            <a:off x="4652150" y="643400"/>
            <a:ext cx="4077599" cy="3859006"/>
          </a:xfrm>
          <a:prstGeom prst="rect">
            <a:avLst/>
          </a:prstGeom>
          <a:noFill/>
          <a:ln>
            <a:noFill/>
          </a:ln>
        </p:spPr>
      </p:pic>
      <p:pic>
        <p:nvPicPr>
          <p:cNvPr id="191" name="Google Shape;191;p29"/>
          <p:cNvPicPr preferRelativeResize="0"/>
          <p:nvPr/>
        </p:nvPicPr>
        <p:blipFill rotWithShape="1">
          <a:blip r:embed="rId4">
            <a:alphaModFix/>
          </a:blip>
          <a:srcRect l="67878" t="44591" r="27884" b="51930"/>
          <a:stretch/>
        </p:blipFill>
        <p:spPr>
          <a:xfrm>
            <a:off x="3286450" y="2885700"/>
            <a:ext cx="841698" cy="388426"/>
          </a:xfrm>
          <a:prstGeom prst="rect">
            <a:avLst/>
          </a:prstGeom>
          <a:noFill/>
          <a:ln>
            <a:noFill/>
          </a:ln>
        </p:spPr>
      </p:pic>
      <p:sp>
        <p:nvSpPr>
          <p:cNvPr id="192" name="Google Shape;192;p29"/>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Критерій текучості Мізеса</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body" idx="1"/>
          </p:nvPr>
        </p:nvSpPr>
        <p:spPr>
          <a:xfrm>
            <a:off x="507675" y="635400"/>
            <a:ext cx="8223900" cy="396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2400"/>
              <a:t>Продовження навантаження після досягнення початкової границі текучості призводить до пластичних деформацій, які можуть супроводжуватися змінами первісної поверхні текучості. Якщо матеріал припускається ідеально-пластичним, то поверхня текучості не змінюється в процесі пластичного деформування і початкова умова пластичності залишається в силі. Цьому відповідають одномірні діаграми напруження-деформація, зображені на слайді 10, а, б.</a:t>
            </a:r>
            <a:endParaRPr sz="2400"/>
          </a:p>
        </p:txBody>
      </p:sp>
      <p:sp>
        <p:nvSpPr>
          <p:cNvPr id="198" name="Google Shape;198;p30"/>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Критерій текучості Мізеса</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body" idx="1"/>
          </p:nvPr>
        </p:nvSpPr>
        <p:spPr>
          <a:xfrm>
            <a:off x="561200" y="635400"/>
            <a:ext cx="8170500" cy="3437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ru" sz="2300"/>
              <a:t>Однак для матеріалу зі зміцненням (слайд 10, в, г) пластичне деформування в загальному випадку супроводжується змінами поверхні текучості. Для урахування таких змін розглянемо найбільш простий закон зміцнення. Гіпотеза ізотропного зміцнення при навантаженні постулює, що поверхня текучості просто збільшується в розмірах, зберігаючи при цьому свою початкову форму. Криві текучості для критеріїв Мізеса і Тріска будуть концентричними окружностями і правильними шестикутниками відповідно.</a:t>
            </a:r>
            <a:endParaRPr sz="2300"/>
          </a:p>
        </p:txBody>
      </p:sp>
      <p:sp>
        <p:nvSpPr>
          <p:cNvPr id="204" name="Google Shape;204;p31"/>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Критерій текучості Мізеса</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Загальні положення</a:t>
            </a:r>
            <a:endParaRPr sz="1700"/>
          </a:p>
        </p:txBody>
      </p:sp>
      <p:sp>
        <p:nvSpPr>
          <p:cNvPr id="79" name="Google Shape;79;p14"/>
          <p:cNvSpPr txBox="1">
            <a:spLocks noGrp="1"/>
          </p:cNvSpPr>
          <p:nvPr>
            <p:ph type="body" idx="1"/>
          </p:nvPr>
        </p:nvSpPr>
        <p:spPr>
          <a:xfrm>
            <a:off x="400800" y="635400"/>
            <a:ext cx="8331000" cy="396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100"/>
              <a:t>Пластичні деформації - це необоротні зсуви, які відбуваються в результаті ковзання або дислокацій на атомному рівні і, як наслідок, ведуть до залишкових змін розмірів.</a:t>
            </a:r>
            <a:endParaRPr sz="2100"/>
          </a:p>
          <a:p>
            <a:pPr marL="0" lvl="0" indent="0" algn="l" rtl="0">
              <a:spcBef>
                <a:spcPts val="1200"/>
              </a:spcBef>
              <a:spcAft>
                <a:spcPts val="0"/>
              </a:spcAft>
              <a:buNone/>
            </a:pPr>
            <a:r>
              <a:rPr lang="ru" sz="2100"/>
              <a:t>Мають місце тільки при інтенсивності напруження вище деякого порога, відомого як границя текучості 𝝈</a:t>
            </a:r>
            <a:r>
              <a:rPr lang="ru" sz="1400"/>
              <a:t>т</a:t>
            </a:r>
            <a:r>
              <a:rPr lang="ru" sz="2100"/>
              <a:t>. </a:t>
            </a:r>
            <a:endParaRPr sz="2100"/>
          </a:p>
          <a:p>
            <a:pPr marL="0" lvl="0" indent="0" algn="l" rtl="0">
              <a:spcBef>
                <a:spcPts val="1200"/>
              </a:spcBef>
              <a:spcAft>
                <a:spcPts val="1200"/>
              </a:spcAft>
              <a:buNone/>
            </a:pPr>
            <a:r>
              <a:rPr lang="ru" sz="2100"/>
              <a:t>Проблеми теорії пластичності полягають у математичному формулюванні співвідношень між напруженнями й деформаціями і в установленні правил визначення кількісних критеріїв для зазначення початку настання пластичності.</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800"/>
              <a:t>Співвідношення між напруженнями і деформаціями</a:t>
            </a:r>
            <a:endParaRPr sz="1200"/>
          </a:p>
        </p:txBody>
      </p:sp>
      <p:sp>
        <p:nvSpPr>
          <p:cNvPr id="210" name="Google Shape;210;p32"/>
          <p:cNvSpPr txBox="1">
            <a:spLocks noGrp="1"/>
          </p:cNvSpPr>
          <p:nvPr>
            <p:ph type="body" idx="1"/>
          </p:nvPr>
        </p:nvSpPr>
        <p:spPr>
          <a:xfrm>
            <a:off x="547750" y="387425"/>
            <a:ext cx="8336400" cy="421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Умову переходу із пружного стану в пластичний визначимо за формулою граничного стану Мізеса. За цією гіпотезою перехід із пружного стану в пластичний відбувається тоді, коли величина</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ru"/>
              <a:t>Позначимо через наступну формулу інтенсивність деформацій:</a:t>
            </a:r>
            <a:endParaRPr/>
          </a:p>
          <a:p>
            <a:pPr marL="0" lvl="0" indent="0" algn="l" rtl="0">
              <a:spcBef>
                <a:spcPts val="1200"/>
              </a:spcBef>
              <a:spcAft>
                <a:spcPts val="0"/>
              </a:spcAft>
              <a:buNone/>
            </a:pPr>
            <a:endParaRPr/>
          </a:p>
          <a:p>
            <a:pPr marL="0" lvl="0" indent="0" algn="l" rtl="0">
              <a:spcBef>
                <a:spcPts val="1200"/>
              </a:spcBef>
              <a:spcAft>
                <a:spcPts val="1200"/>
              </a:spcAft>
              <a:buNone/>
            </a:pPr>
            <a:r>
              <a:rPr lang="ru"/>
              <a:t>Тоді для пружного стану</a:t>
            </a:r>
            <a:endParaRPr/>
          </a:p>
        </p:txBody>
      </p:sp>
      <p:pic>
        <p:nvPicPr>
          <p:cNvPr id="211" name="Google Shape;211;p32"/>
          <p:cNvPicPr preferRelativeResize="0"/>
          <p:nvPr/>
        </p:nvPicPr>
        <p:blipFill rotWithShape="1">
          <a:blip r:embed="rId3">
            <a:alphaModFix/>
          </a:blip>
          <a:srcRect l="29511" t="30381" r="30456" b="62602"/>
          <a:stretch/>
        </p:blipFill>
        <p:spPr>
          <a:xfrm>
            <a:off x="1191013" y="1480300"/>
            <a:ext cx="7049875" cy="694675"/>
          </a:xfrm>
          <a:prstGeom prst="rect">
            <a:avLst/>
          </a:prstGeom>
          <a:noFill/>
          <a:ln>
            <a:noFill/>
          </a:ln>
        </p:spPr>
      </p:pic>
      <p:pic>
        <p:nvPicPr>
          <p:cNvPr id="212" name="Google Shape;212;p32"/>
          <p:cNvPicPr preferRelativeResize="0"/>
          <p:nvPr/>
        </p:nvPicPr>
        <p:blipFill rotWithShape="1">
          <a:blip r:embed="rId4">
            <a:alphaModFix/>
          </a:blip>
          <a:srcRect l="27697" t="48984" r="29930" b="44518"/>
          <a:stretch/>
        </p:blipFill>
        <p:spPr>
          <a:xfrm>
            <a:off x="1191025" y="2174977"/>
            <a:ext cx="7370499" cy="635399"/>
          </a:xfrm>
          <a:prstGeom prst="rect">
            <a:avLst/>
          </a:prstGeom>
          <a:noFill/>
          <a:ln>
            <a:noFill/>
          </a:ln>
        </p:spPr>
      </p:pic>
      <p:pic>
        <p:nvPicPr>
          <p:cNvPr id="213" name="Google Shape;213;p32"/>
          <p:cNvPicPr preferRelativeResize="0"/>
          <p:nvPr/>
        </p:nvPicPr>
        <p:blipFill rotWithShape="1">
          <a:blip r:embed="rId5">
            <a:alphaModFix/>
          </a:blip>
          <a:srcRect l="28956" t="37702" r="30115" b="56449"/>
          <a:stretch/>
        </p:blipFill>
        <p:spPr>
          <a:xfrm>
            <a:off x="760688" y="3266450"/>
            <a:ext cx="7910526" cy="635399"/>
          </a:xfrm>
          <a:prstGeom prst="rect">
            <a:avLst/>
          </a:prstGeom>
          <a:noFill/>
          <a:ln>
            <a:noFill/>
          </a:ln>
        </p:spPr>
      </p:pic>
      <p:pic>
        <p:nvPicPr>
          <p:cNvPr id="214" name="Google Shape;214;p32"/>
          <p:cNvPicPr preferRelativeResize="0"/>
          <p:nvPr/>
        </p:nvPicPr>
        <p:blipFill rotWithShape="1">
          <a:blip r:embed="rId6">
            <a:alphaModFix/>
          </a:blip>
          <a:srcRect l="47014" t="39678" r="47434" b="55903"/>
          <a:stretch/>
        </p:blipFill>
        <p:spPr>
          <a:xfrm>
            <a:off x="4077700" y="4228350"/>
            <a:ext cx="988602" cy="4423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body" idx="1"/>
          </p:nvPr>
        </p:nvSpPr>
        <p:spPr>
          <a:xfrm>
            <a:off x="547750" y="534400"/>
            <a:ext cx="8184000" cy="406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Для законів пластичності зручно вибрати ту саму форму написання. При складному напруженому стані</a:t>
            </a:r>
            <a:endParaRPr/>
          </a:p>
          <a:p>
            <a:pPr marL="0" lvl="0" indent="0" algn="l" rtl="0">
              <a:spcBef>
                <a:spcPts val="1200"/>
              </a:spcBef>
              <a:spcAft>
                <a:spcPts val="0"/>
              </a:spcAft>
              <a:buNone/>
            </a:pPr>
            <a:endParaRPr/>
          </a:p>
          <a:p>
            <a:pPr marL="0" lvl="0" indent="0" algn="l" rtl="0">
              <a:spcBef>
                <a:spcPts val="1200"/>
              </a:spcBef>
              <a:spcAft>
                <a:spcPts val="0"/>
              </a:spcAft>
              <a:buNone/>
            </a:pPr>
            <a:r>
              <a:rPr lang="ru"/>
              <a:t>де E’ – січний модуль деформації, що залежить від ступеня деформації, тобто E’=f(𝜀). Таким чином, основну гіпотезу теорії пластичності при простому навантаженні можна сформулювати так:</a:t>
            </a:r>
            <a:endParaRPr/>
          </a:p>
          <a:p>
            <a:pPr marL="0" lvl="0" indent="0" algn="l" rtl="0">
              <a:spcBef>
                <a:spcPts val="1200"/>
              </a:spcBef>
              <a:spcAft>
                <a:spcPts val="1200"/>
              </a:spcAft>
              <a:buNone/>
            </a:pPr>
            <a:r>
              <a:rPr lang="ru"/>
              <a:t>При складному напруженому стані залежність між інтенсивністю напруження та інтенсивністю деформації для кожної точки тіла приймається такою самою, як залежність між напруженням та подовженням при простому розтяганні одного і того тіла.</a:t>
            </a:r>
            <a:endParaRPr/>
          </a:p>
        </p:txBody>
      </p:sp>
      <p:pic>
        <p:nvPicPr>
          <p:cNvPr id="220" name="Google Shape;220;p33"/>
          <p:cNvPicPr preferRelativeResize="0"/>
          <p:nvPr/>
        </p:nvPicPr>
        <p:blipFill rotWithShape="1">
          <a:blip r:embed="rId3">
            <a:alphaModFix/>
          </a:blip>
          <a:srcRect l="47045" t="29338" r="46672" b="66763"/>
          <a:stretch/>
        </p:blipFill>
        <p:spPr>
          <a:xfrm>
            <a:off x="3969575" y="1322625"/>
            <a:ext cx="1340350" cy="467576"/>
          </a:xfrm>
          <a:prstGeom prst="rect">
            <a:avLst/>
          </a:prstGeom>
          <a:noFill/>
          <a:ln>
            <a:noFill/>
          </a:ln>
        </p:spPr>
      </p:pic>
      <p:sp>
        <p:nvSpPr>
          <p:cNvPr id="221" name="Google Shape;221;p33"/>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800"/>
              <a:t>Співвідношення між напруженнями і деформаціями</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body" idx="1"/>
          </p:nvPr>
        </p:nvSpPr>
        <p:spPr>
          <a:xfrm>
            <a:off x="387425" y="694700"/>
            <a:ext cx="8344200" cy="3903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2500"/>
              <a:t>Виняткова важливість закону (слайд 23)  для механіки пружних і пластичних деформацій, а отже, і важливість понять інтенсивності напружень та інтенсивності деформацій полягає насамперед у тому, що за допомогою цього закону будь-який складний об'ємний напружений стан незалежно від того, чи має розглянута область пружні або непружні деформації, ніби зводиться до простого розтягання або стискання стержня.</a:t>
            </a:r>
            <a:endParaRPr sz="2500"/>
          </a:p>
        </p:txBody>
      </p:sp>
      <p:sp>
        <p:nvSpPr>
          <p:cNvPr id="227" name="Google Shape;227;p34"/>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800"/>
              <a:t>Співвідношення між напруженнями і деформаціями</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body" idx="1"/>
          </p:nvPr>
        </p:nvSpPr>
        <p:spPr>
          <a:xfrm>
            <a:off x="334000" y="454225"/>
            <a:ext cx="8397600" cy="4144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a:t>Установимо залежності між компонентами напруження і компонентами деформації, за формою аналогічні відомим у теорії пружності виразам, але із заміною постійного модуля пружності E на змінний </a:t>
            </a:r>
            <a:endParaRPr/>
          </a:p>
        </p:txBody>
      </p:sp>
      <p:pic>
        <p:nvPicPr>
          <p:cNvPr id="233" name="Google Shape;233;p35"/>
          <p:cNvPicPr preferRelativeResize="0"/>
          <p:nvPr/>
        </p:nvPicPr>
        <p:blipFill rotWithShape="1">
          <a:blip r:embed="rId3">
            <a:alphaModFix/>
          </a:blip>
          <a:srcRect l="43394" t="36097" r="46816" b="57664"/>
          <a:stretch/>
        </p:blipFill>
        <p:spPr>
          <a:xfrm>
            <a:off x="3486900" y="1108851"/>
            <a:ext cx="1379851" cy="494300"/>
          </a:xfrm>
          <a:prstGeom prst="rect">
            <a:avLst/>
          </a:prstGeom>
          <a:noFill/>
          <a:ln>
            <a:noFill/>
          </a:ln>
        </p:spPr>
      </p:pic>
      <p:pic>
        <p:nvPicPr>
          <p:cNvPr id="234" name="Google Shape;234;p35"/>
          <p:cNvPicPr preferRelativeResize="0"/>
          <p:nvPr/>
        </p:nvPicPr>
        <p:blipFill rotWithShape="1">
          <a:blip r:embed="rId3">
            <a:alphaModFix/>
          </a:blip>
          <a:srcRect l="42748" t="43266" r="40595" b="33368"/>
          <a:stretch/>
        </p:blipFill>
        <p:spPr>
          <a:xfrm>
            <a:off x="1342775" y="1823600"/>
            <a:ext cx="3162427" cy="2494276"/>
          </a:xfrm>
          <a:prstGeom prst="rect">
            <a:avLst/>
          </a:prstGeom>
          <a:noFill/>
          <a:ln>
            <a:noFill/>
          </a:ln>
        </p:spPr>
      </p:pic>
      <p:pic>
        <p:nvPicPr>
          <p:cNvPr id="235" name="Google Shape;235;p35"/>
          <p:cNvPicPr preferRelativeResize="0"/>
          <p:nvPr/>
        </p:nvPicPr>
        <p:blipFill rotWithShape="1">
          <a:blip r:embed="rId3">
            <a:alphaModFix/>
          </a:blip>
          <a:srcRect l="42748" t="66337" r="40595" b="9959"/>
          <a:stretch/>
        </p:blipFill>
        <p:spPr>
          <a:xfrm>
            <a:off x="4866750" y="1805579"/>
            <a:ext cx="3162427" cy="2530314"/>
          </a:xfrm>
          <a:prstGeom prst="rect">
            <a:avLst/>
          </a:prstGeom>
          <a:noFill/>
          <a:ln>
            <a:noFill/>
          </a:ln>
        </p:spPr>
      </p:pic>
      <p:sp>
        <p:nvSpPr>
          <p:cNvPr id="236" name="Google Shape;236;p35"/>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800"/>
              <a:t>Співвідношення між напруженнями і деформаціями</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body" idx="1"/>
          </p:nvPr>
        </p:nvSpPr>
        <p:spPr>
          <a:xfrm>
            <a:off x="534400" y="534400"/>
            <a:ext cx="8197200" cy="406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Оскільки об'ємна деформація при пластичній деформації практично дорівнює нулю, то в перших трьох рівняннях  доданок cp  часто виключають і рівняння набувають вигляду</a:t>
            </a:r>
            <a:endParaRPr/>
          </a:p>
          <a:p>
            <a:pPr marL="0" lvl="0" indent="0" algn="l" rtl="0">
              <a:spcBef>
                <a:spcPts val="1200"/>
              </a:spcBef>
              <a:spcAft>
                <a:spcPts val="0"/>
              </a:spcAft>
              <a:buNone/>
            </a:pPr>
            <a:endParaRPr/>
          </a:p>
          <a:p>
            <a:pPr marL="0" lvl="0" indent="0" algn="l" rtl="0">
              <a:spcBef>
                <a:spcPts val="1200"/>
              </a:spcBef>
              <a:spcAft>
                <a:spcPts val="0"/>
              </a:spcAft>
              <a:buNone/>
            </a:pPr>
            <a:r>
              <a:rPr lang="ru"/>
              <a:t>При плоскому напруженому пружному-пластичному стані рівняння теорії пластичності іноді зручно виразити у наступній формі:</a:t>
            </a:r>
            <a:endParaRPr/>
          </a:p>
          <a:p>
            <a:pPr marL="0" lvl="0" indent="0" algn="l" rtl="0">
              <a:spcBef>
                <a:spcPts val="1200"/>
              </a:spcBef>
              <a:spcAft>
                <a:spcPts val="1200"/>
              </a:spcAft>
              <a:buNone/>
            </a:pPr>
            <a:endParaRPr/>
          </a:p>
        </p:txBody>
      </p:sp>
      <p:pic>
        <p:nvPicPr>
          <p:cNvPr id="242" name="Google Shape;242;p36"/>
          <p:cNvPicPr preferRelativeResize="0"/>
          <p:nvPr/>
        </p:nvPicPr>
        <p:blipFill rotWithShape="1">
          <a:blip r:embed="rId3">
            <a:alphaModFix/>
          </a:blip>
          <a:srcRect l="66623" t="30901" r="31039" b="65720"/>
          <a:stretch/>
        </p:blipFill>
        <p:spPr>
          <a:xfrm>
            <a:off x="4889675" y="975251"/>
            <a:ext cx="360699" cy="293075"/>
          </a:xfrm>
          <a:prstGeom prst="rect">
            <a:avLst/>
          </a:prstGeom>
          <a:noFill/>
          <a:ln>
            <a:noFill/>
          </a:ln>
        </p:spPr>
      </p:pic>
      <p:pic>
        <p:nvPicPr>
          <p:cNvPr id="243" name="Google Shape;243;p36"/>
          <p:cNvPicPr preferRelativeResize="0"/>
          <p:nvPr/>
        </p:nvPicPr>
        <p:blipFill rotWithShape="1">
          <a:blip r:embed="rId3">
            <a:alphaModFix/>
          </a:blip>
          <a:srcRect l="42455" t="38069" r="40450" b="54914"/>
          <a:stretch/>
        </p:blipFill>
        <p:spPr>
          <a:xfrm>
            <a:off x="2896225" y="1416177"/>
            <a:ext cx="3473574" cy="801575"/>
          </a:xfrm>
          <a:prstGeom prst="rect">
            <a:avLst/>
          </a:prstGeom>
          <a:noFill/>
          <a:ln>
            <a:noFill/>
          </a:ln>
        </p:spPr>
      </p:pic>
      <p:pic>
        <p:nvPicPr>
          <p:cNvPr id="244" name="Google Shape;244;p36"/>
          <p:cNvPicPr preferRelativeResize="0"/>
          <p:nvPr/>
        </p:nvPicPr>
        <p:blipFill rotWithShape="1">
          <a:blip r:embed="rId4">
            <a:alphaModFix/>
          </a:blip>
          <a:srcRect l="44561" t="41033" r="42581" b="45713"/>
          <a:stretch/>
        </p:blipFill>
        <p:spPr>
          <a:xfrm>
            <a:off x="3398963" y="2858975"/>
            <a:ext cx="2468075" cy="1430325"/>
          </a:xfrm>
          <a:prstGeom prst="rect">
            <a:avLst/>
          </a:prstGeom>
          <a:noFill/>
          <a:ln>
            <a:noFill/>
          </a:ln>
        </p:spPr>
      </p:pic>
      <p:sp>
        <p:nvSpPr>
          <p:cNvPr id="245" name="Google Shape;245;p36"/>
          <p:cNvSpPr txBox="1"/>
          <p:nvPr/>
        </p:nvSpPr>
        <p:spPr>
          <a:xfrm>
            <a:off x="1799850" y="4289300"/>
            <a:ext cx="554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a:latin typeface="Lato"/>
                <a:ea typeface="Lato"/>
                <a:cs typeface="Lato"/>
                <a:sym typeface="Lato"/>
              </a:rPr>
              <a:t>де для області пластичних деформацій припустимо прийняти  v= 0,5.</a:t>
            </a:r>
            <a:endParaRPr>
              <a:latin typeface="Lato"/>
              <a:ea typeface="Lato"/>
              <a:cs typeface="Lato"/>
              <a:sym typeface="Lato"/>
            </a:endParaRPr>
          </a:p>
        </p:txBody>
      </p:sp>
      <p:sp>
        <p:nvSpPr>
          <p:cNvPr id="246" name="Google Shape;246;p36"/>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800"/>
              <a:t>Співвідношення між напруженнями і деформаціями</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body" idx="1"/>
          </p:nvPr>
        </p:nvSpPr>
        <p:spPr>
          <a:xfrm>
            <a:off x="547750" y="753600"/>
            <a:ext cx="8250600" cy="4010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З останніх рівнянь одержуємо формули для напружень, виражені через деформації</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ru"/>
              <a:t>де </a:t>
            </a:r>
            <a:endParaRPr/>
          </a:p>
        </p:txBody>
      </p:sp>
      <p:pic>
        <p:nvPicPr>
          <p:cNvPr id="252" name="Google Shape;252;p37"/>
          <p:cNvPicPr preferRelativeResize="0"/>
          <p:nvPr/>
        </p:nvPicPr>
        <p:blipFill rotWithShape="1">
          <a:blip r:embed="rId3">
            <a:alphaModFix/>
          </a:blip>
          <a:srcRect l="43978" t="50000" r="42141" b="33498"/>
          <a:stretch/>
        </p:blipFill>
        <p:spPr>
          <a:xfrm>
            <a:off x="3219000" y="1462902"/>
            <a:ext cx="2908101" cy="1943850"/>
          </a:xfrm>
          <a:prstGeom prst="rect">
            <a:avLst/>
          </a:prstGeom>
          <a:noFill/>
          <a:ln>
            <a:noFill/>
          </a:ln>
        </p:spPr>
      </p:pic>
      <p:pic>
        <p:nvPicPr>
          <p:cNvPr id="253" name="Google Shape;253;p37"/>
          <p:cNvPicPr preferRelativeResize="0"/>
          <p:nvPr/>
        </p:nvPicPr>
        <p:blipFill rotWithShape="1">
          <a:blip r:embed="rId3">
            <a:alphaModFix/>
          </a:blip>
          <a:srcRect l="30915" t="66136" r="62217" b="29706"/>
          <a:stretch/>
        </p:blipFill>
        <p:spPr>
          <a:xfrm>
            <a:off x="1068775" y="3553700"/>
            <a:ext cx="1491249" cy="507650"/>
          </a:xfrm>
          <a:prstGeom prst="rect">
            <a:avLst/>
          </a:prstGeom>
          <a:noFill/>
          <a:ln>
            <a:noFill/>
          </a:ln>
        </p:spPr>
      </p:pic>
      <p:sp>
        <p:nvSpPr>
          <p:cNvPr id="254" name="Google Shape;254;p37"/>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800"/>
              <a:t>Співвідношення між напруженнями і деформаціями</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1990600" y="0"/>
            <a:ext cx="72678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300"/>
              <a:t>Основні рівняння теорії пластичності (теорія малих пружно-пластичних деформацій)</a:t>
            </a:r>
            <a:endParaRPr sz="900"/>
          </a:p>
        </p:txBody>
      </p:sp>
      <p:sp>
        <p:nvSpPr>
          <p:cNvPr id="260" name="Google Shape;260;p38"/>
          <p:cNvSpPr txBox="1">
            <a:spLocks noGrp="1"/>
          </p:cNvSpPr>
          <p:nvPr>
            <p:ph type="body" idx="1"/>
          </p:nvPr>
        </p:nvSpPr>
        <p:spPr>
          <a:xfrm>
            <a:off x="507675" y="822425"/>
            <a:ext cx="8264100" cy="396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1900"/>
              <a:t>Математичний апарат цієї теорії пластичності складають такі рівняння: три статичних рівняння, єдині для пружного й пластичного тіл; шість геометричних співвідношень, також загальних для механіки деформованого тіла незалежно від природи тіла; шість фізичних рівнянь, що відбивають конкретні властивості пружного-пластичного тіла, виражених через компоненти напружень і деформацій, виразів для інтенсивності напружень і деформацій і рівняння, що зв'язує останні між собою. Таким чином, усього маємо 18 рівнянь, куди входять 18 невідомих. Розв’язком задачі теорії пластичності, отже, буде такий, котрий для кожної точки деформованого тіла задовольняє цим 18 рівнянням і, крім того, на границі тіла задовольняє контурним умовам.</a:t>
            </a:r>
            <a:endParaRPr sz="19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title"/>
          </p:nvPr>
        </p:nvSpPr>
        <p:spPr>
          <a:xfrm>
            <a:off x="2409975"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1900"/>
              <a:t>Приклад розв’язання задачі</a:t>
            </a:r>
            <a:endParaRPr sz="1600"/>
          </a:p>
        </p:txBody>
      </p:sp>
      <p:sp>
        <p:nvSpPr>
          <p:cNvPr id="266" name="Google Shape;266;p39"/>
          <p:cNvSpPr txBox="1">
            <a:spLocks noGrp="1"/>
          </p:cNvSpPr>
          <p:nvPr>
            <p:ph type="body" idx="1"/>
          </p:nvPr>
        </p:nvSpPr>
        <p:spPr>
          <a:xfrm>
            <a:off x="507675" y="635400"/>
            <a:ext cx="8223900" cy="396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a:t>Розглянемо приклад. Товстостінна циліндрична труба, розміри якої зазначені на рис, зазнає дії внутрішнього рівномірного тиску p</a:t>
            </a:r>
            <a:r>
              <a:rPr lang="ru" sz="1200"/>
              <a:t>о</a:t>
            </a:r>
            <a:r>
              <a:rPr lang="ru"/>
              <a:t>; труба закрита з торців. Необхідно знайти значення p</a:t>
            </a:r>
            <a:r>
              <a:rPr lang="ru" sz="1100"/>
              <a:t>о</a:t>
            </a:r>
            <a:r>
              <a:rPr lang="ru"/>
              <a:t>, при якому вперше досягається границя текучості. При цьому слід використати критерії текучості Мізеса і Тріска.</a:t>
            </a:r>
            <a:endParaRPr/>
          </a:p>
        </p:txBody>
      </p:sp>
      <p:pic>
        <p:nvPicPr>
          <p:cNvPr id="267" name="Google Shape;267;p39"/>
          <p:cNvPicPr preferRelativeResize="0"/>
          <p:nvPr/>
        </p:nvPicPr>
        <p:blipFill rotWithShape="1">
          <a:blip r:embed="rId3">
            <a:alphaModFix/>
          </a:blip>
          <a:srcRect l="32873" t="29338" r="31915" b="37398"/>
          <a:stretch/>
        </p:blipFill>
        <p:spPr>
          <a:xfrm>
            <a:off x="2119526" y="1992975"/>
            <a:ext cx="5101774" cy="2709650"/>
          </a:xfrm>
          <a:prstGeom prst="rect">
            <a:avLst/>
          </a:prstGeom>
          <a:noFill/>
          <a:ln>
            <a:noFill/>
          </a:ln>
        </p:spPr>
      </p:pic>
      <p:sp>
        <p:nvSpPr>
          <p:cNvPr id="268" name="Google Shape;268;p39"/>
          <p:cNvSpPr txBox="1"/>
          <p:nvPr/>
        </p:nvSpPr>
        <p:spPr>
          <a:xfrm>
            <a:off x="5170200" y="41979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a:latin typeface="Lato"/>
                <a:ea typeface="Lato"/>
                <a:cs typeface="Lato"/>
                <a:sym typeface="Lato"/>
              </a:rPr>
              <a:t>Схема товстостінної труби</a:t>
            </a:r>
            <a:endParaRPr>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0"/>
          <p:cNvSpPr txBox="1">
            <a:spLocks noGrp="1"/>
          </p:cNvSpPr>
          <p:nvPr>
            <p:ph type="body" idx="1"/>
          </p:nvPr>
        </p:nvSpPr>
        <p:spPr>
          <a:xfrm>
            <a:off x="414150" y="561100"/>
            <a:ext cx="8317500" cy="403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Компоненти напруження в циліндричних координатах будуть головними напруженнями. Аналіз пружного стану дозволяє показати, що</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ru"/>
              <a:t>Для даної задачі критерій Мізеса має вигляд</a:t>
            </a:r>
            <a:endParaRPr/>
          </a:p>
          <a:p>
            <a:pPr marL="0" lvl="0" indent="0" algn="l" rtl="0">
              <a:spcBef>
                <a:spcPts val="1200"/>
              </a:spcBef>
              <a:spcAft>
                <a:spcPts val="1200"/>
              </a:spcAft>
              <a:buNone/>
            </a:pPr>
            <a:endParaRPr/>
          </a:p>
        </p:txBody>
      </p:sp>
      <p:pic>
        <p:nvPicPr>
          <p:cNvPr id="274" name="Google Shape;274;p40"/>
          <p:cNvPicPr preferRelativeResize="0"/>
          <p:nvPr/>
        </p:nvPicPr>
        <p:blipFill rotWithShape="1">
          <a:blip r:embed="rId3">
            <a:alphaModFix/>
          </a:blip>
          <a:srcRect l="27762" t="37127" r="27530" b="46752"/>
          <a:stretch/>
        </p:blipFill>
        <p:spPr>
          <a:xfrm>
            <a:off x="414150" y="1336000"/>
            <a:ext cx="8317499" cy="1686150"/>
          </a:xfrm>
          <a:prstGeom prst="rect">
            <a:avLst/>
          </a:prstGeom>
          <a:noFill/>
          <a:ln>
            <a:noFill/>
          </a:ln>
        </p:spPr>
      </p:pic>
      <p:pic>
        <p:nvPicPr>
          <p:cNvPr id="275" name="Google Shape;275;p40"/>
          <p:cNvPicPr preferRelativeResize="0"/>
          <p:nvPr/>
        </p:nvPicPr>
        <p:blipFill rotWithShape="1">
          <a:blip r:embed="rId4">
            <a:alphaModFix/>
          </a:blip>
          <a:srcRect l="37986" t="44671" r="36007" b="51170"/>
          <a:stretch/>
        </p:blipFill>
        <p:spPr>
          <a:xfrm>
            <a:off x="2120450" y="3633825"/>
            <a:ext cx="4904900" cy="440874"/>
          </a:xfrm>
          <a:prstGeom prst="rect">
            <a:avLst/>
          </a:prstGeom>
          <a:noFill/>
          <a:ln>
            <a:noFill/>
          </a:ln>
        </p:spPr>
      </p:pic>
      <p:pic>
        <p:nvPicPr>
          <p:cNvPr id="276" name="Google Shape;276;p40"/>
          <p:cNvPicPr preferRelativeResize="0"/>
          <p:nvPr/>
        </p:nvPicPr>
        <p:blipFill rotWithShape="1">
          <a:blip r:embed="rId4">
            <a:alphaModFix/>
          </a:blip>
          <a:srcRect l="43920" t="53662" r="42492" b="41659"/>
          <a:stretch/>
        </p:blipFill>
        <p:spPr>
          <a:xfrm>
            <a:off x="3226925" y="4077175"/>
            <a:ext cx="2691949" cy="521025"/>
          </a:xfrm>
          <a:prstGeom prst="rect">
            <a:avLst/>
          </a:prstGeom>
          <a:noFill/>
          <a:ln>
            <a:noFill/>
          </a:ln>
        </p:spPr>
      </p:pic>
      <p:sp>
        <p:nvSpPr>
          <p:cNvPr id="277" name="Google Shape;277;p40"/>
          <p:cNvSpPr txBox="1">
            <a:spLocks noGrp="1"/>
          </p:cNvSpPr>
          <p:nvPr>
            <p:ph type="title"/>
          </p:nvPr>
        </p:nvSpPr>
        <p:spPr>
          <a:xfrm>
            <a:off x="2409975"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1900"/>
              <a:t>Приклад розв’язання задачі</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1"/>
          <p:cNvSpPr txBox="1">
            <a:spLocks noGrp="1"/>
          </p:cNvSpPr>
          <p:nvPr>
            <p:ph type="body" idx="1"/>
          </p:nvPr>
        </p:nvSpPr>
        <p:spPr>
          <a:xfrm>
            <a:off x="627900" y="587825"/>
            <a:ext cx="8103900" cy="4010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Границя текучості вперше досягається при r = a і</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ru"/>
              <a:t>Критерій Тріска зводиться до рівності</a:t>
            </a:r>
            <a:endParaRPr/>
          </a:p>
          <a:p>
            <a:pPr marL="0" lvl="0" indent="0" algn="l" rtl="0">
              <a:spcBef>
                <a:spcPts val="1200"/>
              </a:spcBef>
              <a:spcAft>
                <a:spcPts val="0"/>
              </a:spcAft>
              <a:buNone/>
            </a:pPr>
            <a:endParaRPr/>
          </a:p>
          <a:p>
            <a:pPr marL="0" lvl="0" indent="0" algn="l" rtl="0">
              <a:spcBef>
                <a:spcPts val="1200"/>
              </a:spcBef>
              <a:spcAft>
                <a:spcPts val="1200"/>
              </a:spcAft>
              <a:buNone/>
            </a:pPr>
            <a:r>
              <a:rPr lang="ru"/>
              <a:t>тому що 𝝈</a:t>
            </a:r>
            <a:r>
              <a:rPr lang="ru" sz="1100"/>
              <a:t>z</a:t>
            </a:r>
            <a:r>
              <a:rPr lang="ru"/>
              <a:t> – проміжне за величиною головне напруження. Таким чином,                     т 2 2 2pob /r = Q і тепер границя текучості вперше досягається при r = a і</a:t>
            </a:r>
            <a:endParaRPr/>
          </a:p>
        </p:txBody>
      </p:sp>
      <p:pic>
        <p:nvPicPr>
          <p:cNvPr id="283" name="Google Shape;283;p41"/>
          <p:cNvPicPr preferRelativeResize="0"/>
          <p:nvPr/>
        </p:nvPicPr>
        <p:blipFill rotWithShape="1">
          <a:blip r:embed="rId3">
            <a:alphaModFix/>
          </a:blip>
          <a:srcRect l="43101" t="36616" r="41411" b="58705"/>
          <a:stretch/>
        </p:blipFill>
        <p:spPr>
          <a:xfrm>
            <a:off x="2949137" y="1215700"/>
            <a:ext cx="3461424" cy="587775"/>
          </a:xfrm>
          <a:prstGeom prst="rect">
            <a:avLst/>
          </a:prstGeom>
          <a:noFill/>
          <a:ln>
            <a:noFill/>
          </a:ln>
        </p:spPr>
      </p:pic>
      <p:pic>
        <p:nvPicPr>
          <p:cNvPr id="284" name="Google Shape;284;p41"/>
          <p:cNvPicPr preferRelativeResize="0"/>
          <p:nvPr/>
        </p:nvPicPr>
        <p:blipFill rotWithShape="1">
          <a:blip r:embed="rId3">
            <a:alphaModFix/>
          </a:blip>
          <a:srcRect l="46256" t="45346" r="44830" b="50235"/>
          <a:stretch/>
        </p:blipFill>
        <p:spPr>
          <a:xfrm>
            <a:off x="3817000" y="2484902"/>
            <a:ext cx="1725699" cy="480950"/>
          </a:xfrm>
          <a:prstGeom prst="rect">
            <a:avLst/>
          </a:prstGeom>
          <a:noFill/>
          <a:ln>
            <a:noFill/>
          </a:ln>
        </p:spPr>
      </p:pic>
      <p:pic>
        <p:nvPicPr>
          <p:cNvPr id="285" name="Google Shape;285;p41"/>
          <p:cNvPicPr preferRelativeResize="0"/>
          <p:nvPr/>
        </p:nvPicPr>
        <p:blipFill rotWithShape="1">
          <a:blip r:embed="rId3">
            <a:alphaModFix/>
          </a:blip>
          <a:srcRect l="28916" t="53555" r="61148" b="41506"/>
          <a:stretch/>
        </p:blipFill>
        <p:spPr>
          <a:xfrm>
            <a:off x="627900" y="3259775"/>
            <a:ext cx="1721221" cy="480950"/>
          </a:xfrm>
          <a:prstGeom prst="rect">
            <a:avLst/>
          </a:prstGeom>
          <a:noFill/>
          <a:ln>
            <a:noFill/>
          </a:ln>
        </p:spPr>
      </p:pic>
      <p:pic>
        <p:nvPicPr>
          <p:cNvPr id="286" name="Google Shape;286;p41"/>
          <p:cNvPicPr preferRelativeResize="0"/>
          <p:nvPr/>
        </p:nvPicPr>
        <p:blipFill rotWithShape="1">
          <a:blip r:embed="rId3">
            <a:alphaModFix/>
          </a:blip>
          <a:srcRect l="43505" t="58127" r="41774" b="36641"/>
          <a:stretch/>
        </p:blipFill>
        <p:spPr>
          <a:xfrm>
            <a:off x="3208775" y="3740728"/>
            <a:ext cx="2942152" cy="587775"/>
          </a:xfrm>
          <a:prstGeom prst="rect">
            <a:avLst/>
          </a:prstGeom>
          <a:noFill/>
          <a:ln>
            <a:noFill/>
          </a:ln>
        </p:spPr>
      </p:pic>
      <p:sp>
        <p:nvSpPr>
          <p:cNvPr id="287" name="Google Shape;287;p41"/>
          <p:cNvSpPr txBox="1">
            <a:spLocks noGrp="1"/>
          </p:cNvSpPr>
          <p:nvPr>
            <p:ph type="title"/>
          </p:nvPr>
        </p:nvSpPr>
        <p:spPr>
          <a:xfrm>
            <a:off x="2409975"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1900"/>
              <a:t>Приклад розв’язання задачі</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body" idx="1"/>
          </p:nvPr>
        </p:nvSpPr>
        <p:spPr>
          <a:xfrm>
            <a:off x="280550" y="467600"/>
            <a:ext cx="8724000" cy="413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900"/>
              <a:t>Розглянемо діаграму залежності напруження від деформації при випробуванні деякого гіпотетичного матеріалу на просте одноосьове розтягання (або стискання).</a:t>
            </a:r>
            <a:endParaRPr sz="1900"/>
          </a:p>
          <a:p>
            <a:pPr marL="0" lvl="0" indent="0" algn="l" rtl="0">
              <a:spcBef>
                <a:spcPts val="1200"/>
              </a:spcBef>
              <a:spcAft>
                <a:spcPts val="1200"/>
              </a:spcAft>
              <a:buNone/>
            </a:pPr>
            <a:endParaRPr/>
          </a:p>
        </p:txBody>
      </p:sp>
      <p:pic>
        <p:nvPicPr>
          <p:cNvPr id="85" name="Google Shape;85;p15"/>
          <p:cNvPicPr preferRelativeResize="0"/>
          <p:nvPr/>
        </p:nvPicPr>
        <p:blipFill rotWithShape="1">
          <a:blip r:embed="rId3">
            <a:alphaModFix/>
          </a:blip>
          <a:srcRect l="38864" t="32717" r="37905" b="34018"/>
          <a:stretch/>
        </p:blipFill>
        <p:spPr>
          <a:xfrm>
            <a:off x="4796050" y="1349350"/>
            <a:ext cx="3933049" cy="3166251"/>
          </a:xfrm>
          <a:prstGeom prst="rect">
            <a:avLst/>
          </a:prstGeom>
          <a:noFill/>
          <a:ln>
            <a:noFill/>
          </a:ln>
        </p:spPr>
      </p:pic>
      <p:sp>
        <p:nvSpPr>
          <p:cNvPr id="86" name="Google Shape;86;p15"/>
          <p:cNvSpPr txBox="1"/>
          <p:nvPr/>
        </p:nvSpPr>
        <p:spPr>
          <a:xfrm>
            <a:off x="280550" y="1427900"/>
            <a:ext cx="4422000" cy="324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ru" sz="1900">
                <a:solidFill>
                  <a:schemeClr val="dk2"/>
                </a:solidFill>
                <a:latin typeface="Lato"/>
                <a:ea typeface="Lato"/>
                <a:cs typeface="Lato"/>
                <a:sym typeface="Lato"/>
              </a:rPr>
              <a:t>Навантаження вважають </a:t>
            </a:r>
            <a:r>
              <a:rPr lang="ru" sz="1900" b="1">
                <a:solidFill>
                  <a:schemeClr val="dk2"/>
                </a:solidFill>
                <a:latin typeface="Lato"/>
                <a:ea typeface="Lato"/>
                <a:cs typeface="Lato"/>
                <a:sym typeface="Lato"/>
              </a:rPr>
              <a:t>простим</a:t>
            </a:r>
            <a:r>
              <a:rPr lang="ru" sz="1900">
                <a:solidFill>
                  <a:schemeClr val="dk2"/>
                </a:solidFill>
                <a:latin typeface="Lato"/>
                <a:ea typeface="Lato"/>
                <a:cs typeface="Lato"/>
                <a:sym typeface="Lato"/>
              </a:rPr>
              <a:t>, якщо всі компоненти навантажень, починаючи з нуля, зростають одночасно і так, що співвідношення між компонентами навантажень у будь-який момент часу зберігаються незмінними, тобто всі зовнішні сили зростають пропорційно загальному параметру .</a:t>
            </a:r>
            <a:endParaRPr sz="1900">
              <a:solidFill>
                <a:schemeClr val="dk2"/>
              </a:solidFill>
              <a:latin typeface="Lato"/>
              <a:ea typeface="Lato"/>
              <a:cs typeface="Lato"/>
              <a:sym typeface="Lato"/>
            </a:endParaRPr>
          </a:p>
          <a:p>
            <a:pPr marL="0" lvl="0" indent="0" algn="l" rtl="0">
              <a:spcBef>
                <a:spcPts val="1200"/>
              </a:spcBef>
              <a:spcAft>
                <a:spcPts val="0"/>
              </a:spcAft>
              <a:buNone/>
            </a:pPr>
            <a:endParaRPr>
              <a:latin typeface="Lato"/>
              <a:ea typeface="Lato"/>
              <a:cs typeface="Lato"/>
              <a:sym typeface="Lato"/>
            </a:endParaRPr>
          </a:p>
        </p:txBody>
      </p:sp>
      <p:sp>
        <p:nvSpPr>
          <p:cNvPr id="87" name="Google Shape;87;p15"/>
          <p:cNvSpPr txBox="1"/>
          <p:nvPr/>
        </p:nvSpPr>
        <p:spPr>
          <a:xfrm>
            <a:off x="4702550" y="4341900"/>
            <a:ext cx="405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a:latin typeface="Lato"/>
                <a:ea typeface="Lato"/>
                <a:cs typeface="Lato"/>
                <a:sym typeface="Lato"/>
              </a:rPr>
              <a:t> Діаграма залежності напружень від деформацій</a:t>
            </a:r>
            <a:endParaRPr>
              <a:latin typeface="Lato"/>
              <a:ea typeface="Lato"/>
              <a:cs typeface="Lato"/>
              <a:sym typeface="Lato"/>
            </a:endParaRPr>
          </a:p>
        </p:txBody>
      </p:sp>
      <p:sp>
        <p:nvSpPr>
          <p:cNvPr id="88" name="Google Shape;88;p15"/>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Загальні положення</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body" idx="1"/>
          </p:nvPr>
        </p:nvSpPr>
        <p:spPr>
          <a:xfrm>
            <a:off x="200400" y="574475"/>
            <a:ext cx="8528700" cy="4128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1900"/>
              <a:t>Границя текучості точка Р, що відповідає граничному напруженню 𝝈</a:t>
            </a:r>
            <a:r>
              <a:rPr lang="ru" sz="1200"/>
              <a:t>т</a:t>
            </a:r>
            <a:r>
              <a:rPr lang="ru" sz="1900"/>
              <a:t> розділяє криву на пружну й пластичну області. </a:t>
            </a:r>
            <a:endParaRPr sz="1900"/>
          </a:p>
        </p:txBody>
      </p:sp>
      <p:pic>
        <p:nvPicPr>
          <p:cNvPr id="94" name="Google Shape;94;p16"/>
          <p:cNvPicPr preferRelativeResize="0"/>
          <p:nvPr/>
        </p:nvPicPr>
        <p:blipFill rotWithShape="1">
          <a:blip r:embed="rId3">
            <a:alphaModFix/>
          </a:blip>
          <a:srcRect l="38864" t="32717" r="37905" b="34018"/>
          <a:stretch/>
        </p:blipFill>
        <p:spPr>
          <a:xfrm>
            <a:off x="4796050" y="1349350"/>
            <a:ext cx="3933049" cy="3166251"/>
          </a:xfrm>
          <a:prstGeom prst="rect">
            <a:avLst/>
          </a:prstGeom>
          <a:noFill/>
          <a:ln>
            <a:noFill/>
          </a:ln>
        </p:spPr>
      </p:pic>
      <p:sp>
        <p:nvSpPr>
          <p:cNvPr id="95" name="Google Shape;95;p16"/>
          <p:cNvSpPr txBox="1"/>
          <p:nvPr/>
        </p:nvSpPr>
        <p:spPr>
          <a:xfrm>
            <a:off x="334000" y="1349350"/>
            <a:ext cx="4395300" cy="358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ru" sz="1900">
                <a:solidFill>
                  <a:schemeClr val="dk2"/>
                </a:solidFill>
                <a:latin typeface="Lato"/>
                <a:ea typeface="Lato"/>
                <a:cs typeface="Lato"/>
                <a:sym typeface="Lato"/>
              </a:rPr>
              <a:t>Границя пружності береться як границя пропорційності і лежить у верхньому кінці лінійної частини кривої. Іноді за неї приймають точку J , де нахил кривої досягає 50 % свого початкового значення, в іншому способі розрахунку за границю текучості приймається таке значення напруження, що дає 0,2 % залишкової деформації. </a:t>
            </a:r>
            <a:endParaRPr sz="1900">
              <a:solidFill>
                <a:schemeClr val="dk2"/>
              </a:solidFill>
              <a:latin typeface="Lato"/>
              <a:ea typeface="Lato"/>
              <a:cs typeface="Lato"/>
              <a:sym typeface="Lato"/>
            </a:endParaRPr>
          </a:p>
          <a:p>
            <a:pPr marL="0" lvl="0" indent="0" algn="l" rtl="0">
              <a:spcBef>
                <a:spcPts val="1200"/>
              </a:spcBef>
              <a:spcAft>
                <a:spcPts val="0"/>
              </a:spcAft>
              <a:buNone/>
            </a:pPr>
            <a:endParaRPr>
              <a:latin typeface="Lato"/>
              <a:ea typeface="Lato"/>
              <a:cs typeface="Lato"/>
              <a:sym typeface="Lato"/>
            </a:endParaRPr>
          </a:p>
        </p:txBody>
      </p:sp>
      <p:sp>
        <p:nvSpPr>
          <p:cNvPr id="96" name="Google Shape;96;p16"/>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Загальні положення</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body" idx="1"/>
          </p:nvPr>
        </p:nvSpPr>
        <p:spPr>
          <a:xfrm>
            <a:off x="406125" y="635400"/>
            <a:ext cx="8322900" cy="4053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1900"/>
              <a:t>У пружній області існує взаємно однозначна відповідність між напруженням і деформацією. </a:t>
            </a:r>
            <a:endParaRPr sz="1900"/>
          </a:p>
        </p:txBody>
      </p:sp>
      <p:pic>
        <p:nvPicPr>
          <p:cNvPr id="102" name="Google Shape;102;p17"/>
          <p:cNvPicPr preferRelativeResize="0"/>
          <p:nvPr/>
        </p:nvPicPr>
        <p:blipFill rotWithShape="1">
          <a:blip r:embed="rId3">
            <a:alphaModFix/>
          </a:blip>
          <a:srcRect l="38864" t="32717" r="37905" b="34018"/>
          <a:stretch/>
        </p:blipFill>
        <p:spPr>
          <a:xfrm>
            <a:off x="4796050" y="1349350"/>
            <a:ext cx="3933049" cy="3166251"/>
          </a:xfrm>
          <a:prstGeom prst="rect">
            <a:avLst/>
          </a:prstGeom>
          <a:noFill/>
          <a:ln>
            <a:noFill/>
          </a:ln>
        </p:spPr>
      </p:pic>
      <p:sp>
        <p:nvSpPr>
          <p:cNvPr id="103" name="Google Shape;103;p17"/>
          <p:cNvSpPr txBox="1"/>
          <p:nvPr/>
        </p:nvSpPr>
        <p:spPr>
          <a:xfrm>
            <a:off x="521025" y="1496300"/>
            <a:ext cx="4194900" cy="371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ru" sz="1900">
                <a:solidFill>
                  <a:schemeClr val="dk2"/>
                </a:solidFill>
                <a:latin typeface="Lato"/>
                <a:ea typeface="Lato"/>
                <a:cs typeface="Lato"/>
                <a:sym typeface="Lato"/>
              </a:rPr>
              <a:t>У пластичній області при розвантаженні від деякого стану, наприклад, точка В, що зображує стан, прямує шляхом ВР, практично паралельним лінійній пружній частині кривої. У точці С, де напруження досягає нуля, виявляється залишкова пластична деформація ε^p.</a:t>
            </a:r>
            <a:endParaRPr sz="1900">
              <a:solidFill>
                <a:schemeClr val="dk2"/>
              </a:solidFill>
              <a:latin typeface="Lato"/>
              <a:ea typeface="Lato"/>
              <a:cs typeface="Lato"/>
              <a:sym typeface="Lato"/>
            </a:endParaRPr>
          </a:p>
          <a:p>
            <a:pPr marL="0" lvl="0" indent="0" algn="l" rtl="0">
              <a:lnSpc>
                <a:spcPct val="115000"/>
              </a:lnSpc>
              <a:spcBef>
                <a:spcPts val="1200"/>
              </a:spcBef>
              <a:spcAft>
                <a:spcPts val="0"/>
              </a:spcAft>
              <a:buClr>
                <a:schemeClr val="dk2"/>
              </a:buClr>
              <a:buSzPts val="1100"/>
              <a:buFont typeface="Arial"/>
              <a:buNone/>
            </a:pPr>
            <a:endParaRPr sz="1800">
              <a:solidFill>
                <a:schemeClr val="dk2"/>
              </a:solidFill>
              <a:latin typeface="Lato"/>
              <a:ea typeface="Lato"/>
              <a:cs typeface="Lato"/>
              <a:sym typeface="Lato"/>
            </a:endParaRPr>
          </a:p>
          <a:p>
            <a:pPr marL="0" lvl="0" indent="0" algn="l" rtl="0">
              <a:spcBef>
                <a:spcPts val="1200"/>
              </a:spcBef>
              <a:spcAft>
                <a:spcPts val="0"/>
              </a:spcAft>
              <a:buNone/>
            </a:pPr>
            <a:endParaRPr>
              <a:latin typeface="Lato"/>
              <a:ea typeface="Lato"/>
              <a:cs typeface="Lato"/>
              <a:sym typeface="Lato"/>
            </a:endParaRPr>
          </a:p>
        </p:txBody>
      </p:sp>
      <p:sp>
        <p:nvSpPr>
          <p:cNvPr id="104" name="Google Shape;104;p17"/>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Загальні положення</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body" idx="1"/>
          </p:nvPr>
        </p:nvSpPr>
        <p:spPr>
          <a:xfrm>
            <a:off x="272395" y="540350"/>
            <a:ext cx="8456700" cy="381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a:t>На діаграмі символом ε^Е  позначена відновлена пружна деформація, що відповідає точці В. </a:t>
            </a:r>
            <a:endParaRPr/>
          </a:p>
        </p:txBody>
      </p:sp>
      <p:pic>
        <p:nvPicPr>
          <p:cNvPr id="110" name="Google Shape;110;p18"/>
          <p:cNvPicPr preferRelativeResize="0"/>
          <p:nvPr/>
        </p:nvPicPr>
        <p:blipFill rotWithShape="1">
          <a:blip r:embed="rId3">
            <a:alphaModFix/>
          </a:blip>
          <a:srcRect l="38864" t="32717" r="37905" b="34018"/>
          <a:stretch/>
        </p:blipFill>
        <p:spPr>
          <a:xfrm>
            <a:off x="4796050" y="1349350"/>
            <a:ext cx="3933049" cy="3166251"/>
          </a:xfrm>
          <a:prstGeom prst="rect">
            <a:avLst/>
          </a:prstGeom>
          <a:noFill/>
          <a:ln>
            <a:noFill/>
          </a:ln>
        </p:spPr>
      </p:pic>
      <p:sp>
        <p:nvSpPr>
          <p:cNvPr id="111" name="Google Shape;111;p18"/>
          <p:cNvSpPr txBox="1"/>
          <p:nvPr/>
        </p:nvSpPr>
        <p:spPr>
          <a:xfrm>
            <a:off x="272400" y="1202375"/>
            <a:ext cx="4817700" cy="386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ru" sz="1700">
                <a:solidFill>
                  <a:schemeClr val="dk2"/>
                </a:solidFill>
                <a:latin typeface="Lato"/>
                <a:ea typeface="Lato"/>
                <a:cs typeface="Lato"/>
                <a:sym typeface="Lato"/>
              </a:rPr>
              <a:t>При повторному навантаженні точка, що зображує стан, рухається із С назад до В шляхом, дуже близьким до ВС, але не попадає точно у В і через втрату енергії в циклі розвантаження-навантаження утвориться невелика петля гістерезису. Після повернення до точки В знадобиться збільшення навантаження, щоб викликати подальшу деформацію. Отже, зрозуміло, що в пластичній області напруження залежить від всієї історії навантаження або деформування середовища. </a:t>
            </a:r>
            <a:endParaRPr sz="1700">
              <a:solidFill>
                <a:schemeClr val="dk2"/>
              </a:solidFill>
              <a:latin typeface="Lato"/>
              <a:ea typeface="Lato"/>
              <a:cs typeface="Lato"/>
              <a:sym typeface="Lato"/>
            </a:endParaRPr>
          </a:p>
          <a:p>
            <a:pPr marL="0" lvl="0" indent="0" algn="l" rtl="0">
              <a:spcBef>
                <a:spcPts val="1200"/>
              </a:spcBef>
              <a:spcAft>
                <a:spcPts val="0"/>
              </a:spcAft>
              <a:buNone/>
            </a:pPr>
            <a:endParaRPr>
              <a:latin typeface="Lato"/>
              <a:ea typeface="Lato"/>
              <a:cs typeface="Lato"/>
              <a:sym typeface="Lato"/>
            </a:endParaRPr>
          </a:p>
        </p:txBody>
      </p:sp>
      <p:sp>
        <p:nvSpPr>
          <p:cNvPr id="112" name="Google Shape;112;p18"/>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Загальні положення</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body" idx="1"/>
          </p:nvPr>
        </p:nvSpPr>
        <p:spPr>
          <a:xfrm>
            <a:off x="414150" y="774875"/>
            <a:ext cx="8317500" cy="3823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ru" sz="2400"/>
              <a:t>Хоча відомо, що температура впливає на пластичне поводження матеріалу, у теорії пластичності часто приймають умови ізотермії і вважають температуру просто параметром. Так само у загальноприйнятій теорії пластичності на практиці звичайно нехтують впливом швидкості навантаження на діаграму напруження-деформація. Відповідно до цього пластичні деформації вважаються незалежними від часу і вивчаються окремо від таких явищ, як повзучість і релаксація. </a:t>
            </a:r>
            <a:endParaRPr sz="2400"/>
          </a:p>
        </p:txBody>
      </p:sp>
      <p:sp>
        <p:nvSpPr>
          <p:cNvPr id="118" name="Google Shape;118;p19"/>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ru" sz="2000"/>
              <a:t>Загальні положення</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0"/>
          <p:cNvPicPr preferRelativeResize="0"/>
          <p:nvPr/>
        </p:nvPicPr>
        <p:blipFill rotWithShape="1">
          <a:blip r:embed="rId3">
            <a:alphaModFix/>
          </a:blip>
          <a:srcRect l="33047" t="35105" r="31497" b="21946"/>
          <a:stretch/>
        </p:blipFill>
        <p:spPr>
          <a:xfrm>
            <a:off x="1887475" y="454225"/>
            <a:ext cx="5262150" cy="3583749"/>
          </a:xfrm>
          <a:prstGeom prst="rect">
            <a:avLst/>
          </a:prstGeom>
          <a:noFill/>
          <a:ln>
            <a:noFill/>
          </a:ln>
        </p:spPr>
      </p:pic>
      <p:sp>
        <p:nvSpPr>
          <p:cNvPr id="124" name="Google Shape;124;p20"/>
          <p:cNvSpPr txBox="1"/>
          <p:nvPr/>
        </p:nvSpPr>
        <p:spPr>
          <a:xfrm>
            <a:off x="849200" y="3984525"/>
            <a:ext cx="7882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a:latin typeface="Lato"/>
                <a:ea typeface="Lato"/>
                <a:cs typeface="Lato"/>
                <a:sym typeface="Lato"/>
              </a:rPr>
              <a:t>Ідеалізовані діаграми  −  пластичного матеріалу: а) жорстко-ідеальнопластичний матеріал; б) пружно-ідеально-пластичний-матеріал; в) жорстко-пластичний матеріал з лінійним зміцненням; г) пружно-пластичний матеріал з лінійним зміцненням</a:t>
            </a:r>
            <a:endParaRPr>
              <a:latin typeface="Lato"/>
              <a:ea typeface="Lato"/>
              <a:cs typeface="Lato"/>
              <a:sym typeface="Lato"/>
            </a:endParaRPr>
          </a:p>
        </p:txBody>
      </p:sp>
      <p:sp>
        <p:nvSpPr>
          <p:cNvPr id="125" name="Google Shape;125;p20"/>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600"/>
              <a:t>Ідеалізовані діаграми пластичного поводження матеріалу</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2410100" y="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600"/>
              <a:t>Ідеалізовані діаграми пластичного поводження матеріалу</a:t>
            </a:r>
            <a:endParaRPr sz="1600"/>
          </a:p>
        </p:txBody>
      </p:sp>
      <p:sp>
        <p:nvSpPr>
          <p:cNvPr id="131" name="Google Shape;131;p21"/>
          <p:cNvSpPr txBox="1">
            <a:spLocks noGrp="1"/>
          </p:cNvSpPr>
          <p:nvPr>
            <p:ph type="body" idx="1"/>
          </p:nvPr>
        </p:nvSpPr>
        <p:spPr>
          <a:xfrm>
            <a:off x="480950" y="507675"/>
            <a:ext cx="8250600" cy="4090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a:t>Чотири з найбільш часто вживаних ідеалізованих діаграм. На рис. а пружна область і явище зміцнення повністю відсутні, тоді як на рис. б існує пружна зона, що передує границі текучості, а зміцнення немає. За відсутності зміцнення деформація називається ідеально-пластичною. Подання рис. а і рис. б найбільш корисні при вивченні обмежених пластичних деформацій, коли великі деформації заборонені.</a:t>
            </a:r>
            <a:endParaRPr/>
          </a:p>
        </p:txBody>
      </p:sp>
      <p:pic>
        <p:nvPicPr>
          <p:cNvPr id="132" name="Google Shape;132;p21"/>
          <p:cNvPicPr preferRelativeResize="0"/>
          <p:nvPr/>
        </p:nvPicPr>
        <p:blipFill rotWithShape="1">
          <a:blip r:embed="rId3">
            <a:alphaModFix/>
          </a:blip>
          <a:srcRect l="33746" t="34278" r="32211" b="44152"/>
          <a:stretch/>
        </p:blipFill>
        <p:spPr>
          <a:xfrm>
            <a:off x="1721725" y="2217701"/>
            <a:ext cx="5700574" cy="2030700"/>
          </a:xfrm>
          <a:prstGeom prst="rect">
            <a:avLst/>
          </a:prstGeom>
          <a:noFill/>
          <a:ln>
            <a:noFill/>
          </a:ln>
        </p:spPr>
      </p:pic>
      <p:sp>
        <p:nvSpPr>
          <p:cNvPr id="133" name="Google Shape;133;p21"/>
          <p:cNvSpPr txBox="1"/>
          <p:nvPr/>
        </p:nvSpPr>
        <p:spPr>
          <a:xfrm>
            <a:off x="1469575" y="4248400"/>
            <a:ext cx="737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a:solidFill>
                  <a:schemeClr val="dk2"/>
                </a:solidFill>
                <a:latin typeface="Lato"/>
                <a:ea typeface="Lato"/>
                <a:cs typeface="Lato"/>
                <a:sym typeface="Lato"/>
              </a:rPr>
              <a:t>а) жорстко-ідеальнопластичний матеріал; б) пружно-ідеально-пластичний-матеріал</a:t>
            </a:r>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1653</Words>
  <Application>Microsoft Office PowerPoint</Application>
  <PresentationFormat>Экран (16:9)</PresentationFormat>
  <Paragraphs>97</Paragraphs>
  <Slides>29</Slides>
  <Notes>29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29</vt:i4>
      </vt:variant>
    </vt:vector>
  </HeadingPairs>
  <TitlesOfParts>
    <vt:vector size="33" baseType="lpstr">
      <vt:lpstr>Lato</vt:lpstr>
      <vt:lpstr>Arial</vt:lpstr>
      <vt:lpstr>Raleway</vt:lpstr>
      <vt:lpstr>Swiss</vt:lpstr>
      <vt:lpstr>Основи теорії пластичності</vt:lpstr>
      <vt:lpstr>Загальні положення</vt:lpstr>
      <vt:lpstr>Загальні положення</vt:lpstr>
      <vt:lpstr>Загальні положення</vt:lpstr>
      <vt:lpstr>Загальні положення</vt:lpstr>
      <vt:lpstr>Загальні положення</vt:lpstr>
      <vt:lpstr>Загальні положення</vt:lpstr>
      <vt:lpstr>Ідеалізовані діаграми пластичного поводження матеріалу</vt:lpstr>
      <vt:lpstr>Ідеалізовані діаграми пластичного поводження матеріалу</vt:lpstr>
      <vt:lpstr>Ідеалізовані діаграми пластичного поводження матеріалу</vt:lpstr>
      <vt:lpstr>Умови пластичності</vt:lpstr>
      <vt:lpstr>Критерій текучості Тріска</vt:lpstr>
      <vt:lpstr>Критерій текучості Мізеса</vt:lpstr>
      <vt:lpstr>Критерій текучості Мізеса</vt:lpstr>
      <vt:lpstr>Критерій текучості Мізеса</vt:lpstr>
      <vt:lpstr>Критерій текучості Мізеса</vt:lpstr>
      <vt:lpstr>Критерій текучості Мізеса</vt:lpstr>
      <vt:lpstr>Критерій текучості Мізеса</vt:lpstr>
      <vt:lpstr>Критерій текучості Мізеса</vt:lpstr>
      <vt:lpstr>Співвідношення між напруженнями і деформаціями</vt:lpstr>
      <vt:lpstr>Співвідношення між напруженнями і деформаціями</vt:lpstr>
      <vt:lpstr>Співвідношення між напруженнями і деформаціями</vt:lpstr>
      <vt:lpstr>Співвідношення між напруженнями і деформаціями</vt:lpstr>
      <vt:lpstr>Співвідношення між напруженнями і деформаціями</vt:lpstr>
      <vt:lpstr>Співвідношення між напруженнями і деформаціями</vt:lpstr>
      <vt:lpstr>Основні рівняння теорії пластичності (теорія малих пружно-пластичних деформацій)</vt:lpstr>
      <vt:lpstr>Приклад розв’язання задачі</vt:lpstr>
      <vt:lpstr>Приклад розв’язання задачі</vt:lpstr>
      <vt:lpstr>Приклад розв’язання задачі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теорії пластичності</dc:title>
  <cp:lastModifiedBy>alex yanovsky</cp:lastModifiedBy>
  <cp:revision>1</cp:revision>
  <dcterms:modified xsi:type="dcterms:W3CDTF">2022-10-30T21:11:28Z</dcterms:modified>
</cp:coreProperties>
</file>