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1DA9649-291D-4924-91C3-9B6D8DC71AF7}" type="datetimeFigureOut">
              <a:rPr lang="ru-RU" smtClean="0"/>
              <a:pPr/>
              <a:t>05.06.2017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1922978-2F7D-44A4-8F56-F72AB0D4A81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5572164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• Осознание проблемы </a:t>
            </a:r>
            <a:br>
              <a:rPr lang="ru-RU" sz="2400" dirty="0" smtClean="0"/>
            </a:br>
            <a:r>
              <a:rPr lang="ru-RU" sz="2400" dirty="0" smtClean="0"/>
              <a:t>• Поиск и выбор решения </a:t>
            </a:r>
            <a:br>
              <a:rPr lang="ru-RU" sz="2400" dirty="0" smtClean="0"/>
            </a:br>
            <a:r>
              <a:rPr lang="ru-RU" sz="2400" dirty="0" smtClean="0"/>
              <a:t>проблемы</a:t>
            </a:r>
            <a:br>
              <a:rPr lang="ru-RU" sz="2400" dirty="0" smtClean="0"/>
            </a:br>
            <a:r>
              <a:rPr lang="ru-RU" sz="2400" dirty="0" smtClean="0"/>
              <a:t>• Поиск и выбор поставщика </a:t>
            </a:r>
            <a:br>
              <a:rPr lang="ru-RU" sz="2400" dirty="0" smtClean="0"/>
            </a:br>
            <a:r>
              <a:rPr lang="ru-RU" sz="2400" dirty="0" smtClean="0"/>
              <a:t>решения </a:t>
            </a:r>
            <a:br>
              <a:rPr lang="ru-RU" sz="2400" dirty="0" smtClean="0"/>
            </a:br>
            <a:r>
              <a:rPr lang="ru-RU" sz="2400" dirty="0" smtClean="0"/>
              <a:t>Каждому виду рекламы соответствует свой набор рекламных </a:t>
            </a:r>
            <a:br>
              <a:rPr lang="ru-RU" sz="2400" dirty="0" smtClean="0"/>
            </a:br>
            <a:r>
              <a:rPr lang="ru-RU" sz="2400" dirty="0" smtClean="0"/>
              <a:t>инструментов. Несоответствие используемых инструментов и целей </a:t>
            </a:r>
            <a:br>
              <a:rPr lang="ru-RU" sz="2400" dirty="0" smtClean="0"/>
            </a:br>
            <a:r>
              <a:rPr lang="ru-RU" sz="2400" dirty="0" smtClean="0"/>
              <a:t>рекламы приводит к отрицательным результатам. В интернете ошибиться </a:t>
            </a:r>
            <a:br>
              <a:rPr lang="ru-RU" sz="2400" dirty="0" smtClean="0"/>
            </a:br>
            <a:r>
              <a:rPr lang="ru-RU" sz="2400" dirty="0" smtClean="0"/>
              <a:t>с выбором рекламных инструментов намного проще, чем в традиционных </a:t>
            </a:r>
            <a:br>
              <a:rPr lang="ru-RU" sz="2400" dirty="0" smtClean="0"/>
            </a:br>
            <a:r>
              <a:rPr lang="ru-RU" sz="2400" dirty="0" err="1" smtClean="0"/>
              <a:t>медиа</a:t>
            </a:r>
            <a:r>
              <a:rPr lang="ru-RU" sz="2400" dirty="0" smtClean="0"/>
              <a:t>, потому что реклама в интернете намного более разнообразна. 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142852"/>
            <a:ext cx="8072494" cy="714380"/>
          </a:xfrm>
        </p:spPr>
        <p:txBody>
          <a:bodyPr>
            <a:normAutofit/>
          </a:bodyPr>
          <a:lstStyle/>
          <a:p>
            <a:r>
              <a:rPr lang="ru-RU" dirty="0" smtClean="0"/>
              <a:t>Зачем мы даем рекламу?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7643866" cy="5355312"/>
          </a:xfrm>
          <a:prstGeom prst="rect">
            <a:avLst/>
          </a:prstGeom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Имиджевая реклама, брендинг 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• Большой охват - нам нужно охватить всех, кто вообще когда-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либо может приобрести предлагаемый продукт 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• Большая частота – чтобы убедить людей купить что-то новое, 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надо рассказать об этом много-много раз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• Яркие, цепляющие взгляд образы, удерживающие 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«неищущее» внимание целевой аудитории. 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• Инструменты рекламы – медийная реклама, PR, брендирование 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проектов, реклама в играх, вирусная реклама – все то, что 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обеспечивает большой охват и большое вовлечение 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«холодной» аудитории. 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• Критерии эффективности рекламы – запоминание 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рекламируемой идеи, марки или бренда, а также вовлечение –</a:t>
            </a:r>
          </a:p>
          <a:p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принятие предлагаемых ценностей</a:t>
            </a:r>
            <a:r>
              <a:rPr 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778674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Товарная (продуктовая) реклама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 Большой охват – нам нужно охватить всех, кто в ближайшее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время может приобрести предлагаемый продукт вне зависимости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от текущих интересов этих людей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 Большая частота – чтобы убедить людей купить что-то новое,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надо рассказать об этом много-много раз, мы не продвигаем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идею, но даже новый продукт требует многочисленных повторов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 Яркие, цепляющие взгляд образы, концентрация рекламы на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преимуществах и ценностях предлагаемых продуктов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 Инструменты рекламы – медийная реклама, PR, брендирование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проектов, реклама в играх, вирусная реклама, реклама в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социальных сетях – наша аудитория по прежнему «холодная»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• Критерии эффективности рекламы – запоминание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рекламируемых продуктов и их качеств, вовлечение – интерес к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предлагаемым продуктам, и наконец - увеличение объема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продаж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857232"/>
            <a:ext cx="8143932" cy="4524315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Торговая реклама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• Узкий, очень нацеленный охват – нам нужно охватить только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тех, кто сейчас проявляет интерес к данной тематике.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• Единичная частота – человек «в теме» заинтересуется с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первого раза или не заинтересуется вовсе. Стоимость клика с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первого показа в три раза ниже, чем со второго.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• Четкие торговые предложения – стоимость, место продаж,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доступные опции, реклама должна работать, как ценник: 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«приходи покупай сейчас».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• Стимулирование продаж через давление ценой, сроками,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количеством и массовым спросом.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• Инструменты рекламы – медийная реклама,  контекстная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реклама, оптимизация сайтов для поисковых машин – наша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аудитория «разогрета».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• Критерии эффективности рекламы - увеличение объема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продаж</a:t>
            </a:r>
            <a:endParaRPr lang="ru-RU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удачной имиджевой рекламы</a:t>
            </a:r>
            <a:endParaRPr lang="ru-RU" dirty="0"/>
          </a:p>
        </p:txBody>
      </p:sp>
      <p:pic>
        <p:nvPicPr>
          <p:cNvPr id="5" name="Содержимое 4" descr="benetton_handcuffs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28596" y="3786190"/>
            <a:ext cx="3213768" cy="2214578"/>
          </a:xfrm>
        </p:spPr>
      </p:pic>
      <p:pic>
        <p:nvPicPr>
          <p:cNvPr id="6" name="Содержимое 5" descr="556afaf50ca493f3051d5a55f889e7b4_full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270375" y="2606040"/>
            <a:ext cx="3657600" cy="256032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удачной имиджевой рекламы</a:t>
            </a:r>
            <a:endParaRPr lang="ru-RU" dirty="0"/>
          </a:p>
        </p:txBody>
      </p:sp>
      <p:pic>
        <p:nvPicPr>
          <p:cNvPr id="5" name="Содержимое 4" descr="edc7b054256eec82c09ae8fe0a8639f6_full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85720" y="3500438"/>
            <a:ext cx="3657600" cy="2547020"/>
          </a:xfrm>
        </p:spPr>
      </p:pic>
      <p:pic>
        <p:nvPicPr>
          <p:cNvPr id="6" name="Содержимое 5" descr="article_image-image-article.dec1e67d-6d7f-42f5-a338-7a588cc26718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286248" y="1571612"/>
            <a:ext cx="3657600" cy="371959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удачной торговой кампании</a:t>
            </a:r>
            <a:endParaRPr lang="ru-RU" dirty="0"/>
          </a:p>
        </p:txBody>
      </p:sp>
      <p:pic>
        <p:nvPicPr>
          <p:cNvPr id="5" name="Содержимое 4" descr="s22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93729" y="1600200"/>
            <a:ext cx="3384542" cy="4572000"/>
          </a:xfrm>
        </p:spPr>
      </p:pic>
      <p:pic>
        <p:nvPicPr>
          <p:cNvPr id="6" name="Содержимое 5" descr="1gap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270374" y="2214554"/>
            <a:ext cx="4087839" cy="258894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42853"/>
            <a:ext cx="7143800" cy="590931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7 шагов к эффективности рекламы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1. Думаем до рекламной кампании. Выбираем инструменты и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рекламные площадки в зависимости от целей и задач рекламной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кампании.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2. Распределяем риски. Используем большое число различных ходов,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чтобы снизить риски каждого размещения.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3. Все время ищем новое. Пробуя новые ходы каждый день,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диверсифицируем свои риски в будущем.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4. Тщательно настраиваем рекламную кампанию. Используем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современные </a:t>
            </a:r>
            <a:r>
              <a:rPr lang="ru-RU" dirty="0" err="1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таргетинги</a:t>
            </a:r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на всю катушку, чтобы снизить затраты на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рекламу.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5. Увольняем амбициозного дизайнера. Упрощаем рекламную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коммуникацию, убираем все лишнее, оставляя только главное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сообщение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6. Следим за конкурентами. Без комментариев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7. Анализируем результаты. На всех этапах рекламной кампании, </a:t>
            </a:r>
          </a:p>
          <a:p>
            <a:r>
              <a:rPr lang="ru-RU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закладывая возможность анализа до начала рекламы</a:t>
            </a:r>
            <a:r>
              <a:rPr lang="ru-RU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.</a:t>
            </a:r>
            <a:endParaRPr lang="ru-RU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</TotalTime>
  <Words>504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Эркер</vt:lpstr>
      <vt:lpstr> • Осознание проблемы  • Поиск и выбор решения  проблемы • Поиск и выбор поставщика  решения  Каждому виду рекламы соответствует свой набор рекламных  инструментов. Несоответствие используемых инструментов и целей  рекламы приводит к отрицательным результатам. В интернете ошибиться  с выбором рекламных инструментов намного проще, чем в традиционных  медиа, потому что реклама в интернете намного более разнообразна. </vt:lpstr>
      <vt:lpstr>Slide 2</vt:lpstr>
      <vt:lpstr>Slide 3</vt:lpstr>
      <vt:lpstr>Slide 4</vt:lpstr>
      <vt:lpstr>пример удачной имиджевой рекламы</vt:lpstr>
      <vt:lpstr>пример удачной имиджевой рекламы</vt:lpstr>
      <vt:lpstr>пример удачной торговой кампании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• Осознание проблемы  • Поиск и выбор решения  проблемы • Поиск и выбор поставщика  решения  Каждому виду рекламы соответствует свой набор рекламных  инструментов. Несоответствие используемых инструментов и целей  рекламы приводит к отрицательным результатам. В интернете ошибиться  с выбором рекламных инструментов намного проще, чем в традиционных  медиа, потому что реклама в интернете намного более разнообразна. </dc:title>
  <dc:creator>Admin</dc:creator>
  <cp:lastModifiedBy>Windows User</cp:lastModifiedBy>
  <cp:revision>2</cp:revision>
  <dcterms:created xsi:type="dcterms:W3CDTF">2012-05-17T05:41:16Z</dcterms:created>
  <dcterms:modified xsi:type="dcterms:W3CDTF">2017-06-05T08:22:59Z</dcterms:modified>
</cp:coreProperties>
</file>