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12D"/>
    <a:srgbClr val="F96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325245"/>
          </a:xfrm>
        </p:spPr>
        <p:txBody>
          <a:bodyPr/>
          <a:lstStyle/>
          <a:p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ЗАПОРІЗЬКИЙ НАЦІОНАЛЬНИЙ УНІВЕРСИТЕТ</a:t>
            </a:r>
            <a:b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ФАКУЛЬТЕТ СОЦШАЛЬНОЇ ПЕДАГОГІКИ ТА ПСИХОЛОГІЇ</a:t>
            </a:r>
            <a:b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КАФЕДРАСОЦІАЛЬНОЇ ПЕДАГОГІКИ ТА СПЕЦІАЛЬНОЇ ОСВІТИ</a:t>
            </a:r>
            <a:br>
              <a:rPr lang="uk-UA" altLang="en-US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uk-UA" altLang="en-US" sz="28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u="sng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НАВЧАЛЬН</a:t>
            </a:r>
            <a:r>
              <a:rPr lang="uk-UA" alt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</a:t>
            </a:r>
            <a:r>
              <a:rPr 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ДИСЦИПЛІ</a:t>
            </a:r>
            <a:r>
              <a:rPr lang="uk-UA" altLang="en-US" sz="16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endParaRPr lang="uk-UA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b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ФОРМУВАННЯ СОЦІАЛЬНО-КОМУНІКАТИВНОЇ КОМПЕТЕНТНОСТІ МОЛОДІ З КОМБІНОВАНИМИ ПОРУШЕННЯМИ</a:t>
            </a:r>
          </a:p>
          <a:p>
            <a:pPr marL="0" lvl="8" indent="0" algn="ctr">
              <a:buNone/>
            </a:pPr>
            <a:r>
              <a:rPr lang="uk-UA" altLang="en-US" sz="240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					    </a:t>
            </a: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/ТЕМА 2/</a:t>
            </a:r>
            <a:endParaRPr lang="uk-UA" altLang="en-US" sz="1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240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</a:p>
          <a:p>
            <a:pPr marL="0" indent="0" algn="ctr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</a:t>
            </a:r>
          </a:p>
          <a:p>
            <a:pPr marL="0" indent="0" algn="ctr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endParaRPr lang="uk-UA" alt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			</a:t>
            </a: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ВИКЛАДАЧ: НАТАЛЯ КВАША</a:t>
            </a:r>
            <a:endParaRPr lang="uk-UA" altLang="en-US" sz="16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3657600" lvl="8" indent="0">
              <a:buNone/>
            </a:pP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					</a:t>
            </a:r>
            <a:endParaRPr lang="uk-UA" altLang="en-US" sz="1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090"/>
            <a:ext cx="10972800" cy="1210310"/>
          </a:xfrm>
        </p:spPr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ТРЕТЯ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(поведінкова)</a:t>
            </a:r>
            <a:r>
              <a:rPr lang="uk-UA" altLang="en-US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uk-UA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«область умінь», - здатність до спілкування </a:t>
            </a:r>
            <a:br>
              <a:rPr lang="uk-UA" altLang="en-US" sz="32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uk-UA" altLang="en-US" sz="32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6115"/>
            <a:ext cx="10972800" cy="4190365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уміння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адресувати повідомлення і притягнути до себе увагу співрозмовника,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зацікавити співрозмовника своєю думкою і прийняти його точку зору,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критично відноситися до власної думки, дій, висловлювань,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слухати, емоційно співпереживати</a:t>
            </a:r>
          </a:p>
          <a:p>
            <a:pPr marL="0" indent="0">
              <a:buNone/>
            </a:pPr>
            <a:r>
              <a:rPr lang="en-US" sz="24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дозволяти</a:t>
            </a:r>
            <a:r>
              <a:rPr lang="en-US" sz="2400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uk-UA" altLang="en-US" sz="24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(?)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конфліктні ситуації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аргументов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ано)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pPr marL="0" indent="0">
              <a:buNone/>
            </a:pPr>
            <a:r>
              <a:rPr lang="en-US" sz="2400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 наявності усіх трьох</a:t>
            </a:r>
            <a:r>
              <a:rPr lang="en-US" sz="2400" i="1">
                <a:latin typeface="Times New Roman" panose="02020603050405020304" charset="0"/>
                <a:cs typeface="Times New Roman" panose="02020603050405020304" charset="0"/>
              </a:rPr>
              <a:t> гармонійно розвинених складових можна говорити про </a:t>
            </a:r>
            <a:r>
              <a:rPr 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розвин</a:t>
            </a:r>
            <a:r>
              <a:rPr lang="uk-UA" alt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уті</a:t>
            </a:r>
            <a:r>
              <a:rPr 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комунікат</a:t>
            </a:r>
            <a:r>
              <a:rPr lang="uk-UA" alt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і</a:t>
            </a:r>
            <a:r>
              <a:rPr 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здібност</a:t>
            </a:r>
            <a:r>
              <a:rPr lang="uk-UA" altLang="en-US" sz="2400" b="1" i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і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ОВЕРНЕМОСЬ ДО ...</a:t>
            </a:r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сфер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в який формуються комунікативні навички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рідні та близьки люди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медична допомога, медичні установи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вулиці міста, рідний дім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магазин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культура поведінки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засоби зв’язку: пошта, радіо, телефон, телевізор, комп’ютер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запрошення гостей</a:t>
            </a:r>
          </a:p>
          <a:p>
            <a:pPr marL="0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РОБОТА НАД  ЗМІСТОМ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884535" cy="470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6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altLang="en-US" sz="1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СФЕРА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</a:t>
                      </a:r>
                      <a:r>
                        <a:rPr lang="uk-UA" altLang="en-US" sz="1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МІСТ НАВЧАННЯ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altLang="en-US" sz="1800" b="1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КОМПЕТЕНТНІСТЬ 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rgbClr val="FBFB11"/>
                        </a:gs>
                        <a:gs pos="100000">
                          <a:srgbClr val="838309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3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alt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ідні </a:t>
                      </a:r>
                    </a:p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та близькі </a:t>
                      </a:r>
                    </a:p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люди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Розуміння того, що сім’я – це мама, тато, брат (сестра).Родинні зв’язки: бабуся, дідусь, тітка, дядько тощо.</a:t>
                      </a:r>
                    </a:p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Взаємовідносини із друзями.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Усвідомлює, що сім’я – це рідні та близькі люди, які люблять один одного, турбуються, підтримують, допомагають. </a:t>
                      </a:r>
                    </a:p>
                    <a:p>
                      <a:pPr algn="just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Розуміє, що у кожного з членів сім’ї є не тільки права а й обов’язки, які необхідно виконувати. </a:t>
                      </a:r>
                    </a:p>
                    <a:p>
                      <a:pPr algn="just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Знає всіх членів родини, розуміє родинні зв’язки, поважає та допомагає. </a:t>
                      </a:r>
                      <a:r>
                        <a:rPr lang="uk-UA" alt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пілкування може бути приємним, корисним, за інтересами. </a:t>
                      </a:r>
                    </a:p>
                    <a:p>
                      <a:pPr algn="just">
                        <a:buNone/>
                      </a:pPr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Друзі – це однодумці. Товаришувати – це не тільки приємно а й відповідально. Друзі можуть сваритися, але завжди повинні все вирішувати миром, поважаючи один одного не зважаючи на відмінності погляду на будь - яке питання.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РОЛЬ СІМ</a:t>
            </a:r>
            <a:r>
              <a:rPr lang="en-US" altLang="uk-UA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Ї</a:t>
            </a:r>
          </a:p>
        </p:txBody>
      </p:sp>
      <p:pic>
        <p:nvPicPr>
          <p:cNvPr id="8" name="Content Placeholder 7" descr="364621113_1334417043823955_3532803639831884717_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511175" y="1220470"/>
            <a:ext cx="3030855" cy="2414905"/>
          </a:xfrm>
          <a:prstGeom prst="rect">
            <a:avLst/>
          </a:prstGeom>
        </p:spPr>
      </p:pic>
      <p:pic>
        <p:nvPicPr>
          <p:cNvPr id="9" name="Content Placeholder 8" descr="345661956_1792506031146335_1327965560166376298_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52635" y="885190"/>
            <a:ext cx="2103755" cy="2552065"/>
          </a:xfrm>
          <a:prstGeom prst="rect">
            <a:avLst/>
          </a:prstGeom>
        </p:spPr>
      </p:pic>
      <p:pic>
        <p:nvPicPr>
          <p:cNvPr id="12" name="Picture 11" descr="347661312_785206209650724_164455148586611162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530" y="1685925"/>
            <a:ext cx="3958590" cy="2617470"/>
          </a:xfrm>
          <a:prstGeom prst="rect">
            <a:avLst/>
          </a:prstGeom>
        </p:spPr>
      </p:pic>
      <p:pic>
        <p:nvPicPr>
          <p:cNvPr id="14" name="Picture 13" descr="346272271_6734612309882431_4823133678118392149_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805" y="4504690"/>
            <a:ext cx="1923415" cy="1951355"/>
          </a:xfrm>
          <a:prstGeom prst="rect">
            <a:avLst/>
          </a:prstGeom>
        </p:spPr>
      </p:pic>
      <p:pic>
        <p:nvPicPr>
          <p:cNvPr id="15" name="Picture 14" descr="344898730_201774475992716_9167715590029489367_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335" y="4035425"/>
            <a:ext cx="2048510" cy="2650490"/>
          </a:xfrm>
          <a:prstGeom prst="rect">
            <a:avLst/>
          </a:prstGeom>
        </p:spPr>
      </p:pic>
      <p:pic>
        <p:nvPicPr>
          <p:cNvPr id="17" name="Picture 16" descr="336644412_729283288692161_4612483156789521052_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1380" y="3635375"/>
            <a:ext cx="1985010" cy="3050540"/>
          </a:xfrm>
          <a:prstGeom prst="rect">
            <a:avLst/>
          </a:prstGeom>
        </p:spPr>
      </p:pic>
      <p:pic>
        <p:nvPicPr>
          <p:cNvPr id="18" name="Picture 17" descr="218753880_1429030940808756_1828636898689397520_n"/>
          <p:cNvPicPr>
            <a:picLocks noChangeAspect="1"/>
          </p:cNvPicPr>
          <p:nvPr/>
        </p:nvPicPr>
        <p:blipFill>
          <a:blip r:embed="rId8"/>
          <a:srcRect l="2986" t="1928" r="-2986" b="-1928"/>
          <a:stretch>
            <a:fillRect/>
          </a:stretch>
        </p:blipFill>
        <p:spPr>
          <a:xfrm>
            <a:off x="7021830" y="4571365"/>
            <a:ext cx="2254250" cy="1976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325245"/>
          </a:xfrm>
        </p:spPr>
        <p:txBody>
          <a:bodyPr/>
          <a:lstStyle/>
          <a:p>
            <a:r>
              <a:rPr lang="uk-UA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ФАКТОРИ, ЯКІ ВПЛИВАЮТЬ НА РОЗВИТОК ДЯТЯЧО-БАТЬКІВСЬКИХ ВІДНОСИН</a:t>
            </a:r>
            <a:br>
              <a:rPr lang="uk-UA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uk-UA" altLang="en-US" sz="2800" b="1" i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характер і ступінь вираженості порушень у дитини, їх незворотність, тривалість і зовнішні прояви психофізичної недостатності (наприклад, при розумовій відсталості, дитячому церебральному паралічі, ранньому дитячому аутизмі тощо);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особистісні особливості батьків , які загострюються в травмуючих психіку ситуаціях (прояв тенденцій до розвитку акцентуацій або аномалій характеру);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ціннісні орієнтації батьків і специфічний характер впливу батьківських установок на процес виховання (характер, національні традиції, сімені установки)</a:t>
            </a: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 algn="ctr">
              <a:buNone/>
            </a:pPr>
            <a:r>
              <a:rPr lang="uk-UA" altLang="en-US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важливо вміти працювати із запитом (очікування) батьків, не брати на себе  відповідальність за виховання і розвиток їх дитини</a:t>
            </a:r>
          </a:p>
          <a:p>
            <a:pPr marL="0" indent="0">
              <a:buNone/>
            </a:pPr>
            <a:endParaRPr lang="uk-UA" altLang="en-US" sz="2400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ДОМАШНЄ ЗАВДАННЯ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51400"/>
          </a:xfrm>
        </p:spPr>
        <p:txBody>
          <a:bodyPr/>
          <a:lstStyle/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Презентація по трьом, на вибір, сферам формування комунікативних навичок: сфера, зміст навчання,  компетентність:</a:t>
            </a: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рідні та близьки люди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(слайди 11,12)</a:t>
            </a:r>
            <a:endParaRPr lang="en-US" sz="24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медична допомога, медичні установи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вулиці міста, рідний дім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магазин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культура поведінки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засоби зв’язку: пошта, радіо, телефон, телевізор, комп’ютер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запрошення гостей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ДЯКУЮ ЗА УВАГУ)</a:t>
            </a:r>
          </a:p>
        </p:txBody>
      </p:sp>
      <p:pic>
        <p:nvPicPr>
          <p:cNvPr id="8" name="Content Placeholder 7" descr="завантаження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680" y="1835150"/>
            <a:ext cx="5005070" cy="3554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</a:t>
            </a: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ЕМА:</a:t>
            </a:r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ФОРМОВАНІСТЬ КОМУНІКАТИВНИХ </a:t>
            </a:r>
            <a:b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НАВИЧОК - УСПІШНА СОЦІАЛІЗАЦІЯ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r>
              <a:rPr lang="uk-UA" altLang="en-US" sz="2400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ЗМІСТ ПЕРШОЇ ЛЕКЦІЇ В РАМКАХ ТЕМИ</a:t>
            </a:r>
            <a:r>
              <a:rPr lang="uk-UA" altLang="en-US" sz="2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24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Сфери формування комунікативних навичок.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Мета, завдання, етапи роботи формування комунікативних навичок.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Показники компетентності.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Складові комунікативних здібностей.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Роль сім’ї, її вплив на рівень успішності соціальної адаптації, реабілітації як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наслідок – успішної соціалізації.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6. Робота з батьками (законними представниками): анкетування, консультування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...ЗВЕРНІТЬ УВАГУ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Соціалізація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- це інтегративний показник стану 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людини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, який відображає її здатність адекватно сприймати навколишню дійсність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регулювати 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свою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поведінку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marL="0" indent="0" algn="just">
              <a:buNone/>
            </a:pPr>
            <a:endParaRPr lang="uk-UA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ставлення до людей</a:t>
            </a: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подій</a:t>
            </a: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вчинків</a:t>
            </a:r>
          </a:p>
          <a:p>
            <a:pPr marL="0" indent="0" algn="just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спілкування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спішне пристосування </a:t>
            </a:r>
            <a:r>
              <a:rPr lang="uk-UA" alt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людини</a:t>
            </a: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до нового середовища залежить від багатьох чинників: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статусу її здоров’я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особливостей нервової системи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розвитку комунікативних навичок</a:t>
            </a:r>
          </a:p>
          <a:p>
            <a:pPr marL="0" indent="0">
              <a:buNone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обізнаності з різними видами діяльності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 i="1">
                <a:latin typeface="Times New Roman" panose="02020603050405020304" charset="0"/>
                <a:cs typeface="Times New Roman" panose="02020603050405020304" charset="0"/>
              </a:rPr>
              <a:t>...</a:t>
            </a:r>
            <a:r>
              <a:rPr lang="en-US" sz="2000" i="1">
                <a:latin typeface="Times New Roman" panose="02020603050405020304" charset="0"/>
                <a:cs typeface="Times New Roman" panose="02020603050405020304" charset="0"/>
              </a:rPr>
              <a:t>а також від уміння дорослих</a:t>
            </a:r>
            <a:r>
              <a:rPr lang="uk-UA" altLang="en-US" sz="2000" i="1">
                <a:latin typeface="Times New Roman" panose="02020603050405020304" charset="0"/>
                <a:cs typeface="Times New Roman" panose="02020603050405020304" charset="0"/>
              </a:rPr>
              <a:t> (батьків, законних представників)</a:t>
            </a:r>
            <a:r>
              <a:rPr lang="en-US" sz="2000" i="1">
                <a:latin typeface="Times New Roman" panose="02020603050405020304" charset="0"/>
                <a:cs typeface="Times New Roman" panose="02020603050405020304" charset="0"/>
              </a:rPr>
              <a:t> забезпечити їй належний спокій, захищеність, повноцінне здоров’я та активізацію адаптаційних ресурсів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СФЕРИ, В ЯКИХ ФОРМУЮТЬСЯ КОМУНІКАТИВНІ НАВИЧКИ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рідні та близьки люди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медична допомога, медичні установи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вулиці міста, рідний дім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магазини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культура поведінки 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засоби зв’язку: пошта, радіо, телефон, телевізор, комп’ютер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запрошення гостей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8960"/>
            <a:ext cx="10972800" cy="1075690"/>
          </a:xfrm>
        </p:spPr>
        <p:txBody>
          <a:bodyPr/>
          <a:lstStyle/>
          <a:p>
            <a:r>
              <a:rPr 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uk-UA" altLang="en-US" sz="2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ЕТА, ЗАВДАННЯ, ЕТАПИ РОБОТИ З ФОРМУВАННЯ КОМУНІКАТИВНИХ НАВИЧОК</a:t>
            </a:r>
            <a:br>
              <a:rPr lang="uk-UA" altLang="en-US" sz="2400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altLang="en-US" sz="16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uk-UA" altLang="en-US" sz="1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РОЗГЛЯНЕМО В КОНТЕКСТІ ДИТИНИ)</a:t>
            </a:r>
            <a:br>
              <a:rPr lang="uk-UA" altLang="en-US" sz="16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uk-UA" altLang="en-US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75180"/>
            <a:ext cx="10972800" cy="4051300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Мета: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відновлення соціального статусу дитини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забезпечення соціальної адаптації у суспільстві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досягнення певної соціальної незалежності шляхом формування комунікативних навичок</a:t>
            </a: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ЗАВДАННЯ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19345"/>
          </a:xfrm>
        </p:spPr>
        <p:txBody>
          <a:bodyPr/>
          <a:lstStyle/>
          <a:p>
            <a:pPr marL="0" indent="0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формування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основних уявлень про себе і соціальне оточення (близькі, знайомі, незнайомці), його позитивні та негативні прояви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 безпеки життєдіяльності    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сприяння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засвоєнню повсякденних норм поведінки (послідовность дій  в ситуаціях)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корекція міжособистісних відносин в спілкуванні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навчання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адекватним формам поведінки в складних ситуаціях</a:t>
            </a: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виявлення творчих здібностей, нахилів та уподобань, сприяння їх розвитку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включення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в соціальне середовище та адекватні взаємовідносини з однолітками</a:t>
            </a:r>
          </a:p>
          <a:p>
            <a:pPr marL="0" indent="0">
              <a:buNone/>
            </a:pP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	</a:t>
            </a:r>
            <a:r>
              <a:rPr lang="en-US" sz="20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...як кінцевий результат – успішна соціалізація, найвищий -  інтеграція в соціум..</a:t>
            </a:r>
            <a:r>
              <a:rPr lang="uk-UA" altLang="en-US" sz="20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sz="20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ЕТАПИ РОБОТИ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1 - 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діагностика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- можливість оцінити вид та ступень обмеження життєдіяльності  - основа для визначення обсягу обмежень (які знання, уміння і навички є), визначення потенціалу</a:t>
            </a:r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-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 практична робота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1 (індивідуальні і групові заняття, залучення до сумісної ігрової діяльності або сумісних вправ та занять, участь в розвагах, святах, екскурсіях, майстеркласах тощо)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2400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навичка формується з кінця (спочатку вчимо дитину роздягатись а не одягатись, мити руки - самостійно їх витирти рушником) - прийом інверсія</a:t>
            </a:r>
            <a:r>
              <a:rPr lang="en-US" sz="2400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закріплення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(апробація навички)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-  включення у соціальне середовище, суспільно-корисну діяльність і адекватне взаємовідношення з однолітками;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ОКАЗНИКИ КОМПЕТЕНТНОСТІ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r>
              <a:rPr lang="uk-UA" altLang="en-US"/>
              <a:t>	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залеж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ть від віку, стану здоров’я, індивідуальних особливостей характеру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дитини</a:t>
            </a:r>
          </a:p>
          <a:p>
            <a:pPr marL="0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розуміє в контексті ситуації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виконує самостійно або з допомогою дорослого (під керівництвом)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застосовує самостійно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970915"/>
          </a:xfrm>
        </p:spPr>
        <p:txBody>
          <a:bodyPr/>
          <a:lstStyle/>
          <a:p>
            <a:r>
              <a:rPr 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uk-UA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КЛАДОВІ КОМУНІКАТИВНИХ ЗДІБНОСТЕЙ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08550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ПЕРША 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«область бажання», включає потребу в спілкуванні, яка і визначає бажання дитини вступити в контакт з оточенням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без нього спілкування неможливе</a:t>
            </a:r>
          </a:p>
          <a:p>
            <a:pPr marL="0" indent="0">
              <a:buNone/>
            </a:pP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uk-UA" altLang="en-US" sz="2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ДРУГА -</a:t>
            </a: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 «область знання» визначається тим, наскільки дитина має уявлення про норми і правила ефективного спілкування </a:t>
            </a:r>
          </a:p>
          <a:p>
            <a:pPr marL="0" indent="0">
              <a:buNone/>
            </a:pPr>
            <a:r>
              <a:rPr lang="uk-UA" altLang="en-US" sz="2400">
                <a:latin typeface="Times New Roman" panose="02020603050405020304" charset="0"/>
                <a:cs typeface="Times New Roman" panose="02020603050405020304" charset="0"/>
              </a:rPr>
              <a:t>	дорослий формує  своїм прикладом  як вступити в контакт, підтримувати розмову, завершити її виникаючі конфлікту </a:t>
            </a: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uk-UA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Широкий екран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ЗАПОРІЗЬКИЙ НАЦІОНАЛЬНИЙ УНІВЕРСИТЕТ ФАКУЛЬТЕТ СОЦШАЛЬНОЇ ПЕДАГОГІКИ ТА ПСИХОЛОГІЇ КАФЕДРАСОЦІАЛЬНОЇ ПЕДАГОГІКИ ТА СПЕЦІАЛЬНОЇ ОСВІТИ </vt:lpstr>
      <vt:lpstr>ТЕМА:  СФОРМОВАНІСТЬ КОМУНІКАТИВНИХ  НАВИЧОК - УСПІШНА СОЦІАЛІЗАЦІЯ</vt:lpstr>
      <vt:lpstr>...ЗВЕРНІТЬ УВАГУ</vt:lpstr>
      <vt:lpstr>СФЕРИ, В ЯКИХ ФОРМУЮТЬСЯ КОМУНІКАТИВНІ НАВИЧКИ</vt:lpstr>
      <vt:lpstr>МЕТА, ЗАВДАННЯ, ЕТАПИ РОБОТИ З ФОРМУВАННЯ КОМУНІКАТИВНИХ НАВИЧОК (РОЗГЛЯНЕМО В КОНТЕКСТІ ДИТИНИ)  </vt:lpstr>
      <vt:lpstr>ЗАВДАННЯ</vt:lpstr>
      <vt:lpstr>ЕТАПИ РОБОТИ</vt:lpstr>
      <vt:lpstr>ПОКАЗНИКИ КОМПЕТЕНТНОСТІ</vt:lpstr>
      <vt:lpstr>СКЛАДОВІ КОМУНІКАТИВНИХ ЗДІБНОСТЕЙ</vt:lpstr>
      <vt:lpstr>ТРЕТЯ  (поведінкова)  - «область умінь», - здатність до спілкування  </vt:lpstr>
      <vt:lpstr>ПОВЕРНЕМОСЬ ДО ... </vt:lpstr>
      <vt:lpstr>РОБОТА НАД  ЗМІСТОМ </vt:lpstr>
      <vt:lpstr>РОЛЬ СІМ’Ї</vt:lpstr>
      <vt:lpstr>  ФАКТОРИ, ЯКІ ВПЛИВАЮТЬ НА РОЗВИТОК ДЯТЯЧО-БАТЬКІВСЬКИХ ВІДНОСИН </vt:lpstr>
      <vt:lpstr>ДОМАШНЄ ЗАВДАННЯ</vt:lpstr>
      <vt:lpstr>ДЯКУЮ ЗА УВАГУ)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 ФАКУЛЬТЕТ СОЦШАЛЬНОЇ ПЕДАГОГІКИ ТА ПСИХОЛОГІЇ КАФЕДРАСОЦІАЛЬНОЇ ПЕДАГОГІКИ ТА СПЕЦІАЛЬНОЇ ОСВІТИ</dc:title>
  <dc:creator>Vladimir M</dc:creator>
  <cp:lastModifiedBy>Тетяна</cp:lastModifiedBy>
  <cp:revision>58</cp:revision>
  <dcterms:created xsi:type="dcterms:W3CDTF">2023-09-20T10:15:00Z</dcterms:created>
  <dcterms:modified xsi:type="dcterms:W3CDTF">2023-09-26T04:27:23Z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782CF9B8A2BC4B0F8C9C9F1576BE1B41</vt:lpwstr>
  </property>
  <property fmtid="{D5CDD505-2E9C-101B-9397-08002B2CF9AE}" pid="3" name="KSOProductBuildVer">
    <vt:lpwstr>1033-11.2.0.11341</vt:lpwstr>
  </property>
</Properties>
</file>