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18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03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04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1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29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0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9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44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12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90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F193B-F45F-4F87-B6C2-8303B19D4DEB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B4FDF-447F-4CF1-A6D7-7D8A9EF505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73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uropass.cedefop.europa.e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0" y="144016"/>
            <a:ext cx="9144000" cy="5486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ct val="90000"/>
              </a:lnSpc>
              <a:buFont typeface="Arial" pitchFamily="34" charset="0"/>
              <a:buNone/>
            </a:pPr>
            <a:r>
              <a:rPr lang="uk-UA" altLang="ru-RU" sz="2800" b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Чинники успішного працевлаштування за фахом </a:t>
            </a:r>
            <a:endParaRPr lang="en-US" altLang="ru-RU" sz="28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5976" y="963012"/>
            <a:ext cx="4536504" cy="29854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uk-UA" b="1" dirty="0" smtClean="0"/>
              <a:t>ІІ. Варіації </a:t>
            </a:r>
            <a:r>
              <a:rPr lang="uk-UA" b="1" dirty="0"/>
              <a:t>самопрезентації та </a:t>
            </a:r>
            <a:r>
              <a:rPr lang="uk-UA" b="1" dirty="0" smtClean="0"/>
              <a:t>правове  регулювання </a:t>
            </a:r>
            <a:r>
              <a:rPr lang="uk-UA" b="1" dirty="0"/>
              <a:t>трудових відносин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4.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Співбесіда.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5.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Можливі шахрайства з боку роботодавців. Правове регулювання трудових відносин.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6.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Написання есе за обраною </a:t>
            </a:r>
            <a:r>
              <a:rPr lang="uk-UA" sz="1700" dirty="0" smtClean="0">
                <a:latin typeface="+mj-lt"/>
                <a:ea typeface="Times New Roman" panose="02020603050405020304" pitchFamily="18" charset="0"/>
              </a:rPr>
              <a:t>тематикою. Самопрезентація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. </a:t>
            </a:r>
            <a:r>
              <a:rPr lang="uk-UA" sz="1700" dirty="0" err="1">
                <a:latin typeface="+mj-lt"/>
                <a:ea typeface="Times New Roman" panose="02020603050405020304" pitchFamily="18" charset="0"/>
              </a:rPr>
              <a:t>Самозайнятість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.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4016" y="963012"/>
            <a:ext cx="3923928" cy="29700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 algn="ctr">
              <a:spcBef>
                <a:spcPts val="600"/>
              </a:spcBef>
              <a:spcAft>
                <a:spcPts val="600"/>
              </a:spcAft>
              <a:tabLst>
                <a:tab pos="1357630" algn="l"/>
                <a:tab pos="457200" algn="l"/>
              </a:tabLst>
            </a:pPr>
            <a:r>
              <a:rPr lang="uk-UA" b="1" dirty="0">
                <a:latin typeface="+mj-lt"/>
              </a:rPr>
              <a:t>І. Шляхи пошуку роботи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1.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Техніка пошуку роботи. Шляхи пошуку роботи.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2.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Ресурси кадрових агентств. Пошук роботи через державні центри зайнятості.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3.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Метод активного прямого пошуку роботи. Пошук роботу за допомогою резюме</a:t>
            </a:r>
            <a:r>
              <a:rPr lang="uk-UA" sz="1700" dirty="0" smtClean="0">
                <a:latin typeface="+mj-lt"/>
                <a:ea typeface="Times New Roman" panose="02020603050405020304" pitchFamily="18" charset="0"/>
              </a:rPr>
              <a:t>.</a:t>
            </a:r>
            <a:endParaRPr lang="uk-UA" sz="1700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4269283"/>
            <a:ext cx="9144000" cy="2062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 smtClean="0"/>
              <a:t>ІНДИВІДУАЛЬНЕ ПРАКТИЧНЕ ЗАВДАННЯ</a:t>
            </a:r>
            <a:endParaRPr lang="en-US" sz="2400" b="1" dirty="0" smtClean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 smtClean="0">
                <a:ea typeface="Times New Roman" panose="02020603050405020304" pitchFamily="18" charset="0"/>
              </a:rPr>
              <a:t>І. Резюме (</a:t>
            </a:r>
            <a:r>
              <a:rPr lang="uk-UA" sz="2400" b="1" dirty="0" err="1" smtClean="0">
                <a:ea typeface="Times New Roman" panose="02020603050405020304" pitchFamily="18" charset="0"/>
              </a:rPr>
              <a:t>укр</a:t>
            </a:r>
            <a:r>
              <a:rPr lang="uk-UA" sz="2400" b="1" dirty="0" smtClean="0">
                <a:ea typeface="Times New Roman" panose="02020603050405020304" pitchFamily="18" charset="0"/>
              </a:rPr>
              <a:t>., </a:t>
            </a:r>
            <a:r>
              <a:rPr lang="uk-UA" sz="2400" b="1" dirty="0" smtClean="0"/>
              <a:t>2026 </a:t>
            </a:r>
            <a:r>
              <a:rPr lang="uk-UA" sz="2400" b="1" dirty="0"/>
              <a:t>р</a:t>
            </a:r>
            <a:r>
              <a:rPr lang="uk-UA" sz="2400" b="1" dirty="0" smtClean="0"/>
              <a:t>.,</a:t>
            </a:r>
            <a:r>
              <a:rPr lang="uk-UA" sz="2400" b="1" dirty="0" smtClean="0">
                <a:ea typeface="Times New Roman" panose="02020603050405020304" pitchFamily="18" charset="0"/>
              </a:rPr>
              <a:t>) - </a:t>
            </a:r>
            <a:r>
              <a:rPr lang="en-US" sz="2400" b="1" dirty="0" smtClean="0"/>
              <a:t>1</a:t>
            </a:r>
            <a:r>
              <a:rPr lang="uk-UA" sz="2400" b="1" dirty="0" smtClean="0"/>
              <a:t>2</a:t>
            </a:r>
            <a:r>
              <a:rPr lang="en-US" sz="2400" b="1" dirty="0" smtClean="0"/>
              <a:t> </a:t>
            </a:r>
            <a:r>
              <a:rPr lang="uk-UA" sz="2400" b="1" dirty="0"/>
              <a:t>балів </a:t>
            </a:r>
            <a:r>
              <a:rPr lang="uk-UA" sz="2400" b="1" dirty="0" smtClean="0"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 smtClean="0"/>
              <a:t>ІІ. </a:t>
            </a:r>
            <a:r>
              <a:rPr lang="en-US" sz="2400" b="1" dirty="0" smtClean="0"/>
              <a:t>CV (</a:t>
            </a:r>
            <a:r>
              <a:rPr lang="uk-UA" sz="2400" b="1" dirty="0" err="1" smtClean="0"/>
              <a:t>анг</a:t>
            </a:r>
            <a:r>
              <a:rPr lang="uk-UA" sz="2400" b="1" dirty="0" smtClean="0"/>
              <a:t>., </a:t>
            </a:r>
            <a:r>
              <a:rPr lang="uk-UA" sz="2000" b="1" dirty="0">
                <a:ea typeface="Times New Roman" panose="02020603050405020304" pitchFamily="18" charset="0"/>
              </a:rPr>
              <a:t>на </a:t>
            </a:r>
            <a:r>
              <a:rPr lang="uk-UA" sz="2000" b="1" dirty="0" smtClean="0">
                <a:ea typeface="Times New Roman" panose="02020603050405020304" pitchFamily="18" charset="0"/>
              </a:rPr>
              <a:t>сьогодні, </a:t>
            </a:r>
            <a:r>
              <a:rPr lang="en-US" sz="1600" b="1" dirty="0" smtClean="0">
                <a:hlinkClick r:id="rId2"/>
              </a:rPr>
              <a:t>https</a:t>
            </a:r>
            <a:r>
              <a:rPr lang="en-US" sz="1600" b="1" dirty="0">
                <a:hlinkClick r:id="rId2"/>
              </a:rPr>
              <a:t>://europass.cedefop.europa.eu</a:t>
            </a:r>
            <a:r>
              <a:rPr lang="en-US" sz="2000" b="1" dirty="0" smtClean="0">
                <a:hlinkClick r:id="rId2"/>
              </a:rPr>
              <a:t>/</a:t>
            </a:r>
            <a:r>
              <a:rPr lang="en-US" sz="2000" b="1" dirty="0" smtClean="0"/>
              <a:t>)</a:t>
            </a:r>
            <a:r>
              <a:rPr lang="uk-UA" sz="2400" b="1" dirty="0" smtClean="0"/>
              <a:t> - </a:t>
            </a:r>
            <a:r>
              <a:rPr lang="en-US" sz="2100" b="1" dirty="0" smtClean="0"/>
              <a:t>1</a:t>
            </a:r>
            <a:r>
              <a:rPr lang="uk-UA" sz="2100" b="1" dirty="0" smtClean="0"/>
              <a:t>3 балів</a:t>
            </a:r>
          </a:p>
        </p:txBody>
      </p:sp>
    </p:spTree>
    <p:extLst>
      <p:ext uri="{BB962C8B-B14F-4D97-AF65-F5344CB8AC3E}">
        <p14:creationId xmlns:p14="http://schemas.microsoft.com/office/powerpoint/2010/main" val="160557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38570"/>
              </p:ext>
            </p:extLst>
          </p:nvPr>
        </p:nvGraphicFramePr>
        <p:xfrm>
          <a:off x="0" y="0"/>
          <a:ext cx="9144000" cy="70544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83568"/>
                <a:gridCol w="864096"/>
                <a:gridCol w="4176464"/>
                <a:gridCol w="1440160"/>
                <a:gridCol w="1080120"/>
                <a:gridCol w="899592"/>
              </a:tblGrid>
              <a:tr h="1111068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+mn-lt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Вид </a:t>
                      </a:r>
                      <a:r>
                        <a:rPr lang="uk-UA" sz="1600" dirty="0">
                          <a:effectLst/>
                          <a:latin typeface="+mn-lt"/>
                        </a:rPr>
                        <a:t>контрольного заходу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контрольних заходів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балів </a:t>
                      </a:r>
                      <a:br>
                        <a:rPr lang="uk-UA" sz="1600" dirty="0">
                          <a:effectLst/>
                          <a:latin typeface="+mn-lt"/>
                        </a:rPr>
                      </a:br>
                      <a:r>
                        <a:rPr lang="uk-UA" sz="1600" dirty="0">
                          <a:effectLst/>
                          <a:latin typeface="+mn-lt"/>
                        </a:rPr>
                        <a:t>за 1 захід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Усього балів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293594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2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3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5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(1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А) Активна</a:t>
                      </a: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присутність в аудиторії (участь у дискусії при обговоренні проблемних питань).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Б) Виконання практичних завдань № 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і № 5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При відсутності на занятті з поважних причин  - індивідуальний підхід.   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2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(2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Контрольна робота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за результатами вивчення матеріалу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Розділу 1, Розділу 2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 smtClean="0">
                          <a:effectLst/>
                          <a:latin typeface="+mn-lt"/>
                        </a:rPr>
                        <a:t>(у мудл)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2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655287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+mn-lt"/>
                          <a:ea typeface="+mn-ea"/>
                        </a:rPr>
                        <a:t>              3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+mn-lt"/>
                          <a:ea typeface="+mn-ea"/>
                        </a:rPr>
                        <a:t>( тиждень)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Підсумковий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контроль − залік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 smtClean="0">
                          <a:effectLst/>
                          <a:latin typeface="+mn-lt"/>
                        </a:rPr>
                        <a:t>Індивідуальне практичне 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завдання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0-25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1535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</a:rPr>
                        <a:t>Залікове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 випробування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в усній формі за питаннями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(проводиться до </a:t>
                      </a:r>
                      <a:r>
                        <a:rPr lang="ru-RU" sz="1400" dirty="0" err="1">
                          <a:effectLst/>
                          <a:latin typeface="+mn-lt"/>
                        </a:rPr>
                        <a:t>сесії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3594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         </a:t>
                      </a:r>
                      <a:r>
                        <a:rPr lang="ru-RU" sz="1600" dirty="0" err="1" smtClean="0">
                          <a:effectLst/>
                          <a:latin typeface="+mn-lt"/>
                        </a:rPr>
                        <a:t>Усього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10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100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04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Экран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Maryna Kornet</dc:creator>
  <cp:lastModifiedBy>Maryna Kornet</cp:lastModifiedBy>
  <cp:revision>1</cp:revision>
  <dcterms:created xsi:type="dcterms:W3CDTF">2022-11-28T11:19:45Z</dcterms:created>
  <dcterms:modified xsi:type="dcterms:W3CDTF">2022-11-28T11:21:00Z</dcterms:modified>
</cp:coreProperties>
</file>