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1" r:id="rId4"/>
    <p:sldId id="258" r:id="rId5"/>
    <p:sldId id="259" r:id="rId6"/>
    <p:sldId id="260" r:id="rId7"/>
    <p:sldId id="261" r:id="rId8"/>
    <p:sldId id="262" r:id="rId9"/>
    <p:sldId id="263" r:id="rId10"/>
    <p:sldId id="272" r:id="rId11"/>
    <p:sldId id="273" r:id="rId12"/>
    <p:sldId id="264" r:id="rId13"/>
    <p:sldId id="265"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43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75B245C-CD72-4AD0-A448-793C57F78B27}"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uk-UA"/>
        </a:p>
      </dgm:t>
    </dgm:pt>
    <dgm:pt modelId="{91DE4AB7-27D1-4A51-B0ED-5063E90FD522}">
      <dgm:prSet phldrT="[Текст]"/>
      <dgm:spPr/>
      <dgm:t>
        <a:bodyPr/>
        <a:lstStyle/>
        <a:p>
          <a:pPr algn="just"/>
          <a:r>
            <a:rPr lang="uk-UA" b="1" i="1" dirty="0" err="1" smtClean="0"/>
            <a:t>геопоетика</a:t>
          </a:r>
          <a:r>
            <a:rPr lang="uk-UA" dirty="0" smtClean="0"/>
            <a:t> – науковий напрямок, що формується на межі географії, літературознавства і психології, завданням якого є розкриття особливостей і закономірностей зв’язків </a:t>
          </a:r>
          <a:r>
            <a:rPr lang="uk-UA" dirty="0" err="1" smtClean="0"/>
            <a:t>геотопосів</a:t>
          </a:r>
          <a:r>
            <a:rPr lang="uk-UA" dirty="0" smtClean="0"/>
            <a:t> (</a:t>
          </a:r>
          <a:r>
            <a:rPr lang="uk-UA" dirty="0" err="1" smtClean="0"/>
            <a:t>хронотопосів</a:t>
          </a:r>
          <a:r>
            <a:rPr lang="uk-UA" dirty="0" smtClean="0"/>
            <a:t>) з художніми рисами поетичного твору;</a:t>
          </a:r>
          <a:endParaRPr lang="uk-UA" dirty="0"/>
        </a:p>
      </dgm:t>
    </dgm:pt>
    <dgm:pt modelId="{48595155-C814-4E56-B3E1-893EC84A70D1}" type="parTrans" cxnId="{4441D14E-C0DB-495B-AF56-7D3F89147834}">
      <dgm:prSet/>
      <dgm:spPr/>
      <dgm:t>
        <a:bodyPr/>
        <a:lstStyle/>
        <a:p>
          <a:endParaRPr lang="uk-UA"/>
        </a:p>
      </dgm:t>
    </dgm:pt>
    <dgm:pt modelId="{D63BB14B-F06E-4BBA-A4DC-AE728911BE49}" type="sibTrans" cxnId="{4441D14E-C0DB-495B-AF56-7D3F89147834}">
      <dgm:prSet/>
      <dgm:spPr/>
      <dgm:t>
        <a:bodyPr/>
        <a:lstStyle/>
        <a:p>
          <a:endParaRPr lang="uk-UA"/>
        </a:p>
      </dgm:t>
    </dgm:pt>
    <dgm:pt modelId="{BAC0C29F-0948-43C5-B47D-D9F9F1A9B37A}">
      <dgm:prSet phldrT="[Текст]" custT="1"/>
      <dgm:spPr/>
      <dgm:t>
        <a:bodyPr/>
        <a:lstStyle/>
        <a:p>
          <a:pPr algn="just"/>
          <a:endParaRPr lang="uk-UA" sz="1800" dirty="0"/>
        </a:p>
      </dgm:t>
    </dgm:pt>
    <dgm:pt modelId="{EFF261DC-8401-4C2A-89B7-64ED6E749DA3}" type="parTrans" cxnId="{14A2B6C2-FCC2-4D77-9FD0-175185539827}">
      <dgm:prSet/>
      <dgm:spPr/>
      <dgm:t>
        <a:bodyPr/>
        <a:lstStyle/>
        <a:p>
          <a:endParaRPr lang="uk-UA"/>
        </a:p>
      </dgm:t>
    </dgm:pt>
    <dgm:pt modelId="{EB9B34B4-C6E8-4C50-86A9-34E726376C0D}" type="sibTrans" cxnId="{14A2B6C2-FCC2-4D77-9FD0-175185539827}">
      <dgm:prSet/>
      <dgm:spPr/>
      <dgm:t>
        <a:bodyPr/>
        <a:lstStyle/>
        <a:p>
          <a:endParaRPr lang="uk-UA"/>
        </a:p>
      </dgm:t>
    </dgm:pt>
    <dgm:pt modelId="{3915F7BD-E9DE-431D-8F42-A116210F3C6B}">
      <dgm:prSet phldrT="[Текст]"/>
      <dgm:spPr/>
      <dgm:t>
        <a:bodyPr/>
        <a:lstStyle/>
        <a:p>
          <a:pPr algn="just"/>
          <a:r>
            <a:rPr lang="uk-UA" b="1" i="1" dirty="0" err="1" smtClean="0"/>
            <a:t>геотопоси</a:t>
          </a:r>
          <a:r>
            <a:rPr lang="uk-UA" dirty="0" smtClean="0"/>
            <a:t> – це географічні місця, відштовхуючись від яких, автор поетичного твору створює </a:t>
          </a:r>
          <a:r>
            <a:rPr lang="uk-UA" dirty="0" err="1" smtClean="0"/>
            <a:t>часопросторову</a:t>
          </a:r>
          <a:r>
            <a:rPr lang="uk-UA" dirty="0" smtClean="0"/>
            <a:t> багатовимірну матрицю, що є засобом організації просторової структури, точніше її образу;</a:t>
          </a:r>
          <a:endParaRPr lang="uk-UA" dirty="0"/>
        </a:p>
      </dgm:t>
    </dgm:pt>
    <dgm:pt modelId="{5C46FA93-2C27-4590-9673-79BE74011D40}" type="parTrans" cxnId="{3DB3C54A-3042-4CD8-9413-C40CC5DC7C78}">
      <dgm:prSet/>
      <dgm:spPr/>
      <dgm:t>
        <a:bodyPr/>
        <a:lstStyle/>
        <a:p>
          <a:endParaRPr lang="uk-UA"/>
        </a:p>
      </dgm:t>
    </dgm:pt>
    <dgm:pt modelId="{66337E9D-8FD5-43F2-B720-6E0C3FC4C323}" type="sibTrans" cxnId="{3DB3C54A-3042-4CD8-9413-C40CC5DC7C78}">
      <dgm:prSet/>
      <dgm:spPr/>
      <dgm:t>
        <a:bodyPr/>
        <a:lstStyle/>
        <a:p>
          <a:endParaRPr lang="uk-UA"/>
        </a:p>
      </dgm:t>
    </dgm:pt>
    <dgm:pt modelId="{8C2B55D8-3E38-4631-9998-9EC26BCFA0D5}">
      <dgm:prSet phldrT="[Текст]"/>
      <dgm:spPr/>
      <dgm:t>
        <a:bodyPr/>
        <a:lstStyle/>
        <a:p>
          <a:r>
            <a:rPr lang="uk-UA" smtClean="0"/>
            <a:t> </a:t>
          </a:r>
          <a:endParaRPr lang="uk-UA" dirty="0"/>
        </a:p>
      </dgm:t>
    </dgm:pt>
    <dgm:pt modelId="{E4D5D472-E67D-450B-AEC5-C2283BEB1763}" type="parTrans" cxnId="{01C04AA9-ADF7-4559-B3F7-0E68C7BF57A6}">
      <dgm:prSet/>
      <dgm:spPr/>
      <dgm:t>
        <a:bodyPr/>
        <a:lstStyle/>
        <a:p>
          <a:endParaRPr lang="uk-UA"/>
        </a:p>
      </dgm:t>
    </dgm:pt>
    <dgm:pt modelId="{1A2C6DC5-FBFA-49F5-A746-01CA0C93DC19}" type="sibTrans" cxnId="{01C04AA9-ADF7-4559-B3F7-0E68C7BF57A6}">
      <dgm:prSet/>
      <dgm:spPr/>
      <dgm:t>
        <a:bodyPr/>
        <a:lstStyle/>
        <a:p>
          <a:endParaRPr lang="uk-UA"/>
        </a:p>
      </dgm:t>
    </dgm:pt>
    <dgm:pt modelId="{FC355A0C-5115-4735-AF58-89A4389DF824}">
      <dgm:prSet phldrT="[Текст]"/>
      <dgm:spPr/>
      <dgm:t>
        <a:bodyPr/>
        <a:lstStyle/>
        <a:p>
          <a:pPr algn="just"/>
          <a:r>
            <a:rPr lang="uk-UA" b="1" i="1" dirty="0" err="1" smtClean="0"/>
            <a:t>геопоетичний</a:t>
          </a:r>
          <a:r>
            <a:rPr lang="uk-UA" b="1" i="1" dirty="0" smtClean="0"/>
            <a:t> образ</a:t>
          </a:r>
          <a:r>
            <a:rPr lang="uk-UA" dirty="0" smtClean="0"/>
            <a:t> – знак (знакова система, модель, </a:t>
          </a:r>
          <a:r>
            <a:rPr lang="uk-UA" dirty="0" err="1" smtClean="0"/>
            <a:t>симулякр</a:t>
          </a:r>
          <a:r>
            <a:rPr lang="uk-UA" dirty="0" smtClean="0"/>
            <a:t> та ін.), який заміщає реальне </a:t>
          </a:r>
          <a:r>
            <a:rPr lang="uk-UA" dirty="0" err="1" smtClean="0"/>
            <a:t>геомісце</a:t>
          </a:r>
          <a:r>
            <a:rPr lang="uk-UA" dirty="0" smtClean="0"/>
            <a:t> у поетичному творі, зосереджуючи увагу на його певній, вибраній особливості (рисі, асоціації, функції) з метою створення художньої цілісності цього твору;</a:t>
          </a:r>
          <a:endParaRPr lang="uk-UA" dirty="0"/>
        </a:p>
      </dgm:t>
    </dgm:pt>
    <dgm:pt modelId="{F93CF467-3DB7-4C9D-B87D-E6B671BB26C3}" type="parTrans" cxnId="{7EEB67D1-3BA5-4355-ADD4-6EB17B23E6C0}">
      <dgm:prSet/>
      <dgm:spPr/>
      <dgm:t>
        <a:bodyPr/>
        <a:lstStyle/>
        <a:p>
          <a:endParaRPr lang="uk-UA"/>
        </a:p>
      </dgm:t>
    </dgm:pt>
    <dgm:pt modelId="{CE0FAA2F-A788-4EFE-A011-F7ED4F017B5B}" type="sibTrans" cxnId="{7EEB67D1-3BA5-4355-ADD4-6EB17B23E6C0}">
      <dgm:prSet/>
      <dgm:spPr/>
      <dgm:t>
        <a:bodyPr/>
        <a:lstStyle/>
        <a:p>
          <a:endParaRPr lang="uk-UA"/>
        </a:p>
      </dgm:t>
    </dgm:pt>
    <dgm:pt modelId="{D6A6E655-69E7-40CB-97C2-C5D0E2A0CFA7}" type="pres">
      <dgm:prSet presAssocID="{975B245C-CD72-4AD0-A448-793C57F78B27}" presName="linear" presStyleCnt="0">
        <dgm:presLayoutVars>
          <dgm:animLvl val="lvl"/>
          <dgm:resizeHandles val="exact"/>
        </dgm:presLayoutVars>
      </dgm:prSet>
      <dgm:spPr/>
      <dgm:t>
        <a:bodyPr/>
        <a:lstStyle/>
        <a:p>
          <a:endParaRPr lang="ru-RU"/>
        </a:p>
      </dgm:t>
    </dgm:pt>
    <dgm:pt modelId="{2B8D4121-DDB4-4BFF-8FE6-6962DC28E9CD}" type="pres">
      <dgm:prSet presAssocID="{91DE4AB7-27D1-4A51-B0ED-5063E90FD522}" presName="parentText" presStyleLbl="node1" presStyleIdx="0" presStyleCnt="3">
        <dgm:presLayoutVars>
          <dgm:chMax val="0"/>
          <dgm:bulletEnabled val="1"/>
        </dgm:presLayoutVars>
      </dgm:prSet>
      <dgm:spPr/>
      <dgm:t>
        <a:bodyPr/>
        <a:lstStyle/>
        <a:p>
          <a:endParaRPr lang="uk-UA"/>
        </a:p>
      </dgm:t>
    </dgm:pt>
    <dgm:pt modelId="{0856383C-CEE1-4B90-84C7-9230FF2ECA31}" type="pres">
      <dgm:prSet presAssocID="{91DE4AB7-27D1-4A51-B0ED-5063E90FD522}" presName="childText" presStyleLbl="revTx" presStyleIdx="0" presStyleCnt="2">
        <dgm:presLayoutVars>
          <dgm:bulletEnabled val="1"/>
        </dgm:presLayoutVars>
      </dgm:prSet>
      <dgm:spPr/>
      <dgm:t>
        <a:bodyPr/>
        <a:lstStyle/>
        <a:p>
          <a:endParaRPr lang="uk-UA"/>
        </a:p>
      </dgm:t>
    </dgm:pt>
    <dgm:pt modelId="{4BE4F163-05EA-459A-9D7F-BFFAE3BD0135}" type="pres">
      <dgm:prSet presAssocID="{3915F7BD-E9DE-431D-8F42-A116210F3C6B}" presName="parentText" presStyleLbl="node1" presStyleIdx="1" presStyleCnt="3">
        <dgm:presLayoutVars>
          <dgm:chMax val="0"/>
          <dgm:bulletEnabled val="1"/>
        </dgm:presLayoutVars>
      </dgm:prSet>
      <dgm:spPr/>
      <dgm:t>
        <a:bodyPr/>
        <a:lstStyle/>
        <a:p>
          <a:endParaRPr lang="uk-UA"/>
        </a:p>
      </dgm:t>
    </dgm:pt>
    <dgm:pt modelId="{51B6F17F-4EB3-420A-91A8-CA493407494C}" type="pres">
      <dgm:prSet presAssocID="{3915F7BD-E9DE-431D-8F42-A116210F3C6B}" presName="childText" presStyleLbl="revTx" presStyleIdx="1" presStyleCnt="2">
        <dgm:presLayoutVars>
          <dgm:bulletEnabled val="1"/>
        </dgm:presLayoutVars>
      </dgm:prSet>
      <dgm:spPr/>
      <dgm:t>
        <a:bodyPr/>
        <a:lstStyle/>
        <a:p>
          <a:endParaRPr lang="uk-UA"/>
        </a:p>
      </dgm:t>
    </dgm:pt>
    <dgm:pt modelId="{68A02094-BD38-4F00-88A6-8B1CEBA0C66E}" type="pres">
      <dgm:prSet presAssocID="{FC355A0C-5115-4735-AF58-89A4389DF824}" presName="parentText" presStyleLbl="node1" presStyleIdx="2" presStyleCnt="3">
        <dgm:presLayoutVars>
          <dgm:chMax val="0"/>
          <dgm:bulletEnabled val="1"/>
        </dgm:presLayoutVars>
      </dgm:prSet>
      <dgm:spPr/>
      <dgm:t>
        <a:bodyPr/>
        <a:lstStyle/>
        <a:p>
          <a:endParaRPr lang="uk-UA"/>
        </a:p>
      </dgm:t>
    </dgm:pt>
  </dgm:ptLst>
  <dgm:cxnLst>
    <dgm:cxn modelId="{B11AB27F-DA80-435D-8964-D0174652B4A4}" type="presOf" srcId="{975B245C-CD72-4AD0-A448-793C57F78B27}" destId="{D6A6E655-69E7-40CB-97C2-C5D0E2A0CFA7}" srcOrd="0" destOrd="0" presId="urn:microsoft.com/office/officeart/2005/8/layout/vList2"/>
    <dgm:cxn modelId="{01C04AA9-ADF7-4559-B3F7-0E68C7BF57A6}" srcId="{3915F7BD-E9DE-431D-8F42-A116210F3C6B}" destId="{8C2B55D8-3E38-4631-9998-9EC26BCFA0D5}" srcOrd="0" destOrd="0" parTransId="{E4D5D472-E67D-450B-AEC5-C2283BEB1763}" sibTransId="{1A2C6DC5-FBFA-49F5-A746-01CA0C93DC19}"/>
    <dgm:cxn modelId="{A984EA65-FDCF-491B-938B-08D6930884E6}" type="presOf" srcId="{91DE4AB7-27D1-4A51-B0ED-5063E90FD522}" destId="{2B8D4121-DDB4-4BFF-8FE6-6962DC28E9CD}" srcOrd="0" destOrd="0" presId="urn:microsoft.com/office/officeart/2005/8/layout/vList2"/>
    <dgm:cxn modelId="{B79EFEE4-2400-4A43-BB66-8D27BDECB794}" type="presOf" srcId="{8C2B55D8-3E38-4631-9998-9EC26BCFA0D5}" destId="{51B6F17F-4EB3-420A-91A8-CA493407494C}" srcOrd="0" destOrd="0" presId="urn:microsoft.com/office/officeart/2005/8/layout/vList2"/>
    <dgm:cxn modelId="{2592127C-0A27-4FDB-BD24-2BC52A751F28}" type="presOf" srcId="{BAC0C29F-0948-43C5-B47D-D9F9F1A9B37A}" destId="{0856383C-CEE1-4B90-84C7-9230FF2ECA31}" srcOrd="0" destOrd="0" presId="urn:microsoft.com/office/officeart/2005/8/layout/vList2"/>
    <dgm:cxn modelId="{CB44A0BD-BC0C-4955-BC1B-9E651208CF60}" type="presOf" srcId="{FC355A0C-5115-4735-AF58-89A4389DF824}" destId="{68A02094-BD38-4F00-88A6-8B1CEBA0C66E}" srcOrd="0" destOrd="0" presId="urn:microsoft.com/office/officeart/2005/8/layout/vList2"/>
    <dgm:cxn modelId="{1ADAD4D3-6C25-4BF9-A479-1497B8E2851B}" type="presOf" srcId="{3915F7BD-E9DE-431D-8F42-A116210F3C6B}" destId="{4BE4F163-05EA-459A-9D7F-BFFAE3BD0135}" srcOrd="0" destOrd="0" presId="urn:microsoft.com/office/officeart/2005/8/layout/vList2"/>
    <dgm:cxn modelId="{4441D14E-C0DB-495B-AF56-7D3F89147834}" srcId="{975B245C-CD72-4AD0-A448-793C57F78B27}" destId="{91DE4AB7-27D1-4A51-B0ED-5063E90FD522}" srcOrd="0" destOrd="0" parTransId="{48595155-C814-4E56-B3E1-893EC84A70D1}" sibTransId="{D63BB14B-F06E-4BBA-A4DC-AE728911BE49}"/>
    <dgm:cxn modelId="{14A2B6C2-FCC2-4D77-9FD0-175185539827}" srcId="{91DE4AB7-27D1-4A51-B0ED-5063E90FD522}" destId="{BAC0C29F-0948-43C5-B47D-D9F9F1A9B37A}" srcOrd="0" destOrd="0" parTransId="{EFF261DC-8401-4C2A-89B7-64ED6E749DA3}" sibTransId="{EB9B34B4-C6E8-4C50-86A9-34E726376C0D}"/>
    <dgm:cxn modelId="{7EEB67D1-3BA5-4355-ADD4-6EB17B23E6C0}" srcId="{975B245C-CD72-4AD0-A448-793C57F78B27}" destId="{FC355A0C-5115-4735-AF58-89A4389DF824}" srcOrd="2" destOrd="0" parTransId="{F93CF467-3DB7-4C9D-B87D-E6B671BB26C3}" sibTransId="{CE0FAA2F-A788-4EFE-A011-F7ED4F017B5B}"/>
    <dgm:cxn modelId="{3DB3C54A-3042-4CD8-9413-C40CC5DC7C78}" srcId="{975B245C-CD72-4AD0-A448-793C57F78B27}" destId="{3915F7BD-E9DE-431D-8F42-A116210F3C6B}" srcOrd="1" destOrd="0" parTransId="{5C46FA93-2C27-4590-9673-79BE74011D40}" sibTransId="{66337E9D-8FD5-43F2-B720-6E0C3FC4C323}"/>
    <dgm:cxn modelId="{FAFAD8CC-73AA-43ED-ADD7-7CB9C7B150E9}" type="presParOf" srcId="{D6A6E655-69E7-40CB-97C2-C5D0E2A0CFA7}" destId="{2B8D4121-DDB4-4BFF-8FE6-6962DC28E9CD}" srcOrd="0" destOrd="0" presId="urn:microsoft.com/office/officeart/2005/8/layout/vList2"/>
    <dgm:cxn modelId="{EBD036F0-B820-44F9-BFB2-2F0DAFF2D40D}" type="presParOf" srcId="{D6A6E655-69E7-40CB-97C2-C5D0E2A0CFA7}" destId="{0856383C-CEE1-4B90-84C7-9230FF2ECA31}" srcOrd="1" destOrd="0" presId="urn:microsoft.com/office/officeart/2005/8/layout/vList2"/>
    <dgm:cxn modelId="{45A7D0C7-BEC8-410B-A611-86B880CE716C}" type="presParOf" srcId="{D6A6E655-69E7-40CB-97C2-C5D0E2A0CFA7}" destId="{4BE4F163-05EA-459A-9D7F-BFFAE3BD0135}" srcOrd="2" destOrd="0" presId="urn:microsoft.com/office/officeart/2005/8/layout/vList2"/>
    <dgm:cxn modelId="{7E33F3F0-A460-4F5E-9BAB-8E5D7373EA6B}" type="presParOf" srcId="{D6A6E655-69E7-40CB-97C2-C5D0E2A0CFA7}" destId="{51B6F17F-4EB3-420A-91A8-CA493407494C}" srcOrd="3" destOrd="0" presId="urn:microsoft.com/office/officeart/2005/8/layout/vList2"/>
    <dgm:cxn modelId="{86732F13-72EE-46F3-B857-2D5D6EB76553}" type="presParOf" srcId="{D6A6E655-69E7-40CB-97C2-C5D0E2A0CFA7}" destId="{68A02094-BD38-4F00-88A6-8B1CEBA0C66E}"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75B245C-CD72-4AD0-A448-793C57F78B27}" type="doc">
      <dgm:prSet loTypeId="urn:microsoft.com/office/officeart/2005/8/layout/vList2" loCatId="list" qsTypeId="urn:microsoft.com/office/officeart/2005/8/quickstyle/3d3" qsCatId="3D" csTypeId="urn:microsoft.com/office/officeart/2005/8/colors/colorful4" csCatId="colorful" phldr="1"/>
      <dgm:spPr/>
      <dgm:t>
        <a:bodyPr/>
        <a:lstStyle/>
        <a:p>
          <a:endParaRPr lang="uk-UA"/>
        </a:p>
      </dgm:t>
    </dgm:pt>
    <dgm:pt modelId="{91DE4AB7-27D1-4A51-B0ED-5063E90FD522}">
      <dgm:prSet phldrT="[Текст]" custT="1"/>
      <dgm:spPr/>
      <dgm:t>
        <a:bodyPr/>
        <a:lstStyle/>
        <a:p>
          <a:pPr algn="just"/>
          <a:r>
            <a:rPr lang="uk-UA" sz="1550" b="1" i="1" dirty="0" err="1" smtClean="0"/>
            <a:t>геопоетичний</a:t>
          </a:r>
          <a:r>
            <a:rPr lang="uk-UA" sz="1550" b="1" i="1" dirty="0" smtClean="0"/>
            <a:t> простір</a:t>
          </a:r>
          <a:r>
            <a:rPr lang="uk-UA" sz="1550" dirty="0" smtClean="0"/>
            <a:t> – земний і (або) космічний простір, що став об’єктом-суб’єктом (</a:t>
          </a:r>
          <a:r>
            <a:rPr lang="uk-UA" sz="1550" dirty="0" err="1" smtClean="0"/>
            <a:t>суб’єктивізованим</a:t>
          </a:r>
          <a:r>
            <a:rPr lang="uk-UA" sz="1550" dirty="0" smtClean="0"/>
            <a:t> об’єктом) </a:t>
          </a:r>
          <a:r>
            <a:rPr lang="uk-UA" sz="1550" dirty="0" err="1" smtClean="0"/>
            <a:t>поетичниї</a:t>
          </a:r>
          <a:r>
            <a:rPr lang="uk-UA" sz="1550" dirty="0" smtClean="0"/>
            <a:t> </a:t>
          </a:r>
          <a:r>
            <a:rPr lang="uk-UA" sz="1550" dirty="0" err="1" smtClean="0"/>
            <a:t>візії</a:t>
          </a:r>
          <a:r>
            <a:rPr lang="uk-UA" sz="1550" dirty="0" smtClean="0"/>
            <a:t> мистця. Це ті самі </a:t>
          </a:r>
          <a:r>
            <a:rPr lang="uk-UA" sz="1550" dirty="0" err="1" smtClean="0"/>
            <a:t>геопоетичні</a:t>
          </a:r>
          <a:r>
            <a:rPr lang="uk-UA" sz="1550" dirty="0" smtClean="0"/>
            <a:t> місця на земній поверхні (у Шевченка – байраки, Дніпро, могили, село та ін.) і </a:t>
          </a:r>
          <a:r>
            <a:rPr lang="uk-UA" sz="1550" dirty="0" err="1" smtClean="0"/>
            <a:t>геокосмічні</a:t>
          </a:r>
          <a:r>
            <a:rPr lang="uk-UA" sz="1550" dirty="0" smtClean="0"/>
            <a:t> предмети, на яких зосереджена зорова чи слухова уява поета (Місяць, Сонце, зорі і навіть хмари, дощі, </a:t>
          </a:r>
          <a:r>
            <a:rPr lang="uk-UA" sz="1550" dirty="0" err="1" smtClean="0"/>
            <a:t>громиблискавиці</a:t>
          </a:r>
          <a:r>
            <a:rPr lang="uk-UA" sz="1550" dirty="0" smtClean="0"/>
            <a:t> тощо), які у творах стають художніми образами</a:t>
          </a:r>
          <a:endParaRPr lang="uk-UA" sz="1550" dirty="0"/>
        </a:p>
      </dgm:t>
    </dgm:pt>
    <dgm:pt modelId="{48595155-C814-4E56-B3E1-893EC84A70D1}" type="parTrans" cxnId="{4441D14E-C0DB-495B-AF56-7D3F89147834}">
      <dgm:prSet/>
      <dgm:spPr/>
      <dgm:t>
        <a:bodyPr/>
        <a:lstStyle/>
        <a:p>
          <a:pPr algn="just"/>
          <a:endParaRPr lang="uk-UA" sz="1600"/>
        </a:p>
      </dgm:t>
    </dgm:pt>
    <dgm:pt modelId="{D63BB14B-F06E-4BBA-A4DC-AE728911BE49}" type="sibTrans" cxnId="{4441D14E-C0DB-495B-AF56-7D3F89147834}">
      <dgm:prSet/>
      <dgm:spPr/>
      <dgm:t>
        <a:bodyPr/>
        <a:lstStyle/>
        <a:p>
          <a:pPr algn="just"/>
          <a:endParaRPr lang="uk-UA" sz="1600"/>
        </a:p>
      </dgm:t>
    </dgm:pt>
    <dgm:pt modelId="{381F2504-2540-4A9D-B80F-78047F5E7930}">
      <dgm:prSet custT="1"/>
      <dgm:spPr/>
      <dgm:t>
        <a:bodyPr/>
        <a:lstStyle/>
        <a:p>
          <a:pPr algn="just"/>
          <a:r>
            <a:rPr lang="uk-UA" sz="1550" b="1" i="1" smtClean="0"/>
            <a:t>геопоетичне місце (локус)</a:t>
          </a:r>
          <a:r>
            <a:rPr lang="uk-UA" sz="1550" smtClean="0"/>
            <a:t> – частина простору, окресленого природними чи суспільними межами (їх пунктиром чи уявною лінією), на якому або на його властивостях чи функціях зосереджена візія поета чи дослідника його творчості. Наприклад, край, Україна, степ, море у поезіях Т. Шевченка;</a:t>
          </a:r>
          <a:endParaRPr lang="uk-UA" sz="1550"/>
        </a:p>
      </dgm:t>
    </dgm:pt>
    <dgm:pt modelId="{0359B8D9-97AC-4D06-B777-CF292BF3EAF1}" type="parTrans" cxnId="{6BE8FB53-6C2A-47B6-8F30-C5BD6F953BD4}">
      <dgm:prSet/>
      <dgm:spPr/>
      <dgm:t>
        <a:bodyPr/>
        <a:lstStyle/>
        <a:p>
          <a:pPr algn="just"/>
          <a:endParaRPr lang="uk-UA" sz="1600"/>
        </a:p>
      </dgm:t>
    </dgm:pt>
    <dgm:pt modelId="{3D014012-7833-4E7E-A29B-BB0D2EB1A4DC}" type="sibTrans" cxnId="{6BE8FB53-6C2A-47B6-8F30-C5BD6F953BD4}">
      <dgm:prSet/>
      <dgm:spPr/>
      <dgm:t>
        <a:bodyPr/>
        <a:lstStyle/>
        <a:p>
          <a:pPr algn="just"/>
          <a:endParaRPr lang="uk-UA" sz="1600"/>
        </a:p>
      </dgm:t>
    </dgm:pt>
    <dgm:pt modelId="{D6A6E655-69E7-40CB-97C2-C5D0E2A0CFA7}" type="pres">
      <dgm:prSet presAssocID="{975B245C-CD72-4AD0-A448-793C57F78B27}" presName="linear" presStyleCnt="0">
        <dgm:presLayoutVars>
          <dgm:animLvl val="lvl"/>
          <dgm:resizeHandles val="exact"/>
        </dgm:presLayoutVars>
      </dgm:prSet>
      <dgm:spPr/>
      <dgm:t>
        <a:bodyPr/>
        <a:lstStyle/>
        <a:p>
          <a:endParaRPr lang="ru-RU"/>
        </a:p>
      </dgm:t>
    </dgm:pt>
    <dgm:pt modelId="{2B8D4121-DDB4-4BFF-8FE6-6962DC28E9CD}" type="pres">
      <dgm:prSet presAssocID="{91DE4AB7-27D1-4A51-B0ED-5063E90FD522}" presName="parentText" presStyleLbl="node1" presStyleIdx="0" presStyleCnt="2">
        <dgm:presLayoutVars>
          <dgm:chMax val="0"/>
          <dgm:bulletEnabled val="1"/>
        </dgm:presLayoutVars>
      </dgm:prSet>
      <dgm:spPr/>
      <dgm:t>
        <a:bodyPr/>
        <a:lstStyle/>
        <a:p>
          <a:endParaRPr lang="uk-UA"/>
        </a:p>
      </dgm:t>
    </dgm:pt>
    <dgm:pt modelId="{97CD6407-1BA1-44BA-B89F-6103F290B3B3}" type="pres">
      <dgm:prSet presAssocID="{D63BB14B-F06E-4BBA-A4DC-AE728911BE49}" presName="spacer" presStyleCnt="0"/>
      <dgm:spPr/>
    </dgm:pt>
    <dgm:pt modelId="{5659F261-928F-4E4F-B38C-6E3717813376}" type="pres">
      <dgm:prSet presAssocID="{381F2504-2540-4A9D-B80F-78047F5E7930}" presName="parentText" presStyleLbl="node1" presStyleIdx="1" presStyleCnt="2">
        <dgm:presLayoutVars>
          <dgm:chMax val="0"/>
          <dgm:bulletEnabled val="1"/>
        </dgm:presLayoutVars>
      </dgm:prSet>
      <dgm:spPr/>
      <dgm:t>
        <a:bodyPr/>
        <a:lstStyle/>
        <a:p>
          <a:endParaRPr lang="ru-RU"/>
        </a:p>
      </dgm:t>
    </dgm:pt>
  </dgm:ptLst>
  <dgm:cxnLst>
    <dgm:cxn modelId="{5E01BD9C-A542-4458-8863-C39CABBD90FB}" type="presOf" srcId="{975B245C-CD72-4AD0-A448-793C57F78B27}" destId="{D6A6E655-69E7-40CB-97C2-C5D0E2A0CFA7}" srcOrd="0" destOrd="0" presId="urn:microsoft.com/office/officeart/2005/8/layout/vList2"/>
    <dgm:cxn modelId="{0CEEB69A-DA68-4D5A-B258-9C9F71336C31}" type="presOf" srcId="{91DE4AB7-27D1-4A51-B0ED-5063E90FD522}" destId="{2B8D4121-DDB4-4BFF-8FE6-6962DC28E9CD}" srcOrd="0" destOrd="0" presId="urn:microsoft.com/office/officeart/2005/8/layout/vList2"/>
    <dgm:cxn modelId="{7C963DF7-49FD-4914-A9DA-F714D1F071D3}" type="presOf" srcId="{381F2504-2540-4A9D-B80F-78047F5E7930}" destId="{5659F261-928F-4E4F-B38C-6E3717813376}" srcOrd="0" destOrd="0" presId="urn:microsoft.com/office/officeart/2005/8/layout/vList2"/>
    <dgm:cxn modelId="{6BE8FB53-6C2A-47B6-8F30-C5BD6F953BD4}" srcId="{975B245C-CD72-4AD0-A448-793C57F78B27}" destId="{381F2504-2540-4A9D-B80F-78047F5E7930}" srcOrd="1" destOrd="0" parTransId="{0359B8D9-97AC-4D06-B777-CF292BF3EAF1}" sibTransId="{3D014012-7833-4E7E-A29B-BB0D2EB1A4DC}"/>
    <dgm:cxn modelId="{4441D14E-C0DB-495B-AF56-7D3F89147834}" srcId="{975B245C-CD72-4AD0-A448-793C57F78B27}" destId="{91DE4AB7-27D1-4A51-B0ED-5063E90FD522}" srcOrd="0" destOrd="0" parTransId="{48595155-C814-4E56-B3E1-893EC84A70D1}" sibTransId="{D63BB14B-F06E-4BBA-A4DC-AE728911BE49}"/>
    <dgm:cxn modelId="{51644C5B-4A3A-4062-BDDF-41CA1BF437A7}" type="presParOf" srcId="{D6A6E655-69E7-40CB-97C2-C5D0E2A0CFA7}" destId="{2B8D4121-DDB4-4BFF-8FE6-6962DC28E9CD}" srcOrd="0" destOrd="0" presId="urn:microsoft.com/office/officeart/2005/8/layout/vList2"/>
    <dgm:cxn modelId="{0CB161B5-01F5-46E0-B0E6-C67EFB8B566E}" type="presParOf" srcId="{D6A6E655-69E7-40CB-97C2-C5D0E2A0CFA7}" destId="{97CD6407-1BA1-44BA-B89F-6103F290B3B3}" srcOrd="1" destOrd="0" presId="urn:microsoft.com/office/officeart/2005/8/layout/vList2"/>
    <dgm:cxn modelId="{ACDF738A-FBD8-48AD-B06B-7672D1234D76}" type="presParOf" srcId="{D6A6E655-69E7-40CB-97C2-C5D0E2A0CFA7}" destId="{5659F261-928F-4E4F-B38C-6E371781337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75B245C-CD72-4AD0-A448-793C57F78B27}" type="doc">
      <dgm:prSet loTypeId="urn:microsoft.com/office/officeart/2005/8/layout/vList2" loCatId="list" qsTypeId="urn:microsoft.com/office/officeart/2005/8/quickstyle/3d3" qsCatId="3D" csTypeId="urn:microsoft.com/office/officeart/2005/8/colors/colorful2" csCatId="colorful" phldr="1"/>
      <dgm:spPr/>
      <dgm:t>
        <a:bodyPr/>
        <a:lstStyle/>
        <a:p>
          <a:endParaRPr lang="uk-UA"/>
        </a:p>
      </dgm:t>
    </dgm:pt>
    <dgm:pt modelId="{91DE4AB7-27D1-4A51-B0ED-5063E90FD522}">
      <dgm:prSet phldrT="[Текст]" custT="1"/>
      <dgm:spPr/>
      <dgm:t>
        <a:bodyPr/>
        <a:lstStyle/>
        <a:p>
          <a:pPr algn="just"/>
          <a:r>
            <a:rPr lang="uk-UA" sz="1600" b="1" i="1" dirty="0" err="1" smtClean="0"/>
            <a:t>геопоетичне</a:t>
          </a:r>
          <a:r>
            <a:rPr lang="uk-UA" sz="1600" b="1" i="1" dirty="0" smtClean="0"/>
            <a:t> поле</a:t>
          </a:r>
          <a:r>
            <a:rPr lang="uk-UA" sz="1600" dirty="0" smtClean="0"/>
            <a:t> – реальний </a:t>
          </a:r>
          <a:r>
            <a:rPr lang="uk-UA" sz="1600" dirty="0" err="1" smtClean="0"/>
            <a:t>геопростір</a:t>
          </a:r>
          <a:r>
            <a:rPr lang="uk-UA" sz="1600" dirty="0" smtClean="0"/>
            <a:t>, що зафіксований поетом як структуроване тло, на яке автор "навішує" певні властивості, функції чи потенціальні можливості природного або антропогенного характеру. В окремих випадках це тло грає роль образу (символу, алегорії, моделі, знаку). Наприклад, рядок "і неситий не виоре на дні моря поле" з"Кавказу". Ця алюзія, висловлена через заперечення ("не виоре на дні моря поле"), означає ствердження стійкості, непереможності народів Кавказу;</a:t>
          </a:r>
          <a:endParaRPr lang="uk-UA" sz="1600" dirty="0"/>
        </a:p>
      </dgm:t>
    </dgm:pt>
    <dgm:pt modelId="{48595155-C814-4E56-B3E1-893EC84A70D1}" type="parTrans" cxnId="{4441D14E-C0DB-495B-AF56-7D3F89147834}">
      <dgm:prSet/>
      <dgm:spPr/>
      <dgm:t>
        <a:bodyPr/>
        <a:lstStyle/>
        <a:p>
          <a:pPr algn="just"/>
          <a:endParaRPr lang="uk-UA" sz="1600"/>
        </a:p>
      </dgm:t>
    </dgm:pt>
    <dgm:pt modelId="{D63BB14B-F06E-4BBA-A4DC-AE728911BE49}" type="sibTrans" cxnId="{4441D14E-C0DB-495B-AF56-7D3F89147834}">
      <dgm:prSet/>
      <dgm:spPr/>
      <dgm:t>
        <a:bodyPr/>
        <a:lstStyle/>
        <a:p>
          <a:pPr algn="just"/>
          <a:endParaRPr lang="uk-UA" sz="1600"/>
        </a:p>
      </dgm:t>
    </dgm:pt>
    <dgm:pt modelId="{381F2504-2540-4A9D-B80F-78047F5E7930}">
      <dgm:prSet custT="1"/>
      <dgm:spPr/>
      <dgm:t>
        <a:bodyPr/>
        <a:lstStyle/>
        <a:p>
          <a:pPr algn="just"/>
          <a:r>
            <a:rPr lang="uk-UA" sz="1600" b="1" i="1" dirty="0" err="1" smtClean="0"/>
            <a:t>геопоетичний</a:t>
          </a:r>
          <a:r>
            <a:rPr lang="uk-UA" sz="1600" b="1" i="1" dirty="0" smtClean="0"/>
            <a:t> вектор</a:t>
          </a:r>
          <a:r>
            <a:rPr lang="uk-UA" sz="1600" dirty="0" smtClean="0"/>
            <a:t> – уявна лінія, образ спрямованої лінії, напряму від місця фіксованого у просторі перебування (осідку) автора (суб’єкта) поетичної </a:t>
          </a:r>
          <a:r>
            <a:rPr lang="uk-UA" sz="1600" dirty="0" err="1" smtClean="0"/>
            <a:t>візії</a:t>
          </a:r>
          <a:r>
            <a:rPr lang="uk-UA" sz="1600" dirty="0" smtClean="0"/>
            <a:t> до </a:t>
          </a:r>
          <a:r>
            <a:rPr lang="uk-UA" sz="1600" dirty="0" err="1" smtClean="0"/>
            <a:t>суб’</a:t>
          </a:r>
          <a:r>
            <a:rPr lang="uk-UA" sz="1600" dirty="0" smtClean="0"/>
            <a:t> </a:t>
          </a:r>
          <a:r>
            <a:rPr lang="uk-UA" sz="1600" dirty="0" err="1" smtClean="0"/>
            <a:t>єктивізованого</a:t>
          </a:r>
          <a:r>
            <a:rPr lang="uk-UA" sz="1600" dirty="0" smtClean="0"/>
            <a:t> об’єкта внутрішнього (авторського) споглядання. Такими "</a:t>
          </a:r>
          <a:r>
            <a:rPr lang="uk-UA" sz="1600" dirty="0" err="1" smtClean="0"/>
            <a:t>суб’єктивізованими</a:t>
          </a:r>
          <a:r>
            <a:rPr lang="uk-UA" sz="1600" dirty="0" smtClean="0"/>
            <a:t> об’єктами" можуть бути "Кавказ" , "Зоря вечірня" (у "</a:t>
          </a:r>
          <a:r>
            <a:rPr lang="uk-UA" sz="1600" dirty="0" err="1" smtClean="0"/>
            <a:t>Княжній</a:t>
          </a:r>
          <a:r>
            <a:rPr lang="uk-UA" sz="1600" dirty="0" smtClean="0"/>
            <a:t>"), "</a:t>
          </a:r>
          <a:r>
            <a:rPr lang="uk-UA" sz="1600" dirty="0" err="1" smtClean="0"/>
            <a:t>КосАрал</a:t>
          </a:r>
          <a:r>
            <a:rPr lang="uk-UA" sz="1600" dirty="0" smtClean="0"/>
            <a:t>" ("Прощай убогий </a:t>
          </a:r>
          <a:r>
            <a:rPr lang="uk-UA" sz="1600" dirty="0" err="1" smtClean="0"/>
            <a:t>КосАрале</a:t>
          </a:r>
          <a:r>
            <a:rPr lang="uk-UA" sz="1600" dirty="0" smtClean="0"/>
            <a:t>") та ін.;</a:t>
          </a:r>
          <a:endParaRPr lang="uk-UA" sz="1600" dirty="0"/>
        </a:p>
      </dgm:t>
    </dgm:pt>
    <dgm:pt modelId="{0359B8D9-97AC-4D06-B777-CF292BF3EAF1}" type="parTrans" cxnId="{6BE8FB53-6C2A-47B6-8F30-C5BD6F953BD4}">
      <dgm:prSet/>
      <dgm:spPr/>
      <dgm:t>
        <a:bodyPr/>
        <a:lstStyle/>
        <a:p>
          <a:pPr algn="just"/>
          <a:endParaRPr lang="uk-UA" sz="1600"/>
        </a:p>
      </dgm:t>
    </dgm:pt>
    <dgm:pt modelId="{3D014012-7833-4E7E-A29B-BB0D2EB1A4DC}" type="sibTrans" cxnId="{6BE8FB53-6C2A-47B6-8F30-C5BD6F953BD4}">
      <dgm:prSet/>
      <dgm:spPr/>
      <dgm:t>
        <a:bodyPr/>
        <a:lstStyle/>
        <a:p>
          <a:pPr algn="just"/>
          <a:endParaRPr lang="uk-UA" sz="1600"/>
        </a:p>
      </dgm:t>
    </dgm:pt>
    <dgm:pt modelId="{9CEBF438-F0D8-4820-995A-625048DE7DB7}">
      <dgm:prSet custT="1"/>
      <dgm:spPr/>
      <dgm:t>
        <a:bodyPr/>
        <a:lstStyle/>
        <a:p>
          <a:r>
            <a:rPr lang="uk-UA" sz="1600" b="1" i="1" dirty="0" err="1" smtClean="0"/>
            <a:t>геопоетична</a:t>
          </a:r>
          <a:r>
            <a:rPr lang="uk-UA" sz="1600" b="1" i="1" dirty="0" smtClean="0"/>
            <a:t> система</a:t>
          </a:r>
          <a:r>
            <a:rPr lang="uk-UA" sz="1600" dirty="0" smtClean="0"/>
            <a:t> – </a:t>
          </a:r>
          <a:r>
            <a:rPr lang="uk-UA" sz="1600" dirty="0" err="1" smtClean="0"/>
            <a:t>скупність</a:t>
          </a:r>
          <a:r>
            <a:rPr lang="uk-UA" sz="1600" dirty="0" smtClean="0"/>
            <a:t> </a:t>
          </a:r>
          <a:r>
            <a:rPr lang="uk-UA" sz="1600" dirty="0" err="1" smtClean="0"/>
            <a:t>гео</a:t>
          </a:r>
          <a:r>
            <a:rPr lang="uk-UA" sz="1600" dirty="0" smtClean="0"/>
            <a:t> і </a:t>
          </a:r>
          <a:r>
            <a:rPr lang="uk-UA" sz="1600" dirty="0" err="1" smtClean="0"/>
            <a:t>космогеoтопосів</a:t>
          </a:r>
          <a:r>
            <a:rPr lang="uk-UA" sz="1600" dirty="0" smtClean="0"/>
            <a:t> окремого твору, </a:t>
          </a:r>
          <a:r>
            <a:rPr lang="uk-UA" sz="1600" dirty="0" err="1" smtClean="0"/>
            <a:t>пов’</a:t>
          </a:r>
          <a:r>
            <a:rPr lang="uk-UA" sz="1600" dirty="0" smtClean="0"/>
            <a:t> </a:t>
          </a:r>
          <a:r>
            <a:rPr lang="uk-UA" sz="1600" dirty="0" err="1" smtClean="0"/>
            <a:t>язаних</a:t>
          </a:r>
          <a:r>
            <a:rPr lang="uk-UA" sz="1600" dirty="0" smtClean="0"/>
            <a:t> між собою змістовно і функціонально і поєднують структурно всю канву вірша.</a:t>
          </a:r>
          <a:endParaRPr lang="uk-UA" sz="1600" dirty="0"/>
        </a:p>
      </dgm:t>
    </dgm:pt>
    <dgm:pt modelId="{487F7900-3317-402D-9C66-B49F1378CC75}" type="parTrans" cxnId="{1EB726A5-FF39-42F0-BBFB-E5638F815018}">
      <dgm:prSet/>
      <dgm:spPr/>
      <dgm:t>
        <a:bodyPr/>
        <a:lstStyle/>
        <a:p>
          <a:endParaRPr lang="uk-UA"/>
        </a:p>
      </dgm:t>
    </dgm:pt>
    <dgm:pt modelId="{A99F6DDD-53C0-4508-A677-BA2191D37ADF}" type="sibTrans" cxnId="{1EB726A5-FF39-42F0-BBFB-E5638F815018}">
      <dgm:prSet/>
      <dgm:spPr/>
      <dgm:t>
        <a:bodyPr/>
        <a:lstStyle/>
        <a:p>
          <a:endParaRPr lang="uk-UA"/>
        </a:p>
      </dgm:t>
    </dgm:pt>
    <dgm:pt modelId="{D6A6E655-69E7-40CB-97C2-C5D0E2A0CFA7}" type="pres">
      <dgm:prSet presAssocID="{975B245C-CD72-4AD0-A448-793C57F78B27}" presName="linear" presStyleCnt="0">
        <dgm:presLayoutVars>
          <dgm:animLvl val="lvl"/>
          <dgm:resizeHandles val="exact"/>
        </dgm:presLayoutVars>
      </dgm:prSet>
      <dgm:spPr/>
      <dgm:t>
        <a:bodyPr/>
        <a:lstStyle/>
        <a:p>
          <a:endParaRPr lang="ru-RU"/>
        </a:p>
      </dgm:t>
    </dgm:pt>
    <dgm:pt modelId="{2B8D4121-DDB4-4BFF-8FE6-6962DC28E9CD}" type="pres">
      <dgm:prSet presAssocID="{91DE4AB7-27D1-4A51-B0ED-5063E90FD522}" presName="parentText" presStyleLbl="node1" presStyleIdx="0" presStyleCnt="3">
        <dgm:presLayoutVars>
          <dgm:chMax val="0"/>
          <dgm:bulletEnabled val="1"/>
        </dgm:presLayoutVars>
      </dgm:prSet>
      <dgm:spPr/>
      <dgm:t>
        <a:bodyPr/>
        <a:lstStyle/>
        <a:p>
          <a:endParaRPr lang="uk-UA"/>
        </a:p>
      </dgm:t>
    </dgm:pt>
    <dgm:pt modelId="{97CD6407-1BA1-44BA-B89F-6103F290B3B3}" type="pres">
      <dgm:prSet presAssocID="{D63BB14B-F06E-4BBA-A4DC-AE728911BE49}" presName="spacer" presStyleCnt="0"/>
      <dgm:spPr/>
    </dgm:pt>
    <dgm:pt modelId="{5659F261-928F-4E4F-B38C-6E3717813376}" type="pres">
      <dgm:prSet presAssocID="{381F2504-2540-4A9D-B80F-78047F5E7930}" presName="parentText" presStyleLbl="node1" presStyleIdx="1" presStyleCnt="3" custScaleY="73913">
        <dgm:presLayoutVars>
          <dgm:chMax val="0"/>
          <dgm:bulletEnabled val="1"/>
        </dgm:presLayoutVars>
      </dgm:prSet>
      <dgm:spPr/>
      <dgm:t>
        <a:bodyPr/>
        <a:lstStyle/>
        <a:p>
          <a:endParaRPr lang="uk-UA"/>
        </a:p>
      </dgm:t>
    </dgm:pt>
    <dgm:pt modelId="{538F2D55-0B4E-40D7-A68A-6AFFDB1E92BE}" type="pres">
      <dgm:prSet presAssocID="{3D014012-7833-4E7E-A29B-BB0D2EB1A4DC}" presName="spacer" presStyleCnt="0"/>
      <dgm:spPr/>
    </dgm:pt>
    <dgm:pt modelId="{232A55A2-4983-4E6D-BA5E-887648B59F08}" type="pres">
      <dgm:prSet presAssocID="{9CEBF438-F0D8-4820-995A-625048DE7DB7}" presName="parentText" presStyleLbl="node1" presStyleIdx="2" presStyleCnt="3" custScaleY="48406">
        <dgm:presLayoutVars>
          <dgm:chMax val="0"/>
          <dgm:bulletEnabled val="1"/>
        </dgm:presLayoutVars>
      </dgm:prSet>
      <dgm:spPr/>
      <dgm:t>
        <a:bodyPr/>
        <a:lstStyle/>
        <a:p>
          <a:endParaRPr lang="ru-RU"/>
        </a:p>
      </dgm:t>
    </dgm:pt>
  </dgm:ptLst>
  <dgm:cxnLst>
    <dgm:cxn modelId="{172BBCA5-A94E-475D-950A-B0E0DF4BAF69}" type="presOf" srcId="{9CEBF438-F0D8-4820-995A-625048DE7DB7}" destId="{232A55A2-4983-4E6D-BA5E-887648B59F08}" srcOrd="0" destOrd="0" presId="urn:microsoft.com/office/officeart/2005/8/layout/vList2"/>
    <dgm:cxn modelId="{D1B97038-E743-47DB-8ACD-E1DC71414092}" type="presOf" srcId="{381F2504-2540-4A9D-B80F-78047F5E7930}" destId="{5659F261-928F-4E4F-B38C-6E3717813376}" srcOrd="0" destOrd="0" presId="urn:microsoft.com/office/officeart/2005/8/layout/vList2"/>
    <dgm:cxn modelId="{3757F806-58E6-4169-9279-53DEC4C78537}" type="presOf" srcId="{975B245C-CD72-4AD0-A448-793C57F78B27}" destId="{D6A6E655-69E7-40CB-97C2-C5D0E2A0CFA7}" srcOrd="0" destOrd="0" presId="urn:microsoft.com/office/officeart/2005/8/layout/vList2"/>
    <dgm:cxn modelId="{6BE8FB53-6C2A-47B6-8F30-C5BD6F953BD4}" srcId="{975B245C-CD72-4AD0-A448-793C57F78B27}" destId="{381F2504-2540-4A9D-B80F-78047F5E7930}" srcOrd="1" destOrd="0" parTransId="{0359B8D9-97AC-4D06-B777-CF292BF3EAF1}" sibTransId="{3D014012-7833-4E7E-A29B-BB0D2EB1A4DC}"/>
    <dgm:cxn modelId="{1EB726A5-FF39-42F0-BBFB-E5638F815018}" srcId="{975B245C-CD72-4AD0-A448-793C57F78B27}" destId="{9CEBF438-F0D8-4820-995A-625048DE7DB7}" srcOrd="2" destOrd="0" parTransId="{487F7900-3317-402D-9C66-B49F1378CC75}" sibTransId="{A99F6DDD-53C0-4508-A677-BA2191D37ADF}"/>
    <dgm:cxn modelId="{4441D14E-C0DB-495B-AF56-7D3F89147834}" srcId="{975B245C-CD72-4AD0-A448-793C57F78B27}" destId="{91DE4AB7-27D1-4A51-B0ED-5063E90FD522}" srcOrd="0" destOrd="0" parTransId="{48595155-C814-4E56-B3E1-893EC84A70D1}" sibTransId="{D63BB14B-F06E-4BBA-A4DC-AE728911BE49}"/>
    <dgm:cxn modelId="{A4B2CE86-CDFF-44B9-9234-7CFF3592370F}" type="presOf" srcId="{91DE4AB7-27D1-4A51-B0ED-5063E90FD522}" destId="{2B8D4121-DDB4-4BFF-8FE6-6962DC28E9CD}" srcOrd="0" destOrd="0" presId="urn:microsoft.com/office/officeart/2005/8/layout/vList2"/>
    <dgm:cxn modelId="{EE5DF26F-0E0C-42F5-841A-DCD0CB02A2E1}" type="presParOf" srcId="{D6A6E655-69E7-40CB-97C2-C5D0E2A0CFA7}" destId="{2B8D4121-DDB4-4BFF-8FE6-6962DC28E9CD}" srcOrd="0" destOrd="0" presId="urn:microsoft.com/office/officeart/2005/8/layout/vList2"/>
    <dgm:cxn modelId="{3F298B01-9F70-4DDE-94CF-EF77E06F5E92}" type="presParOf" srcId="{D6A6E655-69E7-40CB-97C2-C5D0E2A0CFA7}" destId="{97CD6407-1BA1-44BA-B89F-6103F290B3B3}" srcOrd="1" destOrd="0" presId="urn:microsoft.com/office/officeart/2005/8/layout/vList2"/>
    <dgm:cxn modelId="{72C318E4-4712-4CFD-96F8-FD176AC5DAB6}" type="presParOf" srcId="{D6A6E655-69E7-40CB-97C2-C5D0E2A0CFA7}" destId="{5659F261-928F-4E4F-B38C-6E3717813376}" srcOrd="2" destOrd="0" presId="urn:microsoft.com/office/officeart/2005/8/layout/vList2"/>
    <dgm:cxn modelId="{8EB4175B-FA5A-4803-B746-2CAAD447B39F}" type="presParOf" srcId="{D6A6E655-69E7-40CB-97C2-C5D0E2A0CFA7}" destId="{538F2D55-0B4E-40D7-A68A-6AFFDB1E92BE}" srcOrd="3" destOrd="0" presId="urn:microsoft.com/office/officeart/2005/8/layout/vList2"/>
    <dgm:cxn modelId="{B95867F7-BA13-4246-9A5C-1D89E07CFB7F}" type="presParOf" srcId="{D6A6E655-69E7-40CB-97C2-C5D0E2A0CFA7}" destId="{232A55A2-4983-4E6D-BA5E-887648B59F0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8D4121-DDB4-4BFF-8FE6-6962DC28E9CD}">
      <dsp:nvSpPr>
        <dsp:cNvPr id="0" name=""/>
        <dsp:cNvSpPr/>
      </dsp:nvSpPr>
      <dsp:spPr>
        <a:xfrm>
          <a:off x="0" y="102033"/>
          <a:ext cx="8229600" cy="1428570"/>
        </a:xfrm>
        <a:prstGeom prst="roundRect">
          <a:avLst/>
        </a:prstGeom>
        <a:solidFill>
          <a:schemeClr val="accent1">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just" defTabSz="711200">
            <a:lnSpc>
              <a:spcPct val="90000"/>
            </a:lnSpc>
            <a:spcBef>
              <a:spcPct val="0"/>
            </a:spcBef>
            <a:spcAft>
              <a:spcPct val="35000"/>
            </a:spcAft>
          </a:pPr>
          <a:r>
            <a:rPr lang="uk-UA" sz="1600" b="1" i="1" kern="1200" dirty="0" err="1" smtClean="0"/>
            <a:t>геопоетика</a:t>
          </a:r>
          <a:r>
            <a:rPr lang="uk-UA" sz="1600" kern="1200" dirty="0" smtClean="0"/>
            <a:t> – науковий напрямок, що формується на межі географії, літературознавства і психології, завданням якого є розкриття особливостей і закономірностей зв’язків </a:t>
          </a:r>
          <a:r>
            <a:rPr lang="uk-UA" sz="1600" kern="1200" dirty="0" err="1" smtClean="0"/>
            <a:t>геотопосів</a:t>
          </a:r>
          <a:r>
            <a:rPr lang="uk-UA" sz="1600" kern="1200" dirty="0" smtClean="0"/>
            <a:t> (</a:t>
          </a:r>
          <a:r>
            <a:rPr lang="uk-UA" sz="1600" kern="1200" dirty="0" err="1" smtClean="0"/>
            <a:t>хронотопосів</a:t>
          </a:r>
          <a:r>
            <a:rPr lang="uk-UA" sz="1600" kern="1200" dirty="0" smtClean="0"/>
            <a:t>) з художніми рисами поетичного твору;</a:t>
          </a:r>
          <a:endParaRPr lang="uk-UA" sz="1600" kern="1200" dirty="0"/>
        </a:p>
      </dsp:txBody>
      <dsp:txXfrm>
        <a:off x="69737" y="171770"/>
        <a:ext cx="8090126" cy="1289096"/>
      </dsp:txXfrm>
    </dsp:sp>
    <dsp:sp modelId="{0856383C-CEE1-4B90-84C7-9230FF2ECA31}">
      <dsp:nvSpPr>
        <dsp:cNvPr id="0" name=""/>
        <dsp:cNvSpPr/>
      </dsp:nvSpPr>
      <dsp:spPr>
        <a:xfrm>
          <a:off x="0" y="1530603"/>
          <a:ext cx="8229600" cy="264960"/>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261290" tIns="22860" rIns="128016" bIns="22860" numCol="1" spcCol="1270" anchor="t" anchorCtr="0">
          <a:noAutofit/>
        </a:bodyPr>
        <a:lstStyle/>
        <a:p>
          <a:pPr marL="171450" lvl="1" indent="-171450" algn="just" defTabSz="800100">
            <a:lnSpc>
              <a:spcPct val="90000"/>
            </a:lnSpc>
            <a:spcBef>
              <a:spcPct val="0"/>
            </a:spcBef>
            <a:spcAft>
              <a:spcPct val="20000"/>
            </a:spcAft>
            <a:buChar char="••"/>
          </a:pPr>
          <a:endParaRPr lang="uk-UA" sz="1800" kern="1200" dirty="0"/>
        </a:p>
      </dsp:txBody>
      <dsp:txXfrm>
        <a:off x="0" y="1530603"/>
        <a:ext cx="8229600" cy="264960"/>
      </dsp:txXfrm>
    </dsp:sp>
    <dsp:sp modelId="{4BE4F163-05EA-459A-9D7F-BFFAE3BD0135}">
      <dsp:nvSpPr>
        <dsp:cNvPr id="0" name=""/>
        <dsp:cNvSpPr/>
      </dsp:nvSpPr>
      <dsp:spPr>
        <a:xfrm>
          <a:off x="0" y="1795563"/>
          <a:ext cx="8229600" cy="1428570"/>
        </a:xfrm>
        <a:prstGeom prst="roundRect">
          <a:avLst/>
        </a:prstGeom>
        <a:solidFill>
          <a:schemeClr val="accent1">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just" defTabSz="711200">
            <a:lnSpc>
              <a:spcPct val="90000"/>
            </a:lnSpc>
            <a:spcBef>
              <a:spcPct val="0"/>
            </a:spcBef>
            <a:spcAft>
              <a:spcPct val="35000"/>
            </a:spcAft>
          </a:pPr>
          <a:r>
            <a:rPr lang="uk-UA" sz="1600" b="1" i="1" kern="1200" dirty="0" err="1" smtClean="0"/>
            <a:t>геотопоси</a:t>
          </a:r>
          <a:r>
            <a:rPr lang="uk-UA" sz="1600" kern="1200" dirty="0" smtClean="0"/>
            <a:t> – це географічні місця, відштовхуючись від яких, автор поетичного твору створює </a:t>
          </a:r>
          <a:r>
            <a:rPr lang="uk-UA" sz="1600" kern="1200" dirty="0" err="1" smtClean="0"/>
            <a:t>часопросторову</a:t>
          </a:r>
          <a:r>
            <a:rPr lang="uk-UA" sz="1600" kern="1200" dirty="0" smtClean="0"/>
            <a:t> багатовимірну матрицю, що є засобом організації просторової структури, точніше її образу;</a:t>
          </a:r>
          <a:endParaRPr lang="uk-UA" sz="1600" kern="1200" dirty="0"/>
        </a:p>
      </dsp:txBody>
      <dsp:txXfrm>
        <a:off x="69737" y="1865300"/>
        <a:ext cx="8090126" cy="1289096"/>
      </dsp:txXfrm>
    </dsp:sp>
    <dsp:sp modelId="{51B6F17F-4EB3-420A-91A8-CA493407494C}">
      <dsp:nvSpPr>
        <dsp:cNvPr id="0" name=""/>
        <dsp:cNvSpPr/>
      </dsp:nvSpPr>
      <dsp:spPr>
        <a:xfrm>
          <a:off x="0" y="3224133"/>
          <a:ext cx="8229600" cy="264960"/>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261290" tIns="20320" rIns="113792" bIns="20320" numCol="1" spcCol="1270" anchor="t" anchorCtr="0">
          <a:noAutofit/>
        </a:bodyPr>
        <a:lstStyle/>
        <a:p>
          <a:pPr marL="114300" lvl="1" indent="-114300" algn="l" defTabSz="533400">
            <a:lnSpc>
              <a:spcPct val="90000"/>
            </a:lnSpc>
            <a:spcBef>
              <a:spcPct val="0"/>
            </a:spcBef>
            <a:spcAft>
              <a:spcPct val="20000"/>
            </a:spcAft>
            <a:buChar char="••"/>
          </a:pPr>
          <a:r>
            <a:rPr lang="uk-UA" sz="1200" kern="1200" smtClean="0"/>
            <a:t> </a:t>
          </a:r>
          <a:endParaRPr lang="uk-UA" sz="1200" kern="1200" dirty="0"/>
        </a:p>
      </dsp:txBody>
      <dsp:txXfrm>
        <a:off x="0" y="3224133"/>
        <a:ext cx="8229600" cy="264960"/>
      </dsp:txXfrm>
    </dsp:sp>
    <dsp:sp modelId="{68A02094-BD38-4F00-88A6-8B1CEBA0C66E}">
      <dsp:nvSpPr>
        <dsp:cNvPr id="0" name=""/>
        <dsp:cNvSpPr/>
      </dsp:nvSpPr>
      <dsp:spPr>
        <a:xfrm>
          <a:off x="0" y="3489093"/>
          <a:ext cx="8229600" cy="1428570"/>
        </a:xfrm>
        <a:prstGeom prst="roundRect">
          <a:avLst/>
        </a:prstGeom>
        <a:solidFill>
          <a:schemeClr val="accent1">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just" defTabSz="711200">
            <a:lnSpc>
              <a:spcPct val="90000"/>
            </a:lnSpc>
            <a:spcBef>
              <a:spcPct val="0"/>
            </a:spcBef>
            <a:spcAft>
              <a:spcPct val="35000"/>
            </a:spcAft>
          </a:pPr>
          <a:r>
            <a:rPr lang="uk-UA" sz="1600" b="1" i="1" kern="1200" dirty="0" err="1" smtClean="0"/>
            <a:t>геопоетичний</a:t>
          </a:r>
          <a:r>
            <a:rPr lang="uk-UA" sz="1600" b="1" i="1" kern="1200" dirty="0" smtClean="0"/>
            <a:t> образ</a:t>
          </a:r>
          <a:r>
            <a:rPr lang="uk-UA" sz="1600" kern="1200" dirty="0" smtClean="0"/>
            <a:t> – знак (знакова система, модель, </a:t>
          </a:r>
          <a:r>
            <a:rPr lang="uk-UA" sz="1600" kern="1200" dirty="0" err="1" smtClean="0"/>
            <a:t>симулякр</a:t>
          </a:r>
          <a:r>
            <a:rPr lang="uk-UA" sz="1600" kern="1200" dirty="0" smtClean="0"/>
            <a:t> та ін.), який заміщає реальне </a:t>
          </a:r>
          <a:r>
            <a:rPr lang="uk-UA" sz="1600" kern="1200" dirty="0" err="1" smtClean="0"/>
            <a:t>геомісце</a:t>
          </a:r>
          <a:r>
            <a:rPr lang="uk-UA" sz="1600" kern="1200" dirty="0" smtClean="0"/>
            <a:t> у поетичному творі, зосереджуючи увагу на його певній, вибраній особливості (рисі, асоціації, функції) з метою створення художньої цілісності цього твору;</a:t>
          </a:r>
          <a:endParaRPr lang="uk-UA" sz="1600" kern="1200" dirty="0"/>
        </a:p>
      </dsp:txBody>
      <dsp:txXfrm>
        <a:off x="69737" y="3558830"/>
        <a:ext cx="8090126" cy="12890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8D4121-DDB4-4BFF-8FE6-6962DC28E9CD}">
      <dsp:nvSpPr>
        <dsp:cNvPr id="0" name=""/>
        <dsp:cNvSpPr/>
      </dsp:nvSpPr>
      <dsp:spPr>
        <a:xfrm>
          <a:off x="0" y="72239"/>
          <a:ext cx="8501122" cy="1977300"/>
        </a:xfrm>
        <a:prstGeom prst="roundRect">
          <a:avLst/>
        </a:prstGeom>
        <a:solidFill>
          <a:schemeClr val="accent4">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just" defTabSz="688975">
            <a:lnSpc>
              <a:spcPct val="90000"/>
            </a:lnSpc>
            <a:spcBef>
              <a:spcPct val="0"/>
            </a:spcBef>
            <a:spcAft>
              <a:spcPct val="35000"/>
            </a:spcAft>
          </a:pPr>
          <a:r>
            <a:rPr lang="uk-UA" sz="1550" b="1" i="1" kern="1200" dirty="0" err="1" smtClean="0"/>
            <a:t>геопоетичний</a:t>
          </a:r>
          <a:r>
            <a:rPr lang="uk-UA" sz="1550" b="1" i="1" kern="1200" dirty="0" smtClean="0"/>
            <a:t> простір</a:t>
          </a:r>
          <a:r>
            <a:rPr lang="uk-UA" sz="1550" kern="1200" dirty="0" smtClean="0"/>
            <a:t> – земний і (або) космічний простір, що став об’єктом-суб’єктом (</a:t>
          </a:r>
          <a:r>
            <a:rPr lang="uk-UA" sz="1550" kern="1200" dirty="0" err="1" smtClean="0"/>
            <a:t>суб’єктивізованим</a:t>
          </a:r>
          <a:r>
            <a:rPr lang="uk-UA" sz="1550" kern="1200" dirty="0" smtClean="0"/>
            <a:t> об’єктом) </a:t>
          </a:r>
          <a:r>
            <a:rPr lang="uk-UA" sz="1550" kern="1200" dirty="0" err="1" smtClean="0"/>
            <a:t>поетичниї</a:t>
          </a:r>
          <a:r>
            <a:rPr lang="uk-UA" sz="1550" kern="1200" dirty="0" smtClean="0"/>
            <a:t> </a:t>
          </a:r>
          <a:r>
            <a:rPr lang="uk-UA" sz="1550" kern="1200" dirty="0" err="1" smtClean="0"/>
            <a:t>візії</a:t>
          </a:r>
          <a:r>
            <a:rPr lang="uk-UA" sz="1550" kern="1200" dirty="0" smtClean="0"/>
            <a:t> мистця. Це ті самі </a:t>
          </a:r>
          <a:r>
            <a:rPr lang="uk-UA" sz="1550" kern="1200" dirty="0" err="1" smtClean="0"/>
            <a:t>геопоетичні</a:t>
          </a:r>
          <a:r>
            <a:rPr lang="uk-UA" sz="1550" kern="1200" dirty="0" smtClean="0"/>
            <a:t> місця на земній поверхні (у Шевченка – байраки, Дніпро, могили, село та ін.) і </a:t>
          </a:r>
          <a:r>
            <a:rPr lang="uk-UA" sz="1550" kern="1200" dirty="0" err="1" smtClean="0"/>
            <a:t>геокосмічні</a:t>
          </a:r>
          <a:r>
            <a:rPr lang="uk-UA" sz="1550" kern="1200" dirty="0" smtClean="0"/>
            <a:t> предмети, на яких зосереджена зорова чи слухова уява поета (Місяць, Сонце, зорі і навіть хмари, дощі, </a:t>
          </a:r>
          <a:r>
            <a:rPr lang="uk-UA" sz="1550" kern="1200" dirty="0" err="1" smtClean="0"/>
            <a:t>громиблискавиці</a:t>
          </a:r>
          <a:r>
            <a:rPr lang="uk-UA" sz="1550" kern="1200" dirty="0" smtClean="0"/>
            <a:t> тощо), які у творах стають художніми образами</a:t>
          </a:r>
          <a:endParaRPr lang="uk-UA" sz="1550" kern="1200" dirty="0"/>
        </a:p>
      </dsp:txBody>
      <dsp:txXfrm>
        <a:off x="96524" y="168763"/>
        <a:ext cx="8308074" cy="1784252"/>
      </dsp:txXfrm>
    </dsp:sp>
    <dsp:sp modelId="{5659F261-928F-4E4F-B38C-6E3717813376}">
      <dsp:nvSpPr>
        <dsp:cNvPr id="0" name=""/>
        <dsp:cNvSpPr/>
      </dsp:nvSpPr>
      <dsp:spPr>
        <a:xfrm>
          <a:off x="0" y="2236740"/>
          <a:ext cx="8501122" cy="1977300"/>
        </a:xfrm>
        <a:prstGeom prst="roundRect">
          <a:avLst/>
        </a:prstGeom>
        <a:solidFill>
          <a:schemeClr val="accent4">
            <a:hueOff val="839917"/>
            <a:satOff val="-22434"/>
            <a:lumOff val="-5294"/>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just" defTabSz="688975">
            <a:lnSpc>
              <a:spcPct val="90000"/>
            </a:lnSpc>
            <a:spcBef>
              <a:spcPct val="0"/>
            </a:spcBef>
            <a:spcAft>
              <a:spcPct val="35000"/>
            </a:spcAft>
          </a:pPr>
          <a:r>
            <a:rPr lang="uk-UA" sz="1550" b="1" i="1" kern="1200" smtClean="0"/>
            <a:t>геопоетичне місце (локус)</a:t>
          </a:r>
          <a:r>
            <a:rPr lang="uk-UA" sz="1550" kern="1200" smtClean="0"/>
            <a:t> – частина простору, окресленого природними чи суспільними межами (їх пунктиром чи уявною лінією), на якому або на його властивостях чи функціях зосереджена візія поета чи дослідника його творчості. Наприклад, край, Україна, степ, море у поезіях Т. Шевченка;</a:t>
          </a:r>
          <a:endParaRPr lang="uk-UA" sz="1550" kern="1200"/>
        </a:p>
      </dsp:txBody>
      <dsp:txXfrm>
        <a:off x="96524" y="2333264"/>
        <a:ext cx="8308074" cy="17842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8D4121-DDB4-4BFF-8FE6-6962DC28E9CD}">
      <dsp:nvSpPr>
        <dsp:cNvPr id="0" name=""/>
        <dsp:cNvSpPr/>
      </dsp:nvSpPr>
      <dsp:spPr>
        <a:xfrm>
          <a:off x="0" y="40432"/>
          <a:ext cx="8501122" cy="2316600"/>
        </a:xfrm>
        <a:prstGeom prst="roundRect">
          <a:avLst/>
        </a:prstGeom>
        <a:solidFill>
          <a:schemeClr val="accent2">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just" defTabSz="711200">
            <a:lnSpc>
              <a:spcPct val="90000"/>
            </a:lnSpc>
            <a:spcBef>
              <a:spcPct val="0"/>
            </a:spcBef>
            <a:spcAft>
              <a:spcPct val="35000"/>
            </a:spcAft>
          </a:pPr>
          <a:r>
            <a:rPr lang="uk-UA" sz="1600" b="1" i="1" kern="1200" dirty="0" err="1" smtClean="0"/>
            <a:t>геопоетичне</a:t>
          </a:r>
          <a:r>
            <a:rPr lang="uk-UA" sz="1600" b="1" i="1" kern="1200" dirty="0" smtClean="0"/>
            <a:t> поле</a:t>
          </a:r>
          <a:r>
            <a:rPr lang="uk-UA" sz="1600" kern="1200" dirty="0" smtClean="0"/>
            <a:t> – реальний </a:t>
          </a:r>
          <a:r>
            <a:rPr lang="uk-UA" sz="1600" kern="1200" dirty="0" err="1" smtClean="0"/>
            <a:t>геопростір</a:t>
          </a:r>
          <a:r>
            <a:rPr lang="uk-UA" sz="1600" kern="1200" dirty="0" smtClean="0"/>
            <a:t>, що зафіксований поетом як структуроване тло, на яке автор "навішує" певні властивості, функції чи потенціальні можливості природного або антропогенного характеру. В окремих випадках це тло грає роль образу (символу, алегорії, моделі, знаку). Наприклад, рядок "і неситий не виоре на дні моря поле" з"Кавказу". Ця алюзія, висловлена через заперечення ("не виоре на дні моря поле"), означає ствердження стійкості, непереможності народів Кавказу;</a:t>
          </a:r>
          <a:endParaRPr lang="uk-UA" sz="1600" kern="1200" dirty="0"/>
        </a:p>
      </dsp:txBody>
      <dsp:txXfrm>
        <a:off x="113087" y="153519"/>
        <a:ext cx="8274948" cy="2090426"/>
      </dsp:txXfrm>
    </dsp:sp>
    <dsp:sp modelId="{5659F261-928F-4E4F-B38C-6E3717813376}">
      <dsp:nvSpPr>
        <dsp:cNvPr id="0" name=""/>
        <dsp:cNvSpPr/>
      </dsp:nvSpPr>
      <dsp:spPr>
        <a:xfrm>
          <a:off x="0" y="2420392"/>
          <a:ext cx="8501122" cy="1712268"/>
        </a:xfrm>
        <a:prstGeom prst="roundRect">
          <a:avLst/>
        </a:prstGeom>
        <a:solidFill>
          <a:schemeClr val="accent2">
            <a:hueOff val="-81595"/>
            <a:satOff val="-4716"/>
            <a:lumOff val="6471"/>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just" defTabSz="711200">
            <a:lnSpc>
              <a:spcPct val="90000"/>
            </a:lnSpc>
            <a:spcBef>
              <a:spcPct val="0"/>
            </a:spcBef>
            <a:spcAft>
              <a:spcPct val="35000"/>
            </a:spcAft>
          </a:pPr>
          <a:r>
            <a:rPr lang="uk-UA" sz="1600" b="1" i="1" kern="1200" dirty="0" err="1" smtClean="0"/>
            <a:t>геопоетичний</a:t>
          </a:r>
          <a:r>
            <a:rPr lang="uk-UA" sz="1600" b="1" i="1" kern="1200" dirty="0" smtClean="0"/>
            <a:t> вектор</a:t>
          </a:r>
          <a:r>
            <a:rPr lang="uk-UA" sz="1600" kern="1200" dirty="0" smtClean="0"/>
            <a:t> – уявна лінія, образ спрямованої лінії, напряму від місця фіксованого у просторі перебування (осідку) автора (суб’єкта) поетичної </a:t>
          </a:r>
          <a:r>
            <a:rPr lang="uk-UA" sz="1600" kern="1200" dirty="0" err="1" smtClean="0"/>
            <a:t>візії</a:t>
          </a:r>
          <a:r>
            <a:rPr lang="uk-UA" sz="1600" kern="1200" dirty="0" smtClean="0"/>
            <a:t> до </a:t>
          </a:r>
          <a:r>
            <a:rPr lang="uk-UA" sz="1600" kern="1200" dirty="0" err="1" smtClean="0"/>
            <a:t>суб’</a:t>
          </a:r>
          <a:r>
            <a:rPr lang="uk-UA" sz="1600" kern="1200" dirty="0" smtClean="0"/>
            <a:t> </a:t>
          </a:r>
          <a:r>
            <a:rPr lang="uk-UA" sz="1600" kern="1200" dirty="0" err="1" smtClean="0"/>
            <a:t>єктивізованого</a:t>
          </a:r>
          <a:r>
            <a:rPr lang="uk-UA" sz="1600" kern="1200" dirty="0" smtClean="0"/>
            <a:t> об’єкта внутрішнього (авторського) споглядання. Такими "</a:t>
          </a:r>
          <a:r>
            <a:rPr lang="uk-UA" sz="1600" kern="1200" dirty="0" err="1" smtClean="0"/>
            <a:t>суб’єктивізованими</a:t>
          </a:r>
          <a:r>
            <a:rPr lang="uk-UA" sz="1600" kern="1200" dirty="0" smtClean="0"/>
            <a:t> об’єктами" можуть бути "Кавказ" , "Зоря вечірня" (у "</a:t>
          </a:r>
          <a:r>
            <a:rPr lang="uk-UA" sz="1600" kern="1200" dirty="0" err="1" smtClean="0"/>
            <a:t>Княжній</a:t>
          </a:r>
          <a:r>
            <a:rPr lang="uk-UA" sz="1600" kern="1200" dirty="0" smtClean="0"/>
            <a:t>"), "</a:t>
          </a:r>
          <a:r>
            <a:rPr lang="uk-UA" sz="1600" kern="1200" dirty="0" err="1" smtClean="0"/>
            <a:t>КосАрал</a:t>
          </a:r>
          <a:r>
            <a:rPr lang="uk-UA" sz="1600" kern="1200" dirty="0" smtClean="0"/>
            <a:t>" ("Прощай убогий </a:t>
          </a:r>
          <a:r>
            <a:rPr lang="uk-UA" sz="1600" kern="1200" dirty="0" err="1" smtClean="0"/>
            <a:t>КосАрале</a:t>
          </a:r>
          <a:r>
            <a:rPr lang="uk-UA" sz="1600" kern="1200" dirty="0" smtClean="0"/>
            <a:t>") та ін.;</a:t>
          </a:r>
          <a:endParaRPr lang="uk-UA" sz="1600" kern="1200" dirty="0"/>
        </a:p>
      </dsp:txBody>
      <dsp:txXfrm>
        <a:off x="83586" y="2503978"/>
        <a:ext cx="8333950" cy="1545096"/>
      </dsp:txXfrm>
    </dsp:sp>
    <dsp:sp modelId="{232A55A2-4983-4E6D-BA5E-887648B59F08}">
      <dsp:nvSpPr>
        <dsp:cNvPr id="0" name=""/>
        <dsp:cNvSpPr/>
      </dsp:nvSpPr>
      <dsp:spPr>
        <a:xfrm>
          <a:off x="0" y="4196020"/>
          <a:ext cx="8501122" cy="1121373"/>
        </a:xfrm>
        <a:prstGeom prst="roundRect">
          <a:avLst/>
        </a:prstGeom>
        <a:solidFill>
          <a:schemeClr val="accent2">
            <a:hueOff val="-163190"/>
            <a:satOff val="-9432"/>
            <a:lumOff val="12941"/>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uk-UA" sz="1600" b="1" i="1" kern="1200" dirty="0" err="1" smtClean="0"/>
            <a:t>геопоетична</a:t>
          </a:r>
          <a:r>
            <a:rPr lang="uk-UA" sz="1600" b="1" i="1" kern="1200" dirty="0" smtClean="0"/>
            <a:t> система</a:t>
          </a:r>
          <a:r>
            <a:rPr lang="uk-UA" sz="1600" kern="1200" dirty="0" smtClean="0"/>
            <a:t> – </a:t>
          </a:r>
          <a:r>
            <a:rPr lang="uk-UA" sz="1600" kern="1200" dirty="0" err="1" smtClean="0"/>
            <a:t>скупність</a:t>
          </a:r>
          <a:r>
            <a:rPr lang="uk-UA" sz="1600" kern="1200" dirty="0" smtClean="0"/>
            <a:t> </a:t>
          </a:r>
          <a:r>
            <a:rPr lang="uk-UA" sz="1600" kern="1200" dirty="0" err="1" smtClean="0"/>
            <a:t>гео</a:t>
          </a:r>
          <a:r>
            <a:rPr lang="uk-UA" sz="1600" kern="1200" dirty="0" smtClean="0"/>
            <a:t> і </a:t>
          </a:r>
          <a:r>
            <a:rPr lang="uk-UA" sz="1600" kern="1200" dirty="0" err="1" smtClean="0"/>
            <a:t>космогеoтопосів</a:t>
          </a:r>
          <a:r>
            <a:rPr lang="uk-UA" sz="1600" kern="1200" dirty="0" smtClean="0"/>
            <a:t> окремого твору, </a:t>
          </a:r>
          <a:r>
            <a:rPr lang="uk-UA" sz="1600" kern="1200" dirty="0" err="1" smtClean="0"/>
            <a:t>пов’</a:t>
          </a:r>
          <a:r>
            <a:rPr lang="uk-UA" sz="1600" kern="1200" dirty="0" smtClean="0"/>
            <a:t> </a:t>
          </a:r>
          <a:r>
            <a:rPr lang="uk-UA" sz="1600" kern="1200" dirty="0" err="1" smtClean="0"/>
            <a:t>язаних</a:t>
          </a:r>
          <a:r>
            <a:rPr lang="uk-UA" sz="1600" kern="1200" dirty="0" smtClean="0"/>
            <a:t> між собою змістовно і функціонально і поєднують структурно всю канву вірша.</a:t>
          </a:r>
          <a:endParaRPr lang="uk-UA" sz="1600" kern="1200" dirty="0"/>
        </a:p>
      </dsp:txBody>
      <dsp:txXfrm>
        <a:off x="54741" y="4250761"/>
        <a:ext cx="8391640" cy="101189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B162285A-E4FF-47F5-807D-F090A63A2367}" type="datetimeFigureOut">
              <a:rPr lang="ru-RU" smtClean="0"/>
              <a:t>01.09.2020</a:t>
            </a:fld>
            <a:endParaRPr lang="uk-UA"/>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uk-UA"/>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59A380E0-C841-4AB2-98C0-11C61ED6A47A}" type="slidenum">
              <a:rPr lang="uk-UA" smtClean="0"/>
              <a:t>‹#›</a:t>
            </a:fld>
            <a:endParaRPr lang="uk-UA"/>
          </a:p>
        </p:txBody>
      </p:sp>
    </p:spTree>
  </p:cSld>
  <p:clrMapOvr>
    <a:masterClrMapping/>
  </p:clrMapOvr>
  <p:transition spd="slow">
    <p:blinds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162285A-E4FF-47F5-807D-F090A63A2367}" type="datetimeFigureOut">
              <a:rPr lang="ru-RU" smtClean="0"/>
              <a:t>01.09.2020</a:t>
            </a:fld>
            <a:endParaRPr lang="uk-UA"/>
          </a:p>
        </p:txBody>
      </p:sp>
      <p:sp>
        <p:nvSpPr>
          <p:cNvPr id="5" name="Нижний колонтитул 4"/>
          <p:cNvSpPr>
            <a:spLocks noGrp="1"/>
          </p:cNvSpPr>
          <p:nvPr>
            <p:ph type="ftr" sz="quarter" idx="11"/>
          </p:nvPr>
        </p:nvSpPr>
        <p:spPr/>
        <p:txBody>
          <a:bodyPr/>
          <a:lstStyle>
            <a:extLst/>
          </a:lstStyle>
          <a:p>
            <a:endParaRPr lang="uk-UA"/>
          </a:p>
        </p:txBody>
      </p:sp>
      <p:sp>
        <p:nvSpPr>
          <p:cNvPr id="6" name="Номер слайда 5"/>
          <p:cNvSpPr>
            <a:spLocks noGrp="1"/>
          </p:cNvSpPr>
          <p:nvPr>
            <p:ph type="sldNum" sz="quarter" idx="12"/>
          </p:nvPr>
        </p:nvSpPr>
        <p:spPr/>
        <p:txBody>
          <a:bodyPr/>
          <a:lstStyle>
            <a:extLst/>
          </a:lstStyle>
          <a:p>
            <a:fld id="{59A380E0-C841-4AB2-98C0-11C61ED6A47A}" type="slidenum">
              <a:rPr lang="uk-UA" smtClean="0"/>
              <a:t>‹#›</a:t>
            </a:fld>
            <a:endParaRPr lang="uk-UA"/>
          </a:p>
        </p:txBody>
      </p:sp>
    </p:spTree>
  </p:cSld>
  <p:clrMapOvr>
    <a:masterClrMapping/>
  </p:clrMapOvr>
  <p:transition spd="slow">
    <p:blinds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162285A-E4FF-47F5-807D-F090A63A2367}" type="datetimeFigureOut">
              <a:rPr lang="ru-RU" smtClean="0"/>
              <a:t>01.09.2020</a:t>
            </a:fld>
            <a:endParaRPr lang="uk-UA"/>
          </a:p>
        </p:txBody>
      </p:sp>
      <p:sp>
        <p:nvSpPr>
          <p:cNvPr id="5" name="Нижний колонтитул 4"/>
          <p:cNvSpPr>
            <a:spLocks noGrp="1"/>
          </p:cNvSpPr>
          <p:nvPr>
            <p:ph type="ftr" sz="quarter" idx="11"/>
          </p:nvPr>
        </p:nvSpPr>
        <p:spPr/>
        <p:txBody>
          <a:bodyPr/>
          <a:lstStyle>
            <a:extLst/>
          </a:lstStyle>
          <a:p>
            <a:endParaRPr lang="uk-UA"/>
          </a:p>
        </p:txBody>
      </p:sp>
      <p:sp>
        <p:nvSpPr>
          <p:cNvPr id="6" name="Номер слайда 5"/>
          <p:cNvSpPr>
            <a:spLocks noGrp="1"/>
          </p:cNvSpPr>
          <p:nvPr>
            <p:ph type="sldNum" sz="quarter" idx="12"/>
          </p:nvPr>
        </p:nvSpPr>
        <p:spPr/>
        <p:txBody>
          <a:bodyPr/>
          <a:lstStyle>
            <a:extLst/>
          </a:lstStyle>
          <a:p>
            <a:fld id="{59A380E0-C841-4AB2-98C0-11C61ED6A47A}" type="slidenum">
              <a:rPr lang="uk-UA" smtClean="0"/>
              <a:t>‹#›</a:t>
            </a:fld>
            <a:endParaRPr lang="uk-UA"/>
          </a:p>
        </p:txBody>
      </p:sp>
    </p:spTree>
  </p:cSld>
  <p:clrMapOvr>
    <a:masterClrMapping/>
  </p:clrMapOvr>
  <p:transition spd="slow">
    <p:blinds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162285A-E4FF-47F5-807D-F090A63A2367}" type="datetimeFigureOut">
              <a:rPr lang="ru-RU" smtClean="0"/>
              <a:t>01.09.2020</a:t>
            </a:fld>
            <a:endParaRPr lang="uk-UA"/>
          </a:p>
        </p:txBody>
      </p:sp>
      <p:sp>
        <p:nvSpPr>
          <p:cNvPr id="5" name="Нижний колонтитул 4"/>
          <p:cNvSpPr>
            <a:spLocks noGrp="1"/>
          </p:cNvSpPr>
          <p:nvPr>
            <p:ph type="ftr" sz="quarter" idx="11"/>
          </p:nvPr>
        </p:nvSpPr>
        <p:spPr/>
        <p:txBody>
          <a:bodyPr/>
          <a:lstStyle>
            <a:extLst/>
          </a:lstStyle>
          <a:p>
            <a:endParaRPr lang="uk-UA"/>
          </a:p>
        </p:txBody>
      </p:sp>
      <p:sp>
        <p:nvSpPr>
          <p:cNvPr id="6" name="Номер слайда 5"/>
          <p:cNvSpPr>
            <a:spLocks noGrp="1"/>
          </p:cNvSpPr>
          <p:nvPr>
            <p:ph type="sldNum" sz="quarter" idx="12"/>
          </p:nvPr>
        </p:nvSpPr>
        <p:spPr/>
        <p:txBody>
          <a:bodyPr/>
          <a:lstStyle>
            <a:extLst/>
          </a:lstStyle>
          <a:p>
            <a:fld id="{59A380E0-C841-4AB2-98C0-11C61ED6A47A}" type="slidenum">
              <a:rPr lang="uk-UA" smtClean="0"/>
              <a:t>‹#›</a:t>
            </a:fld>
            <a:endParaRPr lang="uk-UA"/>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transition spd="slow">
    <p:blinds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162285A-E4FF-47F5-807D-F090A63A2367}" type="datetimeFigureOut">
              <a:rPr lang="ru-RU" smtClean="0"/>
              <a:t>01.09.2020</a:t>
            </a:fld>
            <a:endParaRPr lang="uk-UA"/>
          </a:p>
        </p:txBody>
      </p:sp>
      <p:sp>
        <p:nvSpPr>
          <p:cNvPr id="5" name="Нижний колонтитул 4"/>
          <p:cNvSpPr>
            <a:spLocks noGrp="1"/>
          </p:cNvSpPr>
          <p:nvPr>
            <p:ph type="ftr" sz="quarter" idx="11"/>
          </p:nvPr>
        </p:nvSpPr>
        <p:spPr/>
        <p:txBody>
          <a:bodyPr/>
          <a:lstStyle>
            <a:extLst/>
          </a:lstStyle>
          <a:p>
            <a:endParaRPr lang="uk-UA"/>
          </a:p>
        </p:txBody>
      </p:sp>
      <p:sp>
        <p:nvSpPr>
          <p:cNvPr id="6" name="Номер слайда 5"/>
          <p:cNvSpPr>
            <a:spLocks noGrp="1"/>
          </p:cNvSpPr>
          <p:nvPr>
            <p:ph type="sldNum" sz="quarter" idx="12"/>
          </p:nvPr>
        </p:nvSpPr>
        <p:spPr/>
        <p:txBody>
          <a:bodyPr/>
          <a:lstStyle>
            <a:extLst/>
          </a:lstStyle>
          <a:p>
            <a:fld id="{59A380E0-C841-4AB2-98C0-11C61ED6A47A}" type="slidenum">
              <a:rPr lang="uk-UA" smtClean="0"/>
              <a:t>‹#›</a:t>
            </a:fld>
            <a:endParaRPr lang="uk-UA"/>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blinds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162285A-E4FF-47F5-807D-F090A63A2367}" type="datetimeFigureOut">
              <a:rPr lang="ru-RU" smtClean="0"/>
              <a:t>01.09.2020</a:t>
            </a:fld>
            <a:endParaRPr lang="uk-UA"/>
          </a:p>
        </p:txBody>
      </p:sp>
      <p:sp>
        <p:nvSpPr>
          <p:cNvPr id="6" name="Нижний колонтитул 5"/>
          <p:cNvSpPr>
            <a:spLocks noGrp="1"/>
          </p:cNvSpPr>
          <p:nvPr>
            <p:ph type="ftr" sz="quarter" idx="11"/>
          </p:nvPr>
        </p:nvSpPr>
        <p:spPr/>
        <p:txBody>
          <a:bodyPr/>
          <a:lstStyle>
            <a:extLst/>
          </a:lstStyle>
          <a:p>
            <a:endParaRPr lang="uk-UA"/>
          </a:p>
        </p:txBody>
      </p:sp>
      <p:sp>
        <p:nvSpPr>
          <p:cNvPr id="7" name="Номер слайда 6"/>
          <p:cNvSpPr>
            <a:spLocks noGrp="1"/>
          </p:cNvSpPr>
          <p:nvPr>
            <p:ph type="sldNum" sz="quarter" idx="12"/>
          </p:nvPr>
        </p:nvSpPr>
        <p:spPr/>
        <p:txBody>
          <a:bodyPr/>
          <a:lstStyle>
            <a:extLst/>
          </a:lstStyle>
          <a:p>
            <a:fld id="{59A380E0-C841-4AB2-98C0-11C61ED6A47A}" type="slidenum">
              <a:rPr lang="uk-UA" smtClean="0"/>
              <a:t>‹#›</a:t>
            </a:fld>
            <a:endParaRPr lang="uk-UA"/>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transition spd="slow">
    <p:blinds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162285A-E4FF-47F5-807D-F090A63A2367}" type="datetimeFigureOut">
              <a:rPr lang="ru-RU" smtClean="0"/>
              <a:t>01.09.2020</a:t>
            </a:fld>
            <a:endParaRPr lang="uk-UA"/>
          </a:p>
        </p:txBody>
      </p:sp>
      <p:sp>
        <p:nvSpPr>
          <p:cNvPr id="8" name="Нижний колонтитул 7"/>
          <p:cNvSpPr>
            <a:spLocks noGrp="1"/>
          </p:cNvSpPr>
          <p:nvPr>
            <p:ph type="ftr" sz="quarter" idx="11"/>
          </p:nvPr>
        </p:nvSpPr>
        <p:spPr/>
        <p:txBody>
          <a:bodyPr/>
          <a:lstStyle>
            <a:extLst/>
          </a:lstStyle>
          <a:p>
            <a:endParaRPr lang="uk-UA"/>
          </a:p>
        </p:txBody>
      </p:sp>
      <p:sp>
        <p:nvSpPr>
          <p:cNvPr id="9" name="Номер слайда 8"/>
          <p:cNvSpPr>
            <a:spLocks noGrp="1"/>
          </p:cNvSpPr>
          <p:nvPr>
            <p:ph type="sldNum" sz="quarter" idx="12"/>
          </p:nvPr>
        </p:nvSpPr>
        <p:spPr/>
        <p:txBody>
          <a:bodyPr/>
          <a:lstStyle>
            <a:extLst/>
          </a:lstStyle>
          <a:p>
            <a:fld id="{59A380E0-C841-4AB2-98C0-11C61ED6A47A}" type="slidenum">
              <a:rPr lang="uk-UA" smtClean="0"/>
              <a:t>‹#›</a:t>
            </a:fld>
            <a:endParaRPr lang="uk-UA"/>
          </a:p>
        </p:txBody>
      </p:sp>
    </p:spTree>
  </p:cSld>
  <p:clrMapOvr>
    <a:overrideClrMapping bg1="lt1" tx1="dk1" bg2="lt2" tx2="dk2" accent1="accent1" accent2="accent2" accent3="accent3" accent4="accent4" accent5="accent5" accent6="accent6" hlink="hlink" folHlink="folHlink"/>
  </p:clrMapOvr>
  <p:transition spd="slow">
    <p:blinds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B162285A-E4FF-47F5-807D-F090A63A2367}" type="datetimeFigureOut">
              <a:rPr lang="ru-RU" smtClean="0"/>
              <a:t>01.09.2020</a:t>
            </a:fld>
            <a:endParaRPr lang="uk-UA"/>
          </a:p>
        </p:txBody>
      </p:sp>
      <p:sp>
        <p:nvSpPr>
          <p:cNvPr id="4" name="Нижний колонтитул 3"/>
          <p:cNvSpPr>
            <a:spLocks noGrp="1"/>
          </p:cNvSpPr>
          <p:nvPr>
            <p:ph type="ftr" sz="quarter" idx="11"/>
          </p:nvPr>
        </p:nvSpPr>
        <p:spPr/>
        <p:txBody>
          <a:bodyPr/>
          <a:lstStyle>
            <a:extLst/>
          </a:lstStyle>
          <a:p>
            <a:endParaRPr lang="uk-UA"/>
          </a:p>
        </p:txBody>
      </p:sp>
      <p:sp>
        <p:nvSpPr>
          <p:cNvPr id="5" name="Номер слайда 4"/>
          <p:cNvSpPr>
            <a:spLocks noGrp="1"/>
          </p:cNvSpPr>
          <p:nvPr>
            <p:ph type="sldNum" sz="quarter" idx="12"/>
          </p:nvPr>
        </p:nvSpPr>
        <p:spPr/>
        <p:txBody>
          <a:bodyPr/>
          <a:lstStyle>
            <a:extLst/>
          </a:lstStyle>
          <a:p>
            <a:fld id="{59A380E0-C841-4AB2-98C0-11C61ED6A47A}" type="slidenum">
              <a:rPr lang="uk-UA" smtClean="0"/>
              <a:t>‹#›</a:t>
            </a:fld>
            <a:endParaRPr lang="uk-UA"/>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transition spd="slow">
    <p:blinds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B162285A-E4FF-47F5-807D-F090A63A2367}" type="datetimeFigureOut">
              <a:rPr lang="ru-RU" smtClean="0"/>
              <a:t>01.09.2020</a:t>
            </a:fld>
            <a:endParaRPr lang="uk-UA"/>
          </a:p>
        </p:txBody>
      </p:sp>
      <p:sp>
        <p:nvSpPr>
          <p:cNvPr id="3" name="Нижний колонтитул 2"/>
          <p:cNvSpPr>
            <a:spLocks noGrp="1"/>
          </p:cNvSpPr>
          <p:nvPr>
            <p:ph type="ftr" sz="quarter" idx="11"/>
          </p:nvPr>
        </p:nvSpPr>
        <p:spPr/>
        <p:txBody>
          <a:bodyPr/>
          <a:lstStyle>
            <a:extLst/>
          </a:lstStyle>
          <a:p>
            <a:endParaRPr lang="uk-UA"/>
          </a:p>
        </p:txBody>
      </p:sp>
      <p:sp>
        <p:nvSpPr>
          <p:cNvPr id="4" name="Номер слайда 3"/>
          <p:cNvSpPr>
            <a:spLocks noGrp="1"/>
          </p:cNvSpPr>
          <p:nvPr>
            <p:ph type="sldNum" sz="quarter" idx="12"/>
          </p:nvPr>
        </p:nvSpPr>
        <p:spPr/>
        <p:txBody>
          <a:bodyPr/>
          <a:lstStyle>
            <a:extLst/>
          </a:lstStyle>
          <a:p>
            <a:fld id="{59A380E0-C841-4AB2-98C0-11C61ED6A47A}" type="slidenum">
              <a:rPr lang="uk-UA" smtClean="0"/>
              <a:t>‹#›</a:t>
            </a:fld>
            <a:endParaRPr lang="uk-UA"/>
          </a:p>
        </p:txBody>
      </p:sp>
    </p:spTree>
  </p:cSld>
  <p:clrMapOvr>
    <a:masterClrMapping/>
  </p:clrMapOvr>
  <p:transition spd="slow">
    <p:blinds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B162285A-E4FF-47F5-807D-F090A63A2367}" type="datetimeFigureOut">
              <a:rPr lang="ru-RU" smtClean="0"/>
              <a:t>01.09.2020</a:t>
            </a:fld>
            <a:endParaRPr lang="uk-UA"/>
          </a:p>
        </p:txBody>
      </p:sp>
      <p:sp>
        <p:nvSpPr>
          <p:cNvPr id="6" name="Нижний колонтитул 5"/>
          <p:cNvSpPr>
            <a:spLocks noGrp="1"/>
          </p:cNvSpPr>
          <p:nvPr>
            <p:ph type="ftr" sz="quarter" idx="11"/>
          </p:nvPr>
        </p:nvSpPr>
        <p:spPr/>
        <p:txBody>
          <a:bodyPr/>
          <a:lstStyle>
            <a:extLst/>
          </a:lstStyle>
          <a:p>
            <a:endParaRPr lang="uk-UA"/>
          </a:p>
        </p:txBody>
      </p:sp>
      <p:sp>
        <p:nvSpPr>
          <p:cNvPr id="7" name="Номер слайда 6"/>
          <p:cNvSpPr>
            <a:spLocks noGrp="1"/>
          </p:cNvSpPr>
          <p:nvPr>
            <p:ph type="sldNum" sz="quarter" idx="12"/>
          </p:nvPr>
        </p:nvSpPr>
        <p:spPr/>
        <p:txBody>
          <a:bodyPr/>
          <a:lstStyle>
            <a:extLst/>
          </a:lstStyle>
          <a:p>
            <a:fld id="{59A380E0-C841-4AB2-98C0-11C61ED6A47A}" type="slidenum">
              <a:rPr lang="uk-UA" smtClean="0"/>
              <a:t>‹#›</a:t>
            </a:fld>
            <a:endParaRPr lang="uk-UA"/>
          </a:p>
        </p:txBody>
      </p:sp>
    </p:spTree>
  </p:cSld>
  <p:clrMapOvr>
    <a:overrideClrMapping bg1="lt1" tx1="dk1" bg2="lt2" tx2="dk2" accent1="accent1" accent2="accent2" accent3="accent3" accent4="accent4" accent5="accent5" accent6="accent6" hlink="hlink" folHlink="folHlink"/>
  </p:clrMapOvr>
  <p:transition spd="slow">
    <p:blinds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162285A-E4FF-47F5-807D-F090A63A2367}" type="datetimeFigureOut">
              <a:rPr lang="ru-RU" smtClean="0"/>
              <a:t>01.09.2020</a:t>
            </a:fld>
            <a:endParaRPr lang="uk-UA"/>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uk-UA"/>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59A380E0-C841-4AB2-98C0-11C61ED6A47A}" type="slidenum">
              <a:rPr lang="uk-UA" smtClean="0"/>
              <a:t>‹#›</a:t>
            </a:fld>
            <a:endParaRPr lang="uk-UA"/>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blinds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162285A-E4FF-47F5-807D-F090A63A2367}" type="datetimeFigureOut">
              <a:rPr lang="ru-RU" smtClean="0"/>
              <a:t>01.09.2020</a:t>
            </a:fld>
            <a:endParaRPr lang="uk-UA"/>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uk-UA"/>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9A380E0-C841-4AB2-98C0-11C61ED6A47A}"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blinds dir="vert"/>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style>
          <a:lnRef idx="2">
            <a:schemeClr val="accent1"/>
          </a:lnRef>
          <a:fillRef idx="1">
            <a:schemeClr val="lt1"/>
          </a:fillRef>
          <a:effectRef idx="0">
            <a:schemeClr val="accent1"/>
          </a:effectRef>
          <a:fontRef idx="minor">
            <a:schemeClr val="dk1"/>
          </a:fontRef>
        </p:style>
        <p:txBody>
          <a:bodyPr/>
          <a:lstStyle/>
          <a:p>
            <a:pPr algn="ctr"/>
            <a:r>
              <a:rPr lang="uk-UA" dirty="0" smtClean="0">
                <a:solidFill>
                  <a:schemeClr val="accent1"/>
                </a:solidFill>
              </a:rPr>
              <a:t>ГЕОПОЕТИКА</a:t>
            </a:r>
            <a:endParaRPr lang="uk-UA" dirty="0">
              <a:solidFill>
                <a:schemeClr val="accent1"/>
              </a:solidFill>
            </a:endParaRPr>
          </a:p>
        </p:txBody>
      </p:sp>
    </p:spTree>
  </p:cSld>
  <p:clrMapOvr>
    <a:masterClrMapping/>
  </p:clrMapOvr>
  <p:transition spd="slow">
    <p:blinds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285720" y="1500174"/>
          <a:ext cx="8501122" cy="4286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Заголовок 1"/>
          <p:cNvSpPr>
            <a:spLocks noGrp="1"/>
          </p:cNvSpPr>
          <p:nvPr>
            <p:ph type="title"/>
          </p:nvPr>
        </p:nvSpPr>
        <p:spPr>
          <a:xfrm>
            <a:off x="500034" y="285728"/>
            <a:ext cx="8229600" cy="1060472"/>
          </a:xfrm>
        </p:spPr>
        <p:txBody>
          <a:bodyPr/>
          <a:lstStyle/>
          <a:p>
            <a:pPr algn="ctr"/>
            <a:r>
              <a:rPr lang="uk-UA" dirty="0" smtClean="0"/>
              <a:t>Основні поняття </a:t>
            </a:r>
            <a:r>
              <a:rPr lang="uk-UA" dirty="0" err="1" smtClean="0"/>
              <a:t>геопоетики</a:t>
            </a:r>
            <a:endParaRPr lang="uk-UA" dirty="0"/>
          </a:p>
        </p:txBody>
      </p:sp>
    </p:spTree>
  </p:cSld>
  <p:clrMapOvr>
    <a:masterClrMapping/>
  </p:clrMapOvr>
  <p:transition spd="slow">
    <p:blinds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285720" y="1142984"/>
          <a:ext cx="8501122" cy="53578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Заголовок 1"/>
          <p:cNvSpPr>
            <a:spLocks noGrp="1"/>
          </p:cNvSpPr>
          <p:nvPr>
            <p:ph type="title"/>
          </p:nvPr>
        </p:nvSpPr>
        <p:spPr>
          <a:xfrm>
            <a:off x="500034" y="285728"/>
            <a:ext cx="8229600" cy="1060472"/>
          </a:xfrm>
        </p:spPr>
        <p:txBody>
          <a:bodyPr/>
          <a:lstStyle/>
          <a:p>
            <a:pPr algn="ctr"/>
            <a:r>
              <a:rPr lang="uk-UA" dirty="0" smtClean="0"/>
              <a:t>Основні поняття </a:t>
            </a:r>
            <a:r>
              <a:rPr lang="uk-UA" dirty="0" err="1" smtClean="0"/>
              <a:t>геопоетики</a:t>
            </a:r>
            <a:endParaRPr lang="uk-UA" dirty="0"/>
          </a:p>
        </p:txBody>
      </p:sp>
    </p:spTree>
  </p:cSld>
  <p:clrMapOvr>
    <a:masterClrMapping/>
  </p:clrMapOvr>
  <p:transition spd="slow">
    <p:blinds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214422"/>
            <a:ext cx="9144000" cy="4500594"/>
          </a:xfrm>
        </p:spPr>
        <p:style>
          <a:lnRef idx="2">
            <a:schemeClr val="accent1"/>
          </a:lnRef>
          <a:fillRef idx="1">
            <a:schemeClr val="lt1"/>
          </a:fillRef>
          <a:effectRef idx="0">
            <a:schemeClr val="accent1"/>
          </a:effectRef>
          <a:fontRef idx="minor">
            <a:schemeClr val="dk1"/>
          </a:fontRef>
        </p:style>
        <p:txBody>
          <a:bodyPr>
            <a:normAutofit fontScale="85000" lnSpcReduction="20000"/>
          </a:bodyPr>
          <a:lstStyle/>
          <a:p>
            <a:pPr algn="just"/>
            <a:r>
              <a:rPr lang="uk-UA" b="1" dirty="0" smtClean="0"/>
              <a:t> </a:t>
            </a:r>
            <a:r>
              <a:rPr lang="uk-UA" dirty="0" err="1" smtClean="0"/>
              <a:t>Геопоетика</a:t>
            </a:r>
            <a:r>
              <a:rPr lang="uk-UA" dirty="0" smtClean="0"/>
              <a:t> є особливим методом письма, подібним до щоденника інтелектуала, або певним різновидом літературознавчих досліджень, сфокусованих на тому, як Простір розкривається у слові — від скупих згадок у літописах, сагах, бортових журналах піратів до надзвичайних образно-поетичних систем, наприклад, В. </a:t>
            </a:r>
            <a:r>
              <a:rPr lang="uk-UA" dirty="0" err="1" smtClean="0"/>
              <a:t>Хлєбнікова</a:t>
            </a:r>
            <a:r>
              <a:rPr lang="uk-UA" dirty="0" smtClean="0"/>
              <a:t> (</a:t>
            </a:r>
            <a:r>
              <a:rPr lang="uk-UA" dirty="0" err="1" smtClean="0"/>
              <a:t>Волга—Каспій</a:t>
            </a:r>
            <a:r>
              <a:rPr lang="uk-UA" dirty="0" smtClean="0"/>
              <a:t>), А. де Сент-Екзюпері(Сахара), </a:t>
            </a:r>
            <a:r>
              <a:rPr lang="uk-UA" dirty="0" err="1" smtClean="0"/>
              <a:t>Сен-Жон</a:t>
            </a:r>
            <a:r>
              <a:rPr lang="uk-UA" dirty="0" smtClean="0"/>
              <a:t> Перса (Гобі, острови </a:t>
            </a:r>
            <a:r>
              <a:rPr lang="uk-UA" dirty="0" err="1" smtClean="0"/>
              <a:t>Карібського</a:t>
            </a:r>
            <a:r>
              <a:rPr lang="uk-UA" dirty="0" smtClean="0"/>
              <a:t> моря) чи П. </a:t>
            </a:r>
            <a:r>
              <a:rPr lang="uk-UA" dirty="0" err="1" smtClean="0"/>
              <a:t>Гогена</a:t>
            </a:r>
            <a:r>
              <a:rPr lang="uk-UA" dirty="0" smtClean="0"/>
              <a:t> (Полінезія). </a:t>
            </a:r>
          </a:p>
          <a:p>
            <a:pPr algn="just"/>
            <a:r>
              <a:rPr lang="uk-UA" dirty="0" err="1" smtClean="0"/>
              <a:t>Геопоетика</a:t>
            </a:r>
            <a:r>
              <a:rPr lang="uk-UA" dirty="0" smtClean="0"/>
              <a:t> — це своєрідна реакція на постмодерні реалії сьогодення, принизливе розчленовування світу і душі,  що триває у літературі вже кілька десятиліть. Її апологети прагнуть повернутися до наївної зацікавленості першопрохідців, картографів, укладачів словників і збирачів міфів. </a:t>
            </a:r>
          </a:p>
          <a:p>
            <a:endParaRPr lang="uk-UA" dirty="0"/>
          </a:p>
        </p:txBody>
      </p:sp>
      <p:sp>
        <p:nvSpPr>
          <p:cNvPr id="2" name="Заголовок 1"/>
          <p:cNvSpPr>
            <a:spLocks noGrp="1"/>
          </p:cNvSpPr>
          <p:nvPr>
            <p:ph type="title"/>
          </p:nvPr>
        </p:nvSpPr>
        <p:spPr/>
        <p:txBody>
          <a:bodyPr/>
          <a:lstStyle/>
          <a:p>
            <a:pPr algn="ctr"/>
            <a:r>
              <a:rPr lang="uk-UA" dirty="0" smtClean="0"/>
              <a:t>ВИСНОВКИ</a:t>
            </a:r>
            <a:endParaRPr lang="uk-UA" dirty="0"/>
          </a:p>
        </p:txBody>
      </p:sp>
      <p:pic>
        <p:nvPicPr>
          <p:cNvPr id="19460" name="Picture 4" descr="ÐÐ¾ÑÐ¾Ð¶ÐµÐµ Ð¸Ð·Ð¾Ð±ÑÐ°Ð¶ÐµÐ½Ð¸Ðµ"/>
          <p:cNvPicPr>
            <a:picLocks noChangeAspect="1" noChangeArrowheads="1"/>
          </p:cNvPicPr>
          <p:nvPr/>
        </p:nvPicPr>
        <p:blipFill>
          <a:blip r:embed="rId2"/>
          <a:srcRect/>
          <a:stretch>
            <a:fillRect/>
          </a:stretch>
        </p:blipFill>
        <p:spPr bwMode="auto">
          <a:xfrm>
            <a:off x="3428992" y="5214950"/>
            <a:ext cx="2369783" cy="1643050"/>
          </a:xfrm>
          <a:prstGeom prst="rect">
            <a:avLst/>
          </a:prstGeom>
          <a:noFill/>
        </p:spPr>
      </p:pic>
    </p:spTree>
  </p:cSld>
  <p:clrMapOvr>
    <a:masterClrMapping/>
  </p:clrMapOvr>
  <p:transition spd="slow">
    <p:blinds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00166" y="2071678"/>
            <a:ext cx="6389891" cy="923330"/>
          </a:xfrm>
          <a:prstGeom prst="rect">
            <a:avLst/>
          </a:prstGeom>
          <a:solidFill>
            <a:schemeClr val="bg1"/>
          </a:solidFill>
          <a:ln>
            <a:solidFill>
              <a:schemeClr val="bg1"/>
            </a:solidFill>
          </a:ln>
          <a:effectLst>
            <a:glow rad="139700">
              <a:schemeClr val="accent1">
                <a:satMod val="175000"/>
                <a:alpha val="40000"/>
              </a:schemeClr>
            </a:glow>
            <a:reflection blurRad="6350" stA="50000" endA="300" endPos="38500" dist="50800" dir="5400000" sy="-100000" algn="bl" rotWithShape="0"/>
          </a:effectLst>
        </p:spPr>
        <p:txBody>
          <a:bodyPr wrap="none" lIns="91440" tIns="45720" rIns="91440" bIns="45720">
            <a:spAutoFit/>
          </a:bodyPr>
          <a:lstStyle/>
          <a:p>
            <a:pPr algn="ctr"/>
            <a:r>
              <a:rPr lang="ru-RU"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ДЯКУЮ ЗА УВАГУ!</a:t>
            </a:r>
            <a:endParaRPr lang="ru-RU"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18434" name="Picture 2" descr="ÐÐ°ÑÑÐ¸Ð½ÐºÐ¸ Ð¿Ð¾ Ð·Ð°Ð¿ÑÐ¾ÑÑ smile"/>
          <p:cNvPicPr>
            <a:picLocks noChangeAspect="1" noChangeArrowheads="1"/>
          </p:cNvPicPr>
          <p:nvPr/>
        </p:nvPicPr>
        <p:blipFill>
          <a:blip r:embed="rId2" cstate="print"/>
          <a:srcRect/>
          <a:stretch>
            <a:fillRect/>
          </a:stretch>
        </p:blipFill>
        <p:spPr bwMode="auto">
          <a:xfrm>
            <a:off x="2786050" y="3429000"/>
            <a:ext cx="3685110" cy="1928802"/>
          </a:xfrm>
          <a:prstGeom prst="rect">
            <a:avLst/>
          </a:prstGeom>
          <a:noFill/>
        </p:spPr>
      </p:pic>
    </p:spTree>
  </p:cSld>
  <p:clrMapOvr>
    <a:masterClrMapping/>
  </p:clrMapOvr>
  <p:transition spd="slow">
    <p:blinds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1481329"/>
            <a:ext cx="5857916" cy="4590877"/>
          </a:xfrm>
        </p:spPr>
        <p:txBody>
          <a:bodyPr>
            <a:normAutofit fontScale="92500"/>
          </a:bodyPr>
          <a:lstStyle/>
          <a:p>
            <a:pPr algn="just"/>
            <a:r>
              <a:rPr lang="uk-UA" sz="2800" dirty="0" smtClean="0"/>
              <a:t>Ще до Першої світової війни виникли декілька наукових напрямків, у назві яких був терміноелемент "</a:t>
            </a:r>
            <a:r>
              <a:rPr lang="uk-UA" sz="2800" dirty="0" err="1" smtClean="0"/>
              <a:t>гео</a:t>
            </a:r>
            <a:r>
              <a:rPr lang="uk-UA" sz="2800" dirty="0" smtClean="0"/>
              <a:t>", тобто "географічний". </a:t>
            </a:r>
          </a:p>
          <a:p>
            <a:pPr algn="just"/>
            <a:r>
              <a:rPr lang="uk-UA" sz="2800" dirty="0" smtClean="0"/>
              <a:t>Серед них "геополітика", "</a:t>
            </a:r>
            <a:r>
              <a:rPr lang="uk-UA" sz="2800" dirty="0" err="1" smtClean="0"/>
              <a:t>геософія</a:t>
            </a:r>
            <a:r>
              <a:rPr lang="uk-UA" sz="2800" dirty="0" smtClean="0"/>
              <a:t>" і "</a:t>
            </a:r>
            <a:r>
              <a:rPr lang="uk-UA" sz="2800" dirty="0" err="1" smtClean="0"/>
              <a:t>геопоетика</a:t>
            </a:r>
            <a:r>
              <a:rPr lang="uk-UA" sz="2800" dirty="0" smtClean="0"/>
              <a:t>". Тепер їх значно більше:є "</a:t>
            </a:r>
            <a:r>
              <a:rPr lang="uk-UA" sz="2800" dirty="0" err="1" smtClean="0"/>
              <a:t>геометод</a:t>
            </a:r>
            <a:r>
              <a:rPr lang="uk-UA" sz="2800" dirty="0" smtClean="0"/>
              <a:t>", "</a:t>
            </a:r>
            <a:r>
              <a:rPr lang="uk-UA" sz="2800" dirty="0" err="1" smtClean="0"/>
              <a:t>геоекономіка</a:t>
            </a:r>
            <a:r>
              <a:rPr lang="uk-UA" sz="2800" dirty="0" smtClean="0"/>
              <a:t>", "</a:t>
            </a:r>
            <a:r>
              <a:rPr lang="uk-UA" sz="2800" dirty="0" err="1" smtClean="0"/>
              <a:t>геосоціологія</a:t>
            </a:r>
            <a:r>
              <a:rPr lang="uk-UA" sz="2800" dirty="0" smtClean="0"/>
              <a:t>", "геостратегія", "</a:t>
            </a:r>
            <a:r>
              <a:rPr lang="uk-UA" sz="2800" dirty="0" err="1" smtClean="0"/>
              <a:t>геопсихологія</a:t>
            </a:r>
            <a:r>
              <a:rPr lang="uk-UA" sz="2800" dirty="0" smtClean="0"/>
              <a:t>"  та  ін.</a:t>
            </a:r>
            <a:endParaRPr lang="ru-RU" sz="2800" dirty="0" smtClean="0"/>
          </a:p>
          <a:p>
            <a:endParaRPr lang="uk-UA" dirty="0"/>
          </a:p>
        </p:txBody>
      </p:sp>
      <p:sp>
        <p:nvSpPr>
          <p:cNvPr id="2" name="Заголовок 1"/>
          <p:cNvSpPr>
            <a:spLocks noGrp="1"/>
          </p:cNvSpPr>
          <p:nvPr>
            <p:ph type="title"/>
          </p:nvPr>
        </p:nvSpPr>
        <p:spPr/>
        <p:txBody>
          <a:bodyPr>
            <a:normAutofit fontScale="90000"/>
          </a:bodyPr>
          <a:lstStyle/>
          <a:p>
            <a:pPr algn="ctr"/>
            <a:r>
              <a:rPr lang="uk-UA" dirty="0" smtClean="0"/>
              <a:t>Коротка історія поняття </a:t>
            </a:r>
            <a:r>
              <a:rPr lang="uk-UA" dirty="0" err="1" smtClean="0"/>
              <a:t>“геопоетика”</a:t>
            </a:r>
            <a:endParaRPr lang="uk-UA" dirty="0"/>
          </a:p>
        </p:txBody>
      </p:sp>
      <p:pic>
        <p:nvPicPr>
          <p:cNvPr id="26626" name="Picture 2" descr="ÐÐ¾ÑÐ¾Ð¶ÐµÐµ Ð¸Ð·Ð¾Ð±ÑÐ°Ð¶ÐµÐ½Ð¸Ðµ"/>
          <p:cNvPicPr>
            <a:picLocks noChangeAspect="1" noChangeArrowheads="1"/>
          </p:cNvPicPr>
          <p:nvPr/>
        </p:nvPicPr>
        <p:blipFill>
          <a:blip r:embed="rId2"/>
          <a:srcRect/>
          <a:stretch>
            <a:fillRect/>
          </a:stretch>
        </p:blipFill>
        <p:spPr bwMode="auto">
          <a:xfrm>
            <a:off x="6532576" y="4857760"/>
            <a:ext cx="2611424" cy="2000240"/>
          </a:xfrm>
          <a:prstGeom prst="rect">
            <a:avLst/>
          </a:prstGeom>
          <a:noFill/>
        </p:spPr>
      </p:pic>
    </p:spTree>
  </p:cSld>
  <p:clrMapOvr>
    <a:masterClrMapping/>
  </p:clrMapOvr>
  <p:transition spd="slow">
    <p:blinds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14678" y="1571612"/>
            <a:ext cx="5643602" cy="5000660"/>
          </a:xfrm>
        </p:spPr>
        <p:txBody>
          <a:bodyPr>
            <a:normAutofit fontScale="85000" lnSpcReduction="10000"/>
          </a:bodyPr>
          <a:lstStyle/>
          <a:p>
            <a:pPr algn="just"/>
            <a:r>
              <a:rPr lang="uk-UA" sz="2800" dirty="0" smtClean="0"/>
              <a:t>Лише у XXI ст. починає інтенсивно розвиватися "</a:t>
            </a:r>
            <a:r>
              <a:rPr lang="uk-UA" sz="2800" dirty="0" err="1" smtClean="0"/>
              <a:t>геософія</a:t>
            </a:r>
            <a:r>
              <a:rPr lang="uk-UA" sz="2800" dirty="0" smtClean="0"/>
              <a:t>" (праці вихованця кафедри економічної і соціальної географії Львівського національного університету ім. І.Франка Юрія Кисельова). </a:t>
            </a:r>
          </a:p>
          <a:p>
            <a:pPr algn="just"/>
            <a:r>
              <a:rPr lang="uk-UA" sz="2800" dirty="0" smtClean="0"/>
              <a:t>Поки що в тіні залишається "</a:t>
            </a:r>
            <a:r>
              <a:rPr lang="uk-UA" sz="2800" dirty="0" err="1" smtClean="0"/>
              <a:t>геопоетика</a:t>
            </a:r>
            <a:r>
              <a:rPr lang="uk-UA" sz="2800" dirty="0" smtClean="0"/>
              <a:t>" як міждисциплінарний напрямок. Точніше – як дисципліна, що мала б формуватися на межі географічної, літературознавчої та психологічної наук. </a:t>
            </a:r>
            <a:endParaRPr lang="uk-UA" dirty="0"/>
          </a:p>
        </p:txBody>
      </p:sp>
      <p:sp>
        <p:nvSpPr>
          <p:cNvPr id="2" name="Заголовок 1"/>
          <p:cNvSpPr>
            <a:spLocks noGrp="1"/>
          </p:cNvSpPr>
          <p:nvPr>
            <p:ph type="title"/>
          </p:nvPr>
        </p:nvSpPr>
        <p:spPr/>
        <p:txBody>
          <a:bodyPr>
            <a:normAutofit fontScale="90000"/>
          </a:bodyPr>
          <a:lstStyle/>
          <a:p>
            <a:pPr algn="ctr"/>
            <a:r>
              <a:rPr lang="uk-UA" dirty="0" smtClean="0"/>
              <a:t>Коротка історія поняття </a:t>
            </a:r>
            <a:r>
              <a:rPr lang="uk-UA" dirty="0" err="1" smtClean="0"/>
              <a:t>“геопоетика”</a:t>
            </a:r>
            <a:endParaRPr lang="uk-UA" dirty="0"/>
          </a:p>
        </p:txBody>
      </p:sp>
      <p:pic>
        <p:nvPicPr>
          <p:cNvPr id="28674" name="Picture 2" descr="ÐÐ°ÑÑÐ¸Ð½ÐºÐ¸ Ð¿Ð¾ Ð·Ð°Ð¿ÑÐ¾ÑÑ ÑÐµÑÐ¼ÑÐ½"/>
          <p:cNvPicPr>
            <a:picLocks noChangeAspect="1" noChangeArrowheads="1"/>
          </p:cNvPicPr>
          <p:nvPr/>
        </p:nvPicPr>
        <p:blipFill>
          <a:blip r:embed="rId2"/>
          <a:srcRect/>
          <a:stretch>
            <a:fillRect/>
          </a:stretch>
        </p:blipFill>
        <p:spPr bwMode="auto">
          <a:xfrm>
            <a:off x="0" y="1857364"/>
            <a:ext cx="3371850" cy="3228975"/>
          </a:xfrm>
          <a:prstGeom prst="rect">
            <a:avLst/>
          </a:prstGeom>
          <a:noFill/>
        </p:spPr>
      </p:pic>
    </p:spTree>
  </p:cSld>
  <p:clrMapOvr>
    <a:masterClrMapping/>
  </p:clrMapOvr>
  <p:transition spd="slow">
    <p:blinds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481329"/>
            <a:ext cx="8858280" cy="3519307"/>
          </a:xfrm>
        </p:spPr>
        <p:txBody>
          <a:bodyPr>
            <a:normAutofit fontScale="85000" lnSpcReduction="20000"/>
          </a:bodyPr>
          <a:lstStyle/>
          <a:p>
            <a:pPr algn="just"/>
            <a:r>
              <a:rPr lang="uk-UA" dirty="0" smtClean="0"/>
              <a:t>Французький учений </a:t>
            </a:r>
            <a:r>
              <a:rPr lang="uk-UA" dirty="0" err="1" smtClean="0"/>
              <a:t>Кеннот</a:t>
            </a:r>
            <a:r>
              <a:rPr lang="uk-UA" dirty="0" smtClean="0"/>
              <a:t> </a:t>
            </a:r>
            <a:r>
              <a:rPr lang="uk-UA" dirty="0" err="1" smtClean="0"/>
              <a:t>Вайт</a:t>
            </a:r>
            <a:r>
              <a:rPr lang="uk-UA" dirty="0" smtClean="0"/>
              <a:t> (</a:t>
            </a:r>
            <a:r>
              <a:rPr lang="uk-UA" dirty="0" err="1" smtClean="0"/>
              <a:t>Kennoth</a:t>
            </a:r>
            <a:r>
              <a:rPr lang="uk-UA" dirty="0" smtClean="0"/>
              <a:t> </a:t>
            </a:r>
            <a:r>
              <a:rPr lang="uk-UA" dirty="0" err="1" smtClean="0"/>
              <a:t>White</a:t>
            </a:r>
            <a:r>
              <a:rPr lang="uk-UA" dirty="0" smtClean="0"/>
              <a:t>) розглядає </a:t>
            </a:r>
            <a:r>
              <a:rPr lang="uk-UA" dirty="0" err="1" smtClean="0"/>
              <a:t>геопоетику</a:t>
            </a:r>
            <a:r>
              <a:rPr lang="uk-UA" dirty="0" smtClean="0"/>
              <a:t> </a:t>
            </a:r>
            <a:r>
              <a:rPr lang="uk-UA" b="1" dirty="0" smtClean="0">
                <a:solidFill>
                  <a:schemeClr val="accent1"/>
                </a:solidFill>
              </a:rPr>
              <a:t>як написання текстів про подорожі, особливо в екстремальних географічних умовах</a:t>
            </a:r>
            <a:r>
              <a:rPr lang="uk-UA" dirty="0" smtClean="0">
                <a:solidFill>
                  <a:schemeClr val="accent1"/>
                </a:solidFill>
              </a:rPr>
              <a:t>. </a:t>
            </a:r>
          </a:p>
          <a:p>
            <a:pPr algn="just"/>
            <a:r>
              <a:rPr lang="uk-UA" dirty="0" smtClean="0"/>
              <a:t>А український культуролог Ігор Сидоренко (</a:t>
            </a:r>
            <a:r>
              <a:rPr lang="uk-UA" dirty="0" err="1" smtClean="0"/>
              <a:t>Сід</a:t>
            </a:r>
            <a:r>
              <a:rPr lang="uk-UA" dirty="0" smtClean="0"/>
              <a:t>) вважає, що </a:t>
            </a:r>
            <a:r>
              <a:rPr lang="uk-UA" dirty="0" err="1" smtClean="0"/>
              <a:t>геопоетика</a:t>
            </a:r>
            <a:r>
              <a:rPr lang="uk-UA" b="1" i="1" dirty="0" smtClean="0"/>
              <a:t> </a:t>
            </a:r>
            <a:r>
              <a:rPr lang="uk-UA" dirty="0" smtClean="0"/>
              <a:t>– це </a:t>
            </a:r>
            <a:r>
              <a:rPr lang="uk-UA" b="1" dirty="0" smtClean="0">
                <a:solidFill>
                  <a:schemeClr val="accent1"/>
                </a:solidFill>
              </a:rPr>
              <a:t>наукова дисципліна, яка досліджує культурне тяжіння і структуризацію людського простору. </a:t>
            </a:r>
          </a:p>
          <a:p>
            <a:pPr algn="just"/>
            <a:r>
              <a:rPr lang="uk-UA" dirty="0" smtClean="0"/>
              <a:t>Тобто на противагу геополітиці </a:t>
            </a:r>
            <a:r>
              <a:rPr lang="uk-UA" b="1" dirty="0" smtClean="0">
                <a:solidFill>
                  <a:schemeClr val="accent1"/>
                </a:solidFill>
              </a:rPr>
              <a:t>вона ближча до </a:t>
            </a:r>
            <a:r>
              <a:rPr lang="uk-UA" b="1" dirty="0" err="1" smtClean="0">
                <a:solidFill>
                  <a:schemeClr val="accent1"/>
                </a:solidFill>
              </a:rPr>
              <a:t>геософії</a:t>
            </a:r>
            <a:r>
              <a:rPr lang="uk-UA" b="1" dirty="0" smtClean="0">
                <a:solidFill>
                  <a:schemeClr val="accent1"/>
                </a:solidFill>
              </a:rPr>
              <a:t> і культурології</a:t>
            </a:r>
            <a:r>
              <a:rPr lang="uk-UA" dirty="0" smtClean="0"/>
              <a:t> у розумінні польського вченого А. </a:t>
            </a:r>
            <a:r>
              <a:rPr lang="uk-UA" dirty="0" err="1" smtClean="0"/>
              <a:t>Піскозуба</a:t>
            </a:r>
            <a:r>
              <a:rPr lang="uk-UA" dirty="0" smtClean="0"/>
              <a:t>.</a:t>
            </a:r>
            <a:endParaRPr lang="ru-RU" dirty="0" smtClean="0"/>
          </a:p>
          <a:p>
            <a:pPr algn="just"/>
            <a:endParaRPr lang="uk-UA" dirty="0"/>
          </a:p>
        </p:txBody>
      </p:sp>
      <p:sp>
        <p:nvSpPr>
          <p:cNvPr id="2" name="Заголовок 1"/>
          <p:cNvSpPr>
            <a:spLocks noGrp="1"/>
          </p:cNvSpPr>
          <p:nvPr>
            <p:ph type="title"/>
          </p:nvPr>
        </p:nvSpPr>
        <p:spPr/>
        <p:txBody>
          <a:bodyPr>
            <a:normAutofit fontScale="90000"/>
          </a:bodyPr>
          <a:lstStyle/>
          <a:p>
            <a:pPr algn="ctr"/>
            <a:r>
              <a:rPr lang="uk-UA" dirty="0" smtClean="0"/>
              <a:t>Визначення поняття </a:t>
            </a:r>
            <a:r>
              <a:rPr lang="uk-UA" dirty="0" err="1" smtClean="0"/>
              <a:t>“геопоетика”</a:t>
            </a:r>
            <a:endParaRPr lang="uk-UA" dirty="0"/>
          </a:p>
        </p:txBody>
      </p:sp>
      <p:pic>
        <p:nvPicPr>
          <p:cNvPr id="25602" name="Picture 2" descr="ÐÐ°ÑÑÐ¸Ð½ÐºÐ¸ Ð¿Ð¾ Ð·Ð°Ð¿ÑÐ¾ÑÑ Ð¼Ð½ÐµÐ½Ð¸Ðµ"/>
          <p:cNvPicPr>
            <a:picLocks noChangeAspect="1" noChangeArrowheads="1"/>
          </p:cNvPicPr>
          <p:nvPr/>
        </p:nvPicPr>
        <p:blipFill>
          <a:blip r:embed="rId2"/>
          <a:srcRect/>
          <a:stretch>
            <a:fillRect/>
          </a:stretch>
        </p:blipFill>
        <p:spPr bwMode="auto">
          <a:xfrm>
            <a:off x="2928926" y="4857760"/>
            <a:ext cx="3804491" cy="2000240"/>
          </a:xfrm>
          <a:prstGeom prst="rect">
            <a:avLst/>
          </a:prstGeom>
          <a:noFill/>
        </p:spPr>
      </p:pic>
    </p:spTree>
  </p:cSld>
  <p:clrMapOvr>
    <a:masterClrMapping/>
  </p:clrMapOvr>
  <p:transition spd="slow">
    <p:blinds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481328"/>
            <a:ext cx="6143636" cy="5376672"/>
          </a:xfrm>
        </p:spPr>
        <p:style>
          <a:lnRef idx="3">
            <a:schemeClr val="lt1"/>
          </a:lnRef>
          <a:fillRef idx="1">
            <a:schemeClr val="accent1"/>
          </a:fillRef>
          <a:effectRef idx="1">
            <a:schemeClr val="accent1"/>
          </a:effectRef>
          <a:fontRef idx="minor">
            <a:schemeClr val="lt1"/>
          </a:fontRef>
        </p:style>
        <p:txBody>
          <a:bodyPr/>
          <a:lstStyle/>
          <a:p>
            <a:pPr algn="just"/>
            <a:r>
              <a:rPr lang="uk-UA" dirty="0" smtClean="0"/>
              <a:t>В. </a:t>
            </a:r>
            <a:r>
              <a:rPr lang="uk-UA" dirty="0" err="1" smtClean="0"/>
              <a:t>Романишин</a:t>
            </a:r>
            <a:r>
              <a:rPr lang="uk-UA" dirty="0" smtClean="0"/>
              <a:t> розглядає </a:t>
            </a:r>
            <a:r>
              <a:rPr lang="uk-UA" dirty="0" err="1" smtClean="0"/>
              <a:t>геопоетику</a:t>
            </a:r>
            <a:r>
              <a:rPr lang="uk-UA" dirty="0" smtClean="0"/>
              <a:t> як художню топографію та теоретичну рефлексію над літературним </a:t>
            </a:r>
            <a:r>
              <a:rPr lang="uk-UA" dirty="0" err="1" smtClean="0"/>
              <a:t>часопростором</a:t>
            </a:r>
            <a:r>
              <a:rPr lang="uk-UA" dirty="0" smtClean="0"/>
              <a:t>.</a:t>
            </a:r>
            <a:endParaRPr lang="ru-RU" dirty="0" smtClean="0"/>
          </a:p>
          <a:p>
            <a:pPr algn="just"/>
            <a:r>
              <a:rPr lang="uk-UA" dirty="0" smtClean="0"/>
              <a:t>У літературознавстві ідея необхідності вивчення у художніх творах категорій часу і простору (</a:t>
            </a:r>
            <a:r>
              <a:rPr lang="uk-UA" dirty="0" err="1" smtClean="0"/>
              <a:t>хронос</a:t>
            </a:r>
            <a:r>
              <a:rPr lang="uk-UA" dirty="0" smtClean="0"/>
              <a:t> – гр. час, </a:t>
            </a:r>
            <a:r>
              <a:rPr lang="uk-UA" dirty="0" err="1" smtClean="0"/>
              <a:t>топос</a:t>
            </a:r>
            <a:r>
              <a:rPr lang="uk-UA" dirty="0" smtClean="0"/>
              <a:t> – гр. простір) запропонували російські вчені О. </a:t>
            </a:r>
            <a:r>
              <a:rPr lang="uk-UA" dirty="0" err="1" smtClean="0"/>
              <a:t>Ухтомський</a:t>
            </a:r>
            <a:r>
              <a:rPr lang="uk-UA" dirty="0" smtClean="0"/>
              <a:t> і М. </a:t>
            </a:r>
            <a:r>
              <a:rPr lang="uk-UA" dirty="0" err="1" smtClean="0"/>
              <a:t>Бахтін</a:t>
            </a:r>
            <a:r>
              <a:rPr lang="uk-UA" dirty="0" smtClean="0"/>
              <a:t>.</a:t>
            </a:r>
            <a:endParaRPr lang="ru-RU" dirty="0" smtClean="0"/>
          </a:p>
          <a:p>
            <a:endParaRPr lang="uk-UA" dirty="0"/>
          </a:p>
        </p:txBody>
      </p:sp>
      <p:sp>
        <p:nvSpPr>
          <p:cNvPr id="2" name="Заголовок 1"/>
          <p:cNvSpPr>
            <a:spLocks noGrp="1"/>
          </p:cNvSpPr>
          <p:nvPr>
            <p:ph type="title"/>
          </p:nvPr>
        </p:nvSpPr>
        <p:spPr/>
        <p:txBody>
          <a:bodyPr>
            <a:normAutofit fontScale="90000"/>
          </a:bodyPr>
          <a:lstStyle/>
          <a:p>
            <a:pPr algn="ctr"/>
            <a:r>
              <a:rPr lang="uk-UA" dirty="0" smtClean="0"/>
              <a:t>Визначення поняття </a:t>
            </a:r>
            <a:r>
              <a:rPr lang="uk-UA" dirty="0" err="1" smtClean="0"/>
              <a:t>“геопоетика”</a:t>
            </a:r>
            <a:endParaRPr lang="uk-UA" dirty="0"/>
          </a:p>
        </p:txBody>
      </p:sp>
      <p:pic>
        <p:nvPicPr>
          <p:cNvPr id="24577" name="Picture 1" descr="E:\универ\картинки для презентацій\title_picture_ucheba-za-granicey.jpg"/>
          <p:cNvPicPr>
            <a:picLocks noChangeAspect="1" noChangeArrowheads="1"/>
          </p:cNvPicPr>
          <p:nvPr/>
        </p:nvPicPr>
        <p:blipFill>
          <a:blip r:embed="rId2"/>
          <a:srcRect/>
          <a:stretch>
            <a:fillRect/>
          </a:stretch>
        </p:blipFill>
        <p:spPr bwMode="auto">
          <a:xfrm>
            <a:off x="6215075" y="2928934"/>
            <a:ext cx="2928925" cy="1945077"/>
          </a:xfrm>
          <a:prstGeom prst="rect">
            <a:avLst/>
          </a:prstGeom>
          <a:noFill/>
        </p:spPr>
      </p:pic>
    </p:spTree>
  </p:cSld>
  <p:clrMapOvr>
    <a:masterClrMapping/>
  </p:clrMapOvr>
  <p:transition spd="slow">
    <p:blinds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1481329"/>
            <a:ext cx="8572560" cy="3590745"/>
          </a:xfrm>
        </p:spPr>
        <p:txBody>
          <a:bodyPr>
            <a:normAutofit fontScale="92500" lnSpcReduction="10000"/>
          </a:bodyPr>
          <a:lstStyle/>
          <a:p>
            <a:pPr algn="just"/>
            <a:r>
              <a:rPr lang="uk-UA" b="1" dirty="0" smtClean="0"/>
              <a:t>Реальним об’єктом </a:t>
            </a:r>
            <a:r>
              <a:rPr lang="uk-UA" dirty="0" smtClean="0"/>
              <a:t>є сукупність поетичних творів, точніше, їх текстів в семіотичному представленні. </a:t>
            </a:r>
          </a:p>
          <a:p>
            <a:pPr algn="just"/>
            <a:r>
              <a:rPr lang="uk-UA" b="1" dirty="0" smtClean="0"/>
              <a:t>Концептуальним або гносеологічним об’єктом </a:t>
            </a:r>
            <a:r>
              <a:rPr lang="uk-UA" dirty="0" smtClean="0"/>
              <a:t>є конструкт поетичного твору разом із законами, закономірностями і способами його вираження (образами, художніми засобами). </a:t>
            </a:r>
          </a:p>
          <a:p>
            <a:pPr algn="just"/>
            <a:r>
              <a:rPr lang="uk-UA" dirty="0" smtClean="0"/>
              <a:t>Щодо </a:t>
            </a:r>
            <a:r>
              <a:rPr lang="uk-UA" b="1" dirty="0" smtClean="0"/>
              <a:t>віртуального об’єкта</a:t>
            </a:r>
            <a:r>
              <a:rPr lang="uk-UA" dirty="0" smtClean="0"/>
              <a:t>, то в умовах інформатизації наукового пізнання про нього можна говорити поки що гіпотетично.</a:t>
            </a:r>
            <a:endParaRPr lang="ru-RU" dirty="0" smtClean="0"/>
          </a:p>
          <a:p>
            <a:endParaRPr lang="uk-UA" dirty="0"/>
          </a:p>
        </p:txBody>
      </p:sp>
      <p:sp>
        <p:nvSpPr>
          <p:cNvPr id="2" name="Заголовок 1"/>
          <p:cNvSpPr>
            <a:spLocks noGrp="1"/>
          </p:cNvSpPr>
          <p:nvPr>
            <p:ph type="title"/>
          </p:nvPr>
        </p:nvSpPr>
        <p:spPr/>
        <p:txBody>
          <a:bodyPr>
            <a:normAutofit fontScale="90000"/>
          </a:bodyPr>
          <a:lstStyle/>
          <a:p>
            <a:pPr algn="ctr"/>
            <a:r>
              <a:rPr lang="uk-UA" dirty="0" err="1" smtClean="0"/>
              <a:t>Геопоетика</a:t>
            </a:r>
            <a:r>
              <a:rPr lang="uk-UA" dirty="0" smtClean="0"/>
              <a:t> як новий науковий напрямок</a:t>
            </a:r>
            <a:endParaRPr lang="uk-UA" dirty="0"/>
          </a:p>
        </p:txBody>
      </p:sp>
      <p:pic>
        <p:nvPicPr>
          <p:cNvPr id="23554" name="Picture 2" descr="ÐÐ°ÑÑÐ¸Ð½ÐºÐ¸ Ð¿Ð¾ Ð·Ð°Ð¿ÑÐ¾ÑÑ Ð·Ð½Ð°Ð½Ð¸Ðµ"/>
          <p:cNvPicPr>
            <a:picLocks noChangeAspect="1" noChangeArrowheads="1"/>
          </p:cNvPicPr>
          <p:nvPr/>
        </p:nvPicPr>
        <p:blipFill>
          <a:blip r:embed="rId2"/>
          <a:srcRect/>
          <a:stretch>
            <a:fillRect/>
          </a:stretch>
        </p:blipFill>
        <p:spPr bwMode="auto">
          <a:xfrm>
            <a:off x="6167454" y="4857760"/>
            <a:ext cx="2976546" cy="2000240"/>
          </a:xfrm>
          <a:prstGeom prst="rect">
            <a:avLst/>
          </a:prstGeom>
          <a:noFill/>
        </p:spPr>
      </p:pic>
    </p:spTree>
  </p:cSld>
  <p:clrMapOvr>
    <a:masterClrMapping/>
  </p:clrMapOvr>
  <p:transition spd="slow">
    <p:blinds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481328"/>
            <a:ext cx="5500694" cy="5376672"/>
          </a:xfrm>
        </p:spPr>
        <p:style>
          <a:lnRef idx="2">
            <a:schemeClr val="accent1"/>
          </a:lnRef>
          <a:fillRef idx="1">
            <a:schemeClr val="lt1"/>
          </a:fillRef>
          <a:effectRef idx="0">
            <a:schemeClr val="accent1"/>
          </a:effectRef>
          <a:fontRef idx="minor">
            <a:schemeClr val="dk1"/>
          </a:fontRef>
        </p:style>
        <p:txBody>
          <a:bodyPr>
            <a:normAutofit/>
          </a:bodyPr>
          <a:lstStyle/>
          <a:p>
            <a:pPr algn="just"/>
            <a:r>
              <a:rPr lang="uk-UA" b="1" dirty="0" smtClean="0"/>
              <a:t>Предметом дослідження </a:t>
            </a:r>
            <a:r>
              <a:rPr lang="uk-UA" dirty="0" smtClean="0"/>
              <a:t>реальних об’єктів є </a:t>
            </a:r>
            <a:r>
              <a:rPr lang="uk-UA" dirty="0" err="1" smtClean="0"/>
              <a:t>системнозмістова</a:t>
            </a:r>
            <a:r>
              <a:rPr lang="uk-UA" dirty="0" smtClean="0"/>
              <a:t> і </a:t>
            </a:r>
            <a:r>
              <a:rPr lang="uk-UA" dirty="0" err="1" smtClean="0"/>
              <a:t>системноструктурна</a:t>
            </a:r>
            <a:r>
              <a:rPr lang="uk-UA" dirty="0" smtClean="0"/>
              <a:t> організація поетичних творів, а конкретними об’єктами – є елементи цієї структури і зв’язки (формальні і змістовні) між ними. Цими елементами (і компонентами) можуть бути конкретні </a:t>
            </a:r>
            <a:r>
              <a:rPr lang="uk-UA" dirty="0" err="1" smtClean="0"/>
              <a:t>геотопоси</a:t>
            </a:r>
            <a:r>
              <a:rPr lang="uk-UA" dirty="0" smtClean="0"/>
              <a:t>. </a:t>
            </a:r>
          </a:p>
          <a:p>
            <a:pPr algn="just"/>
            <a:endParaRPr lang="uk-UA" dirty="0"/>
          </a:p>
        </p:txBody>
      </p:sp>
      <p:sp>
        <p:nvSpPr>
          <p:cNvPr id="2" name="Заголовок 1"/>
          <p:cNvSpPr>
            <a:spLocks noGrp="1"/>
          </p:cNvSpPr>
          <p:nvPr>
            <p:ph type="title"/>
          </p:nvPr>
        </p:nvSpPr>
        <p:spPr/>
        <p:txBody>
          <a:bodyPr>
            <a:normAutofit fontScale="90000"/>
          </a:bodyPr>
          <a:lstStyle/>
          <a:p>
            <a:pPr algn="ctr"/>
            <a:r>
              <a:rPr lang="uk-UA" dirty="0" err="1" smtClean="0"/>
              <a:t>Геопоетика</a:t>
            </a:r>
            <a:r>
              <a:rPr lang="uk-UA" dirty="0" smtClean="0"/>
              <a:t> як новий науковий напрямок</a:t>
            </a:r>
            <a:endParaRPr lang="uk-UA" dirty="0"/>
          </a:p>
        </p:txBody>
      </p:sp>
      <p:pic>
        <p:nvPicPr>
          <p:cNvPr id="22530" name="Picture 2" descr="ÐÐ¾ÑÐ¾Ð¶ÐµÐµ Ð¸Ð·Ð¾Ð±ÑÐ°Ð¶ÐµÐ½Ð¸Ðµ"/>
          <p:cNvPicPr>
            <a:picLocks noChangeAspect="1" noChangeArrowheads="1"/>
          </p:cNvPicPr>
          <p:nvPr/>
        </p:nvPicPr>
        <p:blipFill>
          <a:blip r:embed="rId2"/>
          <a:srcRect/>
          <a:stretch>
            <a:fillRect/>
          </a:stretch>
        </p:blipFill>
        <p:spPr bwMode="auto">
          <a:xfrm>
            <a:off x="5572132" y="2357430"/>
            <a:ext cx="3571868" cy="4500570"/>
          </a:xfrm>
          <a:prstGeom prst="rect">
            <a:avLst/>
          </a:prstGeom>
          <a:noFill/>
        </p:spPr>
      </p:pic>
    </p:spTree>
  </p:cSld>
  <p:clrMapOvr>
    <a:masterClrMapping/>
  </p:clrMapOvr>
  <p:transition spd="slow">
    <p:blinds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481329"/>
            <a:ext cx="9144000" cy="3233555"/>
          </a:xfrm>
        </p:spPr>
        <p:txBody>
          <a:bodyPr>
            <a:normAutofit fontScale="85000" lnSpcReduction="20000"/>
          </a:bodyPr>
          <a:lstStyle/>
          <a:p>
            <a:pPr algn="just"/>
            <a:r>
              <a:rPr lang="uk-UA" dirty="0" smtClean="0"/>
              <a:t>У вірші "Садок вишневий коло хати" – це "хата" і "садок" , а зв’язки між ними – це </a:t>
            </a:r>
            <a:r>
              <a:rPr lang="uk-UA" dirty="0" err="1" smtClean="0"/>
              <a:t>геопросторові</a:t>
            </a:r>
            <a:r>
              <a:rPr lang="uk-UA" dirty="0" smtClean="0"/>
              <a:t> зв’язки, виражені словом "біля" : "</a:t>
            </a:r>
            <a:r>
              <a:rPr lang="uk-UA" dirty="0" err="1" smtClean="0"/>
              <a:t>біля</a:t>
            </a:r>
            <a:r>
              <a:rPr lang="uk-UA" dirty="0" smtClean="0"/>
              <a:t> хати" , що повторюються три рази. Але ці "конкретні об’єкти" розглядаються не самі по собі (це може бути і в науковому дослідженні просторової організації селянського двору), а як елементи "</a:t>
            </a:r>
            <a:r>
              <a:rPr lang="uk-UA" dirty="0" err="1" smtClean="0"/>
              <a:t>геопоетичного</a:t>
            </a:r>
            <a:r>
              <a:rPr lang="uk-UA" dirty="0" smtClean="0"/>
              <a:t> симплекса" ( тут обов’язкова присутність автора вірша з його мистецькими засобами – образами, алюзіями, метафорами, міфологемами та ін., а також ученого з апаратом його студій – засобів пояснення образів і символів, їх інтерпретації чи </a:t>
            </a:r>
            <a:r>
              <a:rPr lang="uk-UA" dirty="0" err="1" smtClean="0"/>
              <a:t>деконструкції</a:t>
            </a:r>
            <a:r>
              <a:rPr lang="uk-UA" dirty="0" smtClean="0"/>
              <a:t>).</a:t>
            </a:r>
            <a:endParaRPr lang="ru-RU" dirty="0" smtClean="0"/>
          </a:p>
          <a:p>
            <a:endParaRPr lang="uk-UA" dirty="0"/>
          </a:p>
        </p:txBody>
      </p:sp>
      <p:sp>
        <p:nvSpPr>
          <p:cNvPr id="2" name="Заголовок 1"/>
          <p:cNvSpPr>
            <a:spLocks noGrp="1"/>
          </p:cNvSpPr>
          <p:nvPr>
            <p:ph type="title"/>
          </p:nvPr>
        </p:nvSpPr>
        <p:spPr/>
        <p:txBody>
          <a:bodyPr>
            <a:normAutofit fontScale="90000"/>
          </a:bodyPr>
          <a:lstStyle/>
          <a:p>
            <a:pPr algn="ctr"/>
            <a:r>
              <a:rPr lang="uk-UA" dirty="0" smtClean="0"/>
              <a:t>Приклад визначення предмету  </a:t>
            </a:r>
            <a:r>
              <a:rPr lang="uk-UA" dirty="0" err="1" smtClean="0"/>
              <a:t>геопоетичного</a:t>
            </a:r>
            <a:r>
              <a:rPr lang="uk-UA" dirty="0" smtClean="0"/>
              <a:t> аналізу</a:t>
            </a:r>
            <a:endParaRPr lang="uk-UA" dirty="0"/>
          </a:p>
        </p:txBody>
      </p:sp>
      <p:pic>
        <p:nvPicPr>
          <p:cNvPr id="21510" name="Picture 6" descr="https://encrypted-tbn0.gstatic.com/images?q=tbn:ANd9GcRGYpRc-OtEiqZd6NpkrL0V4mmqLA7DenN1Nc46n3JgAwq_I27z"/>
          <p:cNvPicPr>
            <a:picLocks noChangeAspect="1" noChangeArrowheads="1"/>
          </p:cNvPicPr>
          <p:nvPr/>
        </p:nvPicPr>
        <p:blipFill>
          <a:blip r:embed="rId2"/>
          <a:srcRect/>
          <a:stretch>
            <a:fillRect/>
          </a:stretch>
        </p:blipFill>
        <p:spPr bwMode="auto">
          <a:xfrm>
            <a:off x="3143240" y="4720211"/>
            <a:ext cx="3171829" cy="2137789"/>
          </a:xfrm>
          <a:prstGeom prst="rect">
            <a:avLst/>
          </a:prstGeom>
          <a:noFill/>
        </p:spPr>
      </p:pic>
    </p:spTree>
  </p:cSld>
  <p:clrMapOvr>
    <a:masterClrMapping/>
  </p:clrMapOvr>
  <p:transition spd="slow">
    <p:blinds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1481138"/>
          <a:ext cx="8229600" cy="5019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Заголовок 1"/>
          <p:cNvSpPr>
            <a:spLocks noGrp="1"/>
          </p:cNvSpPr>
          <p:nvPr>
            <p:ph type="title"/>
          </p:nvPr>
        </p:nvSpPr>
        <p:spPr/>
        <p:txBody>
          <a:bodyPr/>
          <a:lstStyle/>
          <a:p>
            <a:pPr algn="ctr"/>
            <a:r>
              <a:rPr lang="uk-UA" dirty="0" smtClean="0"/>
              <a:t>Основні поняття </a:t>
            </a:r>
            <a:r>
              <a:rPr lang="uk-UA" dirty="0" err="1" smtClean="0"/>
              <a:t>геопоетики</a:t>
            </a:r>
            <a:endParaRPr lang="uk-UA" dirty="0"/>
          </a:p>
        </p:txBody>
      </p:sp>
    </p:spTree>
  </p:cSld>
  <p:clrMapOvr>
    <a:masterClrMapping/>
  </p:clrMapOvr>
  <p:transition spd="slow">
    <p:blinds dir="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58</TotalTime>
  <Words>901</Words>
  <Application>Microsoft Office PowerPoint</Application>
  <PresentationFormat>Экран (4:3)</PresentationFormat>
  <Paragraphs>38</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Открытая</vt:lpstr>
      <vt:lpstr>ГЕОПОЕТИКА</vt:lpstr>
      <vt:lpstr>Коротка історія поняття “геопоетика”</vt:lpstr>
      <vt:lpstr>Коротка історія поняття “геопоетика”</vt:lpstr>
      <vt:lpstr>Визначення поняття “геопоетика”</vt:lpstr>
      <vt:lpstr>Визначення поняття “геопоетика”</vt:lpstr>
      <vt:lpstr>Геопоетика як новий науковий напрямок</vt:lpstr>
      <vt:lpstr>Геопоетика як новий науковий напрямок</vt:lpstr>
      <vt:lpstr>Приклад визначення предмету  геопоетичного аналізу</vt:lpstr>
      <vt:lpstr>Основні поняття геопоетики</vt:lpstr>
      <vt:lpstr>Основні поняття геопоетики</vt:lpstr>
      <vt:lpstr>Основні поняття геопоетики</vt:lpstr>
      <vt:lpstr>ВИСНОВКИ</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ГЕОПОЕТИКА</dc:title>
  <dc:creator>admin</dc:creator>
  <cp:lastModifiedBy>Валя</cp:lastModifiedBy>
  <cp:revision>4</cp:revision>
  <dcterms:created xsi:type="dcterms:W3CDTF">2018-11-20T17:08:34Z</dcterms:created>
  <dcterms:modified xsi:type="dcterms:W3CDTF">2020-09-01T18:52:36Z</dcterms:modified>
</cp:coreProperties>
</file>