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63" r:id="rId6"/>
    <p:sldId id="259" r:id="rId7"/>
    <p:sldId id="260" r:id="rId8"/>
    <p:sldId id="262" r:id="rId9"/>
    <p:sldId id="261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4C84D-AD7C-4A6F-AB98-A62AF9E90C0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3E52D-34A3-47E0-A1B9-9139CE13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7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E52D-34A3-47E0-A1B9-9139CE1326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3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3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3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3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0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5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2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2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5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1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.com.ua/77626/istoriya/porivnyalno_istorichniy_metod#srcannot_2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18047" y="0"/>
            <a:ext cx="27238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Лекція 2</a:t>
            </a:r>
            <a:endParaRPr lang="uk-UA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313" y="92333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(ІСТОРИКО-ПОРІВНЯЛЬНИЙ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2967335"/>
            <a:ext cx="12385217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>
              <a:buAutoNum type="arabicPeriod"/>
            </a:pP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</a:t>
            </a:r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застосовування результатів використання порівняльної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методології;</a:t>
            </a:r>
          </a:p>
          <a:p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Практична значимість та перспективи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дослідження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</a:t>
            </a:r>
          </a:p>
          <a:p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7862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0797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2900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194946"/>
              </p:ext>
            </p:extLst>
          </p:nvPr>
        </p:nvGraphicFramePr>
        <p:xfrm>
          <a:off x="0" y="481262"/>
          <a:ext cx="12192000" cy="14095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3384">
                  <a:extLst>
                    <a:ext uri="{9D8B030D-6E8A-4147-A177-3AD203B41FA5}">
                      <a16:colId xmlns:a16="http://schemas.microsoft.com/office/drawing/2014/main" val="211995844"/>
                    </a:ext>
                  </a:extLst>
                </a:gridCol>
                <a:gridCol w="8068616">
                  <a:extLst>
                    <a:ext uri="{9D8B030D-6E8A-4147-A177-3AD203B41FA5}">
                      <a16:colId xmlns:a16="http://schemas.microsoft.com/office/drawing/2014/main" val="24022652"/>
                    </a:ext>
                  </a:extLst>
                </a:gridCol>
              </a:tblGrid>
              <a:tr h="12994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Наукові галузі/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теорії та концепції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dirty="0">
                          <a:effectLst/>
                        </a:rPr>
                        <a:t>(у даній таблиці використані теорії та концепції для пояснення сфери публічних справ, подані </a:t>
                      </a:r>
                      <a:r>
                        <a:rPr lang="uk-UA" sz="1000" dirty="0" err="1">
                          <a:effectLst/>
                        </a:rPr>
                        <a:t>С.Томсоном</a:t>
                      </a:r>
                      <a:r>
                        <a:rPr lang="uk-UA" sz="1000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і </a:t>
                      </a:r>
                      <a:r>
                        <a:rPr lang="uk-UA" sz="2000" dirty="0" err="1">
                          <a:effectLst/>
                        </a:rPr>
                        <a:t>С.Джоном</a:t>
                      </a:r>
                      <a:r>
                        <a:rPr lang="uk-UA" sz="2000" dirty="0">
                          <a:effectLst/>
                        </a:rPr>
                        <a:t> 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Застосування в публічній політиці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97711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Політична наука: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810145"/>
                  </a:ext>
                </a:extLst>
              </a:tr>
              <a:tr h="9909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групової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державну політику як результат взаємодії груп інтересів, визначає плюралізм та корпоративізм як основні моделі вироблення та реалізації державної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179977954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заінтересованих груп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мотиви залучення недержавних акторів до вироблення публічної політики, пояснює їх політичні стратегії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4412484"/>
                  </a:ext>
                </a:extLst>
              </a:tr>
              <a:tr h="676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політичного лобіювання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описує механізми впливу на прийняття політико-управлінських рішень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611755761"/>
                  </a:ext>
                </a:extLst>
              </a:tr>
              <a:tr h="794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політичних мереж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розкриває форми політичних мереж, формування спільного інтересу в секторальній політиці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14746584"/>
                  </a:ext>
                </a:extLst>
              </a:tr>
              <a:tr h="670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зв’язків з урядовими структурами (</a:t>
                      </a:r>
                      <a:r>
                        <a:rPr lang="en-US" sz="2000">
                          <a:effectLst/>
                        </a:rPr>
                        <a:t>GR</a:t>
                      </a:r>
                      <a:r>
                        <a:rPr lang="uk-UA" sz="2000">
                          <a:effectLst/>
                        </a:rPr>
                        <a:t>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розкриває механізм політичної комунікації держави, бізнесу та суспільства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4129138853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Соціологія: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889862"/>
                  </a:ext>
                </a:extLst>
              </a:tr>
              <a:tr h="747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ресурсної залежності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механізм зниження невизначеностей та збільшення ресурсів заінтересованих сторін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88924886"/>
                  </a:ext>
                </a:extLst>
              </a:tr>
              <a:tr h="651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Інституціональна теорія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поведінку, обрання стратегії заінтересованою стороною у залежності від інституціонального середовища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88580392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Менеджмент: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811702"/>
                  </a:ext>
                </a:extLst>
              </a:tr>
              <a:tr h="751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Ресурсна теорія організації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практику формування стратегічних ресурсів і підвищення власної конкурентоздатності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91618834"/>
                  </a:ext>
                </a:extLst>
              </a:tr>
              <a:tr h="701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Поведінкова теорія фірми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реакцію (активність, пасивність) фірми на оточуюче середовище (уряд)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063609705"/>
                  </a:ext>
                </a:extLst>
              </a:tr>
              <a:tr h="937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принципал-агентських відносин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пояснює політичну активність недержавних акторів, шляхом створення своїх агентів всередині державної служби і використання їх у задоволені власних потреб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3939385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Економічна наука: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163349"/>
                  </a:ext>
                </a:extLst>
              </a:tr>
              <a:tr h="10118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груп та колективної дії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дає визначення поняттю «інтерес», пояснює природу політичної активності індивідів, механізм створення та розподілу суспільних та колективних благ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54600143"/>
                  </a:ext>
                </a:extLst>
              </a:tr>
              <a:tr h="629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суспільного вибору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політичну активність недержавних акторів як купівлю бажаної публічної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334984092"/>
                  </a:ext>
                </a:extLst>
              </a:tr>
              <a:tr h="10175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en-US" sz="2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ігор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тактику поведінки недержавних акторів у взаємодії з державою з врахуванням поведінки інших як конкурентів у впливі на формування державної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377344214"/>
                  </a:ext>
                </a:extLst>
              </a:tr>
              <a:tr h="9597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трансакційних витрат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природу створення коаліцій і об’єднань спільних зусиль заради досягнення цілей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35677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243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914400" indent="-914400" algn="ctr">
              <a:buAutoNum type="arabicPeriod"/>
            </a:pPr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pPr algn="ctr"/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науці;</a:t>
            </a:r>
          </a:p>
        </p:txBody>
      </p:sp>
    </p:spTree>
    <p:extLst>
      <p:ext uri="{BB962C8B-B14F-4D97-AF65-F5344CB8AC3E}">
        <p14:creationId xmlns:p14="http://schemas.microsoft.com/office/powerpoint/2010/main" val="147194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39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ts val="1670"/>
              </a:lnSpc>
              <a:spcAft>
                <a:spcPts val="0"/>
              </a:spcAft>
            </a:pP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90237" y="169982"/>
            <a:ext cx="1237247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Порівняльно-історичний метод – сукупність спеціальних процедур дослідження, спрямованих на встановлення спорідненості мов та закономірностей їх розвитку шляхом їхнього порівняння на різних історичних етапах.</a:t>
            </a:r>
          </a:p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Підґрунтям до зародження цього методу була поява в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перших граматик рідних мов. Основними лексикографічними працями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є словники “важких” слів в Англії (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ст.), тлумачний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С.Джонсона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(1755 р.), етимологічний словник нідерландської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Кіліана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(1599 р.), тлумачний словник німецької мови, укладений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К.Штилером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(1691 р.), багатотомний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І.Аделунга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(1774–1786 рр.), словник шведської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Е.Шродеруса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, “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свео-гетський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словник”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Х.Спегеля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 В Данії створений, але не опублікований тлумачний словник датської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М.Мота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uk-UA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70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0"/>
            <a:ext cx="9144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75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079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uk-UA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застосовування результатів використання порівняльної методології</a:t>
            </a:r>
            <a:r>
              <a:rPr lang="uk-UA" sz="3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  <a:endParaRPr lang="uk-UA" sz="3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59" y="1251284"/>
            <a:ext cx="10948736" cy="560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4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371379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Німецький історик Теодор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Шідер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виділяв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п'ять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функцій порівняльного методу 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історії та політиці: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парадигмальну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аналогічну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узагальнюючу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індивідуалізаційну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 та </a:t>
            </a:r>
            <a:r>
              <a:rPr lang="uk-UA" sz="2800" b="1" i="1" dirty="0">
                <a:solidFill>
                  <a:srgbClr val="646464"/>
                </a:solidFill>
                <a:latin typeface="Roboto"/>
              </a:rPr>
              <a:t>синтетичну.</a:t>
            </a:r>
            <a:endParaRPr lang="uk-UA" sz="2800" dirty="0">
              <a:solidFill>
                <a:srgbClr val="646464"/>
              </a:solidFill>
              <a:latin typeface="Roboto"/>
            </a:endParaRPr>
          </a:p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"Порівняльний метод ... служить певній пізнавальної задачі. Це завдання полягає у виробленні максимально однорідних прийомів аналізу рясного історичного матеріалу, з тим щоб включити його до складу єдиної універсальної історичної теорії. Сучасний заклик до порівняння - це в першу чергу заклик до більшої узагальненості історичних понять, до підведення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лякаюче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розрослася маси конкретного під загальне " </a:t>
            </a:r>
            <a:r>
              <a:rPr lang="uk-UA" sz="2800" baseline="30000" dirty="0">
                <a:solidFill>
                  <a:srgbClr val="1FA2D6"/>
                </a:solidFill>
                <a:latin typeface="Roboto"/>
                <a:hlinkClick r:id="rId2"/>
              </a:rPr>
              <a:t>[2]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.</a:t>
            </a:r>
            <a:endParaRPr lang="uk-UA" sz="28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854450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7693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Важлива сфера застосування порівняльно-історичного методу сюжети, пов'язані з соціально-економічної, військової історією. Можна порівнювати економічну і демографічну потенціали народів і країн, структуру армії і її кількісний склад. У дослідженнях з історії цивілізацій і культур можна порівнювати особливості політичного устрою держав, культури, побуту, звичаїв, менталітету народів. Такого роду аналіз дозволяє пояснити причини перемоги або поразки учасників військових конфліктів, причини культурно-цивілізаційного вибору народів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</a:t>
            </a: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Порівняльний метод часто залучається в використанні даних етнографії для вивчення древніх товариств. У нас нерідко відсутні адекватні опису їх соціального ладу, релігійних обрядів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Однак ми можемо звернутися до вивчення товариств, які сьогодні знаходяться приблизно на тому ж рівні розвитку, а також провести етнографічні дослідження (племен Полінезії, Океанії, Африки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.). Наприклад, ми можемо порівняти інститути влади вождя, роль і статус жрецтва, системи кровноспоріднених і общинних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зв'язків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, інститут данини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Цей метод називається </a:t>
            </a:r>
            <a:r>
              <a:rPr lang="uk-UA" sz="2400" b="1" i="1" dirty="0">
                <a:solidFill>
                  <a:srgbClr val="646464"/>
                </a:solidFill>
                <a:latin typeface="Roboto"/>
              </a:rPr>
              <a:t>порівнянням по аналогії.</a:t>
            </a:r>
            <a:endParaRPr lang="uk-UA" sz="2400" dirty="0">
              <a:solidFill>
                <a:srgbClr val="646464"/>
              </a:solidFill>
              <a:latin typeface="Roboto"/>
            </a:endParaRP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Особливого значення набуває застосування методу при порівнянні історичного шляху різних країн і народів. Історики тут намагаються знайти альтернативи історичного шляху, побачити розвилки, поворотні точки в історії різних країн.</a:t>
            </a:r>
            <a:endParaRPr lang="uk-UA" sz="24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73818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921093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637</Words>
  <Application>Microsoft Office PowerPoint</Application>
  <PresentationFormat>Широкоэкранный</PresentationFormat>
  <Paragraphs>60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Owner</dc:creator>
  <cp:lastModifiedBy>Owner</cp:lastModifiedBy>
  <cp:revision>23</cp:revision>
  <dcterms:created xsi:type="dcterms:W3CDTF">2023-09-05T05:25:19Z</dcterms:created>
  <dcterms:modified xsi:type="dcterms:W3CDTF">2023-09-19T07:54:31Z</dcterms:modified>
</cp:coreProperties>
</file>