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81" r:id="rId17"/>
    <p:sldId id="282" r:id="rId18"/>
    <p:sldId id="283" r:id="rId19"/>
    <p:sldId id="284" r:id="rId20"/>
    <p:sldId id="285" r:id="rId21"/>
    <p:sldId id="286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80" r:id="rId4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D8C-7ED7-4A25-9C0F-C455DEB3EB2E}" type="datetimeFigureOut">
              <a:rPr lang="ru-RU" smtClean="0"/>
              <a:t>24.11.2024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77FE0FA-6CDE-479B-BE72-2E9252A0E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08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D8C-7ED7-4A25-9C0F-C455DEB3EB2E}" type="datetimeFigureOut">
              <a:rPr lang="ru-RU" smtClean="0"/>
              <a:t>24.11.2024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77FE0FA-6CDE-479B-BE72-2E9252A0E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149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D8C-7ED7-4A25-9C0F-C455DEB3EB2E}" type="datetimeFigureOut">
              <a:rPr lang="ru-RU" smtClean="0"/>
              <a:t>24.11.2024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77FE0FA-6CDE-479B-BE72-2E9252A0E26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6201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D8C-7ED7-4A25-9C0F-C455DEB3EB2E}" type="datetimeFigureOut">
              <a:rPr lang="ru-RU" smtClean="0"/>
              <a:t>24.11.2024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7FE0FA-6CDE-479B-BE72-2E9252A0E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904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D8C-7ED7-4A25-9C0F-C455DEB3EB2E}" type="datetimeFigureOut">
              <a:rPr lang="ru-RU" smtClean="0"/>
              <a:t>24.11.2024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7FE0FA-6CDE-479B-BE72-2E9252A0E26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578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D8C-7ED7-4A25-9C0F-C455DEB3EB2E}" type="datetimeFigureOut">
              <a:rPr lang="ru-RU" smtClean="0"/>
              <a:t>24.11.2024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7FE0FA-6CDE-479B-BE72-2E9252A0E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5074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D8C-7ED7-4A25-9C0F-C455DEB3EB2E}" type="datetimeFigureOut">
              <a:rPr lang="ru-RU" smtClean="0"/>
              <a:t>24.11.2024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E0FA-6CDE-479B-BE72-2E9252A0E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635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D8C-7ED7-4A25-9C0F-C455DEB3EB2E}" type="datetimeFigureOut">
              <a:rPr lang="ru-RU" smtClean="0"/>
              <a:t>24.11.2024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E0FA-6CDE-479B-BE72-2E9252A0E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054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D8C-7ED7-4A25-9C0F-C455DEB3EB2E}" type="datetimeFigureOut">
              <a:rPr lang="ru-RU" smtClean="0"/>
              <a:t>24.11.2024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E0FA-6CDE-479B-BE72-2E9252A0E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288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D8C-7ED7-4A25-9C0F-C455DEB3EB2E}" type="datetimeFigureOut">
              <a:rPr lang="ru-RU" smtClean="0"/>
              <a:t>24.11.2024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77FE0FA-6CDE-479B-BE72-2E9252A0E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398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D8C-7ED7-4A25-9C0F-C455DEB3EB2E}" type="datetimeFigureOut">
              <a:rPr lang="ru-RU" smtClean="0"/>
              <a:t>24.11.2024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77FE0FA-6CDE-479B-BE72-2E9252A0E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169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D8C-7ED7-4A25-9C0F-C455DEB3EB2E}" type="datetimeFigureOut">
              <a:rPr lang="ru-RU" smtClean="0"/>
              <a:t>24.11.2024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77FE0FA-6CDE-479B-BE72-2E9252A0E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594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D8C-7ED7-4A25-9C0F-C455DEB3EB2E}" type="datetimeFigureOut">
              <a:rPr lang="ru-RU" smtClean="0"/>
              <a:t>24.11.2024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E0FA-6CDE-479B-BE72-2E9252A0E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236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D8C-7ED7-4A25-9C0F-C455DEB3EB2E}" type="datetimeFigureOut">
              <a:rPr lang="ru-RU" smtClean="0"/>
              <a:t>24.11.2024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E0FA-6CDE-479B-BE72-2E9252A0E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945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D8C-7ED7-4A25-9C0F-C455DEB3EB2E}" type="datetimeFigureOut">
              <a:rPr lang="ru-RU" smtClean="0"/>
              <a:t>24.11.2024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E0FA-6CDE-479B-BE72-2E9252A0E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4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D8C-7ED7-4A25-9C0F-C455DEB3EB2E}" type="datetimeFigureOut">
              <a:rPr lang="ru-RU" smtClean="0"/>
              <a:t>24.11.2024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7FE0FA-6CDE-479B-BE72-2E9252A0E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046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65D8C-7ED7-4A25-9C0F-C455DEB3EB2E}" type="datetimeFigureOut">
              <a:rPr lang="ru-RU" smtClean="0"/>
              <a:t>24.11.2024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77FE0FA-6CDE-479B-BE72-2E9252A0E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744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Autofit/>
          </a:bodyPr>
          <a:lstStyle/>
          <a:p>
            <a:r>
              <a:rPr lang="uk-UA" sz="4000" b="1" dirty="0"/>
              <a:t>СУЧАСНІ ТЕХНОЛОГІЇ НАДАННЯ БАНКІВСЬКИХ ПОСЛУГ. АНАЛІТИЧНЕ ЗАБЕЗПЕЧЕННЯ ФІНАНСОВИХ РІШЕНЬ</a:t>
            </a:r>
            <a:endParaRPr lang="uk-UA" sz="4000" dirty="0"/>
          </a:p>
          <a:p>
            <a:pPr algn="just">
              <a:spcBef>
                <a:spcPts val="0"/>
              </a:spcBef>
            </a:pPr>
            <a:r>
              <a:rPr lang="uk-UA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Основи організації банківської та операційної діяльності</a:t>
            </a:r>
          </a:p>
          <a:p>
            <a:pPr algn="just">
              <a:spcBef>
                <a:spcPts val="0"/>
              </a:spcBef>
            </a:pPr>
            <a:r>
              <a:rPr lang="uk-UA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Банківські операції: суть, види та типи</a:t>
            </a:r>
          </a:p>
          <a:p>
            <a:pPr algn="just">
              <a:spcBef>
                <a:spcPts val="0"/>
              </a:spcBef>
            </a:pPr>
            <a:r>
              <a:rPr lang="uk-UA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Банківські послуги та продукти: суть, призначення, класифікація</a:t>
            </a:r>
          </a:p>
          <a:p>
            <a:pPr algn="just">
              <a:spcBef>
                <a:spcPts val="0"/>
              </a:spcBef>
            </a:pPr>
            <a:r>
              <a:rPr lang="uk-UA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використаної літератури.</a:t>
            </a:r>
            <a:endParaRPr lang="uk-UA" sz="4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28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Операційний час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частина операційного дня банку, протягом якої приймаються документи на переказ і документи на відкликання, що мають бути оброблені, передані та виконані цим банком протягом цього самого робочого дня. Тривалість операційного часу встановлюється банком самостійно та закріплюється в його внутрішніх документах. </a:t>
            </a:r>
          </a:p>
          <a:p>
            <a:pPr algn="just">
              <a:spcBef>
                <a:spcPts val="0"/>
              </a:spcBef>
            </a:pP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здійснюються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 (рис. 5):</a:t>
            </a:r>
          </a:p>
          <a:p>
            <a:pPr algn="just">
              <a:spcBef>
                <a:spcPts val="0"/>
              </a:spcBef>
            </a:pP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5692" y="2290527"/>
            <a:ext cx="6371319" cy="4163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074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Продовження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рисунку 5.</a:t>
            </a:r>
          </a:p>
          <a:p>
            <a:pPr algn="just">
              <a:spcBef>
                <a:spcPts val="0"/>
              </a:spcBef>
            </a:pP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2525" y="561315"/>
            <a:ext cx="7343518" cy="5694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842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Ідентифікація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передбачає її докладний опис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який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 містити потрібну інформацію для різних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підрозділів банку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внутрішнього аудиту, а саме: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тип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 (міжбанківські розрахунки, операції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клієнтами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банку, розрахунки за власними операціями тощо);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номер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дату договору; дані про контрагента;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конкретні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строки (початок та завершення) операції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згідно з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договором; первинні документи;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зміст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 (кредит, депозит, тип процентної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ставки тощо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відповідальних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виконавців (у тому числі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ініціювання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операції, за реєстрацію та контроль за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 проведенням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ході операційної діяльності банки повинні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забезпечувати захист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готівкових коштів, цінних паперів (у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документарній формі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та інших цінностей і документів, засобів захисту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 від фізичного пошкодження шляхом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відповідно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обладнаних сховищ, вогнетривких сейфів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облікової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 про виконання операцій протягом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строку дії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договору і після його закінчення відповідно до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 законодавства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України.</a:t>
            </a:r>
          </a:p>
        </p:txBody>
      </p:sp>
    </p:spTree>
    <p:extLst>
      <p:ext uri="{BB962C8B-B14F-4D97-AF65-F5344CB8AC3E}">
        <p14:creationId xmlns:p14="http://schemas.microsoft.com/office/powerpoint/2010/main" val="2143666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Операційна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 банків здійснюється на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базі відповідного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інформаційного забезпечення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Оброблення інформації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операції та її зберігання мають виконуватися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серверах та/або іншій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компʼютерній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техніці,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які/яка повинні/а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 розташовуватися на території України,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винятком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 резервних копій, захищених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 використанням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відповідних засобів технічного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та/або криптографічного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Інформаційне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 операційної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 банків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 програмно-технічні комплекси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автоматизації банківської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діяльності, взаємозв'язки для обміну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інформацією між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ними, телекомунікаційну інфраструктуру,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 нормативні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 та інструкції щодо їх застосування.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Банки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розробляють вимоги до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інформаційного забезпечення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урахуванням потреб бізнес-процесів,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 забезпечують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операційну діяльність відповідно до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кращого світового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 управління інформаційними технологіями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нормативно-правових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актів Національного банку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За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 інформаційного забезпечення операційної діяльності має забезпечуватися: хронологічне та систематичне відображення всіх операцій у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регістрах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585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769545" y="525101"/>
            <a:ext cx="10891318" cy="5803271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бухгалтерського обліку на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підставі первинних документів; своєчасне та повне відображення всіх операцій банку та його відділень у регістрах бухгалтерського обліку банку (філії); складання звітності (фінансової, статистичної, управлінської, податкової тощо);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взаємозвʼязок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даних синтетичного та аналітичного обліку. Банк у разі невідповідності структури рахунків аналітичного і синтетичного обліку забезпечує їх взаємозв'язок за допомогою перехідних таблиць; накопичення та систематизація операцій у розрізі економічних показників, потрібних для складання звітності; розрахунок економічних показників, що визначені відповідними методиками НБУ; можливість оперативного аналізу фінансової діяльності банку в розрізі структурних підрозділів; інтегрованість з інформаційними системами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НБУ;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інтегрованість усіх складових систем автоматизації банківської діяльності, можливість отримувати інформацію про здійснені операції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будь-якому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розрізі; уніфікація програмно-технічних рішень та технологій для структурних підрозділів банку; можливість нарощування функціональних характеристик програмного забезпечення, а також його адаптація в разі зміни нормативної бази щодо операцій.</a:t>
            </a:r>
            <a:endParaRPr lang="ru-RU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303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Банківські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суть,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</a:t>
            </a:r>
            <a:endParaRPr 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>
              <a:spcBef>
                <a:spcPts val="0"/>
              </a:spcBef>
            </a:pP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Операція банку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дія або подія, внаслідок якої відбуваються зміни у фінансовому стані банку та яка відображається за балансовими або позабалансовими рахунками банку. Банківським операціям притаманні певні особливості, які вирізняють їх від операцій інших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субʼєктів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господарювання: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1) банківська операція не угода, а дія або дії банківської установи, які здійснюються без участі клієнта. Тобто банківська операція – це дія одного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субʼєкта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не двох, як це передбачає угода;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2) безпосередньо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обʼєктом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банківських операцій, як правило, є фінансові активи (гроші та цінні папери);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3) для проведення банківських операцій треба отримати ліцензію НБУ, на підставі якої банк має право здійснювати банківську діяльність;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4) проведення банківських операцій регламентується головним чином банківським законодавством та правовими актами, які імперативно встановлюють порядок проведення банківських операцій.</a:t>
            </a:r>
          </a:p>
        </p:txBody>
      </p:sp>
    </p:spTree>
    <p:extLst>
      <p:ext uri="{BB962C8B-B14F-4D97-AF65-F5344CB8AC3E}">
        <p14:creationId xmlns:p14="http://schemas.microsoft.com/office/powerpoint/2010/main" val="1990914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Тобто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 банку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це дії банківської установи, спрямовані на забезпечення її функціонування, з одного боку як суб’єкта підприємницької діяльності, з іншого - як фінансового посередника, який здійснює притаманні йому функції. Банківська операція - це факт, що відбувся, оформлений документом, що викликає зміни в його балансових показниках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Банківська практика виробила значну кількість видів банківських операцій, які можна класифікувати за низкою критеріїв, кількість яких залежить від мети, яку ставить перед собою фахівець. Наприклад, їх можна класифікувати за: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законодавчо-правовими нормами;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 економічним змістом; 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 функціональним призначенням;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 відображенням у балансі;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 суб'єктами операцій.</a:t>
            </a:r>
          </a:p>
          <a:p>
            <a:pPr algn="just">
              <a:spcBef>
                <a:spcPts val="0"/>
              </a:spcBef>
            </a:pP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4445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224" y="1548143"/>
            <a:ext cx="5423190" cy="4028792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6. Класифікація банківських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 законодавчо-правовими </a:t>
            </a:r>
            <a:r>
              <a:rPr lang="uk-UA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нормами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8414" y="1548143"/>
            <a:ext cx="5558665" cy="2553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1139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економічним</a:t>
            </a:r>
          </a:p>
          <a:p>
            <a:pPr algn="just">
              <a:spcBef>
                <a:spcPts val="0"/>
              </a:spcBef>
            </a:pPr>
            <a:r>
              <a:rPr lang="uk-UA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змістом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банківські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поділяються на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(рисунок 7):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0275" y="470780"/>
            <a:ext cx="6122084" cy="5902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8505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r>
              <a:rPr lang="ru-RU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функціональним призначенням виокремлюють:</a:t>
            </a:r>
          </a:p>
          <a:p>
            <a:pPr algn="just">
              <a:spcBef>
                <a:spcPts val="0"/>
              </a:spcBef>
            </a:pPr>
            <a:r>
              <a:rPr lang="uk-UA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операції з формування капіталу: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власні ресурси комерційних банків формуються за рахунок статутного капіталу банку, а також фондів, які створюються банками для забезпечення фінансової стійкості, комерційної та господарської діяльності, а також прибутку поточного і минулого років;</a:t>
            </a:r>
          </a:p>
          <a:p>
            <a:pPr algn="just">
              <a:spcBef>
                <a:spcPts val="0"/>
              </a:spcBef>
            </a:pPr>
            <a:r>
              <a:rPr lang="uk-UA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операції з формування ресурсів банку: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 по залученню (в більшій мірі через депозити) та запозиченню (через емісію власних цінних паперів, отримання міжбанківських кредитів та кредитів рефінансування) коштів;</a:t>
            </a:r>
          </a:p>
          <a:p>
            <a:pPr algn="just">
              <a:spcBef>
                <a:spcPts val="0"/>
              </a:spcBef>
            </a:pPr>
            <a:r>
              <a:rPr lang="uk-UA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операції з розміщення наявних ресурсів: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коротко- і довгострокове кредитування виробничої, соціальної, інвестиційної та наукової діяльності підприємств й організацій,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надання споживчих кредитів населенню, лізинг, факторинг, дисконт векселів тощо;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інвестиційні операції;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засновницькі – участь коштами банку в господарській діяльності підприємств;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депозитні операції в частині створення поточних і тривалих резервів платіжних засобів на рахунках в інших банках;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операції з формування ресурсної бази для подальшого їх розміщення (залучення коштів юридичних та фізичних осіб);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523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 lnSpcReduction="10000"/>
          </a:bodyPr>
          <a:lstStyle/>
          <a:p>
            <a:pPr algn="ctr">
              <a:spcBef>
                <a:spcPts val="0"/>
              </a:spcBef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банківської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операційної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endParaRPr lang="ru-RU" sz="24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en-US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Основні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вимоги щодо організації банківської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 регламентуються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низкою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нормативно-законодавчих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актів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зокрема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8 Закону України «Про банки і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банківську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діяльність»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Положенні НБУ «Про організацію бухгалтерського обліку, бухгалтерського контролю під час здійснення операційної діяльності в банках України».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Організація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банківської діяльності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характеризується кількома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рівнями управління, між якими існують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взаємозвʼязки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діяльності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 здійснюється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лише на рівні самого банку та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 відокремлених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підрозділів, а і на рівні НБУ через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регламентацію діяльності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	</a:t>
            </a:r>
          </a:p>
          <a:p>
            <a:pPr algn="just">
              <a:spcBef>
                <a:spcPts val="0"/>
              </a:spcBef>
            </a:pP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банківської діяльності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це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структурне упорядкування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організаційної, функціональної та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операційної діяльності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банку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Через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організацію банківської діяльності в межах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поточної виробничої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 координується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взаємозвʼязок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між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людськими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матеріальними та інформаційними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ресурсами (рис. 1).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Операційна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 банку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сукупність технологічних процесів, пов'язаних з документуванням інформації за операціями банку, проведенням їх реєстрації у відповідних регістрах, перевірянням, вивірянням та здійсненням контролю за операційними ризиками.</a:t>
            </a:r>
          </a:p>
          <a:p>
            <a:pPr algn="just">
              <a:spcBef>
                <a:spcPts val="0"/>
              </a:spcBef>
            </a:pPr>
            <a:endParaRPr lang="uk-UA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84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емісійні операції із випуску цінних паперів власного боргу (акцій, облігацій, векселів);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 міжбанківське кредитування (отримання кредитів від інших банків);</a:t>
            </a:r>
          </a:p>
          <a:p>
            <a:pPr algn="just">
              <a:spcBef>
                <a:spcPts val="0"/>
              </a:spcBef>
            </a:pP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комісійно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-посередницькі операції –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операції за дорученням і на користь клієнта клієнтів за певну плату (комісію або процент). До них належать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комісійно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-розрахункові (пов’язані із здійсненням внутрішніх та міжнародних розрахунків), торговельно-комісійні – купівля-продаж за дорученням клієнтів цінних паперів, валюти,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дорогоцінних металів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посередництво в розміщенні цінних паперів тощо), інші традиційні фінансові та біржові операції.</a:t>
            </a:r>
          </a:p>
          <a:p>
            <a:pPr algn="just">
              <a:spcBef>
                <a:spcPts val="0"/>
              </a:spcBef>
            </a:pP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Банківські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відображаються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окремими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статтями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балансі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комерційного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банку. </a:t>
            </a:r>
            <a:r>
              <a:rPr lang="ru-RU" sz="2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відображення</a:t>
            </a:r>
            <a:r>
              <a:rPr lang="ru-RU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00" i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балансі</a:t>
            </a:r>
            <a:r>
              <a:rPr lang="ru-RU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поділяються</a:t>
            </a:r>
            <a:r>
              <a:rPr lang="ru-RU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активні</a:t>
            </a:r>
            <a:r>
              <a:rPr lang="ru-RU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пасивні</a:t>
            </a:r>
            <a:r>
              <a:rPr lang="ru-RU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позабалансові</a:t>
            </a:r>
            <a:r>
              <a:rPr lang="ru-RU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uk-UA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Активна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банківська операція -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операція, що обліковується банком за активними балансовими або позабалансовими рахунками Плану рахунків бухгалтерського обліку банків України. До таких операцій належать усі види кредитних операцій, операції з розміщення коштів на кореспондентських рахунках в інших банках, операції з придбання цінних паперів, дебіторська заборгованість, у тому числі дебіторська заборгованість за господарською діяльністю, інші активні банківські операції, уключаючи нараховані за всіма цими операціями доходи.</a:t>
            </a:r>
          </a:p>
        </p:txBody>
      </p:sp>
    </p:spTree>
    <p:extLst>
      <p:ext uri="{BB962C8B-B14F-4D97-AF65-F5344CB8AC3E}">
        <p14:creationId xmlns:p14="http://schemas.microsoft.com/office/powerpoint/2010/main" val="25350404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Тобто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активні операції – це операції з розміщення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банком мобілізованих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коштів у депозити, кредити, інвестиції,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товарно-матеріальні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 з метою отримання прибутку.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Вони тісно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 з пасивними. За результатами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активних операцій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 отримує дохід у вигляді відсотків, а за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 та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запозичення коштів сам сплачує відсотки власникам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коштів.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Пасивні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це операції з мобілізації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 комерційного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банку. Результати пасивних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 відображаються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пасиві балансу банку. За рахунок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пасивних операцій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формуються фінансові ресурси банку. Поміж іншим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пасивні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 включають: залучення коштів юридичних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осіб та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вкладів населення; отримання кредитів від комерційних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 та НБУ;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випуск банківських облігацій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векселів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інших зобов’язань.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Позабалансові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операції, що не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відображають руху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коштів, а тому до певного часу, тобто поки не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відобразяться в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доходах чи видатках банку, в балансі не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відображаються.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За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субʼєктами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операцій вони поділяються на операції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клієнтами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міжбанківські та внутрішньобанківські.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Міжбанківські операції — операції з недепозитного залучення ресурсів на міжбанківському ринку: отримання кредитів від центрального банку, позик, одержаних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2639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 інших комерційних банків; операції з надання позик банкам та розміщення депозитів у центральному банку.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До внутрішньобанківських операцій відносять: операції з основними засобами та нематеріальними активами; операції з матеріальними цінностями; розрахунки з персоналом банку.</a:t>
            </a:r>
          </a:p>
          <a:p>
            <a:pPr algn="just">
              <a:spcBef>
                <a:spcPts val="0"/>
              </a:spcBef>
            </a:pP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Процедура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банківських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три </a:t>
            </a:r>
            <a:r>
              <a:rPr lang="ru-RU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(рис. 8).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Здійснення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банківських операцій базується на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низці принципів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до яких згідно із Законом України «Про банки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банківську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діяльність»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належать: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правовий характер та законність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здійснюваних банківських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операцій;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виконання банківських операцій здійснюється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банком самостійно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межах наявних ресурсів;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банківські операції здійснюються в інтересах клієнта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банку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взаємовигідних умовах;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 здійсненні банківської операції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 право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вільного вибору клієнтом банку для обслуговування.</a:t>
            </a:r>
          </a:p>
        </p:txBody>
      </p:sp>
    </p:spTree>
    <p:extLst>
      <p:ext uri="{BB962C8B-B14F-4D97-AF65-F5344CB8AC3E}">
        <p14:creationId xmlns:p14="http://schemas.microsoft.com/office/powerpoint/2010/main" val="8806838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4270" y="561315"/>
            <a:ext cx="7706163" cy="569463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8. Етапи здійснення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банківських операцій 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6899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Банківські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суть,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endParaRPr 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uk-UA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Основною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рисою послуги є її фізична невідчутність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Послуги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збільшують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банківські вимоги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 банківські зобов'язання; для їх надання банку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потрібні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додаткові ресурси; вони слабо посилюють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банківські ризики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не передбачають формування нових резервів;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мають універсальний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характер, оскільки супроводжують як активні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так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пасивні операції. Плата за послугу встановлюється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формі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комісійної винагороди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Банківські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це дії банку, спрямовані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зростання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 прибутковості, або це надані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клієнтам різноманітні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 банківської діяльності, які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супроводжують 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оптимізують банківські операції.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Банківську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послугу ще можна розглядати як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переміщення банківської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інформації. Наприклад, депозитні послуги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включають переміщення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грошей клієнтів до внесків,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 депозитної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угоди, нарахування відсотків та їх зарахування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рахунки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до кредитних послуг відноситься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кредитоспроможності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позичальника, моніторинг кредиту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оформлення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кредитного договору та договору застави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встановлення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графіку погашення кредиту тощо.</a:t>
            </a:r>
          </a:p>
        </p:txBody>
      </p:sp>
    </p:spTree>
    <p:extLst>
      <p:ext uri="{BB962C8B-B14F-4D97-AF65-F5344CB8AC3E}">
        <p14:creationId xmlns:p14="http://schemas.microsoft.com/office/powerpoint/2010/main" val="32072066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ст. 47 Закону України «Про банки і банківську діяльність» до банківських послуг належать: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1) залучення у вклади (депозити) коштів та банківських металів від необмеженого кола юридичних і фізичних осіб;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2) відкриття та ведення поточних (кореспондентських) рахунків клієнтів, у тому числі у банківських металах;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3) розміщення залучених у вклади (депозити), у тому числі на поточні рахунки, коштів та банківських металів від свого імені, на власних умовах та на власний ризик.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Згідно ж Закону України «Про фінансові послуги та фінансові компанії» «фінансова послуга – це операція або декілька операцій, пов’язаних однією правовою метою, з фінансовими засобами, що здійснюються в інтересах інших осіб, ніж надавач такої фінансової послуги, а також послуги, прямо визначені спеціальними законами як фінансові послуги».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 зазначеному законі коло послуг банків значно збільшено за рахунок переліку фінансових послуг: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259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страхування;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надання коштів та банківських металів у кредит;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залучення коштів та банківських металів, що підлягають поверненню;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4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фінансовий лізинг;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5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факторинг;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6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надання гарантій;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7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торгівля валютними цінностями;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8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фінансові платіжні послуги;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9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фінансові послуги, що надаються в межах професійної діяльності на ринках капіталу, передбаченої частиною другою статті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 («</a:t>
            </a:r>
            <a:r>
              <a:rPr lang="ru-RU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Професійна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ринках </a:t>
            </a:r>
            <a:r>
              <a:rPr lang="ru-RU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організованих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товарних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ринках»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Закону України "Про ринки капіталу та організовані товарні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ринки".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Часто класифікації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банківських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 за певним набором критеріїв дублюють класифікації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банківських операцій, але є і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специфічні критерії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характерні тільки для послуг (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рис. 9):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145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9.</a:t>
            </a:r>
          </a:p>
          <a:p>
            <a:pPr algn="just">
              <a:spcBef>
                <a:spcPts val="0"/>
              </a:spcBef>
            </a:pPr>
            <a:endParaRPr lang="uk-UA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uk-UA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uk-UA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uk-UA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 доцільно класифікувати відповідно до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 належності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функції банку щодо перерозподілу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грошових ресурсів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Такий підхід до класифікації дає змогу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привʼязати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банківські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 до діяльності конкретних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підрозділів комерційного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банку, що їх надають (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рис. 10):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956" y="860080"/>
            <a:ext cx="7199318" cy="2963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9930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10.</a:t>
            </a:r>
          </a:p>
          <a:p>
            <a:pPr algn="just">
              <a:spcBef>
                <a:spcPts val="0"/>
              </a:spcBef>
            </a:pP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2099" y="561315"/>
            <a:ext cx="7114364" cy="5684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7906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данному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аспекті доцільно виділити такі групи послуг: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Послуги, що пов'язані із процентними операціями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(процентними доходами та витратами) - це послуги із супроводу діяльності банку із перерозподілу грошових ресурсів.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До цієї групи входять: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 для вкладників - перерахування заробітної плати, пенсії клієнта банку на депозитний рахунок, автоматичне списання відсотків;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послуги для позичальників (послуги кредитного характеру)- відкриття кредитної лінії, закриття овердрафту, автоматичне погашення кредитних відсотків із поточного рахунка.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Процентні банківські послуги допомагають одержати економічну вигоду як вкладникам банку, так і його позичальникам. Для вкладників економічний інтерес виражається у автоматичному збільшенні вартості вкладених у банк грошей.</a:t>
            </a:r>
          </a:p>
          <a:p>
            <a:pPr algn="just">
              <a:spcBef>
                <a:spcPts val="0"/>
              </a:spcBef>
            </a:pPr>
            <a:r>
              <a:rPr lang="uk-UA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Комісійні послуги -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усі інші банківські послуги, які приносять банку не процентні, а комісійні доходи – трастові операції, депозитарні послуги, надання банківських сейфів.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Розрахунково-касове обслуговування –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специфічний вид банківської послуги, який поєднує в собі особливості як процентних, так і комісійних послуг.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394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3035" y="561315"/>
            <a:ext cx="6607879" cy="5705752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1.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099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Слід зазначити, що,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одного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боку, залишки грошових засобів на розрахункових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поточних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рахунках клієнтів є одним із видів залучення ресурсів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 банк може виплачувати певний процент. Із цього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погляду розрахунково-касове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 є процентною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послугою (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 для вкладників). З іншого боку,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розрахунково-касові операції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які проводяться банком за дорученням клієнтів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пов'язані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одержанням банком комісії за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розрахунково-касове обслуговування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 даному аспекті їх можна розглядати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комісійні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послуги. Позичальник, вкладаючи одержані від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банку ресурси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певні види бізнесу, також одержує вартість більшу,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ніж була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інвестована початково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Посередницькі послуги.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 посередницьких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 найбільш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розповсюдженими є посередництво в операціях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цінними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паперами, валютою та майном. Сьогодні заслуговує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увагу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посередницька діяльність комерційних банків при емісії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розміщенні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організації вторинного обігу цінних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паперів клієнтів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Банківські послуги щодо торгівлі </a:t>
            </a:r>
            <a:r>
              <a:rPr lang="uk-UA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валютою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мають на меті надання валюти клієнтам для забезпечення їх платежів та підтримки ліквідності у валюті: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страхуваня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ризиків знецінення коштів внаслідок зміни валютних курсів, отримання спекулятивного прибутку за рахунок зміни курсів валют.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1299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uk-UA" sz="2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Консультаційно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-інформаційні послуги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їх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 полягає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наданні клієнтам різноманітних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кваліфікованих консультацій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інформаційної підтримки з різних аспектів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фінансами та інших господарських, фінансових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правових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банківських питань.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Розрахунково-платіжні послуги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забезпечують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платіжну дисципліну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вони передбачають ведення рахунків юридичних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фізичних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осіб та здійснення розрахунків за їх дорученням,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касове обслуговування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тощо.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Інвестиційні послуги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призначені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реалізовувати зацікавленість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клієнтів банку у інвестуванні власних коштів.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такі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послуги, як формування інвестиційного портфеля,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підбір об'єктів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інвестування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Нетрадиційні послуги.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Під ознакою таких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 традиційно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розуміється їх сучасність,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інноваційність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Тобто поняття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«нетрадиційні банківські послуги», у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трактуванні сучасних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науковців, ототожнюється із поняттям «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інноваційний продукт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у сфері матеріального виробництва. Безперечно, що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само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 всі інноваційні продукти, у порівнянні з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традиційним банківським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обслуговуванням нетрадиційні банківські послуги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зокрема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телебанкінг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мобільний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банкінг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банкінг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тощо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надають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вагомі переваги, як банківській установі, так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 споживачу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0044959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значно підвищується ефективність роботи як банку, так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клієнтів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знижуються витрати на залучення нових клієнтів;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швидкість обслуговуваних клієнтів обмежується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кількістю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спроможністю окремих філій та відділень банку,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чинниками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якими значно легше управляти, зокрема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потужністю комп'ютерної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мережі;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підвищується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якість роботи з клієнтами банку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uk-UA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 самообслуговування клієнтів.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Останнім часом спостерігається тенденція у банківській діяльності максимального залучення засобів автоматизації щодо надання банківських послуг з перекладанням частини функцій співробітників банку на своїх клієнтів. Так, ще декілька років тому для оплати рахунків споживач вимушений був користуватися касовими обслуговуванням з походом до банку, що значно підвищувало час надання послуги. Зараз ці послуги надаються через термінали банків, або через мережу Інтернет. Безумовно, з позиції банку впровадити таку послугу у короткий термін не можливо, оскільки технологічний процес надання таких послуг має проектний характер. Якщо у традиційному розумінні для впровадження банківської послуги необхідно розробити технологію її надання, то для впровадження послуги самообслуговування банк повинен розробити автоматизовану систему її надання, що потребує суттєвих витрат часу та ресурсів.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6860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Результатом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 банку є створення </a:t>
            </a:r>
            <a:r>
              <a:rPr lang="uk-UA" sz="22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банківського продукту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який на відміну від банківської послуги має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відчутну форму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Поняття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«банківський продукт»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зʼявилось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виключно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банківському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середовищі, але, як і поняття «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матеріальний продукт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є комплексним. На методологічному рівні цей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 схожий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матеріальний, оскільки його створення також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 виробничий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процес, тобто банківський продукт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 виробляється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він є результатом здійснення цілої низки дій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спрямованих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проектування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продукту,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саме його виробництво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тестування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реалізацію (продаж).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Подібно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виробництва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матеріального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продукту,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продукту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банківського є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з'єднанням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переробкою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здебільшого кількох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вихідних компонентів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Bef>
                <a:spcPts val="0"/>
              </a:spcBef>
            </a:pP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Банківські продукти поряд із продуктами матеріального виробництва, мають певні особливості: банківські продукти не набувають безпосередньо матеріально-речової форми; відносини з банком мають переважно довгостроковий характер (відкриття рахунків, надання кредитів); нерозривність процесу виготовлення та використання банківського продукту; оперування з грошима у різних формах (готівковій та безготівковій); конкретний характер продукту знаходить відображення у договірних відносинах; реалізація продукту характеризується часовою тривалістю; банківський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0094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 є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нетранспортабельним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збережений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часу; не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відокремлений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не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постійної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У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звʼязку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тим, що банки є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субʼєктами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підприємництва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поняття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 продуктів, з одного боку, має відповідати загальновизнаним поняттям товарів і послуг, а з іншого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враховувати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банківської діяльності.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Складна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специфіка банківських продуктів не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дала можливості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донині розкрити їх економічну природу,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дати науково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достовірну класифікацію.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Існує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декілька підходів для розуміння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сутності банківського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продукту, більш відомі з яких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нормативно-правовий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грошовий, клієнтський та маркетинговий ( рис.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11).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нормативних актів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НБУ банківський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 - це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стандартизовані процедури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що забезпечують виконання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банками операцій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згрупованих за відповідними типами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ознаками.</a:t>
            </a:r>
          </a:p>
          <a:p>
            <a:pPr algn="just">
              <a:spcBef>
                <a:spcPts val="0"/>
              </a:spcBef>
            </a:pP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Для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банківського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продукту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характерні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(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рис. 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12).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2282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11.</a:t>
            </a:r>
          </a:p>
          <a:p>
            <a:pPr algn="just">
              <a:spcBef>
                <a:spcPts val="0"/>
              </a:spcBef>
            </a:pP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4392" y="561314"/>
            <a:ext cx="6934955" cy="569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0574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12.</a:t>
            </a:r>
          </a:p>
          <a:p>
            <a:pPr algn="just">
              <a:spcBef>
                <a:spcPts val="0"/>
              </a:spcBef>
            </a:pP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2376" y="561315"/>
            <a:ext cx="6355533" cy="5694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5069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Для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банківського продукту також характерна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 базового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елемента, яким вважається технологія - порядок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послідовність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 банківських операцій. Саме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вона визначає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 того чи іншого продукту.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Слід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зазначити, що специфіка функціонування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банківської установи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 в тім, що її продуктом є, з одного боку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надання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різноманітних послуг шляхом проведення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банківських операцій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з іншого - створення безготівкових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платіжних засобів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які утворюються в процесі депозитної емісії на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основі надання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позик клієнтам і проведення розрахунків, що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приводить до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загального збільшення грошової маси.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Елементи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специфіка банківського продукту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нерозривно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повʼязані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 собою, більш того, це поєднання призвело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впровадження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практичну діяльність низки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банківських Продуктів.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Банківські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 </a:t>
            </a:r>
            <a:r>
              <a:rPr lang="uk-UA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класифікуються:</a:t>
            </a:r>
            <a:endParaRPr lang="uk-UA" sz="22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 характером вироблення на: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прості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банківські продукти – продукти, які реалізуються одним функціональним підрозділом банку шляхом надання однієї послуги;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складні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банківські продукти – продукти, для реалізації яких можуть бути задіяні декілька підрозділів банку на протязі тривалого часу шляхом надання комплексної послуги;</a:t>
            </a:r>
          </a:p>
          <a:p>
            <a:pPr algn="just">
              <a:spcBef>
                <a:spcPts val="0"/>
              </a:spcBef>
            </a:pP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4982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r>
              <a:rPr lang="uk-UA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рівнем індивідуалізації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на: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одиничні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банківські продукти – це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індивідуальний продукт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він має характерні, тільки йому притаманні особливості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 його серед інших банківських продуктів, він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 має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чітко визначене коло своїх покупців;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масові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банківські продукти – це продукт без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різко вираженої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індивідуальності, у нього немає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особливих характерних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рис, тому він розрізняється тільки за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видами продукту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 фінансового активу і випускається в розрахунку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широке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коло споживачів та інвесторів;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рівнем обмеженості на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лімітовані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банківські продукти – продукти, обсяги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 кількість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випуску яких підлягає квотуванню. Цей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обсяг установлюється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випуску продукту, який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 багатьма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факторами: розміром статутного капіталу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акціонерного банку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попитом покупців і т. д. Наприклад, акції, облігації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кредитні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угоди. Даний продукт виробляється в розрахунку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конкретного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споживача;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не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лімітовані банківські продукти – продукти,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випуск яких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обмежений ніякими квотами. Цей продукт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виробляється в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розрахунку на можливості потенційних клієнтів, його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обсяг залежить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 попиту споживача. До не лімітованих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банківських продуктів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відносяться пластикові, розрахункові та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кредитні картки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банківські рахунки тощо.</a:t>
            </a:r>
          </a:p>
        </p:txBody>
      </p:sp>
    </p:spTree>
    <p:extLst>
      <p:ext uri="{BB962C8B-B14F-4D97-AF65-F5344CB8AC3E}">
        <p14:creationId xmlns:p14="http://schemas.microsoft.com/office/powerpoint/2010/main" val="39227333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Згідно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нормативними актами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НБУ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 перелік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банківських продуктів та необхідність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 упровадження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яке передбачає: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а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визначення банківського продукту та мети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 впровадження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саме: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 операцій та визначення потенційних клієнтів,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яких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розроблено продукт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наявність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відповідної нормативно-правової бази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затвердження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потрібної документації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визначення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рівня прибутковості та ризиків;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б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надання дозволу на впровадження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банківського продукту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програмне забезпечення з відповідною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системою захисту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 для відображення операцій у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регістрах аналітичного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синтетичного обліку;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г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забезпечення кадрами відповідної кваліфікації;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ґ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забезпечення процедур внутрішнього контролю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Банківський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продукт, що попередньо погоджений з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керівниками відповідних структурних підрозділів,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службою внутрішнього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аудиту та затверджений керівником банку,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 бути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доведений до відома виконавців, які беруть участь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його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впровадженні.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При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розробці банківського продукту мають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задовольнятися банківські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потреби, обов’язково досягатися цілі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клієнта (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виходячи з яких він зважився на звернення до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банківської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використання банківського продукту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при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очевидно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46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Метою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 банківської діяльності є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 стабільного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порядку діяльності банку: раціоналізації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банком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підвищення якості банківських продуктів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продуктивності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 банківських службовців,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 прибутковості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банку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 організації діяльності банку формується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цільова система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згідно з якою повинна бути реалізована основна ціль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досягнення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високого рівня прибутку при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дотриманні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обовʼязкових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 щодо забезпечення високого рівня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надійності банківської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установи, поміркованого рівня ризиковості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достатнього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рівня ліквідності та безпеки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банку (рис.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Завдання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 банківської діяльності полягає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тому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щоб через розподіл праці та створення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організаційних структур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(відділів, управлінь, комітетів) сприяти реалізації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цілей банку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також налагодити роботу персоналу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організаційних структур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визначених цілей і координувати її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Організація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банківської діяльності має такі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 продуктивності праці банку домінують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особистісні фактори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відміну від матеріальних і технічних, що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мають важливе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 в промисловому виробництві;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специфіка банку орієнтується на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 довготермінових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 з клієнтами, потребує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 операції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згідно з потребами клієнтів, в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звʼязку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цим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важливого значення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набуває організація роботи з персоналом.</a:t>
            </a:r>
          </a:p>
        </p:txBody>
      </p:sp>
    </p:spTree>
    <p:extLst>
      <p:ext uri="{BB962C8B-B14F-4D97-AF65-F5344CB8AC3E}">
        <p14:creationId xmlns:p14="http://schemas.microsoft.com/office/powerpoint/2010/main" val="10548820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вигідними для пересічної господарської одиниці.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При формуванні банківського продукту обов'язково необхідно зважати на те, як його сприймає клієнт.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Банківський продукт може слугувати засобом подолання кризових явищ в економіці.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Банківські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продукти, операції, та послуги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 «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банківською тріадою», при цьому банківська операція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банківський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 та банківська послуга знаходяться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ієрархічній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підпорядкованості та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єдності.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Принципові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відмінності відносин між клієнтом та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банком з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приводу банківських операцій, послуг та продуктів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наочно представлено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рис. 13.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Банк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виробляє банківські продукти, виконує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банківські операції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надає банківські послуги, в той час, як клієнти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банку споживають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банківські продукти, замовляють банківські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 та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купують банківські послуги.</a:t>
            </a:r>
          </a:p>
        </p:txBody>
      </p:sp>
    </p:spTree>
    <p:extLst>
      <p:ext uri="{BB962C8B-B14F-4D97-AF65-F5344CB8AC3E}">
        <p14:creationId xmlns:p14="http://schemas.microsoft.com/office/powerpoint/2010/main" val="237352652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13.</a:t>
            </a:r>
          </a:p>
          <a:p>
            <a:pPr algn="just">
              <a:spcBef>
                <a:spcPts val="0"/>
              </a:spcBef>
            </a:pP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1307" y="561315"/>
            <a:ext cx="6690511" cy="5694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77260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 fontScale="92500"/>
          </a:bodyPr>
          <a:lstStyle/>
          <a:p>
            <a:pPr algn="ctr">
              <a:spcBef>
                <a:spcPts val="0"/>
              </a:spcBef>
            </a:pPr>
            <a:r>
              <a:rPr lang="uk-UA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використаної літератури:</a:t>
            </a:r>
          </a:p>
          <a:p>
            <a:pPr algn="just">
              <a:spcBef>
                <a:spcPts val="0"/>
              </a:spcBef>
            </a:pPr>
            <a:endParaRPr lang="ru-RU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Банківська система: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посіб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/ Л.І.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Катан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Н.І. Демчук, В.Г. Бабенко, Левада, Т.О. Журавльова; за ред. І.М. Мазур. Дніпро: Пороги, 2017. 444 с. 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Банківська система: навчальний посібник / [Ситник Н.С.,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Стасишин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А.В.,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Блащук-Девяткіна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Н.З.,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Петик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Л.О.] ; за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ред. Н. С. Ситник. Львів: ЛНУ імені Івана Франка, 2020. 580 с.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Банківські операції [текст]: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посіб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Н.І. Демчук, О.В.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Довгаль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Ю.П. Владика. Дніпро: Пороги, 2017.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	Кузнецова С. А. Банківська система [текст]: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посіб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/ (С. А. Кузнецова, Т. М. Болгар, З. С.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Пестовська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за ред. С. А.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Кузнецової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К.: «Центр учбової літератури», 2014. 400 с.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	Петрук О.М. Банківські операції: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посібн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/ О.М. Петрук, С.З.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Мошенський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О.С. Новак. </a:t>
            </a:r>
            <a:r>
              <a:rPr lang="uk-UA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Житомир: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ЖДТУ, 2011. 568 с.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Положення «Про організацію бухгалтерського обліку, бухгалтерського контролю під час здійснення операційної діяльності в банках України». Затверджено Постановою Правління Національного банку України 04.07.2018 № 75.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Закон України «Про фінансові послуги та фінансові компанії» від 4.12.2021 року №  1953-IX.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Закон України «Про ринки капіталу та організовані товарні ринки». №  3480-IV. Відомості Верховної Ради України (ВВР), 2006, № 31, ст. 268.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870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1547" y="561315"/>
            <a:ext cx="7733479" cy="567799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2.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335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банківської діяльності безпосередньо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повʼязана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 операційною діяльністю. Відповідно до нормативно-правових актів НБУ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банки самостійно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розробляють технології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 банківських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 та визначають методи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внутрішнього контролю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їх проведенням відповідно до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законодавства України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визначають систему організації операційної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 залежно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 їх структури, обсягів та видів банківських операцій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кількості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працюючих, розвитку інформаційних технологій тощо.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Оброблення інформації про операції та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 зберігання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мають виконуватися на серверах та/або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іншій комп'ютерній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техніці, які/яка повинні/а фізично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розташовуватися на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 України;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визначають методи внутрішнього контролю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проведенням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Організація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операційної діяльності передбачає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 документованих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операційних процедур (правил) за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всіма операціями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що здійснюються банками відповідно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законодавства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України.</a:t>
            </a:r>
          </a:p>
        </p:txBody>
      </p:sp>
    </p:spTree>
    <p:extLst>
      <p:ext uri="{BB962C8B-B14F-4D97-AF65-F5344CB8AC3E}">
        <p14:creationId xmlns:p14="http://schemas.microsoft.com/office/powerpoint/2010/main" val="604448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5453" y="561315"/>
            <a:ext cx="6111090" cy="5711389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857592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3.</a:t>
            </a:r>
          </a:p>
          <a:p>
            <a:pPr algn="just">
              <a:spcBef>
                <a:spcPts val="0"/>
              </a:spcBef>
            </a:pPr>
            <a:endParaRPr lang="uk-UA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Операційні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процедури (правила)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кожної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 мають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базуватися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таких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принципах, як наявність дозволу,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запису, контролю і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обовʼязково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такі складові: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 операції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діл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повноважень між виконавцями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рації; установлення відповідальності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які її здійснюють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документування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операцією; заходи (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just">
              <a:spcBef>
                <a:spcPts val="0"/>
              </a:spcBef>
            </a:pP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нізми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внутрішнього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 за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про-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веденням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операції;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інші складові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виз-</a:t>
            </a:r>
          </a:p>
          <a:p>
            <a:pPr algn="just">
              <a:spcBef>
                <a:spcPts val="0"/>
              </a:spcBef>
            </a:pP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начені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банком і передбачені у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ьому положенні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9654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Операції банків виконують відповідні працівники банку, яким надане право відповідального виконавця, а саме доручено оформляти та підписувати документи за визначеними операціями або: контролювати правильність оформлення документів та відображення їх в обліку; технологічно виконувати визначені операційні процедури незалежно від того, у якому структурному підрозділі банку вони працюють.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Операційна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 банку має бути організована таким чином, щоб забезпечити: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розподіл обов'язків і повноважень щодо здійснення операцій;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належне документування всіх операцій. Програмне забезпечення, яке використовується для документування операцій банку, має забезпечити ведення протоколу про всі операції та дії відповідальних виконавців у захищеній від модифікації формі;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своєчасне, повне та достовірне відображення операцій у регістрах бухгалтерського обліку;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накопичення та надання докладної інформації за кожною операцією з обов'язковим зазначенням даних про її учасників, з визначенням балансових і позабалансових вимог та зобов'язань, можливих змін за цими операціями, сум нарахованих, отриманих або сплачених доходів і витрат, а також інших параметрів, що забезпечують складання звітності банку;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захист активів банку від потенційних збитків і контроль за їх якістю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56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установлення лімітів на здійснення окремих операцій;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визначення наявних та можливих операційних ризиків і управління ними;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 систему внутрішнього контролю;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9) надання внутрішніх інструкцій (розпоряджень) щодо здійснення платежів;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10) зберігання інформації про всі операції банку;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11) конфіденційність інформації про кожну операцію та її контрагентів (інформація про операцію передається відповідними каналами зв'язку тільки в зашифрованому вигляді).</a:t>
            </a:r>
          </a:p>
          <a:p>
            <a:pPr algn="just">
              <a:spcBef>
                <a:spcPts val="0"/>
              </a:spcBef>
            </a:pP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 банку здійснюються в банківські дні протягом операційного дня. </a:t>
            </a:r>
            <a:r>
              <a:rPr lang="uk-UA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Операційний день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частина робочого дня банку, протягом якої приймаються від клієнтів документи на переказ і документи на відкликання та можна, за наявності технічної можливості, здійснити їх оброблення, передавання та виконання. Тривалість операційного дня встановлюється банком самостійно та закріплюється в його внутрішніх нормативних актах (рис. 4).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3642" y="4671588"/>
            <a:ext cx="6724143" cy="158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97077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3013</TotalTime>
  <Words>1315</Words>
  <Application>Microsoft Office PowerPoint</Application>
  <PresentationFormat>Широкоэкранный</PresentationFormat>
  <Paragraphs>228</Paragraphs>
  <Slides>42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7" baseType="lpstr">
      <vt:lpstr>Arial</vt:lpstr>
      <vt:lpstr>Century Gothic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Dell</dc:creator>
  <cp:lastModifiedBy>User</cp:lastModifiedBy>
  <cp:revision>175</cp:revision>
  <dcterms:created xsi:type="dcterms:W3CDTF">2021-12-07T18:51:55Z</dcterms:created>
  <dcterms:modified xsi:type="dcterms:W3CDTF">2024-11-24T18:18:42Z</dcterms:modified>
</cp:coreProperties>
</file>