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303" r:id="rId4"/>
    <p:sldId id="262" r:id="rId5"/>
    <p:sldId id="263" r:id="rId6"/>
    <p:sldId id="302" r:id="rId7"/>
    <p:sldId id="304" r:id="rId8"/>
    <p:sldId id="305" r:id="rId9"/>
    <p:sldId id="306" r:id="rId10"/>
    <p:sldId id="307" r:id="rId11"/>
    <p:sldId id="308" r:id="rId12"/>
    <p:sldId id="265" r:id="rId13"/>
    <p:sldId id="309" r:id="rId14"/>
    <p:sldId id="300" r:id="rId15"/>
    <p:sldId id="274" r:id="rId16"/>
    <p:sldId id="310" r:id="rId17"/>
    <p:sldId id="311" r:id="rId18"/>
    <p:sldId id="312" r:id="rId19"/>
    <p:sldId id="313" r:id="rId20"/>
    <p:sldId id="314" r:id="rId21"/>
    <p:sldId id="299" r:id="rId22"/>
    <p:sldId id="267" r:id="rId23"/>
    <p:sldId id="272" r:id="rId24"/>
    <p:sldId id="268" r:id="rId25"/>
    <p:sldId id="273" r:id="rId26"/>
    <p:sldId id="269" r:id="rId27"/>
    <p:sldId id="270" r:id="rId28"/>
    <p:sldId id="276" r:id="rId29"/>
    <p:sldId id="301" r:id="rId30"/>
    <p:sldId id="271" r:id="rId31"/>
    <p:sldId id="315" r:id="rId32"/>
    <p:sldId id="316" r:id="rId33"/>
    <p:sldId id="317" r:id="rId34"/>
    <p:sldId id="277" r:id="rId35"/>
    <p:sldId id="278" r:id="rId36"/>
    <p:sldId id="279" r:id="rId37"/>
    <p:sldId id="280" r:id="rId38"/>
    <p:sldId id="281" r:id="rId39"/>
    <p:sldId id="282" r:id="rId40"/>
    <p:sldId id="259" r:id="rId41"/>
    <p:sldId id="283" r:id="rId42"/>
    <p:sldId id="284" r:id="rId43"/>
    <p:sldId id="285" r:id="rId44"/>
    <p:sldId id="287" r:id="rId45"/>
    <p:sldId id="286" r:id="rId46"/>
    <p:sldId id="288" r:id="rId47"/>
    <p:sldId id="289" r:id="rId48"/>
    <p:sldId id="260" r:id="rId49"/>
    <p:sldId id="292" r:id="rId50"/>
    <p:sldId id="293" r:id="rId51"/>
    <p:sldId id="290" r:id="rId52"/>
    <p:sldId id="294" r:id="rId53"/>
    <p:sldId id="291" r:id="rId54"/>
    <p:sldId id="258" r:id="rId55"/>
    <p:sldId id="295" r:id="rId56"/>
    <p:sldId id="296" r:id="rId57"/>
    <p:sldId id="297" r:id="rId58"/>
    <p:sldId id="298" r:id="rId5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822" autoAdjust="0"/>
  </p:normalViewPr>
  <p:slideViewPr>
    <p:cSldViewPr>
      <p:cViewPr>
        <p:scale>
          <a:sx n="60" d="100"/>
          <a:sy n="60" d="100"/>
        </p:scale>
        <p:origin x="-1572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2077F9E-D28A-4C00-A7A7-14CD08227C28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5F5E396-C30E-471A-A073-B53EC1347F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077F9E-D28A-4C00-A7A7-14CD08227C28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F5E396-C30E-471A-A073-B53EC1347F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077F9E-D28A-4C00-A7A7-14CD08227C28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F5E396-C30E-471A-A073-B53EC1347F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0" i="1">
                <a:solidFill>
                  <a:srgbClr val="0033CC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839"/>
              </a:lnSpc>
            </a:pPr>
            <a:r>
              <a:rPr spc="-10" dirty="0"/>
              <a:t>МАРКЕТИНГ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0033CC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839"/>
              </a:lnSpc>
            </a:pPr>
            <a:r>
              <a:rPr spc="-5" dirty="0"/>
              <a:t>7-</a:t>
            </a: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69398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077F9E-D28A-4C00-A7A7-14CD08227C28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F5E396-C30E-471A-A073-B53EC1347F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077F9E-D28A-4C00-A7A7-14CD08227C28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F5E396-C30E-471A-A073-B53EC1347F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077F9E-D28A-4C00-A7A7-14CD08227C28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F5E396-C30E-471A-A073-B53EC1347F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077F9E-D28A-4C00-A7A7-14CD08227C28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F5E396-C30E-471A-A073-B53EC1347F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077F9E-D28A-4C00-A7A7-14CD08227C28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F5E396-C30E-471A-A073-B53EC1347F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077F9E-D28A-4C00-A7A7-14CD08227C28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F5E396-C30E-471A-A073-B53EC1347F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2077F9E-D28A-4C00-A7A7-14CD08227C28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F5E396-C30E-471A-A073-B53EC1347F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2077F9E-D28A-4C00-A7A7-14CD08227C28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5F5E396-C30E-471A-A073-B53EC1347F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2077F9E-D28A-4C00-A7A7-14CD08227C28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5F5E396-C30E-471A-A073-B53EC1347F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852936"/>
            <a:ext cx="6084168" cy="1143000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>
                <a:effectLst/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uk-UA" sz="3600" dirty="0">
                <a:effectLst/>
                <a:latin typeface="Times New Roman" pitchFamily="18" charset="0"/>
                <a:cs typeface="Times New Roman" pitchFamily="18" charset="0"/>
              </a:rPr>
              <a:t>8</a:t>
            </a:r>
            <a:r>
              <a:rPr lang="uk-UA" sz="3600" b="1" dirty="0" smtClean="0"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36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 smtClean="0">
                <a:effectLst/>
                <a:latin typeface="Times New Roman" pitchFamily="18" charset="0"/>
                <a:cs typeface="Times New Roman" pitchFamily="18" charset="0"/>
              </a:rPr>
              <a:t>Маркетингова</a:t>
            </a:r>
            <a:r>
              <a:rPr lang="en-US" sz="36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effectLst/>
                <a:latin typeface="Times New Roman" pitchFamily="18" charset="0"/>
                <a:cs typeface="Times New Roman" pitchFamily="18" charset="0"/>
              </a:rPr>
              <a:t> політика просування</a:t>
            </a:r>
            <a:endParaRPr lang="ru-RU" sz="36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advertsale.ru/images/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131840" cy="24928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4401" y="740609"/>
            <a:ext cx="8634923" cy="513666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4620">
              <a:lnSpc>
                <a:spcPct val="100000"/>
              </a:lnSpc>
              <a:spcBef>
                <a:spcPts val="1800"/>
              </a:spcBef>
              <a:buClr>
                <a:srgbClr val="0000FF"/>
              </a:buClr>
              <a:buFont typeface="Times New Roman"/>
              <a:buChar char="•"/>
              <a:tabLst>
                <a:tab pos="134620" algn="l"/>
              </a:tabLst>
            </a:pPr>
            <a:r>
              <a:rPr sz="2400" spc="-10" dirty="0">
                <a:latin typeface="Times New Roman"/>
                <a:cs typeface="Times New Roman"/>
              </a:rPr>
              <a:t>зміна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10" dirty="0" err="1">
                <a:latin typeface="Times New Roman"/>
                <a:cs typeface="Times New Roman"/>
              </a:rPr>
              <a:t>реклами</a:t>
            </a:r>
            <a:r>
              <a:rPr sz="2400" spc="-10" dirty="0">
                <a:latin typeface="Times New Roman"/>
                <a:cs typeface="Times New Roman"/>
              </a:rPr>
              <a:t>/</a:t>
            </a:r>
            <a:r>
              <a:rPr sz="2400" spc="-10" dirty="0" err="1">
                <a:latin typeface="Times New Roman"/>
                <a:cs typeface="Times New Roman"/>
              </a:rPr>
              <a:t>стимулювання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25" dirty="0" err="1" smtClean="0">
                <a:latin typeface="Times New Roman"/>
                <a:cs typeface="Times New Roman"/>
              </a:rPr>
              <a:t>збуту</a:t>
            </a:r>
            <a:r>
              <a:rPr lang="uk-UA" sz="2400" spc="-25" dirty="0" smtClean="0">
                <a:latin typeface="Times New Roman"/>
                <a:cs typeface="Times New Roman"/>
              </a:rPr>
              <a:t> </a:t>
            </a:r>
            <a:r>
              <a:rPr sz="2400" spc="-5" dirty="0" err="1" smtClean="0">
                <a:latin typeface="Times New Roman"/>
                <a:cs typeface="Times New Roman"/>
              </a:rPr>
              <a:t>інтенсифікація</a:t>
            </a:r>
            <a:r>
              <a:rPr sz="2400" spc="55" dirty="0" smtClean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реклами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товару</a:t>
            </a:r>
            <a:r>
              <a:rPr sz="2400" spc="-5" dirty="0">
                <a:latin typeface="Times New Roman"/>
                <a:cs typeface="Times New Roman"/>
              </a:rPr>
              <a:t> на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 err="1">
                <a:latin typeface="Times New Roman"/>
                <a:cs typeface="Times New Roman"/>
              </a:rPr>
              <a:t>окремих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0" dirty="0" err="1" smtClean="0">
                <a:latin typeface="Times New Roman"/>
                <a:cs typeface="Times New Roman"/>
              </a:rPr>
              <a:t>ринках</a:t>
            </a:r>
            <a:r>
              <a:rPr lang="uk-UA" sz="2400" spc="-10" dirty="0" smtClean="0">
                <a:latin typeface="Times New Roman"/>
                <a:cs typeface="Times New Roman"/>
              </a:rPr>
              <a:t> </a:t>
            </a:r>
            <a:r>
              <a:rPr sz="2400" spc="-5" dirty="0" err="1" smtClean="0">
                <a:latin typeface="Times New Roman"/>
                <a:cs typeface="Times New Roman"/>
              </a:rPr>
              <a:t>розробка</a:t>
            </a:r>
            <a:r>
              <a:rPr sz="2400" spc="-20" dirty="0" smtClean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системи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матеріального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стимулювання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дистриб'юторів </a:t>
            </a:r>
            <a:r>
              <a:rPr sz="2400" spc="-3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розсилання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рекламних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пакетів</a:t>
            </a:r>
            <a:endParaRPr sz="2400" dirty="0">
              <a:latin typeface="Times New Roman"/>
              <a:cs typeface="Times New Roman"/>
            </a:endParaRPr>
          </a:p>
          <a:p>
            <a:pPr marL="215265">
              <a:lnSpc>
                <a:spcPct val="100000"/>
              </a:lnSpc>
              <a:spcBef>
                <a:spcPts val="1800"/>
              </a:spcBef>
            </a:pPr>
            <a:r>
              <a:rPr sz="2400" spc="-10" dirty="0">
                <a:latin typeface="Times New Roman"/>
                <a:cs typeface="Times New Roman"/>
              </a:rPr>
              <a:t>проведення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нової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рекламної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кампанії</a:t>
            </a:r>
            <a:endParaRPr sz="2400" dirty="0">
              <a:latin typeface="Times New Roman"/>
              <a:cs typeface="Times New Roman"/>
            </a:endParaRPr>
          </a:p>
          <a:p>
            <a:pPr marL="134620">
              <a:lnSpc>
                <a:spcPct val="100000"/>
              </a:lnSpc>
              <a:spcBef>
                <a:spcPts val="1800"/>
              </a:spcBef>
              <a:buChar char="•"/>
              <a:tabLst>
                <a:tab pos="134620" algn="l"/>
              </a:tabLst>
            </a:pPr>
            <a:r>
              <a:rPr sz="2400" spc="-10" dirty="0">
                <a:latin typeface="Times New Roman"/>
                <a:cs typeface="Times New Roman"/>
              </a:rPr>
              <a:t>зміна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організації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spc="-5" dirty="0" err="1">
                <a:latin typeface="Times New Roman"/>
                <a:cs typeface="Times New Roman"/>
              </a:rPr>
              <a:t>персонального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10" dirty="0" err="1" smtClean="0">
                <a:latin typeface="Times New Roman"/>
                <a:cs typeface="Times New Roman"/>
              </a:rPr>
              <a:t>продажу</a:t>
            </a:r>
            <a:r>
              <a:rPr lang="uk-UA" sz="2400" spc="-10" dirty="0" smtClean="0">
                <a:latin typeface="Times New Roman"/>
                <a:cs typeface="Times New Roman"/>
              </a:rPr>
              <a:t> </a:t>
            </a:r>
            <a:r>
              <a:rPr sz="2400" spc="-5" dirty="0" err="1" smtClean="0">
                <a:latin typeface="Times New Roman"/>
                <a:cs typeface="Times New Roman"/>
              </a:rPr>
              <a:t>реорганізація</a:t>
            </a:r>
            <a:r>
              <a:rPr sz="2400" spc="40" dirty="0" smtClean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торгових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представництв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в окремих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регіонах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впровадження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системи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стимулювання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торгових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представників </a:t>
            </a:r>
            <a:r>
              <a:rPr sz="2400" spc="-3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набір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додаткової </a:t>
            </a:r>
            <a:r>
              <a:rPr sz="2400" spc="-10" dirty="0">
                <a:latin typeface="Times New Roman"/>
                <a:cs typeface="Times New Roman"/>
              </a:rPr>
              <a:t>кількості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 err="1">
                <a:latin typeface="Times New Roman"/>
                <a:cs typeface="Times New Roman"/>
              </a:rPr>
              <a:t>торгових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 err="1" smtClean="0">
                <a:latin typeface="Times New Roman"/>
                <a:cs typeface="Times New Roman"/>
              </a:rPr>
              <a:t>працівників</a:t>
            </a:r>
            <a:endParaRPr lang="uk-UA" sz="2400" dirty="0">
              <a:latin typeface="Times New Roman"/>
              <a:cs typeface="Times New Roman"/>
            </a:endParaRPr>
          </a:p>
          <a:p>
            <a:pPr marL="134620">
              <a:lnSpc>
                <a:spcPct val="100000"/>
              </a:lnSpc>
              <a:spcBef>
                <a:spcPts val="1800"/>
              </a:spcBef>
              <a:buChar char="•"/>
              <a:tabLst>
                <a:tab pos="134620" algn="l"/>
              </a:tabLst>
            </a:pPr>
            <a:r>
              <a:rPr sz="2400" spc="-5" dirty="0" err="1" smtClean="0">
                <a:latin typeface="Times New Roman"/>
                <a:cs typeface="Times New Roman"/>
              </a:rPr>
              <a:t>збільшення</a:t>
            </a:r>
            <a:r>
              <a:rPr sz="2400" spc="390" dirty="0" smtClean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охоплення</a:t>
            </a:r>
            <a:r>
              <a:rPr sz="2400" spc="370" dirty="0">
                <a:latin typeface="Times New Roman"/>
                <a:cs typeface="Times New Roman"/>
              </a:rPr>
              <a:t> </a:t>
            </a:r>
            <a:r>
              <a:rPr sz="2400" spc="-10" dirty="0" err="1">
                <a:latin typeface="Times New Roman"/>
                <a:cs typeface="Times New Roman"/>
              </a:rPr>
              <a:t>виставкової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 err="1" smtClean="0">
                <a:latin typeface="Times New Roman"/>
                <a:cs typeface="Times New Roman"/>
              </a:rPr>
              <a:t>діяльності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dirty="0" smtClean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розширення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експозиції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5" dirty="0" err="1">
                <a:latin typeface="Times New Roman"/>
                <a:cs typeface="Times New Roman"/>
              </a:rPr>
              <a:t>на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 err="1" smtClean="0">
                <a:latin typeface="Times New Roman"/>
                <a:cs typeface="Times New Roman"/>
              </a:rPr>
              <a:t>основних</a:t>
            </a:r>
            <a:r>
              <a:rPr sz="2400" spc="25" dirty="0" smtClean="0">
                <a:latin typeface="Times New Roman"/>
                <a:cs typeface="Times New Roman"/>
              </a:rPr>
              <a:t> </a:t>
            </a:r>
            <a:r>
              <a:rPr sz="2400" spc="-5" dirty="0" err="1">
                <a:latin typeface="Times New Roman"/>
                <a:cs typeface="Times New Roman"/>
              </a:rPr>
              <a:t>галузевих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spc="-5" dirty="0" err="1" smtClean="0">
                <a:latin typeface="Times New Roman"/>
                <a:cs typeface="Times New Roman"/>
              </a:rPr>
              <a:t>виставках</a:t>
            </a:r>
            <a:r>
              <a:rPr lang="uk-UA" sz="2400" spc="-5" dirty="0" smtClean="0">
                <a:latin typeface="Times New Roman"/>
                <a:cs typeface="Times New Roman"/>
              </a:rPr>
              <a:t> </a:t>
            </a:r>
            <a:r>
              <a:rPr sz="2400" spc="-15" dirty="0" err="1" smtClean="0">
                <a:latin typeface="Times New Roman"/>
                <a:cs typeface="Times New Roman"/>
              </a:rPr>
              <a:t>заохочення</a:t>
            </a:r>
            <a:r>
              <a:rPr sz="2400" spc="20" dirty="0" smtClean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закордонних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дистриб'юторів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до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участі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у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виставках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і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забезпечення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їм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необхідної </a:t>
            </a:r>
            <a:r>
              <a:rPr sz="2400" spc="-3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підтримки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26800" y="219134"/>
            <a:ext cx="3377448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1" spc="-10" dirty="0">
                <a:latin typeface="Times New Roman" pitchFamily="18" charset="0"/>
                <a:cs typeface="Times New Roman" pitchFamily="18" charset="0"/>
              </a:rPr>
              <a:t>Стратегії просування</a:t>
            </a:r>
          </a:p>
        </p:txBody>
      </p:sp>
    </p:spTree>
    <p:extLst>
      <p:ext uri="{BB962C8B-B14F-4D97-AF65-F5344CB8AC3E}">
        <p14:creationId xmlns:p14="http://schemas.microsoft.com/office/powerpoint/2010/main" val="1240473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9565" y="460586"/>
            <a:ext cx="8562915" cy="50187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725" marR="5080" indent="3023870">
              <a:lnSpc>
                <a:spcPct val="147100"/>
              </a:lnSpc>
              <a:spcBef>
                <a:spcPts val="100"/>
              </a:spcBef>
              <a:tabLst>
                <a:tab pos="2540635" algn="l"/>
              </a:tabLst>
            </a:pPr>
            <a:r>
              <a:rPr sz="3600" b="1" i="1" u="sng" spc="-1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sz="3600" b="1" i="1" u="sng" spc="-1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просування</a:t>
            </a:r>
            <a:r>
              <a:rPr sz="3600" b="1" i="1" u="sng" spc="-1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uk-UA" sz="3600" b="1" i="1" u="sng" spc="-1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5725" marR="5080" indent="-85725">
              <a:lnSpc>
                <a:spcPct val="147100"/>
              </a:lnSpc>
              <a:spcBef>
                <a:spcPts val="100"/>
              </a:spcBef>
              <a:tabLst>
                <a:tab pos="2540635" algn="l"/>
              </a:tabLst>
            </a:pPr>
            <a:r>
              <a:rPr sz="3200" b="1" i="1" spc="-15" dirty="0" err="1" smtClean="0">
                <a:latin typeface="Times New Roman"/>
                <a:cs typeface="Times New Roman"/>
              </a:rPr>
              <a:t>Підходи</a:t>
            </a:r>
            <a:r>
              <a:rPr sz="3200" b="1" i="1" spc="430" dirty="0" smtClean="0">
                <a:latin typeface="Times New Roman"/>
                <a:cs typeface="Times New Roman"/>
              </a:rPr>
              <a:t> </a:t>
            </a:r>
            <a:r>
              <a:rPr sz="3200" b="1" i="1" spc="-5" dirty="0">
                <a:latin typeface="Times New Roman"/>
                <a:cs typeface="Times New Roman"/>
              </a:rPr>
              <a:t>-</a:t>
            </a:r>
            <a:r>
              <a:rPr sz="3200" b="1" i="1" spc="5" dirty="0">
                <a:latin typeface="Times New Roman"/>
                <a:cs typeface="Times New Roman"/>
              </a:rPr>
              <a:t> </a:t>
            </a:r>
            <a:r>
              <a:rPr sz="3200" b="1" i="1" spc="-10" dirty="0">
                <a:latin typeface="Times New Roman"/>
                <a:cs typeface="Times New Roman"/>
              </a:rPr>
              <a:t>“зверху</a:t>
            </a:r>
            <a:r>
              <a:rPr sz="3200" b="1" i="1" spc="10" dirty="0">
                <a:latin typeface="Times New Roman"/>
                <a:cs typeface="Times New Roman"/>
              </a:rPr>
              <a:t> </a:t>
            </a:r>
            <a:r>
              <a:rPr sz="3200" b="1" i="1" spc="-5" dirty="0">
                <a:latin typeface="Times New Roman"/>
                <a:cs typeface="Times New Roman"/>
              </a:rPr>
              <a:t>вниз”</a:t>
            </a:r>
            <a:r>
              <a:rPr sz="3200" b="1" i="1" spc="420" dirty="0">
                <a:latin typeface="Times New Roman"/>
                <a:cs typeface="Times New Roman"/>
              </a:rPr>
              <a:t> </a:t>
            </a:r>
            <a:r>
              <a:rPr sz="3200" b="1" i="1" spc="-5" dirty="0">
                <a:latin typeface="Times New Roman"/>
                <a:cs typeface="Times New Roman"/>
              </a:rPr>
              <a:t>і	“знизу</a:t>
            </a:r>
            <a:r>
              <a:rPr sz="3200" b="1" i="1" spc="5" dirty="0">
                <a:latin typeface="Times New Roman"/>
                <a:cs typeface="Times New Roman"/>
              </a:rPr>
              <a:t> </a:t>
            </a:r>
            <a:r>
              <a:rPr sz="3200" b="1" i="1" spc="-15" dirty="0">
                <a:latin typeface="Times New Roman"/>
                <a:cs typeface="Times New Roman"/>
              </a:rPr>
              <a:t>вверх”</a:t>
            </a:r>
            <a:endParaRPr sz="3200" dirty="0">
              <a:latin typeface="Times New Roman"/>
              <a:cs typeface="Times New Roman"/>
            </a:endParaRPr>
          </a:p>
          <a:p>
            <a:pPr marL="85090">
              <a:lnSpc>
                <a:spcPct val="100000"/>
              </a:lnSpc>
              <a:spcBef>
                <a:spcPts val="1490"/>
              </a:spcBef>
            </a:pPr>
            <a:r>
              <a:rPr sz="3200" b="1" i="1" spc="-25" dirty="0">
                <a:latin typeface="Times New Roman"/>
                <a:cs typeface="Times New Roman"/>
              </a:rPr>
              <a:t>Методи</a:t>
            </a:r>
            <a:r>
              <a:rPr sz="3200" b="1" i="1" spc="25" dirty="0">
                <a:latin typeface="Times New Roman"/>
                <a:cs typeface="Times New Roman"/>
              </a:rPr>
              <a:t> </a:t>
            </a:r>
            <a:r>
              <a:rPr sz="3200" b="1" i="1" spc="-5" dirty="0" err="1">
                <a:latin typeface="Times New Roman"/>
                <a:cs typeface="Times New Roman"/>
              </a:rPr>
              <a:t>розрахунку</a:t>
            </a:r>
            <a:r>
              <a:rPr sz="3200" b="1" i="1" spc="-10" dirty="0">
                <a:latin typeface="Times New Roman"/>
                <a:cs typeface="Times New Roman"/>
              </a:rPr>
              <a:t> </a:t>
            </a:r>
            <a:r>
              <a:rPr sz="3200" b="1" i="1" spc="-20" dirty="0" err="1" smtClean="0">
                <a:latin typeface="Times New Roman"/>
                <a:cs typeface="Times New Roman"/>
              </a:rPr>
              <a:t>бюджету</a:t>
            </a:r>
            <a:r>
              <a:rPr lang="uk-UA" sz="3200" b="1" i="1" spc="-20" dirty="0" smtClean="0">
                <a:latin typeface="Times New Roman"/>
                <a:cs typeface="Times New Roman"/>
              </a:rPr>
              <a:t>:</a:t>
            </a:r>
            <a:endParaRPr sz="3200" dirty="0">
              <a:latin typeface="Times New Roman"/>
              <a:cs typeface="Times New Roman"/>
            </a:endParaRPr>
          </a:p>
          <a:p>
            <a:pPr marL="134620" indent="-121920">
              <a:lnSpc>
                <a:spcPct val="100000"/>
              </a:lnSpc>
              <a:spcBef>
                <a:spcPts val="5"/>
              </a:spcBef>
              <a:buChar char="•"/>
              <a:tabLst>
                <a:tab pos="134620" algn="l"/>
              </a:tabLst>
            </a:pPr>
            <a:r>
              <a:rPr sz="3200" spc="-5" dirty="0" err="1" smtClean="0">
                <a:latin typeface="Times New Roman"/>
                <a:cs typeface="Times New Roman"/>
              </a:rPr>
              <a:t>на</a:t>
            </a:r>
            <a:r>
              <a:rPr sz="3200" spc="10" dirty="0" smtClean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основі </a:t>
            </a:r>
            <a:r>
              <a:rPr sz="3200" spc="-5" dirty="0">
                <a:latin typeface="Times New Roman"/>
                <a:cs typeface="Times New Roman"/>
              </a:rPr>
              <a:t>цілей</a:t>
            </a:r>
            <a:r>
              <a:rPr sz="3200" spc="3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і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завдань </a:t>
            </a:r>
            <a:r>
              <a:rPr sz="3200" spc="-5" dirty="0">
                <a:latin typeface="Times New Roman"/>
                <a:cs typeface="Times New Roman"/>
              </a:rPr>
              <a:t>просування</a:t>
            </a:r>
            <a:endParaRPr sz="3200" dirty="0">
              <a:latin typeface="Times New Roman"/>
              <a:cs typeface="Times New Roman"/>
            </a:endParaRPr>
          </a:p>
          <a:p>
            <a:pPr marL="134620" indent="-121920">
              <a:lnSpc>
                <a:spcPct val="100000"/>
              </a:lnSpc>
              <a:spcBef>
                <a:spcPts val="575"/>
              </a:spcBef>
              <a:buChar char="•"/>
              <a:tabLst>
                <a:tab pos="134620" algn="l"/>
              </a:tabLst>
            </a:pPr>
            <a:r>
              <a:rPr sz="3200" spc="-5" dirty="0">
                <a:latin typeface="Times New Roman"/>
                <a:cs typeface="Times New Roman"/>
              </a:rPr>
              <a:t>у </a:t>
            </a:r>
            <a:r>
              <a:rPr sz="3200" spc="-10" dirty="0">
                <a:latin typeface="Times New Roman"/>
                <a:cs typeface="Times New Roman"/>
              </a:rPr>
              <a:t>відсотках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від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обсягів</a:t>
            </a:r>
            <a:r>
              <a:rPr sz="3200" spc="-10" dirty="0">
                <a:latin typeface="Times New Roman"/>
                <a:cs typeface="Times New Roman"/>
              </a:rPr>
              <a:t> продажу</a:t>
            </a:r>
            <a:endParaRPr sz="3200" dirty="0">
              <a:latin typeface="Times New Roman"/>
              <a:cs typeface="Times New Roman"/>
            </a:endParaRPr>
          </a:p>
          <a:p>
            <a:pPr marL="134620" indent="-121920">
              <a:lnSpc>
                <a:spcPct val="100000"/>
              </a:lnSpc>
              <a:spcBef>
                <a:spcPts val="575"/>
              </a:spcBef>
              <a:buChar char="•"/>
              <a:tabLst>
                <a:tab pos="134620" algn="l"/>
              </a:tabLst>
            </a:pPr>
            <a:r>
              <a:rPr sz="3200" spc="-10" dirty="0">
                <a:latin typeface="Times New Roman"/>
                <a:cs typeface="Times New Roman"/>
              </a:rPr>
              <a:t>паритету</a:t>
            </a:r>
            <a:r>
              <a:rPr sz="3200" spc="2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з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Times New Roman"/>
                <a:cs typeface="Times New Roman"/>
              </a:rPr>
              <a:t>конкурентами</a:t>
            </a:r>
            <a:endParaRPr sz="3200" dirty="0">
              <a:latin typeface="Times New Roman"/>
              <a:cs typeface="Times New Roman"/>
            </a:endParaRPr>
          </a:p>
          <a:p>
            <a:pPr marL="134620" indent="-121920">
              <a:lnSpc>
                <a:spcPct val="100000"/>
              </a:lnSpc>
              <a:spcBef>
                <a:spcPts val="575"/>
              </a:spcBef>
              <a:buChar char="•"/>
              <a:tabLst>
                <a:tab pos="134620" algn="l"/>
              </a:tabLst>
            </a:pPr>
            <a:r>
              <a:rPr sz="3200" spc="-5" dirty="0">
                <a:latin typeface="Times New Roman"/>
                <a:cs typeface="Times New Roman"/>
              </a:rPr>
              <a:t>з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розрахунку </a:t>
            </a:r>
            <a:r>
              <a:rPr sz="3200" spc="-5" dirty="0">
                <a:latin typeface="Times New Roman"/>
                <a:cs typeface="Times New Roman"/>
              </a:rPr>
              <a:t>на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Times New Roman"/>
                <a:cs typeface="Times New Roman"/>
              </a:rPr>
              <a:t>одиницю</a:t>
            </a:r>
            <a:r>
              <a:rPr sz="3200" spc="2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продукції</a:t>
            </a:r>
            <a:endParaRPr sz="3200" dirty="0">
              <a:latin typeface="Times New Roman"/>
              <a:cs typeface="Times New Roman"/>
            </a:endParaRPr>
          </a:p>
          <a:p>
            <a:pPr marL="134620" indent="-121920">
              <a:lnSpc>
                <a:spcPct val="100000"/>
              </a:lnSpc>
              <a:spcBef>
                <a:spcPts val="575"/>
              </a:spcBef>
              <a:buChar char="•"/>
              <a:tabLst>
                <a:tab pos="134620" algn="l"/>
              </a:tabLst>
            </a:pPr>
            <a:r>
              <a:rPr sz="3200" spc="-5" dirty="0">
                <a:latin typeface="Times New Roman"/>
                <a:cs typeface="Times New Roman"/>
              </a:rPr>
              <a:t>від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наявних</a:t>
            </a:r>
            <a:r>
              <a:rPr sz="3200" spc="2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коштів</a:t>
            </a:r>
            <a:endParaRPr sz="3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1034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17057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Реклама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це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неперсоніфікована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форма передавання оплачуваної рекламодавцем інформації з використанням спеціальних носіїв.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Реклама спрямована на інформування, нагадування та переконання наявних і/або потенційних споживачів щодо сприйняття організації, її товарів, послуг чи ідей. 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ілі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реклами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створення, підтримання та розвиток попиту;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поліпшення іміджу;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залучення нових споживачів;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реакція на дії конкурентів;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вирівнювання сезонних коливань.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2114"/>
          </a:xfrm>
        </p:spPr>
        <p:txBody>
          <a:bodyPr>
            <a:normAutofit/>
          </a:bodyPr>
          <a:lstStyle/>
          <a:p>
            <a:r>
              <a:rPr lang="uk-UA" dirty="0" smtClean="0">
                <a:effectLst/>
                <a:latin typeface="Times New Roman" pitchFamily="18" charset="0"/>
                <a:cs typeface="Times New Roman" pitchFamily="18" charset="0"/>
              </a:rPr>
              <a:t>2.Реклама в комплексі просування</a:t>
            </a:r>
            <a:r>
              <a:rPr lang="uk-UA" dirty="0" smtClean="0">
                <a:effectLst/>
              </a:rPr>
              <a:t>. </a:t>
            </a:r>
            <a:endParaRPr lang="ru-RU" dirty="0">
              <a:effectLst/>
            </a:endParaRPr>
          </a:p>
        </p:txBody>
      </p:sp>
      <p:pic>
        <p:nvPicPr>
          <p:cNvPr id="4" name="Picture 2" descr="http://www.umnoeslovo.ru/wp-content/uploads/2012/03/skrytaya-_rekla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149080"/>
            <a:ext cx="3635896" cy="2708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63688" y="105124"/>
            <a:ext cx="611442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1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ПЛАНУВАННЯ</a:t>
            </a:r>
            <a:r>
              <a:rPr sz="3200" b="1" spc="35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spc="-1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РЕКЛАМИ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2457" y="1079393"/>
            <a:ext cx="2153319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i="1" spc="-5" dirty="0">
                <a:latin typeface="Times New Roman"/>
                <a:cs typeface="Times New Roman"/>
              </a:rPr>
              <a:t>Види</a:t>
            </a:r>
            <a:r>
              <a:rPr sz="2000" b="1" i="1" spc="-7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реклами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9564" y="1437474"/>
            <a:ext cx="1722155" cy="1933222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34620" indent="-121920">
              <a:lnSpc>
                <a:spcPct val="100000"/>
              </a:lnSpc>
              <a:spcBef>
                <a:spcPts val="675"/>
              </a:spcBef>
              <a:buChar char="•"/>
              <a:tabLst>
                <a:tab pos="134620" algn="l"/>
              </a:tabLst>
            </a:pPr>
            <a:r>
              <a:rPr sz="2000" spc="-10" dirty="0">
                <a:solidFill>
                  <a:srgbClr val="C00000"/>
                </a:solidFill>
                <a:latin typeface="Times New Roman"/>
                <a:cs typeface="Times New Roman"/>
              </a:rPr>
              <a:t>інформаційна</a:t>
            </a:r>
            <a:endParaRPr sz="2000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134620" indent="-121920">
              <a:lnSpc>
                <a:spcPct val="100000"/>
              </a:lnSpc>
              <a:spcBef>
                <a:spcPts val="575"/>
              </a:spcBef>
              <a:buChar char="•"/>
              <a:tabLst>
                <a:tab pos="134620" algn="l"/>
              </a:tabLst>
            </a:pPr>
            <a:r>
              <a:rPr sz="2000" spc="-20" dirty="0">
                <a:solidFill>
                  <a:srgbClr val="C00000"/>
                </a:solidFill>
                <a:latin typeface="Times New Roman"/>
                <a:cs typeface="Times New Roman"/>
              </a:rPr>
              <a:t>переконуюча</a:t>
            </a:r>
            <a:endParaRPr sz="2000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134620" indent="-121920">
              <a:lnSpc>
                <a:spcPct val="100000"/>
              </a:lnSpc>
              <a:spcBef>
                <a:spcPts val="575"/>
              </a:spcBef>
              <a:buChar char="•"/>
              <a:tabLst>
                <a:tab pos="134620" algn="l"/>
              </a:tabLst>
            </a:pPr>
            <a:r>
              <a:rPr sz="2000" spc="-15" dirty="0">
                <a:solidFill>
                  <a:srgbClr val="C00000"/>
                </a:solidFill>
                <a:latin typeface="Times New Roman"/>
                <a:cs typeface="Times New Roman"/>
              </a:rPr>
              <a:t>нагадуюча</a:t>
            </a:r>
            <a:endParaRPr sz="2000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134620" indent="-121920">
              <a:lnSpc>
                <a:spcPct val="100000"/>
              </a:lnSpc>
              <a:spcBef>
                <a:spcPts val="580"/>
              </a:spcBef>
              <a:buChar char="•"/>
              <a:tabLst>
                <a:tab pos="134620" algn="l"/>
              </a:tabLst>
            </a:pPr>
            <a:r>
              <a:rPr sz="2000" spc="-15" dirty="0">
                <a:solidFill>
                  <a:srgbClr val="C00000"/>
                </a:solidFill>
                <a:latin typeface="Times New Roman"/>
                <a:cs typeface="Times New Roman"/>
              </a:rPr>
              <a:t>підсилююча</a:t>
            </a:r>
            <a:endParaRPr sz="2000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134620" indent="-121920">
              <a:lnSpc>
                <a:spcPct val="100000"/>
              </a:lnSpc>
              <a:spcBef>
                <a:spcPts val="575"/>
              </a:spcBef>
              <a:buChar char="•"/>
              <a:tabLst>
                <a:tab pos="134620" algn="l"/>
              </a:tabLst>
            </a:pPr>
            <a:r>
              <a:rPr sz="2000" spc="-5" dirty="0">
                <a:solidFill>
                  <a:srgbClr val="C00000"/>
                </a:solidFill>
                <a:latin typeface="Times New Roman"/>
                <a:cs typeface="Times New Roman"/>
              </a:rPr>
              <a:t>престижна</a:t>
            </a:r>
            <a:endParaRPr sz="2000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17762" y="2849538"/>
            <a:ext cx="2541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00FF"/>
                </a:solidFill>
                <a:latin typeface="Times New Roman"/>
                <a:cs typeface="Times New Roman"/>
              </a:rPr>
              <a:t>Складання</a:t>
            </a:r>
            <a:r>
              <a:rPr sz="16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0000FF"/>
                </a:solidFill>
                <a:latin typeface="Times New Roman"/>
                <a:cs typeface="Times New Roman"/>
              </a:rPr>
              <a:t>бюджету</a:t>
            </a:r>
            <a:r>
              <a:rPr sz="1600" spc="-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Times New Roman"/>
                <a:cs typeface="Times New Roman"/>
              </a:rPr>
              <a:t>реклами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576321" y="2029967"/>
            <a:ext cx="76200" cy="280670"/>
            <a:chOff x="5576321" y="2029967"/>
            <a:chExt cx="76200" cy="280670"/>
          </a:xfrm>
        </p:grpSpPr>
        <p:sp>
          <p:nvSpPr>
            <p:cNvPr id="7" name="object 7"/>
            <p:cNvSpPr/>
            <p:nvPr/>
          </p:nvSpPr>
          <p:spPr>
            <a:xfrm>
              <a:off x="5614416" y="2029967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h="217169">
                  <a:moveTo>
                    <a:pt x="0" y="0"/>
                  </a:moveTo>
                  <a:lnTo>
                    <a:pt x="0" y="21691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576321" y="2234185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5576321" y="2606039"/>
            <a:ext cx="76200" cy="280670"/>
            <a:chOff x="5576321" y="2606039"/>
            <a:chExt cx="76200" cy="280670"/>
          </a:xfrm>
        </p:grpSpPr>
        <p:sp>
          <p:nvSpPr>
            <p:cNvPr id="10" name="object 10"/>
            <p:cNvSpPr/>
            <p:nvPr/>
          </p:nvSpPr>
          <p:spPr>
            <a:xfrm>
              <a:off x="5614416" y="2606039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h="217169">
                  <a:moveTo>
                    <a:pt x="0" y="0"/>
                  </a:moveTo>
                  <a:lnTo>
                    <a:pt x="0" y="21691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576321" y="2810258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5577843" y="3246120"/>
            <a:ext cx="76200" cy="280670"/>
            <a:chOff x="5577843" y="3246120"/>
            <a:chExt cx="76200" cy="280670"/>
          </a:xfrm>
        </p:grpSpPr>
        <p:sp>
          <p:nvSpPr>
            <p:cNvPr id="13" name="object 13"/>
            <p:cNvSpPr/>
            <p:nvPr/>
          </p:nvSpPr>
          <p:spPr>
            <a:xfrm>
              <a:off x="5615939" y="3246120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h="217170">
                  <a:moveTo>
                    <a:pt x="0" y="0"/>
                  </a:moveTo>
                  <a:lnTo>
                    <a:pt x="0" y="21691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577843" y="3450337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5577843" y="3878579"/>
            <a:ext cx="76200" cy="279400"/>
            <a:chOff x="5577843" y="3878579"/>
            <a:chExt cx="76200" cy="279400"/>
          </a:xfrm>
        </p:grpSpPr>
        <p:sp>
          <p:nvSpPr>
            <p:cNvPr id="16" name="object 16"/>
            <p:cNvSpPr/>
            <p:nvPr/>
          </p:nvSpPr>
          <p:spPr>
            <a:xfrm>
              <a:off x="5615939" y="3878579"/>
              <a:ext cx="0" cy="215900"/>
            </a:xfrm>
            <a:custGeom>
              <a:avLst/>
              <a:gdLst/>
              <a:ahLst/>
              <a:cxnLst/>
              <a:rect l="l" t="t" r="r" b="b"/>
              <a:pathLst>
                <a:path h="215900">
                  <a:moveTo>
                    <a:pt x="0" y="0"/>
                  </a:moveTo>
                  <a:lnTo>
                    <a:pt x="0" y="215392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577843" y="4081273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308665" y="1727136"/>
            <a:ext cx="26860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0000FF"/>
                </a:solidFill>
                <a:latin typeface="Times New Roman"/>
                <a:cs typeface="Times New Roman"/>
              </a:rPr>
              <a:t>Ідентифікація</a:t>
            </a:r>
            <a:r>
              <a:rPr sz="1600" spc="4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00FF"/>
                </a:solidFill>
                <a:latin typeface="Times New Roman"/>
                <a:cs typeface="Times New Roman"/>
              </a:rPr>
              <a:t>цільового</a:t>
            </a:r>
            <a:r>
              <a:rPr sz="16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00FF"/>
                </a:solidFill>
                <a:latin typeface="Times New Roman"/>
                <a:cs typeface="Times New Roman"/>
              </a:rPr>
              <a:t>ринку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48320" y="2344738"/>
            <a:ext cx="23361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solidFill>
                  <a:srgbClr val="0000FF"/>
                </a:solidFill>
                <a:latin typeface="Times New Roman"/>
                <a:cs typeface="Times New Roman"/>
              </a:rPr>
              <a:t>Визначення</a:t>
            </a:r>
            <a:r>
              <a:rPr sz="1600" spc="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Times New Roman"/>
                <a:cs typeface="Times New Roman"/>
              </a:rPr>
              <a:t>цілей</a:t>
            </a:r>
            <a:r>
              <a:rPr sz="1600" spc="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Times New Roman"/>
                <a:cs typeface="Times New Roman"/>
              </a:rPr>
              <a:t>реклами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675357" y="1097909"/>
            <a:ext cx="3882089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i="1" dirty="0">
                <a:latin typeface="Times New Roman"/>
                <a:cs typeface="Times New Roman"/>
              </a:rPr>
              <a:t>Процес планування реклами</a:t>
            </a:r>
          </a:p>
        </p:txBody>
      </p:sp>
      <p:grpSp>
        <p:nvGrpSpPr>
          <p:cNvPr id="21" name="object 21"/>
          <p:cNvGrpSpPr/>
          <p:nvPr/>
        </p:nvGrpSpPr>
        <p:grpSpPr>
          <a:xfrm>
            <a:off x="5577843" y="4588764"/>
            <a:ext cx="76200" cy="280670"/>
            <a:chOff x="5577843" y="4588764"/>
            <a:chExt cx="76200" cy="280670"/>
          </a:xfrm>
        </p:grpSpPr>
        <p:sp>
          <p:nvSpPr>
            <p:cNvPr id="22" name="object 22"/>
            <p:cNvSpPr/>
            <p:nvPr/>
          </p:nvSpPr>
          <p:spPr>
            <a:xfrm>
              <a:off x="5615939" y="4588764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h="217170">
                  <a:moveTo>
                    <a:pt x="0" y="0"/>
                  </a:moveTo>
                  <a:lnTo>
                    <a:pt x="0" y="21691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577843" y="4792981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5577843" y="5381244"/>
            <a:ext cx="76200" cy="280670"/>
            <a:chOff x="5577843" y="5381244"/>
            <a:chExt cx="76200" cy="280670"/>
          </a:xfrm>
        </p:grpSpPr>
        <p:sp>
          <p:nvSpPr>
            <p:cNvPr id="25" name="object 25"/>
            <p:cNvSpPr/>
            <p:nvPr/>
          </p:nvSpPr>
          <p:spPr>
            <a:xfrm>
              <a:off x="5615939" y="5381244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h="217170">
                  <a:moveTo>
                    <a:pt x="0" y="0"/>
                  </a:moveTo>
                  <a:lnTo>
                    <a:pt x="0" y="21691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577843" y="5585461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4076509" y="3552783"/>
            <a:ext cx="3126740" cy="24041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0000FF"/>
                </a:solidFill>
                <a:latin typeface="Times New Roman"/>
                <a:cs typeface="Times New Roman"/>
              </a:rPr>
              <a:t>Розроблення рекламного </a:t>
            </a:r>
            <a:r>
              <a:rPr sz="1600" spc="-5" dirty="0">
                <a:solidFill>
                  <a:srgbClr val="0000FF"/>
                </a:solidFill>
                <a:latin typeface="Times New Roman"/>
                <a:cs typeface="Times New Roman"/>
              </a:rPr>
              <a:t>звернення</a:t>
            </a:r>
            <a:endParaRPr sz="1600">
              <a:latin typeface="Times New Roman"/>
              <a:cs typeface="Times New Roman"/>
            </a:endParaRPr>
          </a:p>
          <a:p>
            <a:pPr marL="12700" marR="52705" indent="604520">
              <a:lnSpc>
                <a:spcPts val="5600"/>
              </a:lnSpc>
              <a:spcBef>
                <a:spcPts val="175"/>
              </a:spcBef>
            </a:pPr>
            <a:r>
              <a:rPr sz="1600" spc="-5" dirty="0">
                <a:solidFill>
                  <a:srgbClr val="0000FF"/>
                </a:solidFill>
                <a:latin typeface="Times New Roman"/>
                <a:cs typeface="Times New Roman"/>
              </a:rPr>
              <a:t>Вибір</a:t>
            </a:r>
            <a:r>
              <a:rPr sz="1600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FF"/>
                </a:solidFill>
                <a:latin typeface="Times New Roman"/>
                <a:cs typeface="Times New Roman"/>
              </a:rPr>
              <a:t>носіїв</a:t>
            </a:r>
            <a:r>
              <a:rPr sz="1600" spc="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Times New Roman"/>
                <a:cs typeface="Times New Roman"/>
              </a:rPr>
              <a:t>реклами </a:t>
            </a:r>
            <a:r>
              <a:rPr sz="16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Times New Roman"/>
                <a:cs typeface="Times New Roman"/>
              </a:rPr>
              <a:t>Складання</a:t>
            </a:r>
            <a:r>
              <a:rPr sz="16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Times New Roman"/>
                <a:cs typeface="Times New Roman"/>
              </a:rPr>
              <a:t>графіка</a:t>
            </a:r>
            <a:r>
              <a:rPr sz="1600" spc="-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0000FF"/>
                </a:solidFill>
                <a:latin typeface="Times New Roman"/>
                <a:cs typeface="Times New Roman"/>
              </a:rPr>
              <a:t>виходу </a:t>
            </a:r>
            <a:r>
              <a:rPr sz="1600" spc="-5" dirty="0">
                <a:solidFill>
                  <a:srgbClr val="0000FF"/>
                </a:solidFill>
                <a:latin typeface="Times New Roman"/>
                <a:cs typeface="Times New Roman"/>
              </a:rPr>
              <a:t>реклами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>
              <a:latin typeface="Times New Roman"/>
              <a:cs typeface="Times New Roman"/>
            </a:endParaRPr>
          </a:p>
          <a:p>
            <a:pPr marL="13970">
              <a:lnSpc>
                <a:spcPct val="100000"/>
              </a:lnSpc>
            </a:pPr>
            <a:r>
              <a:rPr sz="1600" spc="-10" dirty="0">
                <a:solidFill>
                  <a:srgbClr val="0000FF"/>
                </a:solidFill>
                <a:latin typeface="Times New Roman"/>
                <a:cs typeface="Times New Roman"/>
              </a:rPr>
              <a:t>Оцінювання</a:t>
            </a:r>
            <a:r>
              <a:rPr sz="1600" spc="4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Times New Roman"/>
                <a:cs typeface="Times New Roman"/>
              </a:rPr>
              <a:t>ефективності</a:t>
            </a:r>
            <a:r>
              <a:rPr sz="1600" spc="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Times New Roman"/>
                <a:cs typeface="Times New Roman"/>
              </a:rPr>
              <a:t>реклами</a:t>
            </a:r>
            <a:endParaRPr sz="16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74563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0"/>
            <a:ext cx="8686800" cy="66693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Складові реклами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1) рекламне звернення;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2) носій реклами (засіб, місце донесення рекламного звернення);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3) час донесення рекламного звернення до аудитори.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800" u="sng" dirty="0" smtClean="0">
                <a:latin typeface="Times New Roman" pitchFamily="18" charset="0"/>
                <a:cs typeface="Times New Roman" pitchFamily="18" charset="0"/>
              </a:rPr>
              <a:t>1)Рекламне звернення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— це змістова складова реклами, яка має певну форму.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800" u="sng" dirty="0" smtClean="0">
                <a:latin typeface="Times New Roman" pitchFamily="18" charset="0"/>
                <a:cs typeface="Times New Roman" pitchFamily="18" charset="0"/>
              </a:rPr>
              <a:t>Елементи рекламного звернення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вербальна складова (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слова, які використовуються);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ілюстративна складова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(малюнки, фотографії, відеоматеріали).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стилістична складова (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створення певного настрою) 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pPr algn="ctr"/>
            <a:r>
              <a:rPr lang="uk-UA" sz="2800" i="1" dirty="0" smtClean="0">
                <a:effectLst/>
                <a:latin typeface="Times New Roman" pitchFamily="18" charset="0"/>
                <a:cs typeface="Times New Roman" pitchFamily="18" charset="0"/>
              </a:rPr>
              <a:t>Класифікація реклами за цілями</a:t>
            </a:r>
            <a:endParaRPr lang="ru-RU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764704"/>
          <a:ext cx="9144000" cy="6005256"/>
        </p:xfrm>
        <a:graphic>
          <a:graphicData uri="http://schemas.openxmlformats.org/drawingml/2006/table">
            <a:tbl>
              <a:tblPr/>
              <a:tblGrid>
                <a:gridCol w="2405931"/>
                <a:gridCol w="6738069"/>
              </a:tblGrid>
              <a:tr h="4822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uk-UA" sz="1800" b="1" dirty="0">
                          <a:latin typeface="Times New Roman"/>
                          <a:ea typeface="Times New Roman"/>
                        </a:rPr>
                        <a:t>Вид реклами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uk-UA" sz="1800" b="1">
                          <a:latin typeface="Times New Roman"/>
                          <a:ea typeface="Times New Roman"/>
                        </a:rPr>
                        <a:t>Цілі реклами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18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uk-UA" sz="2800" i="1" dirty="0">
                          <a:latin typeface="Times New Roman"/>
                          <a:ea typeface="Times New Roman"/>
                        </a:rPr>
                        <a:t>Інформативна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-133985" algn="l"/>
                        </a:tabLst>
                      </a:pPr>
                      <a:r>
                        <a:rPr lang="uk-UA" sz="2000" dirty="0">
                          <a:latin typeface="Times New Roman"/>
                          <a:ea typeface="Times New Roman"/>
                        </a:rPr>
                        <a:t>Розповідь ринку про новинку чи про нові застосування товару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-133985" algn="l"/>
                        </a:tabLst>
                      </a:pPr>
                      <a:r>
                        <a:rPr lang="uk-UA" sz="2000" dirty="0">
                          <a:latin typeface="Times New Roman"/>
                          <a:ea typeface="Times New Roman"/>
                        </a:rPr>
                        <a:t>Інформування ринку про зміну ціни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-133985" algn="l"/>
                        </a:tabLst>
                      </a:pPr>
                      <a:r>
                        <a:rPr lang="uk-UA" sz="2000" dirty="0">
                          <a:latin typeface="Times New Roman"/>
                          <a:ea typeface="Times New Roman"/>
                        </a:rPr>
                        <a:t>Пояснення принципів дії товару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-133985" algn="l"/>
                        </a:tabLst>
                      </a:pPr>
                      <a:r>
                        <a:rPr lang="uk-UA" sz="2000" dirty="0">
                          <a:latin typeface="Times New Roman"/>
                          <a:ea typeface="Times New Roman"/>
                        </a:rPr>
                        <a:t>Опис послуг, що робляться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-133985" algn="l"/>
                        </a:tabLst>
                      </a:pPr>
                      <a:r>
                        <a:rPr lang="uk-UA" sz="2000" dirty="0" smtClean="0">
                          <a:latin typeface="Times New Roman"/>
                          <a:ea typeface="Times New Roman"/>
                        </a:rPr>
                        <a:t>Формування </a:t>
                      </a:r>
                      <a:r>
                        <a:rPr lang="uk-UA" sz="2000" dirty="0">
                          <a:latin typeface="Times New Roman"/>
                          <a:ea typeface="Times New Roman"/>
                        </a:rPr>
                        <a:t>образу підприємства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72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uk-UA" sz="2800" i="1" dirty="0">
                          <a:latin typeface="Times New Roman"/>
                          <a:ea typeface="Times New Roman"/>
                        </a:rPr>
                        <a:t>Напутлива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uk-UA" sz="2000" dirty="0">
                          <a:latin typeface="Times New Roman"/>
                          <a:ea typeface="Times New Roman"/>
                        </a:rPr>
                        <a:t>Формування переваги марки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uk-UA" sz="2000" dirty="0">
                          <a:latin typeface="Times New Roman"/>
                          <a:ea typeface="Times New Roman"/>
                        </a:rPr>
                        <a:t>Заохочення до переключення на вашу марку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uk-UA" sz="2000" dirty="0">
                          <a:latin typeface="Times New Roman"/>
                          <a:ea typeface="Times New Roman"/>
                        </a:rPr>
                        <a:t>Зміна сприйняття споживачем властивостей товару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225425" algn="l"/>
                        </a:tabLst>
                      </a:pPr>
                      <a:r>
                        <a:rPr lang="uk-UA" sz="2000" dirty="0">
                          <a:latin typeface="Times New Roman"/>
                          <a:ea typeface="Times New Roman"/>
                        </a:rPr>
                        <a:t>Переконання споживача здійснити купівлю </a:t>
                      </a:r>
                      <a:r>
                        <a:rPr lang="uk-UA" sz="2000" dirty="0" smtClean="0">
                          <a:latin typeface="Times New Roman"/>
                          <a:ea typeface="Times New Roman"/>
                        </a:rPr>
                        <a:t>негайно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72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uk-UA" sz="2800" i="1" dirty="0" err="1" smtClean="0">
                          <a:latin typeface="Times New Roman"/>
                          <a:ea typeface="Times New Roman"/>
                        </a:rPr>
                        <a:t>Нагадувальна</a:t>
                      </a:r>
                      <a:endParaRPr lang="uk-UA" sz="2800" i="1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uk-UA" sz="2800" i="1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uk-UA" sz="2000" dirty="0">
                          <a:latin typeface="Times New Roman"/>
                          <a:ea typeface="Times New Roman"/>
                        </a:rPr>
                        <a:t>Нагадування споживачам про те, що товар може знадобитися їм найближчим часом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uk-UA" sz="2000" dirty="0">
                          <a:latin typeface="Times New Roman"/>
                          <a:ea typeface="Times New Roman"/>
                        </a:rPr>
                        <a:t>Нагадування споживачам про те, де можна купити товар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uk-UA" sz="2000" dirty="0">
                          <a:latin typeface="Times New Roman"/>
                          <a:ea typeface="Times New Roman"/>
                        </a:rPr>
                        <a:t>Утримання товару в пам'яті споживачів у періоди </a:t>
                      </a:r>
                      <a:r>
                        <a:rPr lang="uk-UA" sz="2000" dirty="0" smtClean="0">
                          <a:latin typeface="Times New Roman"/>
                          <a:ea typeface="Times New Roman"/>
                        </a:rPr>
                        <a:t>   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uk-UA" sz="2000" dirty="0" smtClean="0">
                          <a:latin typeface="Times New Roman"/>
                          <a:ea typeface="Times New Roman"/>
                        </a:rPr>
                        <a:t>                            міжсезоння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347283"/>
            <a:ext cx="822960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8650">
              <a:lnSpc>
                <a:spcPct val="100000"/>
              </a:lnSpc>
              <a:spcBef>
                <a:spcPts val="100"/>
              </a:spcBef>
            </a:pPr>
            <a:r>
              <a:rPr sz="3200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Моделі</a:t>
            </a:r>
            <a:r>
              <a:rPr sz="3200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механізму</a:t>
            </a:r>
            <a:r>
              <a:rPr sz="3200" spc="-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впливу</a:t>
            </a:r>
            <a:r>
              <a:rPr sz="3200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реклами</a:t>
            </a:r>
            <a:r>
              <a:rPr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3200" spc="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споживача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42972" y="1229862"/>
            <a:ext cx="4332846" cy="433133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654331" y="3130708"/>
            <a:ext cx="673735" cy="515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5050"/>
                </a:solidFill>
                <a:latin typeface="Times New Roman"/>
                <a:cs typeface="Times New Roman"/>
              </a:rPr>
              <a:t>A</a:t>
            </a:r>
            <a:r>
              <a:rPr sz="18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ction</a:t>
            </a:r>
            <a:endParaRPr sz="180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  <a:spcBef>
                <a:spcPts val="15"/>
              </a:spcBef>
            </a:pPr>
            <a:r>
              <a:rPr sz="1400" i="1" dirty="0">
                <a:solidFill>
                  <a:srgbClr val="0000FF"/>
                </a:solidFill>
                <a:latin typeface="Times New Roman"/>
                <a:cs typeface="Times New Roman"/>
              </a:rPr>
              <a:t>(дія)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89698" y="4748371"/>
            <a:ext cx="839469" cy="515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6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5050"/>
                </a:solidFill>
                <a:latin typeface="Times New Roman"/>
                <a:cs typeface="Times New Roman"/>
              </a:rPr>
              <a:t>D</a:t>
            </a:r>
            <a:r>
              <a:rPr sz="1800" b="1" dirty="0">
                <a:solidFill>
                  <a:srgbClr val="0000FF"/>
                </a:solidFill>
                <a:latin typeface="Times New Roman"/>
                <a:cs typeface="Times New Roman"/>
              </a:rPr>
              <a:t>esire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400" i="1" dirty="0">
                <a:solidFill>
                  <a:srgbClr val="0000FF"/>
                </a:solidFill>
                <a:latin typeface="Times New Roman"/>
                <a:cs typeface="Times New Roman"/>
              </a:rPr>
              <a:t>(б</a:t>
            </a:r>
            <a:r>
              <a:rPr sz="1400" i="1" spc="5" dirty="0">
                <a:solidFill>
                  <a:srgbClr val="0000FF"/>
                </a:solidFill>
                <a:latin typeface="Times New Roman"/>
                <a:cs typeface="Times New Roman"/>
              </a:rPr>
              <a:t>а</a:t>
            </a:r>
            <a:r>
              <a:rPr sz="1400" i="1" dirty="0">
                <a:solidFill>
                  <a:srgbClr val="0000FF"/>
                </a:solidFill>
                <a:latin typeface="Times New Roman"/>
                <a:cs typeface="Times New Roman"/>
              </a:rPr>
              <a:t>ж</a:t>
            </a:r>
            <a:r>
              <a:rPr sz="1400" i="1" spc="5" dirty="0">
                <a:solidFill>
                  <a:srgbClr val="0000FF"/>
                </a:solidFill>
                <a:latin typeface="Times New Roman"/>
                <a:cs typeface="Times New Roman"/>
              </a:rPr>
              <a:t>а</a:t>
            </a:r>
            <a:r>
              <a:rPr sz="14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ння</a:t>
            </a:r>
            <a:r>
              <a:rPr sz="1400" i="1" dirty="0">
                <a:solidFill>
                  <a:srgbClr val="0000FF"/>
                </a:solidFill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33268" y="3130708"/>
            <a:ext cx="788035" cy="515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5050"/>
                </a:solidFill>
                <a:latin typeface="Times New Roman"/>
                <a:cs typeface="Times New Roman"/>
              </a:rPr>
              <a:t>I</a:t>
            </a:r>
            <a:r>
              <a:rPr sz="18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nterest</a:t>
            </a:r>
            <a:endParaRPr sz="1800">
              <a:latin typeface="Times New Roman"/>
              <a:cs typeface="Times New Roman"/>
            </a:endParaRPr>
          </a:p>
          <a:p>
            <a:pPr marL="36830">
              <a:lnSpc>
                <a:spcPct val="100000"/>
              </a:lnSpc>
              <a:spcBef>
                <a:spcPts val="15"/>
              </a:spcBef>
            </a:pPr>
            <a:r>
              <a:rPr sz="1400" i="1" dirty="0">
                <a:solidFill>
                  <a:srgbClr val="0000FF"/>
                </a:solidFill>
                <a:latin typeface="Times New Roman"/>
                <a:cs typeface="Times New Roman"/>
              </a:rPr>
              <a:t>(інтерес)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24166" y="1496282"/>
            <a:ext cx="972185" cy="547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5050"/>
                </a:solidFill>
                <a:latin typeface="Times New Roman"/>
                <a:cs typeface="Times New Roman"/>
              </a:rPr>
              <a:t>A</a:t>
            </a:r>
            <a:r>
              <a:rPr sz="1800" b="1" dirty="0">
                <a:solidFill>
                  <a:srgbClr val="0000FF"/>
                </a:solidFill>
                <a:latin typeface="Times New Roman"/>
                <a:cs typeface="Times New Roman"/>
              </a:rPr>
              <a:t>ttention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400" i="1" dirty="0">
                <a:solidFill>
                  <a:srgbClr val="0000FF"/>
                </a:solidFill>
                <a:latin typeface="Times New Roman"/>
                <a:cs typeface="Times New Roman"/>
              </a:rPr>
              <a:t>(увага)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46778" y="5830887"/>
            <a:ext cx="607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5050"/>
                </a:solidFill>
                <a:latin typeface="Times New Roman"/>
                <a:cs typeface="Times New Roman"/>
              </a:rPr>
              <a:t>AIDA</a:t>
            </a:r>
            <a:endParaRPr sz="18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96372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347283"/>
            <a:ext cx="822960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8650">
              <a:lnSpc>
                <a:spcPct val="100000"/>
              </a:lnSpc>
              <a:spcBef>
                <a:spcPts val="100"/>
              </a:spcBef>
            </a:pPr>
            <a:r>
              <a:rPr sz="3200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Моделі механізму впливу реклами на споживача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22220" y="1229862"/>
            <a:ext cx="4174350" cy="402196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724562" y="2612295"/>
            <a:ext cx="693420" cy="547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5050"/>
                </a:solidFill>
                <a:latin typeface="Times New Roman"/>
                <a:cs typeface="Times New Roman"/>
              </a:rPr>
              <a:t>A</a:t>
            </a:r>
            <a:r>
              <a:rPr sz="1800" b="1" dirty="0">
                <a:solidFill>
                  <a:srgbClr val="0000FF"/>
                </a:solidFill>
                <a:latin typeface="Times New Roman"/>
                <a:cs typeface="Times New Roman"/>
              </a:rPr>
              <a:t>ction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400" i="1" dirty="0">
                <a:solidFill>
                  <a:srgbClr val="0000FF"/>
                </a:solidFill>
                <a:latin typeface="Times New Roman"/>
                <a:cs typeface="Times New Roman"/>
              </a:rPr>
              <a:t>(дія)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110477" y="3818277"/>
            <a:ext cx="1209040" cy="1433830"/>
            <a:chOff x="3110477" y="3818277"/>
            <a:chExt cx="1209040" cy="1433830"/>
          </a:xfrm>
        </p:grpSpPr>
        <p:sp>
          <p:nvSpPr>
            <p:cNvPr id="6" name="object 6"/>
            <p:cNvSpPr/>
            <p:nvPr/>
          </p:nvSpPr>
          <p:spPr>
            <a:xfrm>
              <a:off x="3962858" y="3835247"/>
              <a:ext cx="342265" cy="440690"/>
            </a:xfrm>
            <a:custGeom>
              <a:avLst/>
              <a:gdLst/>
              <a:ahLst/>
              <a:cxnLst/>
              <a:rect l="l" t="t" r="r" b="b"/>
              <a:pathLst>
                <a:path w="342264" h="440689">
                  <a:moveTo>
                    <a:pt x="284581" y="29959"/>
                  </a:moveTo>
                  <a:lnTo>
                    <a:pt x="0" y="423468"/>
                  </a:lnTo>
                  <a:lnTo>
                    <a:pt x="23469" y="440436"/>
                  </a:lnTo>
                  <a:lnTo>
                    <a:pt x="341985" y="0"/>
                  </a:lnTo>
                  <a:lnTo>
                    <a:pt x="284581" y="29959"/>
                  </a:lnTo>
                  <a:close/>
                </a:path>
              </a:pathLst>
            </a:custGeom>
            <a:ln w="2895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95278" y="3818277"/>
              <a:ext cx="86360" cy="95885"/>
            </a:xfrm>
            <a:custGeom>
              <a:avLst/>
              <a:gdLst/>
              <a:ahLst/>
              <a:cxnLst/>
              <a:rect l="l" t="t" r="r" b="b"/>
              <a:pathLst>
                <a:path w="86360" h="95885">
                  <a:moveTo>
                    <a:pt x="86093" y="0"/>
                  </a:moveTo>
                  <a:lnTo>
                    <a:pt x="0" y="44932"/>
                  </a:lnTo>
                  <a:lnTo>
                    <a:pt x="52158" y="46926"/>
                  </a:lnTo>
                  <a:lnTo>
                    <a:pt x="70383" y="95846"/>
                  </a:lnTo>
                  <a:lnTo>
                    <a:pt x="86093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115049" y="4158989"/>
              <a:ext cx="1087120" cy="1088390"/>
            </a:xfrm>
            <a:custGeom>
              <a:avLst/>
              <a:gdLst/>
              <a:ahLst/>
              <a:cxnLst/>
              <a:rect l="l" t="t" r="r" b="b"/>
              <a:pathLst>
                <a:path w="1087120" h="1088389">
                  <a:moveTo>
                    <a:pt x="543534" y="0"/>
                  </a:moveTo>
                  <a:lnTo>
                    <a:pt x="599173" y="2806"/>
                  </a:lnTo>
                  <a:lnTo>
                    <a:pt x="653199" y="11201"/>
                  </a:lnTo>
                  <a:lnTo>
                    <a:pt x="705231" y="24422"/>
                  </a:lnTo>
                  <a:lnTo>
                    <a:pt x="754875" y="42824"/>
                  </a:lnTo>
                  <a:lnTo>
                    <a:pt x="802487" y="65633"/>
                  </a:lnTo>
                  <a:lnTo>
                    <a:pt x="847344" y="92862"/>
                  </a:lnTo>
                  <a:lnTo>
                    <a:pt x="888949" y="124472"/>
                  </a:lnTo>
                  <a:lnTo>
                    <a:pt x="927773" y="159296"/>
                  </a:lnTo>
                  <a:lnTo>
                    <a:pt x="962609" y="198132"/>
                  </a:lnTo>
                  <a:lnTo>
                    <a:pt x="993813" y="240144"/>
                  </a:lnTo>
                  <a:lnTo>
                    <a:pt x="1021029" y="284975"/>
                  </a:lnTo>
                  <a:lnTo>
                    <a:pt x="1043838" y="332600"/>
                  </a:lnTo>
                  <a:lnTo>
                    <a:pt x="1062253" y="382638"/>
                  </a:lnTo>
                  <a:lnTo>
                    <a:pt x="1075461" y="434670"/>
                  </a:lnTo>
                  <a:lnTo>
                    <a:pt x="1083868" y="488695"/>
                  </a:lnTo>
                  <a:lnTo>
                    <a:pt x="1086675" y="544321"/>
                  </a:lnTo>
                  <a:lnTo>
                    <a:pt x="1083868" y="599960"/>
                  </a:lnTo>
                  <a:lnTo>
                    <a:pt x="1075461" y="653986"/>
                  </a:lnTo>
                  <a:lnTo>
                    <a:pt x="1062253" y="706018"/>
                  </a:lnTo>
                  <a:lnTo>
                    <a:pt x="1043838" y="756056"/>
                  </a:lnTo>
                  <a:lnTo>
                    <a:pt x="1021029" y="803681"/>
                  </a:lnTo>
                  <a:lnTo>
                    <a:pt x="993813" y="848512"/>
                  </a:lnTo>
                  <a:lnTo>
                    <a:pt x="962596" y="890523"/>
                  </a:lnTo>
                  <a:lnTo>
                    <a:pt x="927773" y="928954"/>
                  </a:lnTo>
                  <a:lnTo>
                    <a:pt x="888949" y="964183"/>
                  </a:lnTo>
                  <a:lnTo>
                    <a:pt x="847331" y="995400"/>
                  </a:lnTo>
                  <a:lnTo>
                    <a:pt x="802487" y="1022616"/>
                  </a:lnTo>
                  <a:lnTo>
                    <a:pt x="754875" y="1045425"/>
                  </a:lnTo>
                  <a:lnTo>
                    <a:pt x="705231" y="1063840"/>
                  </a:lnTo>
                  <a:lnTo>
                    <a:pt x="653199" y="1077048"/>
                  </a:lnTo>
                  <a:lnTo>
                    <a:pt x="599173" y="1085456"/>
                  </a:lnTo>
                  <a:lnTo>
                    <a:pt x="543534" y="1088262"/>
                  </a:lnTo>
                  <a:lnTo>
                    <a:pt x="487895" y="1085456"/>
                  </a:lnTo>
                  <a:lnTo>
                    <a:pt x="433870" y="1077048"/>
                  </a:lnTo>
                  <a:lnTo>
                    <a:pt x="381838" y="1063840"/>
                  </a:lnTo>
                  <a:lnTo>
                    <a:pt x="331800" y="1045425"/>
                  </a:lnTo>
                  <a:lnTo>
                    <a:pt x="284568" y="1022616"/>
                  </a:lnTo>
                  <a:lnTo>
                    <a:pt x="239750" y="995400"/>
                  </a:lnTo>
                  <a:lnTo>
                    <a:pt x="197713" y="964183"/>
                  </a:lnTo>
                  <a:lnTo>
                    <a:pt x="159296" y="928954"/>
                  </a:lnTo>
                  <a:lnTo>
                    <a:pt x="124079" y="890536"/>
                  </a:lnTo>
                  <a:lnTo>
                    <a:pt x="92849" y="848512"/>
                  </a:lnTo>
                  <a:lnTo>
                    <a:pt x="65646" y="803681"/>
                  </a:lnTo>
                  <a:lnTo>
                    <a:pt x="42824" y="756056"/>
                  </a:lnTo>
                  <a:lnTo>
                    <a:pt x="24409" y="706018"/>
                  </a:lnTo>
                  <a:lnTo>
                    <a:pt x="11201" y="653986"/>
                  </a:lnTo>
                  <a:lnTo>
                    <a:pt x="2806" y="599960"/>
                  </a:lnTo>
                  <a:lnTo>
                    <a:pt x="0" y="544321"/>
                  </a:lnTo>
                  <a:lnTo>
                    <a:pt x="2806" y="488695"/>
                  </a:lnTo>
                  <a:lnTo>
                    <a:pt x="11201" y="434670"/>
                  </a:lnTo>
                  <a:lnTo>
                    <a:pt x="24409" y="382638"/>
                  </a:lnTo>
                  <a:lnTo>
                    <a:pt x="42824" y="332600"/>
                  </a:lnTo>
                  <a:lnTo>
                    <a:pt x="65646" y="284975"/>
                  </a:lnTo>
                  <a:lnTo>
                    <a:pt x="92849" y="240144"/>
                  </a:lnTo>
                  <a:lnTo>
                    <a:pt x="124079" y="198119"/>
                  </a:lnTo>
                  <a:lnTo>
                    <a:pt x="159296" y="159296"/>
                  </a:lnTo>
                  <a:lnTo>
                    <a:pt x="197713" y="124472"/>
                  </a:lnTo>
                  <a:lnTo>
                    <a:pt x="239737" y="92862"/>
                  </a:lnTo>
                  <a:lnTo>
                    <a:pt x="284568" y="65646"/>
                  </a:lnTo>
                  <a:lnTo>
                    <a:pt x="331800" y="42824"/>
                  </a:lnTo>
                  <a:lnTo>
                    <a:pt x="381838" y="24409"/>
                  </a:lnTo>
                  <a:lnTo>
                    <a:pt x="433870" y="11201"/>
                  </a:lnTo>
                  <a:lnTo>
                    <a:pt x="487895" y="2806"/>
                  </a:lnTo>
                  <a:lnTo>
                    <a:pt x="543534" y="0"/>
                  </a:lnTo>
                  <a:close/>
                </a:path>
              </a:pathLst>
            </a:custGeom>
            <a:ln w="914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182397" y="4422044"/>
            <a:ext cx="955040" cy="547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5050"/>
                </a:solidFill>
                <a:latin typeface="Times New Roman"/>
                <a:cs typeface="Times New Roman"/>
              </a:rPr>
              <a:t>M</a:t>
            </a:r>
            <a:r>
              <a:rPr sz="1800" b="1" dirty="0">
                <a:solidFill>
                  <a:srgbClr val="0000FF"/>
                </a:solidFill>
                <a:latin typeface="Times New Roman"/>
                <a:cs typeface="Times New Roman"/>
              </a:rPr>
              <a:t>otive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400" i="1" dirty="0">
                <a:solidFill>
                  <a:srgbClr val="0000FF"/>
                </a:solidFill>
                <a:latin typeface="Times New Roman"/>
                <a:cs typeface="Times New Roman"/>
              </a:rPr>
              <a:t>(мотивація)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40610" y="4422044"/>
            <a:ext cx="839469" cy="547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79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5050"/>
                </a:solidFill>
                <a:latin typeface="Times New Roman"/>
                <a:cs typeface="Times New Roman"/>
              </a:rPr>
              <a:t>D</a:t>
            </a:r>
            <a:r>
              <a:rPr sz="1800" b="1" dirty="0">
                <a:solidFill>
                  <a:srgbClr val="0000FF"/>
                </a:solidFill>
                <a:latin typeface="Times New Roman"/>
                <a:cs typeface="Times New Roman"/>
              </a:rPr>
              <a:t>esire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400" i="1" dirty="0">
                <a:solidFill>
                  <a:srgbClr val="0000FF"/>
                </a:solidFill>
                <a:latin typeface="Times New Roman"/>
                <a:cs typeface="Times New Roman"/>
              </a:rPr>
              <a:t>(б</a:t>
            </a:r>
            <a:r>
              <a:rPr sz="1400" i="1" spc="5" dirty="0">
                <a:solidFill>
                  <a:srgbClr val="0000FF"/>
                </a:solidFill>
                <a:latin typeface="Times New Roman"/>
                <a:cs typeface="Times New Roman"/>
              </a:rPr>
              <a:t>а</a:t>
            </a:r>
            <a:r>
              <a:rPr sz="1400" i="1" dirty="0">
                <a:solidFill>
                  <a:srgbClr val="0000FF"/>
                </a:solidFill>
                <a:latin typeface="Times New Roman"/>
                <a:cs typeface="Times New Roman"/>
              </a:rPr>
              <a:t>ж</a:t>
            </a:r>
            <a:r>
              <a:rPr sz="1400" i="1" spc="5" dirty="0">
                <a:solidFill>
                  <a:srgbClr val="0000FF"/>
                </a:solidFill>
                <a:latin typeface="Times New Roman"/>
                <a:cs typeface="Times New Roman"/>
              </a:rPr>
              <a:t>а</a:t>
            </a:r>
            <a:r>
              <a:rPr sz="14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ння</a:t>
            </a:r>
            <a:r>
              <a:rPr sz="1400" i="1" dirty="0">
                <a:solidFill>
                  <a:srgbClr val="0000FF"/>
                </a:solidFill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49321" y="2613882"/>
            <a:ext cx="798195" cy="547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5050"/>
                </a:solidFill>
                <a:latin typeface="Times New Roman"/>
                <a:cs typeface="Times New Roman"/>
              </a:rPr>
              <a:t>I</a:t>
            </a:r>
            <a:r>
              <a:rPr sz="18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1800" b="1"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18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ere</a:t>
            </a:r>
            <a:r>
              <a:rPr sz="18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1800" b="1"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endParaRPr sz="1800">
              <a:latin typeface="Times New Roman"/>
              <a:cs typeface="Times New Roman"/>
            </a:endParaRPr>
          </a:p>
          <a:p>
            <a:pPr marL="41275">
              <a:lnSpc>
                <a:spcPct val="100000"/>
              </a:lnSpc>
              <a:spcBef>
                <a:spcPts val="20"/>
              </a:spcBef>
            </a:pPr>
            <a:r>
              <a:rPr sz="1400" i="1" dirty="0">
                <a:solidFill>
                  <a:srgbClr val="0000FF"/>
                </a:solidFill>
                <a:latin typeface="Times New Roman"/>
                <a:cs typeface="Times New Roman"/>
              </a:rPr>
              <a:t>(інтерес)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24166" y="1496282"/>
            <a:ext cx="972185" cy="547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5050"/>
                </a:solidFill>
                <a:latin typeface="Times New Roman"/>
                <a:cs typeface="Times New Roman"/>
              </a:rPr>
              <a:t>A</a:t>
            </a:r>
            <a:r>
              <a:rPr sz="1800" b="1" dirty="0">
                <a:solidFill>
                  <a:srgbClr val="0000FF"/>
                </a:solidFill>
                <a:latin typeface="Times New Roman"/>
                <a:cs typeface="Times New Roman"/>
              </a:rPr>
              <a:t>ttention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400" i="1" dirty="0">
                <a:solidFill>
                  <a:srgbClr val="0000FF"/>
                </a:solidFill>
                <a:latin typeface="Times New Roman"/>
                <a:cs typeface="Times New Roman"/>
              </a:rPr>
              <a:t>(увага)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38572" y="5830887"/>
            <a:ext cx="8248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5050"/>
                </a:solidFill>
                <a:latin typeface="Times New Roman"/>
                <a:cs typeface="Times New Roman"/>
              </a:rPr>
              <a:t>AID</a:t>
            </a:r>
            <a:r>
              <a:rPr sz="1800" b="1" dirty="0">
                <a:solidFill>
                  <a:srgbClr val="FF5050"/>
                </a:solidFill>
                <a:latin typeface="Times New Roman"/>
                <a:cs typeface="Times New Roman"/>
              </a:rPr>
              <a:t>М</a:t>
            </a:r>
            <a:r>
              <a:rPr sz="1800" b="1" spc="-5" dirty="0">
                <a:solidFill>
                  <a:srgbClr val="FF5050"/>
                </a:solidFill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1888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0652" y="225681"/>
            <a:ext cx="6706234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Мотиви, що використовуються при розробці рекламних звернень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97230" y="1254245"/>
            <a:ext cx="2709792" cy="381462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594198" y="4336192"/>
            <a:ext cx="8191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М</a:t>
            </a:r>
            <a:r>
              <a:rPr sz="14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о</a:t>
            </a:r>
            <a:r>
              <a:rPr sz="14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р</a:t>
            </a:r>
            <a:r>
              <a:rPr sz="14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а</a:t>
            </a:r>
            <a:r>
              <a:rPr sz="1400" b="1" dirty="0">
                <a:solidFill>
                  <a:srgbClr val="0000FF"/>
                </a:solidFill>
                <a:latin typeface="Times New Roman"/>
                <a:cs typeface="Times New Roman"/>
              </a:rPr>
              <a:t>ль</a:t>
            </a:r>
            <a:r>
              <a:rPr sz="14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н</a:t>
            </a:r>
            <a:r>
              <a:rPr sz="1400" b="1" dirty="0">
                <a:solidFill>
                  <a:srgbClr val="0000FF"/>
                </a:solidFill>
                <a:latin typeface="Times New Roman"/>
                <a:cs typeface="Times New Roman"/>
              </a:rPr>
              <a:t>і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995106" y="3854113"/>
            <a:ext cx="1639570" cy="1215390"/>
            <a:chOff x="4995106" y="3854113"/>
            <a:chExt cx="1639570" cy="1215390"/>
          </a:xfrm>
        </p:grpSpPr>
        <p:sp>
          <p:nvSpPr>
            <p:cNvPr id="6" name="object 6"/>
            <p:cNvSpPr/>
            <p:nvPr/>
          </p:nvSpPr>
          <p:spPr>
            <a:xfrm>
              <a:off x="5009711" y="3891090"/>
              <a:ext cx="519430" cy="294640"/>
            </a:xfrm>
            <a:custGeom>
              <a:avLst/>
              <a:gdLst/>
              <a:ahLst/>
              <a:cxnLst/>
              <a:rect l="l" t="t" r="r" b="b"/>
              <a:pathLst>
                <a:path w="519429" h="294639">
                  <a:moveTo>
                    <a:pt x="64617" y="4152"/>
                  </a:moveTo>
                  <a:lnTo>
                    <a:pt x="519036" y="269113"/>
                  </a:lnTo>
                  <a:lnTo>
                    <a:pt x="504444" y="294132"/>
                  </a:lnTo>
                  <a:lnTo>
                    <a:pt x="0" y="0"/>
                  </a:lnTo>
                  <a:lnTo>
                    <a:pt x="64617" y="4152"/>
                  </a:lnTo>
                  <a:close/>
                </a:path>
              </a:pathLst>
            </a:custGeom>
            <a:ln w="2895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024305" y="3866069"/>
              <a:ext cx="97155" cy="81280"/>
            </a:xfrm>
            <a:custGeom>
              <a:avLst/>
              <a:gdLst/>
              <a:ahLst/>
              <a:cxnLst/>
              <a:rect l="l" t="t" r="r" b="b"/>
              <a:pathLst>
                <a:path w="97154" h="81279">
                  <a:moveTo>
                    <a:pt x="0" y="0"/>
                  </a:moveTo>
                  <a:lnTo>
                    <a:pt x="53162" y="81280"/>
                  </a:lnTo>
                  <a:lnTo>
                    <a:pt x="50025" y="29171"/>
                  </a:lnTo>
                  <a:lnTo>
                    <a:pt x="96913" y="62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32275" y="3867131"/>
              <a:ext cx="1189355" cy="1189355"/>
            </a:xfrm>
            <a:custGeom>
              <a:avLst/>
              <a:gdLst/>
              <a:ahLst/>
              <a:cxnLst/>
              <a:rect l="l" t="t" r="r" b="b"/>
              <a:pathLst>
                <a:path w="1189354" h="1189354">
                  <a:moveTo>
                    <a:pt x="594398" y="0"/>
                  </a:moveTo>
                  <a:lnTo>
                    <a:pt x="655243" y="3251"/>
                  </a:lnTo>
                  <a:lnTo>
                    <a:pt x="714463" y="12166"/>
                  </a:lnTo>
                  <a:lnTo>
                    <a:pt x="771271" y="26771"/>
                  </a:lnTo>
                  <a:lnTo>
                    <a:pt x="826058" y="46659"/>
                  </a:lnTo>
                  <a:lnTo>
                    <a:pt x="878014" y="71831"/>
                  </a:lnTo>
                  <a:lnTo>
                    <a:pt x="926719" y="101460"/>
                  </a:lnTo>
                  <a:lnTo>
                    <a:pt x="972540" y="135928"/>
                  </a:lnTo>
                  <a:lnTo>
                    <a:pt x="1014704" y="174040"/>
                  </a:lnTo>
                  <a:lnTo>
                    <a:pt x="1053274" y="216255"/>
                  </a:lnTo>
                  <a:lnTo>
                    <a:pt x="1087374" y="262127"/>
                  </a:lnTo>
                  <a:lnTo>
                    <a:pt x="1116977" y="311188"/>
                  </a:lnTo>
                  <a:lnTo>
                    <a:pt x="1142123" y="363118"/>
                  </a:lnTo>
                  <a:lnTo>
                    <a:pt x="1162011" y="417525"/>
                  </a:lnTo>
                  <a:lnTo>
                    <a:pt x="1176629" y="474738"/>
                  </a:lnTo>
                  <a:lnTo>
                    <a:pt x="1185545" y="533539"/>
                  </a:lnTo>
                  <a:lnTo>
                    <a:pt x="1188796" y="594398"/>
                  </a:lnTo>
                  <a:lnTo>
                    <a:pt x="1185545" y="655243"/>
                  </a:lnTo>
                  <a:lnTo>
                    <a:pt x="1176629" y="714451"/>
                  </a:lnTo>
                  <a:lnTo>
                    <a:pt x="1162011" y="771258"/>
                  </a:lnTo>
                  <a:lnTo>
                    <a:pt x="1142123" y="826058"/>
                  </a:lnTo>
                  <a:lnTo>
                    <a:pt x="1116964" y="878014"/>
                  </a:lnTo>
                  <a:lnTo>
                    <a:pt x="1087361" y="926680"/>
                  </a:lnTo>
                  <a:lnTo>
                    <a:pt x="1053274" y="972540"/>
                  </a:lnTo>
                  <a:lnTo>
                    <a:pt x="1014730" y="1014729"/>
                  </a:lnTo>
                  <a:lnTo>
                    <a:pt x="972540" y="1053261"/>
                  </a:lnTo>
                  <a:lnTo>
                    <a:pt x="926680" y="1087348"/>
                  </a:lnTo>
                  <a:lnTo>
                    <a:pt x="878014" y="1116952"/>
                  </a:lnTo>
                  <a:lnTo>
                    <a:pt x="826058" y="1142123"/>
                  </a:lnTo>
                  <a:lnTo>
                    <a:pt x="771271" y="1162011"/>
                  </a:lnTo>
                  <a:lnTo>
                    <a:pt x="714463" y="1176616"/>
                  </a:lnTo>
                  <a:lnTo>
                    <a:pt x="655243" y="1185544"/>
                  </a:lnTo>
                  <a:lnTo>
                    <a:pt x="594398" y="1188783"/>
                  </a:lnTo>
                  <a:lnTo>
                    <a:pt x="533552" y="1185544"/>
                  </a:lnTo>
                  <a:lnTo>
                    <a:pt x="474738" y="1176616"/>
                  </a:lnTo>
                  <a:lnTo>
                    <a:pt x="417525" y="1162011"/>
                  </a:lnTo>
                  <a:lnTo>
                    <a:pt x="363118" y="1142123"/>
                  </a:lnTo>
                  <a:lnTo>
                    <a:pt x="311200" y="1116964"/>
                  </a:lnTo>
                  <a:lnTo>
                    <a:pt x="262127" y="1087361"/>
                  </a:lnTo>
                  <a:lnTo>
                    <a:pt x="216255" y="1053261"/>
                  </a:lnTo>
                  <a:lnTo>
                    <a:pt x="174040" y="1014704"/>
                  </a:lnTo>
                  <a:lnTo>
                    <a:pt x="135928" y="972540"/>
                  </a:lnTo>
                  <a:lnTo>
                    <a:pt x="101460" y="926706"/>
                  </a:lnTo>
                  <a:lnTo>
                    <a:pt x="71831" y="878014"/>
                  </a:lnTo>
                  <a:lnTo>
                    <a:pt x="46672" y="826058"/>
                  </a:lnTo>
                  <a:lnTo>
                    <a:pt x="26784" y="771258"/>
                  </a:lnTo>
                  <a:lnTo>
                    <a:pt x="12166" y="714451"/>
                  </a:lnTo>
                  <a:lnTo>
                    <a:pt x="3251" y="655243"/>
                  </a:lnTo>
                  <a:lnTo>
                    <a:pt x="0" y="594398"/>
                  </a:lnTo>
                  <a:lnTo>
                    <a:pt x="3251" y="533539"/>
                  </a:lnTo>
                  <a:lnTo>
                    <a:pt x="12166" y="474738"/>
                  </a:lnTo>
                  <a:lnTo>
                    <a:pt x="26784" y="417525"/>
                  </a:lnTo>
                  <a:lnTo>
                    <a:pt x="46672" y="363118"/>
                  </a:lnTo>
                  <a:lnTo>
                    <a:pt x="71818" y="311188"/>
                  </a:lnTo>
                  <a:lnTo>
                    <a:pt x="101447" y="262089"/>
                  </a:lnTo>
                  <a:lnTo>
                    <a:pt x="135928" y="216255"/>
                  </a:lnTo>
                  <a:lnTo>
                    <a:pt x="174066" y="174066"/>
                  </a:lnTo>
                  <a:lnTo>
                    <a:pt x="216255" y="135928"/>
                  </a:lnTo>
                  <a:lnTo>
                    <a:pt x="262102" y="101447"/>
                  </a:lnTo>
                  <a:lnTo>
                    <a:pt x="311200" y="71818"/>
                  </a:lnTo>
                  <a:lnTo>
                    <a:pt x="363118" y="46672"/>
                  </a:lnTo>
                  <a:lnTo>
                    <a:pt x="417525" y="26771"/>
                  </a:lnTo>
                  <a:lnTo>
                    <a:pt x="474738" y="12166"/>
                  </a:lnTo>
                  <a:lnTo>
                    <a:pt x="533552" y="3251"/>
                  </a:lnTo>
                  <a:lnTo>
                    <a:pt x="594398" y="0"/>
                  </a:lnTo>
                  <a:close/>
                </a:path>
              </a:pathLst>
            </a:custGeom>
            <a:ln w="25908">
              <a:solidFill>
                <a:srgbClr val="FF5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645753" y="4336192"/>
            <a:ext cx="7620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Е</a:t>
            </a:r>
            <a:r>
              <a:rPr sz="1400" b="1" dirty="0">
                <a:solidFill>
                  <a:srgbClr val="0000FF"/>
                </a:solidFill>
                <a:latin typeface="Times New Roman"/>
                <a:cs typeface="Times New Roman"/>
              </a:rPr>
              <a:t>м</a:t>
            </a:r>
            <a:r>
              <a:rPr sz="14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о</a:t>
            </a:r>
            <a:r>
              <a:rPr sz="14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ц</a:t>
            </a:r>
            <a:r>
              <a:rPr sz="14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і</a:t>
            </a:r>
            <a:r>
              <a:rPr sz="14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йні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14026" y="1719199"/>
            <a:ext cx="1004569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Р</a:t>
            </a:r>
            <a:r>
              <a:rPr sz="14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а</a:t>
            </a:r>
            <a:r>
              <a:rPr sz="14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ц</a:t>
            </a:r>
            <a:r>
              <a:rPr sz="14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іо</a:t>
            </a:r>
            <a:r>
              <a:rPr sz="14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н</a:t>
            </a:r>
            <a:r>
              <a:rPr sz="14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а</a:t>
            </a:r>
            <a:r>
              <a:rPr sz="1400" b="1" dirty="0">
                <a:solidFill>
                  <a:srgbClr val="0000FF"/>
                </a:solidFill>
                <a:latin typeface="Times New Roman"/>
                <a:cs typeface="Times New Roman"/>
              </a:rPr>
              <a:t>ль</a:t>
            </a:r>
            <a:r>
              <a:rPr sz="14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н</a:t>
            </a:r>
            <a:r>
              <a:rPr sz="1400" b="1" dirty="0">
                <a:solidFill>
                  <a:srgbClr val="0000FF"/>
                </a:solidFill>
                <a:latin typeface="Times New Roman"/>
                <a:cs typeface="Times New Roman"/>
              </a:rPr>
              <a:t>і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82640" y="1357883"/>
            <a:ext cx="2304415" cy="1079500"/>
          </a:xfrm>
          <a:prstGeom prst="rect">
            <a:avLst/>
          </a:prstGeom>
          <a:ln w="9144">
            <a:solidFill>
              <a:srgbClr val="FF505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2075" marR="1470025">
              <a:lnSpc>
                <a:spcPct val="100000"/>
              </a:lnSpc>
              <a:spcBef>
                <a:spcPts val="300"/>
              </a:spcBef>
            </a:pPr>
            <a:r>
              <a:rPr sz="1600" i="1" spc="-10" dirty="0">
                <a:solidFill>
                  <a:srgbClr val="0000FF"/>
                </a:solidFill>
                <a:latin typeface="Times New Roman"/>
                <a:cs typeface="Times New Roman"/>
              </a:rPr>
              <a:t>вигоди </a:t>
            </a:r>
            <a:r>
              <a:rPr sz="16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i="1" spc="-30" dirty="0">
                <a:solidFill>
                  <a:srgbClr val="0000FF"/>
                </a:solidFill>
                <a:latin typeface="Times New Roman"/>
                <a:cs typeface="Times New Roman"/>
              </a:rPr>
              <a:t>з</a:t>
            </a:r>
            <a:r>
              <a:rPr sz="1600" i="1" spc="-10" dirty="0">
                <a:solidFill>
                  <a:srgbClr val="0000FF"/>
                </a:solidFill>
                <a:latin typeface="Times New Roman"/>
                <a:cs typeface="Times New Roman"/>
              </a:rPr>
              <a:t>д</a:t>
            </a:r>
            <a:r>
              <a:rPr sz="1600" i="1" dirty="0">
                <a:solidFill>
                  <a:srgbClr val="0000FF"/>
                </a:solidFill>
                <a:latin typeface="Times New Roman"/>
                <a:cs typeface="Times New Roman"/>
              </a:rPr>
              <a:t>оро</a:t>
            </a:r>
            <a:r>
              <a:rPr sz="16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в</a:t>
            </a:r>
            <a:r>
              <a:rPr sz="1600" i="1" spc="-10" dirty="0">
                <a:solidFill>
                  <a:srgbClr val="0000FF"/>
                </a:solidFill>
                <a:latin typeface="Times New Roman"/>
                <a:cs typeface="Times New Roman"/>
              </a:rPr>
              <a:t>’</a:t>
            </a:r>
            <a:r>
              <a:rPr sz="16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я</a:t>
            </a:r>
            <a:endParaRPr sz="1600">
              <a:latin typeface="Times New Roman"/>
              <a:cs typeface="Times New Roman"/>
            </a:endParaRPr>
          </a:p>
          <a:p>
            <a:pPr marL="92075" marR="154940">
              <a:lnSpc>
                <a:spcPct val="100000"/>
              </a:lnSpc>
            </a:pPr>
            <a:r>
              <a:rPr sz="16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надійність </a:t>
            </a:r>
            <a:r>
              <a:rPr sz="1600" i="1" spc="5" dirty="0">
                <a:solidFill>
                  <a:srgbClr val="0000FF"/>
                </a:solidFill>
                <a:latin typeface="Times New Roman"/>
                <a:cs typeface="Times New Roman"/>
              </a:rPr>
              <a:t>та </a:t>
            </a:r>
            <a:r>
              <a:rPr sz="16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гарантії </a:t>
            </a:r>
            <a:r>
              <a:rPr sz="1600" i="1" spc="-38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i="1" spc="-10" dirty="0">
                <a:solidFill>
                  <a:srgbClr val="0000FF"/>
                </a:solidFill>
                <a:latin typeface="Times New Roman"/>
                <a:cs typeface="Times New Roman"/>
              </a:rPr>
              <a:t>зручність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085334" y="1822701"/>
            <a:ext cx="797560" cy="76200"/>
            <a:chOff x="5085334" y="1822701"/>
            <a:chExt cx="797560" cy="76200"/>
          </a:xfrm>
        </p:grpSpPr>
        <p:sp>
          <p:nvSpPr>
            <p:cNvPr id="13" name="object 13"/>
            <p:cNvSpPr/>
            <p:nvPr/>
          </p:nvSpPr>
          <p:spPr>
            <a:xfrm>
              <a:off x="5091684" y="1860804"/>
              <a:ext cx="727710" cy="0"/>
            </a:xfrm>
            <a:custGeom>
              <a:avLst/>
              <a:gdLst/>
              <a:ahLst/>
              <a:cxnLst/>
              <a:rect l="l" t="t" r="r" b="b"/>
              <a:pathLst>
                <a:path w="727710">
                  <a:moveTo>
                    <a:pt x="0" y="0"/>
                  </a:moveTo>
                  <a:lnTo>
                    <a:pt x="727456" y="0"/>
                  </a:lnTo>
                </a:path>
              </a:pathLst>
            </a:custGeom>
            <a:ln w="12700">
              <a:solidFill>
                <a:srgbClr val="FF5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806442" y="1822701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147559" y="3444240"/>
            <a:ext cx="1871980" cy="2057400"/>
          </a:xfrm>
          <a:prstGeom prst="rect">
            <a:avLst/>
          </a:prstGeom>
          <a:ln w="9144">
            <a:solidFill>
              <a:srgbClr val="FF505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90805" marR="166370">
              <a:lnSpc>
                <a:spcPct val="100000"/>
              </a:lnSpc>
              <a:spcBef>
                <a:spcPts val="310"/>
              </a:spcBef>
            </a:pPr>
            <a:r>
              <a:rPr sz="16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страх </a:t>
            </a:r>
            <a:r>
              <a:rPr sz="1600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i="1" spc="-45" dirty="0">
                <a:solidFill>
                  <a:srgbClr val="0000FF"/>
                </a:solidFill>
                <a:latin typeface="Times New Roman"/>
                <a:cs typeface="Times New Roman"/>
              </a:rPr>
              <a:t>с</a:t>
            </a:r>
            <a:r>
              <a:rPr sz="1600" i="1" dirty="0">
                <a:solidFill>
                  <a:srgbClr val="0000FF"/>
                </a:solidFill>
                <a:latin typeface="Times New Roman"/>
                <a:cs typeface="Times New Roman"/>
              </a:rPr>
              <a:t>а</a:t>
            </a:r>
            <a:r>
              <a:rPr sz="16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м</a:t>
            </a:r>
            <a:r>
              <a:rPr sz="1600" i="1" dirty="0">
                <a:solidFill>
                  <a:srgbClr val="0000FF"/>
                </a:solidFill>
                <a:latin typeface="Times New Roman"/>
                <a:cs typeface="Times New Roman"/>
              </a:rPr>
              <a:t>о</a:t>
            </a:r>
            <a:r>
              <a:rPr sz="16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стве</a:t>
            </a:r>
            <a:r>
              <a:rPr sz="1600" i="1" spc="-25" dirty="0">
                <a:solidFill>
                  <a:srgbClr val="0000FF"/>
                </a:solidFill>
                <a:latin typeface="Times New Roman"/>
                <a:cs typeface="Times New Roman"/>
              </a:rPr>
              <a:t>р</a:t>
            </a:r>
            <a:r>
              <a:rPr sz="1600" i="1" spc="-10" dirty="0">
                <a:solidFill>
                  <a:srgbClr val="0000FF"/>
                </a:solidFill>
                <a:latin typeface="Times New Roman"/>
                <a:cs typeface="Times New Roman"/>
              </a:rPr>
              <a:t>д</a:t>
            </a:r>
            <a:r>
              <a:rPr sz="1600" i="1" spc="-30" dirty="0">
                <a:solidFill>
                  <a:srgbClr val="0000FF"/>
                </a:solidFill>
                <a:latin typeface="Times New Roman"/>
                <a:cs typeface="Times New Roman"/>
              </a:rPr>
              <a:t>ж</a:t>
            </a:r>
            <a:r>
              <a:rPr sz="16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ення  </a:t>
            </a:r>
            <a:r>
              <a:rPr sz="1600" i="1" spc="-20" dirty="0">
                <a:solidFill>
                  <a:srgbClr val="0000FF"/>
                </a:solidFill>
                <a:latin typeface="Times New Roman"/>
                <a:cs typeface="Times New Roman"/>
              </a:rPr>
              <a:t>свобода</a:t>
            </a:r>
            <a:endParaRPr sz="1600">
              <a:latin typeface="Times New Roman"/>
              <a:cs typeface="Times New Roman"/>
            </a:endParaRPr>
          </a:p>
          <a:p>
            <a:pPr marL="90805" marR="1005205">
              <a:lnSpc>
                <a:spcPct val="100000"/>
              </a:lnSpc>
            </a:pPr>
            <a:r>
              <a:rPr sz="16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пізнання </a:t>
            </a:r>
            <a:r>
              <a:rPr sz="1600" i="1" spc="-38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г</a:t>
            </a:r>
            <a:r>
              <a:rPr sz="1600" i="1" dirty="0">
                <a:solidFill>
                  <a:srgbClr val="0000FF"/>
                </a:solidFill>
                <a:latin typeface="Times New Roman"/>
                <a:cs typeface="Times New Roman"/>
              </a:rPr>
              <a:t>о</a:t>
            </a:r>
            <a:r>
              <a:rPr sz="1600" i="1" spc="-25" dirty="0">
                <a:solidFill>
                  <a:srgbClr val="0000FF"/>
                </a:solidFill>
                <a:latin typeface="Times New Roman"/>
                <a:cs typeface="Times New Roman"/>
              </a:rPr>
              <a:t>р</a:t>
            </a:r>
            <a:r>
              <a:rPr sz="1600" i="1" spc="-10" dirty="0">
                <a:solidFill>
                  <a:srgbClr val="0000FF"/>
                </a:solidFill>
                <a:latin typeface="Times New Roman"/>
                <a:cs typeface="Times New Roman"/>
              </a:rPr>
              <a:t>д</a:t>
            </a:r>
            <a:r>
              <a:rPr sz="16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ість  </a:t>
            </a:r>
            <a:r>
              <a:rPr sz="1600" i="1" spc="-15" dirty="0">
                <a:solidFill>
                  <a:srgbClr val="0000FF"/>
                </a:solidFill>
                <a:latin typeface="Times New Roman"/>
                <a:cs typeface="Times New Roman"/>
              </a:rPr>
              <a:t>любов </a:t>
            </a:r>
            <a:r>
              <a:rPr sz="1600" i="1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радість</a:t>
            </a:r>
            <a:endParaRPr sz="1600">
              <a:latin typeface="Times New Roman"/>
              <a:cs typeface="Times New Roman"/>
            </a:endParaRPr>
          </a:p>
          <a:p>
            <a:pPr marL="90805">
              <a:lnSpc>
                <a:spcPct val="100000"/>
              </a:lnSpc>
            </a:pPr>
            <a:r>
              <a:rPr sz="16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самореалізація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595618" y="4415025"/>
            <a:ext cx="552450" cy="76200"/>
            <a:chOff x="6595618" y="4415025"/>
            <a:chExt cx="552450" cy="76200"/>
          </a:xfrm>
        </p:grpSpPr>
        <p:sp>
          <p:nvSpPr>
            <p:cNvPr id="17" name="object 17"/>
            <p:cNvSpPr/>
            <p:nvPr/>
          </p:nvSpPr>
          <p:spPr>
            <a:xfrm>
              <a:off x="6601968" y="4453128"/>
              <a:ext cx="482600" cy="0"/>
            </a:xfrm>
            <a:custGeom>
              <a:avLst/>
              <a:gdLst/>
              <a:ahLst/>
              <a:cxnLst/>
              <a:rect l="l" t="t" r="r" b="b"/>
              <a:pathLst>
                <a:path w="482600">
                  <a:moveTo>
                    <a:pt x="0" y="0"/>
                  </a:moveTo>
                  <a:lnTo>
                    <a:pt x="482092" y="0"/>
                  </a:lnTo>
                </a:path>
              </a:pathLst>
            </a:custGeom>
            <a:ln w="12700">
              <a:solidFill>
                <a:srgbClr val="FF5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071361" y="4415025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199"/>
                  </a:lnTo>
                  <a:lnTo>
                    <a:pt x="76200" y="380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0480" y="3933444"/>
            <a:ext cx="1871980" cy="1080770"/>
          </a:xfrm>
          <a:prstGeom prst="rect">
            <a:avLst/>
          </a:prstGeom>
          <a:ln w="9144">
            <a:solidFill>
              <a:srgbClr val="FF505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90805" marR="218440">
              <a:lnSpc>
                <a:spcPct val="100000"/>
              </a:lnSpc>
              <a:spcBef>
                <a:spcPts val="310"/>
              </a:spcBef>
            </a:pPr>
            <a:r>
              <a:rPr sz="16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справедливість </a:t>
            </a:r>
            <a:r>
              <a:rPr sz="1600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i="1" spc="-10" dirty="0">
                <a:solidFill>
                  <a:srgbClr val="0000FF"/>
                </a:solidFill>
                <a:latin typeface="Times New Roman"/>
                <a:cs typeface="Times New Roman"/>
              </a:rPr>
              <a:t>порядність </a:t>
            </a:r>
            <a:r>
              <a:rPr sz="16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 соціальний</a:t>
            </a:r>
            <a:r>
              <a:rPr sz="1600" i="1" spc="-5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мотив </a:t>
            </a:r>
            <a:r>
              <a:rPr sz="1600" i="1" spc="-38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мотив</a:t>
            </a:r>
            <a:r>
              <a:rPr sz="1600" i="1" spc="-4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співучасті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908049" y="4398260"/>
            <a:ext cx="544195" cy="76200"/>
            <a:chOff x="1908049" y="4398260"/>
            <a:chExt cx="544195" cy="76200"/>
          </a:xfrm>
        </p:grpSpPr>
        <p:sp>
          <p:nvSpPr>
            <p:cNvPr id="21" name="object 21"/>
            <p:cNvSpPr/>
            <p:nvPr/>
          </p:nvSpPr>
          <p:spPr>
            <a:xfrm>
              <a:off x="1971547" y="4436364"/>
              <a:ext cx="480695" cy="0"/>
            </a:xfrm>
            <a:custGeom>
              <a:avLst/>
              <a:gdLst/>
              <a:ahLst/>
              <a:cxnLst/>
              <a:rect l="l" t="t" r="r" b="b"/>
              <a:pathLst>
                <a:path w="480694">
                  <a:moveTo>
                    <a:pt x="0" y="0"/>
                  </a:moveTo>
                  <a:lnTo>
                    <a:pt x="480568" y="0"/>
                  </a:lnTo>
                </a:path>
              </a:pathLst>
            </a:custGeom>
            <a:ln w="12700">
              <a:solidFill>
                <a:srgbClr val="FF5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908049" y="439826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FF5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71589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0289" y="225681"/>
            <a:ext cx="6918325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 вираження ідеї рекламного звернення в телевізійній рекламі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2389" y="1229866"/>
            <a:ext cx="7626413" cy="432827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58143" y="2324195"/>
            <a:ext cx="179578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9685">
              <a:lnSpc>
                <a:spcPct val="100000"/>
              </a:lnSpc>
              <a:spcBef>
                <a:spcPts val="95"/>
              </a:spcBef>
            </a:pPr>
            <a:r>
              <a:rPr sz="16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Створення</a:t>
            </a:r>
            <a:r>
              <a:rPr sz="1600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певного </a:t>
            </a:r>
            <a:r>
              <a:rPr sz="1600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настрою</a:t>
            </a:r>
            <a:r>
              <a:rPr sz="1600" i="1" spc="-3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або</a:t>
            </a:r>
            <a:r>
              <a:rPr sz="1600" i="1" spc="-3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0000FF"/>
                </a:solidFill>
                <a:latin typeface="Times New Roman"/>
                <a:cs typeface="Times New Roman"/>
              </a:rPr>
              <a:t>образу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5190" y="3940270"/>
            <a:ext cx="157416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72440" marR="5080" indent="-460375">
              <a:lnSpc>
                <a:spcPct val="100000"/>
              </a:lnSpc>
              <a:spcBef>
                <a:spcPts val="95"/>
              </a:spcBef>
            </a:pPr>
            <a:r>
              <a:rPr sz="16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Акценти</a:t>
            </a:r>
            <a:r>
              <a:rPr sz="1600" i="1" spc="-2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на</a:t>
            </a:r>
            <a:r>
              <a:rPr sz="1600" i="1" spc="-2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стилі </a:t>
            </a:r>
            <a:r>
              <a:rPr sz="1600" i="1" spc="-38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життя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13789" y="4624800"/>
            <a:ext cx="172402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3175" algn="ctr">
              <a:lnSpc>
                <a:spcPct val="100000"/>
              </a:lnSpc>
              <a:spcBef>
                <a:spcPts val="95"/>
              </a:spcBef>
            </a:pPr>
            <a:r>
              <a:rPr sz="16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Коментар </a:t>
            </a:r>
            <a:r>
              <a:rPr sz="1600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компетентних осіб </a:t>
            </a:r>
            <a:r>
              <a:rPr sz="1600" i="1" spc="-39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і наукові</a:t>
            </a:r>
            <a:r>
              <a:rPr sz="1600" i="1" spc="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докази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66935" y="4060602"/>
            <a:ext cx="19545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Демонстрація</a:t>
            </a:r>
            <a:r>
              <a:rPr sz="1600" i="1" spc="-3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0000FF"/>
                </a:solidFill>
                <a:latin typeface="Times New Roman"/>
                <a:cs typeface="Times New Roman"/>
              </a:rPr>
              <a:t>товару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31527" y="2444527"/>
            <a:ext cx="16249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Відгуки</a:t>
            </a:r>
            <a:r>
              <a:rPr sz="1600" i="1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0000FF"/>
                </a:solidFill>
                <a:latin typeface="Times New Roman"/>
                <a:cs typeface="Times New Roman"/>
              </a:rPr>
              <a:t>про</a:t>
            </a:r>
            <a:r>
              <a:rPr sz="1600" i="1" spc="-2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товар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74059" y="1636490"/>
            <a:ext cx="18516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Замальовка</a:t>
            </a:r>
            <a:r>
              <a:rPr sz="1600" i="1" spc="-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з</a:t>
            </a:r>
            <a:r>
              <a:rPr sz="1600" i="1" spc="-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натури</a:t>
            </a:r>
            <a:endParaRPr sz="16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35100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184576"/>
          </a:xfrm>
        </p:spPr>
        <p:txBody>
          <a:bodyPr>
            <a:normAutofit fontScale="85000" lnSpcReduction="20000"/>
          </a:bodyPr>
          <a:lstStyle/>
          <a:p>
            <a:r>
              <a:rPr lang="uk-UA" sz="3800" b="1" dirty="0" smtClean="0">
                <a:latin typeface="Times New Roman" pitchFamily="18" charset="0"/>
                <a:cs typeface="Times New Roman" pitchFamily="18" charset="0"/>
              </a:rPr>
              <a:t>Просування (</a:t>
            </a:r>
            <a:r>
              <a:rPr lang="uk-UA" sz="3800" b="1" dirty="0" err="1" smtClean="0">
                <a:latin typeface="Times New Roman" pitchFamily="18" charset="0"/>
                <a:cs typeface="Times New Roman" pitchFamily="18" charset="0"/>
              </a:rPr>
              <a:t>promotion</a:t>
            </a:r>
            <a:r>
              <a:rPr lang="uk-UA" sz="3800" b="1" dirty="0" smtClean="0">
                <a:latin typeface="Times New Roman" pitchFamily="18" charset="0"/>
                <a:cs typeface="Times New Roman" pitchFamily="18" charset="0"/>
              </a:rPr>
              <a:t>) товару</a:t>
            </a:r>
            <a:r>
              <a:rPr lang="uk-UA" sz="3800" dirty="0" smtClean="0">
                <a:latin typeface="Times New Roman" pitchFamily="18" charset="0"/>
                <a:cs typeface="Times New Roman" pitchFamily="18" charset="0"/>
              </a:rPr>
              <a:t>  - будь-яка форма повідомлень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800" dirty="0" smtClean="0">
                <a:latin typeface="Times New Roman" pitchFamily="18" charset="0"/>
                <a:cs typeface="Times New Roman" pitchFamily="18" charset="0"/>
              </a:rPr>
              <a:t> підприємства про свої товари і послуги  своїх потенційних покупців. 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3800" b="1" i="1" dirty="0" smtClean="0">
                <a:latin typeface="Times New Roman" pitchFamily="18" charset="0"/>
                <a:cs typeface="Times New Roman" pitchFamily="18" charset="0"/>
              </a:rPr>
              <a:t> Способи просування товарів</a:t>
            </a:r>
            <a:r>
              <a:rPr lang="uk-UA" sz="3800" dirty="0" smtClean="0">
                <a:latin typeface="Times New Roman" pitchFamily="18" charset="0"/>
                <a:cs typeface="Times New Roman" pitchFamily="18" charset="0"/>
              </a:rPr>
              <a:t>: </a:t>
            </a:r>
          </a:p>
          <a:p>
            <a:pPr marL="514350" lvl="0" indent="-51435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3800" dirty="0" smtClean="0">
                <a:latin typeface="Times New Roman" pitchFamily="18" charset="0"/>
                <a:cs typeface="Times New Roman" pitchFamily="18" charset="0"/>
              </a:rPr>
              <a:t>   1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3800" dirty="0" smtClean="0">
                <a:latin typeface="Times New Roman" pitchFamily="18" charset="0"/>
                <a:cs typeface="Times New Roman" pitchFamily="18" charset="0"/>
              </a:rPr>
              <a:t>Реклама.</a:t>
            </a:r>
          </a:p>
          <a:p>
            <a:pPr marL="514350" lvl="0" indent="-51435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3800" dirty="0" smtClean="0">
                <a:latin typeface="Times New Roman" pitchFamily="18" charset="0"/>
                <a:cs typeface="Times New Roman" pitchFamily="18" charset="0"/>
              </a:rPr>
              <a:t>   2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3800" dirty="0" smtClean="0">
                <a:latin typeface="Times New Roman" pitchFamily="18" charset="0"/>
                <a:cs typeface="Times New Roman" pitchFamily="18" charset="0"/>
              </a:rPr>
              <a:t>Стимулювання збуту.</a:t>
            </a: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3800" dirty="0" smtClean="0">
                <a:latin typeface="Times New Roman" pitchFamily="18" charset="0"/>
                <a:cs typeface="Times New Roman" pitchFamily="18" charset="0"/>
              </a:rPr>
              <a:t>   3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3800" dirty="0" smtClean="0">
                <a:latin typeface="Times New Roman" pitchFamily="18" charset="0"/>
                <a:cs typeface="Times New Roman" pitchFamily="18" charset="0"/>
              </a:rPr>
              <a:t>Зв'язки з громадськістю (</a:t>
            </a:r>
            <a:r>
              <a:rPr lang="uk-UA" sz="3800" dirty="0" err="1" smtClean="0">
                <a:latin typeface="Times New Roman" pitchFamily="18" charset="0"/>
                <a:cs typeface="Times New Roman" pitchFamily="18" charset="0"/>
              </a:rPr>
              <a:t>Publіc</a:t>
            </a:r>
            <a:r>
              <a:rPr lang="uk-UA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800" dirty="0" err="1" smtClean="0">
                <a:latin typeface="Times New Roman" pitchFamily="18" charset="0"/>
                <a:cs typeface="Times New Roman" pitchFamily="18" charset="0"/>
              </a:rPr>
              <a:t>Relatіons</a:t>
            </a:r>
            <a:r>
              <a:rPr lang="uk-UA" sz="3800" dirty="0" smtClean="0">
                <a:latin typeface="Times New Roman" pitchFamily="18" charset="0"/>
                <a:cs typeface="Times New Roman" pitchFamily="18" charset="0"/>
              </a:rPr>
              <a:t>).  </a:t>
            </a: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3800" dirty="0" smtClean="0">
                <a:latin typeface="Times New Roman" pitchFamily="18" charset="0"/>
                <a:cs typeface="Times New Roman" pitchFamily="18" charset="0"/>
              </a:rPr>
              <a:t>   4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3800" dirty="0" smtClean="0">
                <a:latin typeface="Times New Roman" pitchFamily="18" charset="0"/>
                <a:cs typeface="Times New Roman" pitchFamily="18" charset="0"/>
              </a:rPr>
              <a:t> Індивідуальний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персональний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sz="3800" dirty="0" smtClean="0">
                <a:latin typeface="Times New Roman" pitchFamily="18" charset="0"/>
                <a:cs typeface="Times New Roman" pitchFamily="18" charset="0"/>
              </a:rPr>
              <a:t>продаж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      товар</a:t>
            </a:r>
            <a:r>
              <a:rPr lang="uk-UA" sz="38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3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3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4162"/>
          </a:xfr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3600" b="0" dirty="0" smtClean="0">
                <a:effectLst/>
                <a:latin typeface="Times New Roman" pitchFamily="18" charset="0"/>
                <a:cs typeface="Times New Roman" pitchFamily="18" charset="0"/>
              </a:rPr>
              <a:t>1.Сутність маркетингової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0" dirty="0" smtClean="0">
                <a:effectLst/>
                <a:latin typeface="Times New Roman" pitchFamily="18" charset="0"/>
                <a:cs typeface="Times New Roman" pitchFamily="18" charset="0"/>
              </a:rPr>
              <a:t>політики 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       </a:t>
            </a:r>
            <a:b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uk-UA" sz="3600" b="0" dirty="0" smtClean="0">
                <a:effectLst/>
                <a:latin typeface="Times New Roman" pitchFamily="18" charset="0"/>
                <a:cs typeface="Times New Roman" pitchFamily="18" charset="0"/>
              </a:rPr>
              <a:t>просування</a:t>
            </a:r>
            <a:endParaRPr lang="ru-RU" sz="3600" b="0" dirty="0"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922" y="4304159"/>
            <a:ext cx="4362078" cy="2553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7750" y="471901"/>
            <a:ext cx="519594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Носії реклами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6107" y="1141474"/>
            <a:ext cx="8155378" cy="439686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782413" y="1787302"/>
            <a:ext cx="15906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Реклама</a:t>
            </a:r>
            <a:r>
              <a:rPr sz="1600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в</a:t>
            </a:r>
            <a:r>
              <a:rPr sz="1600" i="1" spc="-3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Internet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43355" y="2540888"/>
            <a:ext cx="820419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0645" marR="5080" indent="-68580">
              <a:lnSpc>
                <a:spcPct val="100000"/>
              </a:lnSpc>
              <a:spcBef>
                <a:spcPts val="95"/>
              </a:spcBef>
            </a:pPr>
            <a:r>
              <a:rPr sz="16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З</a:t>
            </a:r>
            <a:r>
              <a:rPr sz="1600" i="1" dirty="0">
                <a:solidFill>
                  <a:srgbClr val="0000FF"/>
                </a:solidFill>
                <a:latin typeface="Times New Roman"/>
                <a:cs typeface="Times New Roman"/>
              </a:rPr>
              <a:t>о</a:t>
            </a:r>
            <a:r>
              <a:rPr sz="16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в</a:t>
            </a:r>
            <a:r>
              <a:rPr sz="1600" i="1" spc="-10" dirty="0">
                <a:solidFill>
                  <a:srgbClr val="0000FF"/>
                </a:solidFill>
                <a:latin typeface="Times New Roman"/>
                <a:cs typeface="Times New Roman"/>
              </a:rPr>
              <a:t>ні</a:t>
            </a:r>
            <a:r>
              <a:rPr sz="1600" i="1" spc="-15" dirty="0">
                <a:solidFill>
                  <a:srgbClr val="0000FF"/>
                </a:solidFill>
                <a:latin typeface="Times New Roman"/>
                <a:cs typeface="Times New Roman"/>
              </a:rPr>
              <a:t>ш</a:t>
            </a:r>
            <a:r>
              <a:rPr sz="1600" i="1" spc="-10" dirty="0">
                <a:solidFill>
                  <a:srgbClr val="0000FF"/>
                </a:solidFill>
                <a:latin typeface="Times New Roman"/>
                <a:cs typeface="Times New Roman"/>
              </a:rPr>
              <a:t>ня  </a:t>
            </a:r>
            <a:r>
              <a:rPr sz="16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реклама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0565" y="3500056"/>
            <a:ext cx="820419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95"/>
              </a:spcBef>
            </a:pPr>
            <a:r>
              <a:rPr sz="16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Пряма </a:t>
            </a:r>
            <a:r>
              <a:rPr sz="1600" i="1" dirty="0">
                <a:solidFill>
                  <a:srgbClr val="0000FF"/>
                </a:solidFill>
                <a:latin typeface="Times New Roman"/>
                <a:cs typeface="Times New Roman"/>
              </a:rPr>
              <a:t> по</a:t>
            </a:r>
            <a:r>
              <a:rPr sz="1600" i="1" spc="-10" dirty="0">
                <a:solidFill>
                  <a:srgbClr val="0000FF"/>
                </a:solidFill>
                <a:latin typeface="Times New Roman"/>
                <a:cs typeface="Times New Roman"/>
              </a:rPr>
              <a:t>шт</a:t>
            </a:r>
            <a:r>
              <a:rPr sz="1600" i="1" dirty="0">
                <a:solidFill>
                  <a:srgbClr val="0000FF"/>
                </a:solidFill>
                <a:latin typeface="Times New Roman"/>
                <a:cs typeface="Times New Roman"/>
              </a:rPr>
              <a:t>о</a:t>
            </a:r>
            <a:r>
              <a:rPr sz="16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ва  реклама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94192" y="4617021"/>
            <a:ext cx="15843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Рекламні</a:t>
            </a:r>
            <a:r>
              <a:rPr sz="1600" i="1" spc="-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сувеніри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42274" y="4826889"/>
            <a:ext cx="105092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2230">
              <a:lnSpc>
                <a:spcPct val="100000"/>
              </a:lnSpc>
              <a:spcBef>
                <a:spcPts val="95"/>
              </a:spcBef>
            </a:pPr>
            <a:r>
              <a:rPr sz="16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Виставки </a:t>
            </a:r>
            <a:r>
              <a:rPr sz="1600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та</a:t>
            </a:r>
            <a:r>
              <a:rPr sz="1600" i="1" spc="-6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ярмарки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63235" y="4491132"/>
            <a:ext cx="117284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67005">
              <a:lnSpc>
                <a:spcPct val="100000"/>
              </a:lnSpc>
              <a:spcBef>
                <a:spcPts val="95"/>
              </a:spcBef>
            </a:pPr>
            <a:r>
              <a:rPr sz="16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Кіно- </a:t>
            </a:r>
            <a:r>
              <a:rPr sz="1600" i="1" spc="-10" dirty="0">
                <a:solidFill>
                  <a:srgbClr val="0000FF"/>
                </a:solidFill>
                <a:latin typeface="Times New Roman"/>
                <a:cs typeface="Times New Roman"/>
              </a:rPr>
              <a:t>та </a:t>
            </a:r>
            <a:r>
              <a:rPr sz="16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 ві</a:t>
            </a:r>
            <a:r>
              <a:rPr sz="1600" i="1" spc="-10" dirty="0">
                <a:solidFill>
                  <a:srgbClr val="0000FF"/>
                </a:solidFill>
                <a:latin typeface="Times New Roman"/>
                <a:cs typeface="Times New Roman"/>
              </a:rPr>
              <a:t>д</a:t>
            </a:r>
            <a:r>
              <a:rPr sz="16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е</a:t>
            </a:r>
            <a:r>
              <a:rPr sz="1600" i="1" dirty="0">
                <a:solidFill>
                  <a:srgbClr val="0000FF"/>
                </a:solidFill>
                <a:latin typeface="Times New Roman"/>
                <a:cs typeface="Times New Roman"/>
              </a:rPr>
              <a:t>ор</a:t>
            </a:r>
            <a:r>
              <a:rPr sz="16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е</a:t>
            </a:r>
            <a:r>
              <a:rPr sz="1600" i="1" spc="-10" dirty="0">
                <a:solidFill>
                  <a:srgbClr val="0000FF"/>
                </a:solidFill>
                <a:latin typeface="Times New Roman"/>
                <a:cs typeface="Times New Roman"/>
              </a:rPr>
              <a:t>кл</a:t>
            </a:r>
            <a:r>
              <a:rPr sz="1600" i="1" dirty="0">
                <a:solidFill>
                  <a:srgbClr val="0000FF"/>
                </a:solidFill>
                <a:latin typeface="Times New Roman"/>
                <a:cs typeface="Times New Roman"/>
              </a:rPr>
              <a:t>а</a:t>
            </a:r>
            <a:r>
              <a:rPr sz="16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ма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02495" y="3617214"/>
            <a:ext cx="134239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46355" algn="ctr">
              <a:lnSpc>
                <a:spcPct val="100000"/>
              </a:lnSpc>
              <a:spcBef>
                <a:spcPts val="95"/>
              </a:spcBef>
            </a:pPr>
            <a:r>
              <a:rPr sz="16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Реклама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6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на</a:t>
            </a:r>
            <a:r>
              <a:rPr sz="1600" i="1" spc="-5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телебаченні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11099" y="2658046"/>
            <a:ext cx="15265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Реклама на</a:t>
            </a:r>
            <a:r>
              <a:rPr sz="1600" i="1" spc="-2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радіо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53334" y="1783333"/>
            <a:ext cx="13900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Реклама</a:t>
            </a:r>
            <a:r>
              <a:rPr sz="1600" i="1" spc="-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у</a:t>
            </a:r>
            <a:r>
              <a:rPr sz="1600" i="1" spc="-4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0000FF"/>
                </a:solidFill>
                <a:latin typeface="Times New Roman"/>
                <a:cs typeface="Times New Roman"/>
              </a:rPr>
              <a:t>пресі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93781" y="1328038"/>
            <a:ext cx="93662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065" marR="5080" indent="-127000">
              <a:lnSpc>
                <a:spcPct val="100000"/>
              </a:lnSpc>
              <a:spcBef>
                <a:spcPts val="95"/>
              </a:spcBef>
            </a:pPr>
            <a:r>
              <a:rPr sz="16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Д</a:t>
            </a:r>
            <a:r>
              <a:rPr sz="1600" i="1" dirty="0">
                <a:solidFill>
                  <a:srgbClr val="0000FF"/>
                </a:solidFill>
                <a:latin typeface="Times New Roman"/>
                <a:cs typeface="Times New Roman"/>
              </a:rPr>
              <a:t>р</a:t>
            </a:r>
            <a:r>
              <a:rPr sz="1600" i="1" spc="-10" dirty="0">
                <a:solidFill>
                  <a:srgbClr val="0000FF"/>
                </a:solidFill>
                <a:latin typeface="Times New Roman"/>
                <a:cs typeface="Times New Roman"/>
              </a:rPr>
              <a:t>ук</a:t>
            </a:r>
            <a:r>
              <a:rPr sz="1600" i="1" dirty="0">
                <a:solidFill>
                  <a:srgbClr val="0000FF"/>
                </a:solidFill>
                <a:latin typeface="Times New Roman"/>
                <a:cs typeface="Times New Roman"/>
              </a:rPr>
              <a:t>о</a:t>
            </a:r>
            <a:r>
              <a:rPr sz="16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в</a:t>
            </a:r>
            <a:r>
              <a:rPr sz="1600" i="1" dirty="0">
                <a:solidFill>
                  <a:srgbClr val="0000FF"/>
                </a:solidFill>
                <a:latin typeface="Times New Roman"/>
                <a:cs typeface="Times New Roman"/>
              </a:rPr>
              <a:t>а</a:t>
            </a:r>
            <a:r>
              <a:rPr sz="16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на  реклама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63774" y="5760973"/>
            <a:ext cx="6810948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r">
              <a:lnSpc>
                <a:spcPct val="100000"/>
              </a:lnSpc>
              <a:spcBef>
                <a:spcPts val="95"/>
              </a:spcBef>
            </a:pPr>
            <a:r>
              <a:rPr sz="1600" b="1" i="1" spc="-15" dirty="0">
                <a:latin typeface="Times New Roman"/>
                <a:cs typeface="Times New Roman"/>
              </a:rPr>
              <a:t>Медіаканал</a:t>
            </a:r>
            <a:r>
              <a:rPr sz="1600" b="1" i="1" spc="55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–</a:t>
            </a:r>
            <a:r>
              <a:rPr sz="1600" i="1" spc="1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сукупність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засобів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поширення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реклами,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однотипних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з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погляду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способу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передачі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інформації,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які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характеризуються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однаковим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типом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сприйняття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їх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аудиторією</a:t>
            </a:r>
            <a:endParaRPr sz="1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387316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723536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Рекламний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ролік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Бабій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бунт»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компанії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Nike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реклама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маніпулює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свідомістю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320281"/>
            <a:ext cx="6624736" cy="3991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5311999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Nike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запропонував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конкуренцію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соціальних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смислів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87724" y="6021288"/>
            <a:ext cx="5112568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https://www.youtube.com/watch?v=f6i3uDxYq1U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5746643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Фактори ефективності впливу рекламного звернення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1. Рівень переконливості доводів, що містяться у рекламному зверненні.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реальна значимість доводів,</a:t>
            </a:r>
          </a:p>
          <a:p>
            <a:pPr>
              <a:buFont typeface="Wingdings" pitchFamily="2" charset="2"/>
              <a:buChar char="Ø"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ступінь об'єктивності доводів,</a:t>
            </a:r>
          </a:p>
          <a:p>
            <a:pPr>
              <a:buFont typeface="Wingdings" pitchFamily="2" charset="2"/>
              <a:buChar char="Ø"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можливість перевірки точності доводів до здійснення покупки.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2. Кількість доводів, що містяться у рекламному зверненні.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3. Використання порівняльних характеристик.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4. Оформлення рекламного звернення.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437113"/>
            <a:ext cx="2915816" cy="2420888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5940152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789040"/>
            <a:ext cx="3275856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89040"/>
            <a:ext cx="4762500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04664"/>
            <a:ext cx="8686800" cy="56026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5. Індивідуальні особливості споживача. Його складові: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— наявність (відсутність) відповідного споживацького досвіду;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— рівень освіти споживача;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— рівень аналітичних здібностей споживача;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— схильність до самоаналізу;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— тип темпераменту споживача;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— ступінь залежності споживача від референтних груп (конкуренція джерел впливу);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— настрій споживача під час отримання рекламного повідомлення.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4355976" cy="374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32656"/>
            <a:ext cx="4716016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476672"/>
            <a:ext cx="8964488" cy="5530619"/>
          </a:xfrm>
        </p:spPr>
        <p:txBody>
          <a:bodyPr/>
          <a:lstStyle/>
          <a:p>
            <a:pPr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2.Носіями реклами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можуть бути друковані та електронні засоби масової інформації, телебачення, радіо, Інтернет, зовнішні засоби, друкована продукція (буклети, плакати тощо), рекламні сувеніри та ін.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Основні критерії вибору носія реклами: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— можливий ступінь охоплення цільової аудитори.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— економічна ефективність витрат рекламодавця,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— відповідність носія реклами іміджу рекламодавця, цілям його рекламної компанії.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077072"/>
            <a:ext cx="3995936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53136"/>
            <a:ext cx="5148064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6" y="332657"/>
          <a:ext cx="8568952" cy="6537995"/>
        </p:xfrm>
        <a:graphic>
          <a:graphicData uri="http://schemas.openxmlformats.org/drawingml/2006/table">
            <a:tbl>
              <a:tblPr/>
              <a:tblGrid>
                <a:gridCol w="1601956"/>
                <a:gridCol w="3030559"/>
                <a:gridCol w="3936437"/>
              </a:tblGrid>
              <a:tr h="3103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</a:rPr>
                        <a:t>Засіб реклами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1272" marR="3127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uk-UA" sz="1400" b="1">
                          <a:latin typeface="Times New Roman"/>
                          <a:ea typeface="Times New Roman"/>
                        </a:rPr>
                        <a:t>Переваги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1272" marR="3127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uk-UA" sz="1400" b="1">
                          <a:latin typeface="Times New Roman"/>
                          <a:ea typeface="Times New Roman"/>
                        </a:rPr>
                        <a:t>Недоліки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1272" marR="3127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50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uk-UA" sz="1400">
                          <a:latin typeface="Times New Roman"/>
                          <a:ea typeface="Times New Roman"/>
                        </a:rPr>
                        <a:t>Телебачення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1272" marR="31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indent="-11176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uk-UA" sz="1400">
                          <a:latin typeface="Times New Roman"/>
                          <a:ea typeface="Times New Roman"/>
                        </a:rPr>
                        <a:t>- широке охоплення аудиторії;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 marL="111760" indent="-11176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uk-UA" sz="1400">
                          <a:latin typeface="Times New Roman"/>
                          <a:ea typeface="Times New Roman"/>
                        </a:rPr>
                        <a:t>- сполучення тексту, звуку і руху;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 marL="111760" indent="-1117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</a:rPr>
                        <a:t>- вибірковість аудиторії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1272" marR="31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indent="-11176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- висока вартість;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marL="111760" indent="-11176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- стислість рекламного </a:t>
                      </a:r>
                      <a:r>
                        <a:rPr lang="uk-UA" sz="1400" dirty="0" smtClean="0">
                          <a:latin typeface="Times New Roman"/>
                          <a:ea typeface="Times New Roman"/>
                        </a:rPr>
                        <a:t>впливу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1272" marR="31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80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uk-UA" sz="1400">
                          <a:latin typeface="Times New Roman"/>
                          <a:ea typeface="Times New Roman"/>
                        </a:rPr>
                        <a:t>Радіо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1272" marR="31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indent="-11176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- низька вартість;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marL="111760" indent="-11176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- вибірковість аудиторії;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marL="111760" indent="-11176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uk-UA" sz="1400" dirty="0" smtClean="0"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ефективне сполучення звуку, гумору і задушевного тону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1272" marR="31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indent="-11176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uk-UA" sz="1400">
                          <a:latin typeface="Times New Roman"/>
                          <a:ea typeface="Times New Roman"/>
                        </a:rPr>
                        <a:t>- відсутність візуального впливу;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 marL="111760" indent="-11176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uk-UA" sz="1400">
                          <a:latin typeface="Times New Roman"/>
                          <a:ea typeface="Times New Roman"/>
                        </a:rPr>
                        <a:t>- стислість рекламного впливу;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 marL="111760" indent="-11176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uk-UA" sz="1400">
                          <a:latin typeface="Times New Roman"/>
                          <a:ea typeface="Times New Roman"/>
                        </a:rPr>
                        <a:t>- не зберігаються повідомлення;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 marL="111760" indent="-11176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uk-UA" sz="1400">
                          <a:latin typeface="Times New Roman"/>
                          <a:ea typeface="Times New Roman"/>
                        </a:rPr>
                        <a:t>- труднощі передачі складної інформації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1272" marR="31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40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uk-UA" sz="1400">
                          <a:latin typeface="Times New Roman"/>
                          <a:ea typeface="Times New Roman"/>
                        </a:rPr>
                        <a:t>Журнали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1272" marR="31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indent="-11176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- вибірковість аудиторії;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marL="111760" indent="-11176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- висока якість кольору;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marL="111760" indent="-11176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- тривалість існування оголошення;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marL="111760" indent="-11176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uk-UA" sz="1400" dirty="0" smtClean="0"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можливість передачі складної інформації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1272" marR="31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indent="-11176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- відносно висока вартість;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marL="111760" indent="-11176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uk-UA" sz="1400" dirty="0" smtClean="0"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тривалий час, необхідний для розміщення реклами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1272" marR="31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40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uk-UA" sz="1400">
                          <a:latin typeface="Times New Roman"/>
                          <a:ea typeface="Times New Roman"/>
                        </a:rPr>
                        <a:t>Газети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1272" marR="31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indent="-11176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- велике охоплення місцевих ринків;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marL="111760" indent="-11176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uk-UA" sz="1400" dirty="0" smtClean="0"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можливість збереження </a:t>
                      </a:r>
                      <a:r>
                        <a:rPr lang="uk-UA" sz="1400" dirty="0" smtClean="0">
                          <a:latin typeface="Times New Roman"/>
                          <a:ea typeface="Times New Roman"/>
                        </a:rPr>
                        <a:t>реклами ;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marL="111760" indent="-11176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- швидкий відгук споживачів;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marL="111760" indent="-11176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- низька вартість	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1272" marR="31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indent="-11176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uk-UA" sz="1400" dirty="0" smtClean="0"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відсутність контролю за місцем </a:t>
                      </a:r>
                      <a:r>
                        <a:rPr lang="uk-UA" sz="1400" dirty="0" smtClean="0">
                          <a:latin typeface="Times New Roman"/>
                          <a:ea typeface="Times New Roman"/>
                        </a:rPr>
                        <a:t>розміщення;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marL="111760" indent="-11176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- короткочасність існування;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marL="111760" indent="-11176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- відсутність вибірковості аудиторії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1272" marR="31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1114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uk-UA" sz="1400">
                          <a:latin typeface="Times New Roman"/>
                          <a:ea typeface="Times New Roman"/>
                        </a:rPr>
                        <a:t>Інтернет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1272" marR="31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indent="-111760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- сполучення </a:t>
                      </a:r>
                      <a:r>
                        <a:rPr lang="uk-UA" sz="1400" dirty="0" err="1">
                          <a:latin typeface="Times New Roman"/>
                          <a:ea typeface="Times New Roman"/>
                        </a:rPr>
                        <a:t>відео-</a:t>
                      </a: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 і </a:t>
                      </a:r>
                      <a:r>
                        <a:rPr lang="uk-UA" sz="1400" dirty="0" err="1">
                          <a:latin typeface="Times New Roman"/>
                          <a:ea typeface="Times New Roman"/>
                        </a:rPr>
                        <a:t>аудіоможливостей</a:t>
                      </a: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;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marL="111760" indent="-111760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- залучення уваги анімацією;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marL="111760" indent="-111760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- можливість </a:t>
                      </a:r>
                      <a:r>
                        <a:rPr lang="uk-UA" sz="1400" dirty="0" err="1">
                          <a:latin typeface="Times New Roman"/>
                          <a:ea typeface="Times New Roman"/>
                        </a:rPr>
                        <a:t>інтерактивності</a:t>
                      </a: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dirty="0" smtClean="0">
                          <a:latin typeface="Times New Roman"/>
                          <a:ea typeface="Times New Roman"/>
                        </a:rPr>
                        <a:t>і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1272" marR="31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indent="-111760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uk-UA" sz="1400">
                          <a:latin typeface="Times New Roman"/>
                          <a:ea typeface="Times New Roman"/>
                        </a:rPr>
                        <a:t>- анімація й інтерактивність вимагають об'ємних файлів;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 marL="111760" indent="-111760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uk-UA" sz="1400"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uk-UA" sz="1400" spc="-40">
                          <a:latin typeface="Times New Roman"/>
                          <a:ea typeface="Times New Roman"/>
                        </a:rPr>
                        <a:t>збільшують час завантаження</a:t>
                      </a:r>
                      <a:r>
                        <a:rPr lang="uk-UA" sz="1400">
                          <a:latin typeface="Times New Roman"/>
                          <a:ea typeface="Times New Roman"/>
                        </a:rPr>
                        <a:t> файлів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1272" marR="31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8152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uk-UA" sz="1400">
                          <a:latin typeface="Times New Roman"/>
                          <a:ea typeface="Times New Roman"/>
                        </a:rPr>
                        <a:t>Зовнішня реклама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1272" marR="31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indent="-111760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uk-UA" sz="1400">
                          <a:latin typeface="Times New Roman"/>
                          <a:ea typeface="Times New Roman"/>
                        </a:rPr>
                        <a:t>- низька вартість;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 marL="111760" indent="-111760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uk-UA" sz="1400">
                          <a:latin typeface="Times New Roman"/>
                          <a:ea typeface="Times New Roman"/>
                        </a:rPr>
                        <a:t>- концентрація уваги на місцевому ринку;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 marL="111760" indent="-111760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uk-UA" sz="1400">
                          <a:latin typeface="Times New Roman"/>
                          <a:ea typeface="Times New Roman"/>
                        </a:rPr>
                        <a:t>- високий ступінь наочності;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 marL="111760" indent="-111760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uk-UA" sz="1400">
                          <a:latin typeface="Times New Roman"/>
                          <a:ea typeface="Times New Roman"/>
                        </a:rPr>
                        <a:t>- можливість повторних контактів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1272" marR="31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indent="-111760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- повідомлення повинно бути коротким і простим;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marL="111760" indent="-111760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- низька вибірковість аудиторії;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marL="111760" indent="-111760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- зовнішня реклама критикується як об'єкт, що спотворює пейзаж і створює загрозу для безпеки дорожнього руху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1272" marR="31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458611"/>
          </a:xfrm>
        </p:spPr>
        <p:txBody>
          <a:bodyPr/>
          <a:lstStyle/>
          <a:p>
            <a:pPr>
              <a:buNone/>
            </a:pPr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Оцінка ефективності реклами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3200" u="sng" dirty="0" smtClean="0">
                <a:latin typeface="Times New Roman" pitchFamily="18" charset="0"/>
                <a:cs typeface="Times New Roman" pitchFamily="18" charset="0"/>
              </a:rPr>
              <a:t>— оцінка комунікативної ефективності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— скільки споживачів звернули увагу на рекламу, як її сприйняли, наскільки вона їм запам'яталася;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3200" u="sng" dirty="0" smtClean="0">
                <a:latin typeface="Times New Roman" pitchFamily="18" charset="0"/>
                <a:cs typeface="Times New Roman" pitchFamily="18" charset="0"/>
              </a:rPr>
              <a:t>— оцінка комерційної ефективності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— як змінився обсяг продажу продукції в результаті реклами.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6" descr="https://encrypted-tbn0.gstatic.com/images?q=tbn:ANd9GcQuffPJorImccrxhaEL4b8X8LrJ5u4_seAXgKk3R1X__SbnVH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5728" y="4437112"/>
            <a:ext cx="2448272" cy="2420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52736"/>
            <a:ext cx="8507288" cy="5256584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1. Ухвалення рішення щодо широти охоплення, частоти появи та сили впливу реклами.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2. Добір основних видів засобів поширення інформації на основі таких характеристик: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3. Вибір конкретних носіїв реклами і показник вартості реклами в розрахунку на 1000 чоловік.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4. Прийняття рішень щодо графіка використання засобів реклами.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600" i="1" dirty="0" smtClean="0">
                <a:effectLst/>
                <a:latin typeface="Times New Roman" pitchFamily="18" charset="0"/>
                <a:cs typeface="Times New Roman" pitchFamily="18" charset="0"/>
              </a:rPr>
              <a:t>Планування рекламних заходів і їх проведення 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3369" y="116632"/>
            <a:ext cx="8327148" cy="5793894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631950">
              <a:lnSpc>
                <a:spcPct val="100000"/>
              </a:lnSpc>
              <a:spcBef>
                <a:spcPts val="980"/>
              </a:spcBef>
            </a:pPr>
            <a:r>
              <a:rPr sz="2000" b="1" spc="-5" dirty="0" smtClean="0">
                <a:latin typeface="Times New Roman" pitchFamily="18" charset="0"/>
                <a:cs typeface="Times New Roman" pitchFamily="18" charset="0"/>
              </a:rPr>
              <a:t>ЦІЛІ</a:t>
            </a:r>
            <a:r>
              <a:rPr sz="2000" b="1" spc="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sz="2000" b="1" spc="-10" dirty="0">
                <a:latin typeface="Times New Roman" pitchFamily="18" charset="0"/>
                <a:cs typeface="Times New Roman" pitchFamily="18" charset="0"/>
              </a:rPr>
              <a:t>ЗАСОБИ</a:t>
            </a:r>
            <a:r>
              <a:rPr sz="2000" b="1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КОМУНІКАЦІЙНОЇ</a:t>
            </a:r>
            <a:r>
              <a:rPr sz="2000" b="1" spc="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10" dirty="0">
                <a:latin typeface="Times New Roman" pitchFamily="18" charset="0"/>
                <a:cs typeface="Times New Roman" pitchFamily="18" charset="0"/>
              </a:rPr>
              <a:t>ПОЛІТИКИ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ct val="100000"/>
              </a:lnSpc>
              <a:spcBef>
                <a:spcPts val="880"/>
              </a:spcBef>
            </a:pPr>
            <a:r>
              <a:rPr sz="2000" b="1" i="1" spc="-10" dirty="0">
                <a:latin typeface="Times New Roman" pitchFamily="18" charset="0"/>
                <a:cs typeface="Times New Roman" pitchFamily="18" charset="0"/>
              </a:rPr>
              <a:t>Просування</a:t>
            </a:r>
            <a:r>
              <a:rPr sz="2000" b="1" i="1" spc="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i="1" spc="-5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sz="2000" i="1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sz="2000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sz="20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підтримання</a:t>
            </a:r>
            <a:r>
              <a:rPr sz="2000" spc="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постійних</a:t>
            </a:r>
            <a:r>
              <a:rPr sz="2000" spc="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зв'язків</a:t>
            </a:r>
            <a:r>
              <a:rPr sz="20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sz="20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фірмою</a:t>
            </a:r>
            <a:r>
              <a:rPr sz="2000" spc="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sz="20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25" dirty="0">
                <a:latin typeface="Times New Roman" pitchFamily="18" charset="0"/>
                <a:cs typeface="Times New Roman" pitchFamily="18" charset="0"/>
              </a:rPr>
              <a:t>ринком</a:t>
            </a:r>
            <a:r>
              <a:rPr sz="2000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sz="20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метою</a:t>
            </a:r>
            <a:r>
              <a:rPr sz="2000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активізації </a:t>
            </a:r>
            <a:r>
              <a:rPr sz="2000" spc="-3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продажу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 і</a:t>
            </a:r>
            <a:r>
              <a:rPr sz="20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sz="2000" spc="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позитивного</a:t>
            </a:r>
            <a:r>
              <a:rPr sz="2000" spc="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іміджу</a:t>
            </a:r>
            <a:r>
              <a:rPr sz="20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20" dirty="0">
                <a:latin typeface="Times New Roman" pitchFamily="18" charset="0"/>
                <a:cs typeface="Times New Roman" pitchFamily="18" charset="0"/>
              </a:rPr>
              <a:t>шляхом</a:t>
            </a:r>
            <a:r>
              <a:rPr sz="2000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інформування</a:t>
            </a:r>
            <a:r>
              <a:rPr sz="2000" spc="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5" dirty="0">
                <a:latin typeface="Times New Roman" pitchFamily="18" charset="0"/>
                <a:cs typeface="Times New Roman" pitchFamily="18" charset="0"/>
              </a:rPr>
              <a:t>переконання</a:t>
            </a:r>
            <a:r>
              <a:rPr sz="2000" spc="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5" dirty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sz="20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нагадування</a:t>
            </a:r>
            <a:r>
              <a:rPr sz="2000" spc="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про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свою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діяльність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62865">
              <a:lnSpc>
                <a:spcPct val="100000"/>
              </a:lnSpc>
            </a:pPr>
            <a:r>
              <a:rPr sz="2000" i="1" spc="-5" dirty="0"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sz="2000" i="1" spc="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i="1" spc="-10" dirty="0">
                <a:latin typeface="Times New Roman" pitchFamily="18" charset="0"/>
                <a:cs typeface="Times New Roman" pitchFamily="18" charset="0"/>
              </a:rPr>
              <a:t>елементи</a:t>
            </a:r>
            <a:r>
              <a:rPr sz="2000" i="1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i="1" spc="-5" dirty="0">
                <a:latin typeface="Times New Roman" pitchFamily="18" charset="0"/>
                <a:cs typeface="Times New Roman" pitchFamily="18" charset="0"/>
              </a:rPr>
              <a:t>просування</a:t>
            </a:r>
            <a:r>
              <a:rPr sz="2000" i="1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i="1" spc="-20" dirty="0">
                <a:latin typeface="Times New Roman" pitchFamily="18" charset="0"/>
                <a:cs typeface="Times New Roman" pitchFamily="18" charset="0"/>
              </a:rPr>
              <a:t>(комплексу</a:t>
            </a:r>
            <a:r>
              <a:rPr sz="2000" i="1" spc="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i="1" spc="-10" dirty="0">
                <a:latin typeface="Times New Roman" pitchFamily="18" charset="0"/>
                <a:cs typeface="Times New Roman" pitchFamily="18" charset="0"/>
              </a:rPr>
              <a:t>маркетингових</a:t>
            </a:r>
            <a:r>
              <a:rPr sz="2000" i="1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i="1" spc="-15" dirty="0">
                <a:latin typeface="Times New Roman" pitchFamily="18" charset="0"/>
                <a:cs typeface="Times New Roman" pitchFamily="18" charset="0"/>
              </a:rPr>
              <a:t>комунікацій)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134620" indent="-122555">
              <a:lnSpc>
                <a:spcPct val="100000"/>
              </a:lnSpc>
              <a:buChar char="•"/>
              <a:tabLst>
                <a:tab pos="135255" algn="l"/>
              </a:tabLst>
            </a:pPr>
            <a:r>
              <a:rPr sz="2000" spc="-5" dirty="0">
                <a:latin typeface="Times New Roman" pitchFamily="18" charset="0"/>
                <a:cs typeface="Times New Roman" pitchFamily="18" charset="0"/>
              </a:rPr>
              <a:t>реклама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134620" indent="-122555">
              <a:lnSpc>
                <a:spcPct val="100000"/>
              </a:lnSpc>
              <a:buChar char="•"/>
              <a:tabLst>
                <a:tab pos="135255" algn="l"/>
              </a:tabLst>
            </a:pPr>
            <a:r>
              <a:rPr sz="2000" spc="-15" dirty="0">
                <a:latin typeface="Times New Roman" pitchFamily="18" charset="0"/>
                <a:cs typeface="Times New Roman" pitchFamily="18" charset="0"/>
              </a:rPr>
              <a:t>стимулювання</a:t>
            </a:r>
            <a:r>
              <a:rPr sz="2000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25" dirty="0">
                <a:latin typeface="Times New Roman" pitchFamily="18" charset="0"/>
                <a:cs typeface="Times New Roman" pitchFamily="18" charset="0"/>
              </a:rPr>
              <a:t>збуту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134620" indent="-122555">
              <a:lnSpc>
                <a:spcPct val="100000"/>
              </a:lnSpc>
              <a:buChar char="•"/>
              <a:tabLst>
                <a:tab pos="135255" algn="l"/>
              </a:tabLst>
            </a:pPr>
            <a:r>
              <a:rPr sz="2000" spc="-5" dirty="0">
                <a:latin typeface="Times New Roman" pitchFamily="18" charset="0"/>
                <a:cs typeface="Times New Roman" pitchFamily="18" charset="0"/>
              </a:rPr>
              <a:t>персональний</a:t>
            </a:r>
            <a:r>
              <a:rPr sz="2000" spc="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5" dirty="0">
                <a:latin typeface="Times New Roman" pitchFamily="18" charset="0"/>
                <a:cs typeface="Times New Roman" pitchFamily="18" charset="0"/>
              </a:rPr>
              <a:t>продаж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134620" indent="-122555">
              <a:lnSpc>
                <a:spcPct val="100000"/>
              </a:lnSpc>
              <a:buChar char="•"/>
              <a:tabLst>
                <a:tab pos="135255" algn="l"/>
              </a:tabLst>
            </a:pPr>
            <a:r>
              <a:rPr sz="2000" spc="-5" dirty="0">
                <a:latin typeface="Times New Roman" pitchFamily="18" charset="0"/>
                <a:cs typeface="Times New Roman" pitchFamily="18" charset="0"/>
              </a:rPr>
              <a:t>PR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134620" indent="-122555">
              <a:lnSpc>
                <a:spcPct val="100000"/>
              </a:lnSpc>
              <a:buChar char="•"/>
              <a:tabLst>
                <a:tab pos="135255" algn="l"/>
              </a:tabLst>
            </a:pPr>
            <a:r>
              <a:rPr sz="2000" spc="-5" dirty="0">
                <a:latin typeface="Times New Roman" pitchFamily="18" charset="0"/>
                <a:cs typeface="Times New Roman" pitchFamily="18" charset="0"/>
              </a:rPr>
              <a:t>прямий</a:t>
            </a:r>
            <a:r>
              <a:rPr sz="200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маркетинг</a:t>
            </a:r>
            <a:r>
              <a:rPr sz="200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(директ-маркетинг)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00FF"/>
              </a:buClr>
              <a:buFont typeface="Times New Roman"/>
              <a:buChar char="•"/>
            </a:pP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62865">
              <a:lnSpc>
                <a:spcPct val="100000"/>
              </a:lnSpc>
              <a:spcBef>
                <a:spcPts val="5"/>
              </a:spcBef>
            </a:pPr>
            <a:r>
              <a:rPr sz="2000" i="1" spc="-10" dirty="0">
                <a:latin typeface="Times New Roman" pitchFamily="18" charset="0"/>
                <a:cs typeface="Times New Roman" pitchFamily="18" charset="0"/>
              </a:rPr>
              <a:t>Синтетичні</a:t>
            </a:r>
            <a:r>
              <a:rPr sz="2000" i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i="1" spc="-15" dirty="0">
                <a:latin typeface="Times New Roman" pitchFamily="18" charset="0"/>
                <a:cs typeface="Times New Roman" pitchFamily="18" charset="0"/>
              </a:rPr>
              <a:t>засоби</a:t>
            </a:r>
            <a:r>
              <a:rPr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i="1" spc="-5" dirty="0">
                <a:latin typeface="Times New Roman" pitchFamily="18" charset="0"/>
                <a:cs typeface="Times New Roman" pitchFamily="18" charset="0"/>
              </a:rPr>
              <a:t>просування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134620" indent="-122555">
              <a:lnSpc>
                <a:spcPct val="100000"/>
              </a:lnSpc>
              <a:buChar char="•"/>
              <a:tabLst>
                <a:tab pos="135255" algn="l"/>
              </a:tabLst>
            </a:pPr>
            <a:r>
              <a:rPr sz="2000" dirty="0">
                <a:latin typeface="Times New Roman" pitchFamily="18" charset="0"/>
                <a:cs typeface="Times New Roman" pitchFamily="18" charset="0"/>
              </a:rPr>
              <a:t>виставки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5" dirty="0">
                <a:latin typeface="Times New Roman" pitchFamily="18" charset="0"/>
                <a:cs typeface="Times New Roman" pitchFamily="18" charset="0"/>
              </a:rPr>
              <a:t>та</a:t>
            </a:r>
            <a:r>
              <a:rPr sz="20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ярмарки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134620" indent="-122555">
              <a:lnSpc>
                <a:spcPct val="100000"/>
              </a:lnSpc>
              <a:buChar char="•"/>
              <a:tabLst>
                <a:tab pos="135255" algn="l"/>
              </a:tabLst>
            </a:pPr>
            <a:r>
              <a:rPr sz="2000" spc="-5" dirty="0">
                <a:latin typeface="Times New Roman" pitchFamily="18" charset="0"/>
                <a:cs typeface="Times New Roman" pitchFamily="18" charset="0"/>
              </a:rPr>
              <a:t>спонсорство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134620" indent="-122555">
              <a:lnSpc>
                <a:spcPct val="100000"/>
              </a:lnSpc>
              <a:buChar char="•"/>
              <a:tabLst>
                <a:tab pos="135255" algn="l"/>
              </a:tabLst>
            </a:pPr>
            <a:r>
              <a:rPr sz="2000" spc="-5" dirty="0">
                <a:latin typeface="Times New Roman" pitchFamily="18" charset="0"/>
                <a:cs typeface="Times New Roman" pitchFamily="18" charset="0"/>
              </a:rPr>
              <a:t>брендинг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134620" indent="-122555">
              <a:lnSpc>
                <a:spcPct val="100000"/>
              </a:lnSpc>
              <a:buChar char="•"/>
              <a:tabLst>
                <a:tab pos="135255" algn="l"/>
              </a:tabLst>
            </a:pPr>
            <a:r>
              <a:rPr sz="2000" spc="-5" dirty="0">
                <a:latin typeface="Times New Roman" pitchFamily="18" charset="0"/>
                <a:cs typeface="Times New Roman" pitchFamily="18" charset="0"/>
              </a:rPr>
              <a:t>інтегровані</a:t>
            </a:r>
            <a:r>
              <a:rPr sz="2000" spc="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маркетингові</a:t>
            </a:r>
            <a:r>
              <a:rPr sz="20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20" dirty="0">
                <a:latin typeface="Times New Roman" pitchFamily="18" charset="0"/>
                <a:cs typeface="Times New Roman" pitchFamily="18" charset="0"/>
              </a:rPr>
              <a:t>комунікації</a:t>
            </a:r>
            <a:r>
              <a:rPr sz="2000" spc="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в місцях</a:t>
            </a:r>
            <a:r>
              <a:rPr sz="200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продажу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8215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dirty="0" smtClean="0">
                <a:effectLst/>
                <a:latin typeface="Times New Roman" pitchFamily="18" charset="0"/>
                <a:cs typeface="Times New Roman" pitchFamily="18" charset="0"/>
              </a:rPr>
              <a:t>3.Стимулювання збуту товару.</a:t>
            </a:r>
            <a:endParaRPr lang="ru-RU" dirty="0">
              <a:effectLst/>
            </a:endParaRPr>
          </a:p>
        </p:txBody>
      </p:sp>
      <p:pic>
        <p:nvPicPr>
          <p:cNvPr id="4" name="Picture 2" descr="http://yak-prosto.com/images/b/5/yak-provesti-rozprodaz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0" y="4869160"/>
            <a:ext cx="4762500" cy="19888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1268760"/>
            <a:ext cx="86409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Стимулювання збуту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— найчастіше короткострокові заохочувальні заходи, спрямовані на активізацію збуту товару. </a:t>
            </a:r>
          </a:p>
          <a:p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Об'єкти заходів зі стимулювання збуту:</a:t>
            </a:r>
          </a:p>
          <a:p>
            <a:pPr>
              <a:buFont typeface="Wingdings" pitchFamily="2" charset="2"/>
              <a:buChar char="Ø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споживачі, </a:t>
            </a:r>
          </a:p>
          <a:p>
            <a:pPr>
              <a:buFont typeface="Wingdings" pitchFamily="2" charset="2"/>
              <a:buChar char="Ø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торговельні посередники, </a:t>
            </a:r>
          </a:p>
          <a:p>
            <a:pPr>
              <a:buFont typeface="Wingdings" pitchFamily="2" charset="2"/>
              <a:buChar char="Ø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власний торговельний персонал.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89123" y="2464307"/>
            <a:ext cx="76200" cy="279400"/>
            <a:chOff x="4389123" y="2464307"/>
            <a:chExt cx="76200" cy="279400"/>
          </a:xfrm>
        </p:grpSpPr>
        <p:sp>
          <p:nvSpPr>
            <p:cNvPr id="3" name="object 3"/>
            <p:cNvSpPr/>
            <p:nvPr/>
          </p:nvSpPr>
          <p:spPr>
            <a:xfrm>
              <a:off x="4427220" y="2464307"/>
              <a:ext cx="0" cy="215900"/>
            </a:xfrm>
            <a:custGeom>
              <a:avLst/>
              <a:gdLst/>
              <a:ahLst/>
              <a:cxnLst/>
              <a:rect l="l" t="t" r="r" b="b"/>
              <a:pathLst>
                <a:path h="215900">
                  <a:moveTo>
                    <a:pt x="0" y="0"/>
                  </a:moveTo>
                  <a:lnTo>
                    <a:pt x="0" y="215392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389123" y="2667001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4389123" y="3040379"/>
            <a:ext cx="76200" cy="279400"/>
            <a:chOff x="4389123" y="3040379"/>
            <a:chExt cx="76200" cy="279400"/>
          </a:xfrm>
        </p:grpSpPr>
        <p:sp>
          <p:nvSpPr>
            <p:cNvPr id="6" name="object 6"/>
            <p:cNvSpPr/>
            <p:nvPr/>
          </p:nvSpPr>
          <p:spPr>
            <a:xfrm>
              <a:off x="4427220" y="3040379"/>
              <a:ext cx="0" cy="215900"/>
            </a:xfrm>
            <a:custGeom>
              <a:avLst/>
              <a:gdLst/>
              <a:ahLst/>
              <a:cxnLst/>
              <a:rect l="l" t="t" r="r" b="b"/>
              <a:pathLst>
                <a:path h="215900">
                  <a:moveTo>
                    <a:pt x="0" y="0"/>
                  </a:moveTo>
                  <a:lnTo>
                    <a:pt x="0" y="215392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389123" y="3243073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4390647" y="3680459"/>
            <a:ext cx="76200" cy="279400"/>
            <a:chOff x="4390647" y="3680459"/>
            <a:chExt cx="76200" cy="279400"/>
          </a:xfrm>
        </p:grpSpPr>
        <p:sp>
          <p:nvSpPr>
            <p:cNvPr id="9" name="object 9"/>
            <p:cNvSpPr/>
            <p:nvPr/>
          </p:nvSpPr>
          <p:spPr>
            <a:xfrm>
              <a:off x="4428744" y="3680459"/>
              <a:ext cx="0" cy="215900"/>
            </a:xfrm>
            <a:custGeom>
              <a:avLst/>
              <a:gdLst/>
              <a:ahLst/>
              <a:cxnLst/>
              <a:rect l="l" t="t" r="r" b="b"/>
              <a:pathLst>
                <a:path h="215900">
                  <a:moveTo>
                    <a:pt x="0" y="0"/>
                  </a:moveTo>
                  <a:lnTo>
                    <a:pt x="0" y="215392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390647" y="3883153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4390647" y="4311396"/>
            <a:ext cx="76200" cy="280670"/>
            <a:chOff x="4390647" y="4311396"/>
            <a:chExt cx="76200" cy="280670"/>
          </a:xfrm>
        </p:grpSpPr>
        <p:sp>
          <p:nvSpPr>
            <p:cNvPr id="12" name="object 12"/>
            <p:cNvSpPr/>
            <p:nvPr/>
          </p:nvSpPr>
          <p:spPr>
            <a:xfrm>
              <a:off x="4428744" y="4311396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h="217170">
                  <a:moveTo>
                    <a:pt x="0" y="0"/>
                  </a:moveTo>
                  <a:lnTo>
                    <a:pt x="0" y="21691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390647" y="4515613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199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638234" y="2160523"/>
            <a:ext cx="3644265" cy="27266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solidFill>
                  <a:srgbClr val="0000FF"/>
                </a:solidFill>
                <a:latin typeface="Times New Roman"/>
                <a:cs typeface="Times New Roman"/>
              </a:rPr>
              <a:t>Визначення</a:t>
            </a:r>
            <a:r>
              <a:rPr sz="1600" spc="4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00FF"/>
                </a:solidFill>
                <a:latin typeface="Times New Roman"/>
                <a:cs typeface="Times New Roman"/>
              </a:rPr>
              <a:t>завдань</a:t>
            </a:r>
            <a:r>
              <a:rPr sz="1600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0000FF"/>
                </a:solidFill>
                <a:latin typeface="Times New Roman"/>
                <a:cs typeface="Times New Roman"/>
              </a:rPr>
              <a:t>стимулювання</a:t>
            </a:r>
            <a:r>
              <a:rPr sz="1600" spc="6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0000FF"/>
                </a:solidFill>
                <a:latin typeface="Times New Roman"/>
                <a:cs typeface="Times New Roman"/>
              </a:rPr>
              <a:t>збуту</a:t>
            </a:r>
            <a:endParaRPr sz="1600" dirty="0">
              <a:latin typeface="Times New Roman"/>
              <a:cs typeface="Times New Roman"/>
            </a:endParaRPr>
          </a:p>
          <a:p>
            <a:pPr marL="93980" marR="5080" indent="-80645">
              <a:lnSpc>
                <a:spcPct val="206999"/>
              </a:lnSpc>
              <a:spcBef>
                <a:spcPts val="890"/>
              </a:spcBef>
            </a:pPr>
            <a:r>
              <a:rPr sz="1600" spc="-15" dirty="0">
                <a:solidFill>
                  <a:srgbClr val="0000FF"/>
                </a:solidFill>
                <a:latin typeface="Times New Roman"/>
                <a:cs typeface="Times New Roman"/>
              </a:rPr>
              <a:t>Визначення</a:t>
            </a:r>
            <a:r>
              <a:rPr sz="1600" spc="4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0000FF"/>
                </a:solidFill>
                <a:latin typeface="Times New Roman"/>
                <a:cs typeface="Times New Roman"/>
              </a:rPr>
              <a:t>методів</a:t>
            </a:r>
            <a:r>
              <a:rPr sz="1600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0000FF"/>
                </a:solidFill>
                <a:latin typeface="Times New Roman"/>
                <a:cs typeface="Times New Roman"/>
              </a:rPr>
              <a:t>стимулювання</a:t>
            </a:r>
            <a:r>
              <a:rPr sz="1600" spc="5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0000FF"/>
                </a:solidFill>
                <a:latin typeface="Times New Roman"/>
                <a:cs typeface="Times New Roman"/>
              </a:rPr>
              <a:t>збуту </a:t>
            </a:r>
            <a:r>
              <a:rPr sz="1600" spc="-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00FF"/>
                </a:solidFill>
                <a:latin typeface="Times New Roman"/>
                <a:cs typeface="Times New Roman"/>
              </a:rPr>
              <a:t>Розробка</a:t>
            </a:r>
            <a:r>
              <a:rPr sz="1600" spc="37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Times New Roman"/>
                <a:cs typeface="Times New Roman"/>
              </a:rPr>
              <a:t>програми</a:t>
            </a:r>
            <a:r>
              <a:rPr sz="1600" spc="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0000FF"/>
                </a:solidFill>
                <a:latin typeface="Times New Roman"/>
                <a:cs typeface="Times New Roman"/>
              </a:rPr>
              <a:t>стимулювання</a:t>
            </a:r>
            <a:r>
              <a:rPr sz="1600" spc="5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0000FF"/>
                </a:solidFill>
                <a:latin typeface="Times New Roman"/>
                <a:cs typeface="Times New Roman"/>
              </a:rPr>
              <a:t>збуту</a:t>
            </a:r>
            <a:endParaRPr sz="1600" dirty="0">
              <a:latin typeface="Times New Roman"/>
              <a:cs typeface="Times New Roman"/>
            </a:endParaRPr>
          </a:p>
          <a:p>
            <a:pPr marL="63500" marR="26670" indent="-19685">
              <a:lnSpc>
                <a:spcPct val="259100"/>
              </a:lnSpc>
              <a:spcBef>
                <a:spcPts val="560"/>
              </a:spcBef>
            </a:pPr>
            <a:r>
              <a:rPr sz="1600" spc="-10" dirty="0">
                <a:solidFill>
                  <a:srgbClr val="0000FF"/>
                </a:solidFill>
                <a:latin typeface="Times New Roman"/>
                <a:cs typeface="Times New Roman"/>
              </a:rPr>
              <a:t>Здійснення</a:t>
            </a:r>
            <a:r>
              <a:rPr sz="1600" spc="4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Times New Roman"/>
                <a:cs typeface="Times New Roman"/>
              </a:rPr>
              <a:t>програм</a:t>
            </a:r>
            <a:r>
              <a:rPr sz="1600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0000FF"/>
                </a:solidFill>
                <a:latin typeface="Times New Roman"/>
                <a:cs typeface="Times New Roman"/>
              </a:rPr>
              <a:t>стимулювання</a:t>
            </a:r>
            <a:r>
              <a:rPr sz="1600" spc="5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0000FF"/>
                </a:solidFill>
                <a:latin typeface="Times New Roman"/>
                <a:cs typeface="Times New Roman"/>
              </a:rPr>
              <a:t>збуту </a:t>
            </a:r>
            <a:r>
              <a:rPr sz="1600" spc="-38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00FF"/>
                </a:solidFill>
                <a:latin typeface="Times New Roman"/>
                <a:cs typeface="Times New Roman"/>
              </a:rPr>
              <a:t>Оцінка</a:t>
            </a:r>
            <a:r>
              <a:rPr sz="1600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0000FF"/>
                </a:solidFill>
                <a:latin typeface="Times New Roman"/>
                <a:cs typeface="Times New Roman"/>
              </a:rPr>
              <a:t>результатів</a:t>
            </a:r>
            <a:r>
              <a:rPr sz="1600" spc="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0000FF"/>
                </a:solidFill>
                <a:latin typeface="Times New Roman"/>
                <a:cs typeface="Times New Roman"/>
              </a:rPr>
              <a:t>стимулювання</a:t>
            </a:r>
            <a:r>
              <a:rPr sz="1600" spc="6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0000FF"/>
                </a:solidFill>
                <a:latin typeface="Times New Roman"/>
                <a:cs typeface="Times New Roman"/>
              </a:rPr>
              <a:t>збуту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8225" y="580771"/>
            <a:ext cx="8490239" cy="13125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400" b="1" spc="-10" dirty="0" smtClean="0">
                <a:latin typeface="Times New Roman" pitchFamily="18" charset="0"/>
                <a:cs typeface="Times New Roman" pitchFamily="18" charset="0"/>
              </a:rPr>
              <a:t>СТИМУЛЮВАННЯ</a:t>
            </a:r>
            <a:r>
              <a:rPr sz="2400" b="1" spc="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5" dirty="0" smtClean="0">
                <a:latin typeface="Times New Roman" pitchFamily="18" charset="0"/>
                <a:cs typeface="Times New Roman" pitchFamily="18" charset="0"/>
              </a:rPr>
              <a:t>ЗБУТУ</a:t>
            </a:r>
            <a:endParaRPr lang="uk-UA" sz="2400" b="1" spc="-5" dirty="0" smtClean="0">
              <a:latin typeface="Times New Roman" pitchFamily="18" charset="0"/>
              <a:cs typeface="Times New Roman" pitchFamily="18" charset="0"/>
            </a:endParaRPr>
          </a:p>
          <a:p>
            <a:pPr marL="2459990" algn="ctr">
              <a:lnSpc>
                <a:spcPct val="100000"/>
              </a:lnSpc>
              <a:spcBef>
                <a:spcPts val="95"/>
              </a:spcBef>
            </a:pP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12700" algn="ctr">
              <a:lnSpc>
                <a:spcPct val="100000"/>
              </a:lnSpc>
              <a:spcBef>
                <a:spcPts val="1445"/>
              </a:spcBef>
            </a:pPr>
            <a:r>
              <a:rPr sz="2400" b="1" i="1" spc="-10" dirty="0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sz="2400" b="1" i="1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spc="-15" dirty="0">
                <a:latin typeface="Times New Roman" pitchFamily="18" charset="0"/>
                <a:cs typeface="Times New Roman" pitchFamily="18" charset="0"/>
              </a:rPr>
              <a:t>стимулювання</a:t>
            </a:r>
            <a:r>
              <a:rPr sz="2400" b="1" i="1" spc="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i="1" spc="-20" dirty="0">
                <a:latin typeface="Times New Roman" pitchFamily="18" charset="0"/>
                <a:cs typeface="Times New Roman" pitchFamily="18" charset="0"/>
              </a:rPr>
              <a:t>збуту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3171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1640" y="361048"/>
            <a:ext cx="547260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Цілі стимулювання збуту</a:t>
            </a: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97230" y="1254245"/>
            <a:ext cx="2709792" cy="381462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580481" y="4122832"/>
            <a:ext cx="804545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Т</a:t>
            </a:r>
            <a:r>
              <a:rPr sz="14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о</a:t>
            </a:r>
            <a:r>
              <a:rPr sz="14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рг</a:t>
            </a:r>
            <a:r>
              <a:rPr sz="14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о</a:t>
            </a:r>
            <a:r>
              <a:rPr sz="14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вий  </a:t>
            </a:r>
            <a:r>
              <a:rPr sz="1400" b="1" dirty="0">
                <a:solidFill>
                  <a:srgbClr val="0000FF"/>
                </a:solidFill>
                <a:latin typeface="Times New Roman"/>
                <a:cs typeface="Times New Roman"/>
              </a:rPr>
              <a:t>персонал </a:t>
            </a:r>
            <a:r>
              <a:rPr sz="1400" b="1" spc="-33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фірми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995115" y="3851468"/>
            <a:ext cx="1639570" cy="1217930"/>
            <a:chOff x="4995115" y="3851468"/>
            <a:chExt cx="1639570" cy="1217930"/>
          </a:xfrm>
        </p:grpSpPr>
        <p:sp>
          <p:nvSpPr>
            <p:cNvPr id="6" name="object 6"/>
            <p:cNvSpPr/>
            <p:nvPr/>
          </p:nvSpPr>
          <p:spPr>
            <a:xfrm>
              <a:off x="5009720" y="3866073"/>
              <a:ext cx="519430" cy="319405"/>
            </a:xfrm>
            <a:custGeom>
              <a:avLst/>
              <a:gdLst/>
              <a:ahLst/>
              <a:cxnLst/>
              <a:rect l="l" t="t" r="r" b="b"/>
              <a:pathLst>
                <a:path w="519429" h="319404">
                  <a:moveTo>
                    <a:pt x="14579" y="0"/>
                  </a:moveTo>
                  <a:lnTo>
                    <a:pt x="519023" y="294131"/>
                  </a:lnTo>
                  <a:lnTo>
                    <a:pt x="504444" y="319150"/>
                  </a:lnTo>
                  <a:lnTo>
                    <a:pt x="0" y="25018"/>
                  </a:lnTo>
                  <a:lnTo>
                    <a:pt x="14579" y="0"/>
                  </a:lnTo>
                  <a:close/>
                </a:path>
              </a:pathLst>
            </a:custGeom>
            <a:ln w="2895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009721" y="3891081"/>
              <a:ext cx="97155" cy="81280"/>
            </a:xfrm>
            <a:custGeom>
              <a:avLst/>
              <a:gdLst/>
              <a:ahLst/>
              <a:cxnLst/>
              <a:rect l="l" t="t" r="r" b="b"/>
              <a:pathLst>
                <a:path w="97154" h="81279">
                  <a:moveTo>
                    <a:pt x="0" y="0"/>
                  </a:moveTo>
                  <a:lnTo>
                    <a:pt x="53162" y="81279"/>
                  </a:lnTo>
                  <a:lnTo>
                    <a:pt x="96913" y="62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32275" y="3867130"/>
              <a:ext cx="1189355" cy="1189355"/>
            </a:xfrm>
            <a:custGeom>
              <a:avLst/>
              <a:gdLst/>
              <a:ahLst/>
              <a:cxnLst/>
              <a:rect l="l" t="t" r="r" b="b"/>
              <a:pathLst>
                <a:path w="1189354" h="1189354">
                  <a:moveTo>
                    <a:pt x="594398" y="0"/>
                  </a:moveTo>
                  <a:lnTo>
                    <a:pt x="655243" y="3251"/>
                  </a:lnTo>
                  <a:lnTo>
                    <a:pt x="714463" y="12166"/>
                  </a:lnTo>
                  <a:lnTo>
                    <a:pt x="771271" y="26771"/>
                  </a:lnTo>
                  <a:lnTo>
                    <a:pt x="826058" y="46659"/>
                  </a:lnTo>
                  <a:lnTo>
                    <a:pt x="878014" y="71831"/>
                  </a:lnTo>
                  <a:lnTo>
                    <a:pt x="926719" y="101460"/>
                  </a:lnTo>
                  <a:lnTo>
                    <a:pt x="972540" y="135928"/>
                  </a:lnTo>
                  <a:lnTo>
                    <a:pt x="1014704" y="174040"/>
                  </a:lnTo>
                  <a:lnTo>
                    <a:pt x="1053274" y="216255"/>
                  </a:lnTo>
                  <a:lnTo>
                    <a:pt x="1087374" y="262127"/>
                  </a:lnTo>
                  <a:lnTo>
                    <a:pt x="1116977" y="311188"/>
                  </a:lnTo>
                  <a:lnTo>
                    <a:pt x="1142123" y="363118"/>
                  </a:lnTo>
                  <a:lnTo>
                    <a:pt x="1162011" y="417525"/>
                  </a:lnTo>
                  <a:lnTo>
                    <a:pt x="1176629" y="474738"/>
                  </a:lnTo>
                  <a:lnTo>
                    <a:pt x="1185545" y="533539"/>
                  </a:lnTo>
                  <a:lnTo>
                    <a:pt x="1188796" y="594398"/>
                  </a:lnTo>
                  <a:lnTo>
                    <a:pt x="1185545" y="655243"/>
                  </a:lnTo>
                  <a:lnTo>
                    <a:pt x="1176629" y="714451"/>
                  </a:lnTo>
                  <a:lnTo>
                    <a:pt x="1162011" y="771258"/>
                  </a:lnTo>
                  <a:lnTo>
                    <a:pt x="1142123" y="826058"/>
                  </a:lnTo>
                  <a:lnTo>
                    <a:pt x="1116964" y="878014"/>
                  </a:lnTo>
                  <a:lnTo>
                    <a:pt x="1087361" y="926680"/>
                  </a:lnTo>
                  <a:lnTo>
                    <a:pt x="1053274" y="972540"/>
                  </a:lnTo>
                  <a:lnTo>
                    <a:pt x="1014730" y="1014729"/>
                  </a:lnTo>
                  <a:lnTo>
                    <a:pt x="972540" y="1053261"/>
                  </a:lnTo>
                  <a:lnTo>
                    <a:pt x="926680" y="1087348"/>
                  </a:lnTo>
                  <a:lnTo>
                    <a:pt x="878014" y="1116952"/>
                  </a:lnTo>
                  <a:lnTo>
                    <a:pt x="826058" y="1142123"/>
                  </a:lnTo>
                  <a:lnTo>
                    <a:pt x="771271" y="1162011"/>
                  </a:lnTo>
                  <a:lnTo>
                    <a:pt x="714463" y="1176616"/>
                  </a:lnTo>
                  <a:lnTo>
                    <a:pt x="655243" y="1185544"/>
                  </a:lnTo>
                  <a:lnTo>
                    <a:pt x="594398" y="1188783"/>
                  </a:lnTo>
                  <a:lnTo>
                    <a:pt x="533552" y="1185544"/>
                  </a:lnTo>
                  <a:lnTo>
                    <a:pt x="474738" y="1176616"/>
                  </a:lnTo>
                  <a:lnTo>
                    <a:pt x="417525" y="1162011"/>
                  </a:lnTo>
                  <a:lnTo>
                    <a:pt x="363118" y="1142123"/>
                  </a:lnTo>
                  <a:lnTo>
                    <a:pt x="311200" y="1116964"/>
                  </a:lnTo>
                  <a:lnTo>
                    <a:pt x="262127" y="1087361"/>
                  </a:lnTo>
                  <a:lnTo>
                    <a:pt x="216255" y="1053261"/>
                  </a:lnTo>
                  <a:lnTo>
                    <a:pt x="174040" y="1014704"/>
                  </a:lnTo>
                  <a:lnTo>
                    <a:pt x="135928" y="972540"/>
                  </a:lnTo>
                  <a:lnTo>
                    <a:pt x="101460" y="926706"/>
                  </a:lnTo>
                  <a:lnTo>
                    <a:pt x="71831" y="878014"/>
                  </a:lnTo>
                  <a:lnTo>
                    <a:pt x="46672" y="826058"/>
                  </a:lnTo>
                  <a:lnTo>
                    <a:pt x="26784" y="771258"/>
                  </a:lnTo>
                  <a:lnTo>
                    <a:pt x="12166" y="714451"/>
                  </a:lnTo>
                  <a:lnTo>
                    <a:pt x="3251" y="655243"/>
                  </a:lnTo>
                  <a:lnTo>
                    <a:pt x="0" y="594398"/>
                  </a:lnTo>
                  <a:lnTo>
                    <a:pt x="3251" y="533539"/>
                  </a:lnTo>
                  <a:lnTo>
                    <a:pt x="12166" y="474738"/>
                  </a:lnTo>
                  <a:lnTo>
                    <a:pt x="26784" y="417525"/>
                  </a:lnTo>
                  <a:lnTo>
                    <a:pt x="46672" y="363118"/>
                  </a:lnTo>
                  <a:lnTo>
                    <a:pt x="71818" y="311188"/>
                  </a:lnTo>
                  <a:lnTo>
                    <a:pt x="101447" y="262089"/>
                  </a:lnTo>
                  <a:lnTo>
                    <a:pt x="135928" y="216255"/>
                  </a:lnTo>
                  <a:lnTo>
                    <a:pt x="174066" y="174066"/>
                  </a:lnTo>
                  <a:lnTo>
                    <a:pt x="216255" y="135928"/>
                  </a:lnTo>
                  <a:lnTo>
                    <a:pt x="262102" y="101447"/>
                  </a:lnTo>
                  <a:lnTo>
                    <a:pt x="311200" y="71818"/>
                  </a:lnTo>
                  <a:lnTo>
                    <a:pt x="363118" y="46672"/>
                  </a:lnTo>
                  <a:lnTo>
                    <a:pt x="417525" y="26771"/>
                  </a:lnTo>
                  <a:lnTo>
                    <a:pt x="474738" y="12166"/>
                  </a:lnTo>
                  <a:lnTo>
                    <a:pt x="533552" y="3251"/>
                  </a:lnTo>
                  <a:lnTo>
                    <a:pt x="594398" y="0"/>
                  </a:lnTo>
                  <a:close/>
                </a:path>
              </a:pathLst>
            </a:custGeom>
            <a:ln w="25908">
              <a:solidFill>
                <a:srgbClr val="FF5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500990" y="4229512"/>
            <a:ext cx="105346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80975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0000FF"/>
                </a:solidFill>
                <a:latin typeface="Times New Roman"/>
                <a:cs typeface="Times New Roman"/>
              </a:rPr>
              <a:t>Торгові </a:t>
            </a:r>
            <a:r>
              <a:rPr sz="14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п</a:t>
            </a:r>
            <a:r>
              <a:rPr sz="14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о</a:t>
            </a:r>
            <a:r>
              <a:rPr sz="1400" b="1" dirty="0">
                <a:solidFill>
                  <a:srgbClr val="0000FF"/>
                </a:solidFill>
                <a:latin typeface="Times New Roman"/>
                <a:cs typeface="Times New Roman"/>
              </a:rPr>
              <a:t>се</a:t>
            </a:r>
            <a:r>
              <a:rPr sz="14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р</a:t>
            </a:r>
            <a:r>
              <a:rPr sz="1400" b="1" dirty="0">
                <a:solidFill>
                  <a:srgbClr val="0000FF"/>
                </a:solidFill>
                <a:latin typeface="Times New Roman"/>
                <a:cs typeface="Times New Roman"/>
              </a:rPr>
              <a:t>е</a:t>
            </a:r>
            <a:r>
              <a:rPr sz="14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дники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59777" y="1719199"/>
            <a:ext cx="9118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Споживачі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95771" y="1053083"/>
            <a:ext cx="3240405" cy="1377950"/>
          </a:xfrm>
          <a:prstGeom prst="rect">
            <a:avLst/>
          </a:prstGeom>
          <a:ln w="9144">
            <a:solidFill>
              <a:srgbClr val="FF505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154305" indent="-63500">
              <a:lnSpc>
                <a:spcPct val="100000"/>
              </a:lnSpc>
              <a:spcBef>
                <a:spcPts val="310"/>
              </a:spcBef>
              <a:buSzPct val="92857"/>
              <a:buFont typeface="Times New Roman"/>
              <a:buChar char="•"/>
              <a:tabLst>
                <a:tab pos="154940" algn="l"/>
              </a:tabLst>
            </a:pPr>
            <a:r>
              <a:rPr sz="14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швидке</a:t>
            </a:r>
            <a:r>
              <a:rPr sz="1400" i="1" spc="-2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0000FF"/>
                </a:solidFill>
                <a:latin typeface="Times New Roman"/>
                <a:cs typeface="Times New Roman"/>
              </a:rPr>
              <a:t>збільшення</a:t>
            </a:r>
            <a:r>
              <a:rPr sz="1400" i="1" spc="-3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обсягів</a:t>
            </a:r>
            <a:r>
              <a:rPr sz="1400" i="1" spc="-3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0000FF"/>
                </a:solidFill>
                <a:latin typeface="Times New Roman"/>
                <a:cs typeface="Times New Roman"/>
              </a:rPr>
              <a:t>продажу</a:t>
            </a:r>
            <a:endParaRPr sz="1400">
              <a:latin typeface="Times New Roman"/>
              <a:cs typeface="Times New Roman"/>
            </a:endParaRPr>
          </a:p>
          <a:p>
            <a:pPr marL="154305" indent="-63500">
              <a:lnSpc>
                <a:spcPct val="100000"/>
              </a:lnSpc>
              <a:buSzPct val="92857"/>
              <a:buFont typeface="Times New Roman"/>
              <a:buChar char="•"/>
              <a:tabLst>
                <a:tab pos="154940" algn="l"/>
              </a:tabLst>
            </a:pPr>
            <a:r>
              <a:rPr sz="1400" i="1" spc="-10" dirty="0">
                <a:solidFill>
                  <a:srgbClr val="0000FF"/>
                </a:solidFill>
                <a:latin typeface="Times New Roman"/>
                <a:cs typeface="Times New Roman"/>
              </a:rPr>
              <a:t>заохочення</a:t>
            </a:r>
            <a:r>
              <a:rPr sz="1400" i="1" spc="-4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випробувати</a:t>
            </a:r>
            <a:r>
              <a:rPr sz="1400" i="1" spc="-4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0000FF"/>
                </a:solidFill>
                <a:latin typeface="Times New Roman"/>
                <a:cs typeface="Times New Roman"/>
              </a:rPr>
              <a:t>новий</a:t>
            </a:r>
            <a:r>
              <a:rPr sz="1400" i="1" spc="-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0000FF"/>
                </a:solidFill>
                <a:latin typeface="Times New Roman"/>
                <a:cs typeface="Times New Roman"/>
              </a:rPr>
              <a:t>товар</a:t>
            </a:r>
            <a:endParaRPr sz="1400">
              <a:latin typeface="Times New Roman"/>
              <a:cs typeface="Times New Roman"/>
            </a:endParaRPr>
          </a:p>
          <a:p>
            <a:pPr marL="91440" marR="690880" indent="-635">
              <a:lnSpc>
                <a:spcPct val="100000"/>
              </a:lnSpc>
              <a:buSzPct val="92857"/>
              <a:buFont typeface="Times New Roman"/>
              <a:buChar char="•"/>
              <a:tabLst>
                <a:tab pos="154940" algn="l"/>
              </a:tabLst>
            </a:pPr>
            <a:r>
              <a:rPr sz="14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стимулювання</a:t>
            </a:r>
            <a:r>
              <a:rPr sz="1400" i="1" spc="-3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купівель</a:t>
            </a:r>
            <a:r>
              <a:rPr sz="1400" i="1" spc="-5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великих </a:t>
            </a:r>
            <a:r>
              <a:rPr sz="1400" i="1" spc="-33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упаковок</a:t>
            </a:r>
            <a:endParaRPr sz="1400">
              <a:latin typeface="Times New Roman"/>
              <a:cs typeface="Times New Roman"/>
            </a:endParaRPr>
          </a:p>
          <a:p>
            <a:pPr marL="154305" indent="-63500">
              <a:lnSpc>
                <a:spcPct val="100000"/>
              </a:lnSpc>
              <a:buSzPct val="92857"/>
              <a:buFont typeface="Times New Roman"/>
              <a:buChar char="•"/>
              <a:tabLst>
                <a:tab pos="154940" algn="l"/>
              </a:tabLst>
            </a:pPr>
            <a:r>
              <a:rPr sz="1400" i="1" spc="-10" dirty="0">
                <a:solidFill>
                  <a:srgbClr val="0000FF"/>
                </a:solidFill>
                <a:latin typeface="Times New Roman"/>
                <a:cs typeface="Times New Roman"/>
              </a:rPr>
              <a:t>заохочення</a:t>
            </a:r>
            <a:r>
              <a:rPr sz="1400" i="1" spc="-4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до </a:t>
            </a:r>
            <a:r>
              <a:rPr sz="1400" i="1" dirty="0">
                <a:solidFill>
                  <a:srgbClr val="0000FF"/>
                </a:solidFill>
                <a:latin typeface="Times New Roman"/>
                <a:cs typeface="Times New Roman"/>
              </a:rPr>
              <a:t>повторних</a:t>
            </a:r>
            <a:r>
              <a:rPr sz="1400" i="1" spc="-3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0000FF"/>
                </a:solidFill>
                <a:latin typeface="Times New Roman"/>
                <a:cs typeface="Times New Roman"/>
              </a:rPr>
              <a:t>покупок</a:t>
            </a:r>
            <a:endParaRPr sz="1400">
              <a:latin typeface="Times New Roman"/>
              <a:cs typeface="Times New Roman"/>
            </a:endParaRPr>
          </a:p>
          <a:p>
            <a:pPr marL="154305" indent="-63500">
              <a:lnSpc>
                <a:spcPct val="100000"/>
              </a:lnSpc>
              <a:buSzPct val="92857"/>
              <a:buFont typeface="Times New Roman"/>
              <a:buChar char="•"/>
              <a:tabLst>
                <a:tab pos="154940" algn="l"/>
              </a:tabLst>
            </a:pPr>
            <a:r>
              <a:rPr sz="14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зниження</a:t>
            </a:r>
            <a:r>
              <a:rPr sz="1400" i="1" spc="-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часових</a:t>
            </a:r>
            <a:r>
              <a:rPr sz="1400" i="1" spc="-3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400" i="1" spc="-10" dirty="0">
                <a:solidFill>
                  <a:srgbClr val="0000FF"/>
                </a:solidFill>
                <a:latin typeface="Times New Roman"/>
                <a:cs typeface="Times New Roman"/>
              </a:rPr>
              <a:t>коливань</a:t>
            </a:r>
            <a:r>
              <a:rPr sz="1400" i="1" spc="-3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4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попиту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085334" y="1821357"/>
            <a:ext cx="965200" cy="3552825"/>
            <a:chOff x="5085334" y="1821357"/>
            <a:chExt cx="965200" cy="3552825"/>
          </a:xfrm>
        </p:grpSpPr>
        <p:sp>
          <p:nvSpPr>
            <p:cNvPr id="13" name="object 13"/>
            <p:cNvSpPr/>
            <p:nvPr/>
          </p:nvSpPr>
          <p:spPr>
            <a:xfrm>
              <a:off x="5091684" y="1859419"/>
              <a:ext cx="602615" cy="1905"/>
            </a:xfrm>
            <a:custGeom>
              <a:avLst/>
              <a:gdLst/>
              <a:ahLst/>
              <a:cxnLst/>
              <a:rect l="l" t="t" r="r" b="b"/>
              <a:pathLst>
                <a:path w="602614" h="1905">
                  <a:moveTo>
                    <a:pt x="0" y="1384"/>
                  </a:moveTo>
                  <a:lnTo>
                    <a:pt x="602488" y="0"/>
                  </a:lnTo>
                </a:path>
              </a:pathLst>
            </a:custGeom>
            <a:ln w="12700">
              <a:solidFill>
                <a:srgbClr val="FF5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681383" y="1821357"/>
              <a:ext cx="76835" cy="76200"/>
            </a:xfrm>
            <a:custGeom>
              <a:avLst/>
              <a:gdLst/>
              <a:ahLst/>
              <a:cxnLst/>
              <a:rect l="l" t="t" r="r" b="b"/>
              <a:pathLst>
                <a:path w="76835" h="76200">
                  <a:moveTo>
                    <a:pt x="0" y="0"/>
                  </a:moveTo>
                  <a:lnTo>
                    <a:pt x="177" y="76200"/>
                  </a:lnTo>
                  <a:lnTo>
                    <a:pt x="76288" y="379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012180" y="5084064"/>
              <a:ext cx="0" cy="226060"/>
            </a:xfrm>
            <a:custGeom>
              <a:avLst/>
              <a:gdLst/>
              <a:ahLst/>
              <a:cxnLst/>
              <a:rect l="l" t="t" r="r" b="b"/>
              <a:pathLst>
                <a:path h="226060">
                  <a:moveTo>
                    <a:pt x="0" y="0"/>
                  </a:moveTo>
                  <a:lnTo>
                    <a:pt x="0" y="226060"/>
                  </a:lnTo>
                </a:path>
              </a:pathLst>
            </a:custGeom>
            <a:ln w="12700">
              <a:solidFill>
                <a:srgbClr val="FF5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974083" y="5297425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FF5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924300" y="5445252"/>
            <a:ext cx="4249420" cy="1079500"/>
          </a:xfrm>
          <a:prstGeom prst="rect">
            <a:avLst/>
          </a:prstGeom>
          <a:ln w="9144">
            <a:solidFill>
              <a:srgbClr val="FF505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162560" indent="-72390">
              <a:lnSpc>
                <a:spcPct val="100000"/>
              </a:lnSpc>
              <a:spcBef>
                <a:spcPts val="305"/>
              </a:spcBef>
              <a:buSzPct val="93750"/>
              <a:buFont typeface="Times New Roman"/>
              <a:buChar char="•"/>
              <a:tabLst>
                <a:tab pos="163195" algn="l"/>
              </a:tabLst>
            </a:pPr>
            <a:r>
              <a:rPr sz="16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збільшення</a:t>
            </a:r>
            <a:r>
              <a:rPr sz="1600" i="1" spc="2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i="1" spc="-10" dirty="0">
                <a:solidFill>
                  <a:srgbClr val="0000FF"/>
                </a:solidFill>
                <a:latin typeface="Times New Roman"/>
                <a:cs typeface="Times New Roman"/>
              </a:rPr>
              <a:t>обсягів</a:t>
            </a:r>
            <a:r>
              <a:rPr sz="1600" i="1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i="1" spc="-15" dirty="0">
                <a:solidFill>
                  <a:srgbClr val="0000FF"/>
                </a:solidFill>
                <a:latin typeface="Times New Roman"/>
                <a:cs typeface="Times New Roman"/>
              </a:rPr>
              <a:t>збуту</a:t>
            </a:r>
            <a:endParaRPr sz="1600">
              <a:latin typeface="Times New Roman"/>
              <a:cs typeface="Times New Roman"/>
            </a:endParaRPr>
          </a:p>
          <a:p>
            <a:pPr marL="162560" indent="-72390">
              <a:lnSpc>
                <a:spcPct val="100000"/>
              </a:lnSpc>
              <a:buSzPct val="93750"/>
              <a:buFont typeface="Times New Roman"/>
              <a:buChar char="•"/>
              <a:tabLst>
                <a:tab pos="163195" algn="l"/>
              </a:tabLst>
            </a:pPr>
            <a:r>
              <a:rPr sz="1600" i="1" dirty="0">
                <a:solidFill>
                  <a:srgbClr val="0000FF"/>
                </a:solidFill>
                <a:latin typeface="Times New Roman"/>
                <a:cs typeface="Times New Roman"/>
              </a:rPr>
              <a:t>замовлення</a:t>
            </a:r>
            <a:r>
              <a:rPr sz="1600" i="1" spc="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i="1" spc="-10" dirty="0">
                <a:solidFill>
                  <a:srgbClr val="0000FF"/>
                </a:solidFill>
                <a:latin typeface="Times New Roman"/>
                <a:cs typeface="Times New Roman"/>
              </a:rPr>
              <a:t>великих</a:t>
            </a:r>
            <a:r>
              <a:rPr sz="1600" i="1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партій</a:t>
            </a:r>
            <a:r>
              <a:rPr sz="1600" i="1" spc="-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i="1" spc="-10" dirty="0">
                <a:solidFill>
                  <a:srgbClr val="0000FF"/>
                </a:solidFill>
                <a:latin typeface="Times New Roman"/>
                <a:cs typeface="Times New Roman"/>
              </a:rPr>
              <a:t>товару</a:t>
            </a:r>
            <a:endParaRPr sz="1600">
              <a:latin typeface="Times New Roman"/>
              <a:cs typeface="Times New Roman"/>
            </a:endParaRPr>
          </a:p>
          <a:p>
            <a:pPr marL="162560" indent="-72390">
              <a:lnSpc>
                <a:spcPct val="100000"/>
              </a:lnSpc>
              <a:buSzPct val="93750"/>
              <a:buFont typeface="Times New Roman"/>
              <a:buChar char="•"/>
              <a:tabLst>
                <a:tab pos="163195" algn="l"/>
              </a:tabLst>
            </a:pPr>
            <a:r>
              <a:rPr sz="16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залучення</a:t>
            </a:r>
            <a:r>
              <a:rPr sz="1600" i="1" spc="4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нових</a:t>
            </a:r>
            <a:r>
              <a:rPr sz="1600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дистриб'юторів</a:t>
            </a:r>
            <a:endParaRPr sz="1600">
              <a:latin typeface="Times New Roman"/>
              <a:cs typeface="Times New Roman"/>
            </a:endParaRPr>
          </a:p>
          <a:p>
            <a:pPr marL="162560" indent="-72390">
              <a:lnSpc>
                <a:spcPct val="100000"/>
              </a:lnSpc>
              <a:buSzPct val="93750"/>
              <a:buFont typeface="Times New Roman"/>
              <a:buChar char="•"/>
              <a:tabLst>
                <a:tab pos="163195" algn="l"/>
              </a:tabLst>
            </a:pPr>
            <a:r>
              <a:rPr sz="16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розширення</a:t>
            </a:r>
            <a:r>
              <a:rPr sz="1600" i="1" spc="3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i="1" spc="-15" dirty="0">
                <a:solidFill>
                  <a:srgbClr val="0000FF"/>
                </a:solidFill>
                <a:latin typeface="Times New Roman"/>
                <a:cs typeface="Times New Roman"/>
              </a:rPr>
              <a:t>асортименту</a:t>
            </a:r>
            <a:r>
              <a:rPr sz="16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 і</a:t>
            </a:r>
            <a:r>
              <a:rPr sz="1600" i="1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i="1" spc="-10" dirty="0">
                <a:solidFill>
                  <a:srgbClr val="0000FF"/>
                </a:solidFill>
                <a:latin typeface="Times New Roman"/>
                <a:cs typeface="Times New Roman"/>
              </a:rPr>
              <a:t>номенклатури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1459" y="1484375"/>
            <a:ext cx="3312160" cy="1324610"/>
          </a:xfrm>
          <a:prstGeom prst="rect">
            <a:avLst/>
          </a:prstGeom>
          <a:ln w="9144">
            <a:solidFill>
              <a:srgbClr val="FF505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161925" indent="-72390">
              <a:lnSpc>
                <a:spcPct val="100000"/>
              </a:lnSpc>
              <a:spcBef>
                <a:spcPts val="305"/>
              </a:spcBef>
              <a:buSzPct val="93750"/>
              <a:buFont typeface="Times New Roman"/>
              <a:buChar char="•"/>
              <a:tabLst>
                <a:tab pos="162560" algn="l"/>
              </a:tabLst>
            </a:pPr>
            <a:r>
              <a:rPr sz="16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збільшення</a:t>
            </a:r>
            <a:r>
              <a:rPr sz="1600" i="1" spc="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i="1" spc="-10" dirty="0">
                <a:solidFill>
                  <a:srgbClr val="0000FF"/>
                </a:solidFill>
                <a:latin typeface="Times New Roman"/>
                <a:cs typeface="Times New Roman"/>
              </a:rPr>
              <a:t>обсягу </a:t>
            </a:r>
            <a:r>
              <a:rPr sz="1600" i="1" spc="-15" dirty="0">
                <a:solidFill>
                  <a:srgbClr val="0000FF"/>
                </a:solidFill>
                <a:latin typeface="Times New Roman"/>
                <a:cs typeface="Times New Roman"/>
              </a:rPr>
              <a:t>збуту</a:t>
            </a:r>
            <a:endParaRPr sz="1600">
              <a:latin typeface="Times New Roman"/>
              <a:cs typeface="Times New Roman"/>
            </a:endParaRPr>
          </a:p>
          <a:p>
            <a:pPr marL="90805" marR="575945" indent="-635">
              <a:lnSpc>
                <a:spcPct val="100000"/>
              </a:lnSpc>
              <a:buSzPct val="93750"/>
              <a:buFont typeface="Times New Roman"/>
              <a:buChar char="•"/>
              <a:tabLst>
                <a:tab pos="162560" algn="l"/>
              </a:tabLst>
            </a:pPr>
            <a:r>
              <a:rPr sz="1600" i="1" spc="-10" dirty="0">
                <a:solidFill>
                  <a:srgbClr val="0000FF"/>
                </a:solidFill>
                <a:latin typeface="Times New Roman"/>
                <a:cs typeface="Times New Roman"/>
              </a:rPr>
              <a:t>стимулювання ефективності </a:t>
            </a:r>
            <a:r>
              <a:rPr sz="1600" i="1" spc="-38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i="1" spc="-10" dirty="0">
                <a:solidFill>
                  <a:srgbClr val="0000FF"/>
                </a:solidFill>
                <a:latin typeface="Times New Roman"/>
                <a:cs typeface="Times New Roman"/>
              </a:rPr>
              <a:t>роботи</a:t>
            </a:r>
            <a:r>
              <a:rPr sz="1600" i="1" spc="-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i="1" spc="-10" dirty="0">
                <a:solidFill>
                  <a:srgbClr val="0000FF"/>
                </a:solidFill>
                <a:latin typeface="Times New Roman"/>
                <a:cs typeface="Times New Roman"/>
              </a:rPr>
              <a:t>підрозділів</a:t>
            </a:r>
            <a:endParaRPr sz="1600">
              <a:latin typeface="Times New Roman"/>
              <a:cs typeface="Times New Roman"/>
            </a:endParaRPr>
          </a:p>
          <a:p>
            <a:pPr marL="161925" indent="-72390">
              <a:lnSpc>
                <a:spcPct val="100000"/>
              </a:lnSpc>
              <a:buSzPct val="93750"/>
              <a:buFont typeface="Times New Roman"/>
              <a:buChar char="•"/>
              <a:tabLst>
                <a:tab pos="162560" algn="l"/>
              </a:tabLst>
            </a:pPr>
            <a:r>
              <a:rPr sz="16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мотивація</a:t>
            </a:r>
            <a:r>
              <a:rPr sz="1600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торгового</a:t>
            </a:r>
            <a:r>
              <a:rPr sz="1600" i="1" spc="-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i="1" spc="-10" dirty="0">
                <a:solidFill>
                  <a:srgbClr val="0000FF"/>
                </a:solidFill>
                <a:latin typeface="Times New Roman"/>
                <a:cs typeface="Times New Roman"/>
              </a:rPr>
              <a:t>персоналу</a:t>
            </a:r>
            <a:endParaRPr sz="1600">
              <a:latin typeface="Times New Roman"/>
              <a:cs typeface="Times New Roman"/>
            </a:endParaRPr>
          </a:p>
          <a:p>
            <a:pPr marL="161925" indent="-72390">
              <a:lnSpc>
                <a:spcPct val="100000"/>
              </a:lnSpc>
              <a:buSzPct val="93750"/>
              <a:buFont typeface="Times New Roman"/>
              <a:buChar char="•"/>
              <a:tabLst>
                <a:tab pos="162560" algn="l"/>
              </a:tabLst>
            </a:pPr>
            <a:r>
              <a:rPr sz="1600" i="1" dirty="0">
                <a:solidFill>
                  <a:srgbClr val="0000FF"/>
                </a:solidFill>
                <a:latin typeface="Times New Roman"/>
                <a:cs typeface="Times New Roman"/>
              </a:rPr>
              <a:t>підвищення</a:t>
            </a:r>
            <a:r>
              <a:rPr sz="1600" i="1" spc="4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i="1" spc="-10" dirty="0">
                <a:solidFill>
                  <a:srgbClr val="0000FF"/>
                </a:solidFill>
                <a:latin typeface="Times New Roman"/>
                <a:cs typeface="Times New Roman"/>
              </a:rPr>
              <a:t>кваліфікації</a:t>
            </a:r>
            <a:r>
              <a:rPr sz="1600" i="1" spc="2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i="1" spc="-10" dirty="0">
                <a:solidFill>
                  <a:srgbClr val="0000FF"/>
                </a:solidFill>
                <a:latin typeface="Times New Roman"/>
                <a:cs typeface="Times New Roman"/>
              </a:rPr>
              <a:t>персоналу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869951" y="2781297"/>
            <a:ext cx="582295" cy="1659889"/>
            <a:chOff x="1869951" y="2781297"/>
            <a:chExt cx="582295" cy="1659889"/>
          </a:xfrm>
        </p:grpSpPr>
        <p:sp>
          <p:nvSpPr>
            <p:cNvPr id="20" name="object 20"/>
            <p:cNvSpPr/>
            <p:nvPr/>
          </p:nvSpPr>
          <p:spPr>
            <a:xfrm>
              <a:off x="1908047" y="4436364"/>
              <a:ext cx="544195" cy="0"/>
            </a:xfrm>
            <a:custGeom>
              <a:avLst/>
              <a:gdLst/>
              <a:ahLst/>
              <a:cxnLst/>
              <a:rect l="l" t="t" r="r" b="b"/>
              <a:pathLst>
                <a:path w="544194">
                  <a:moveTo>
                    <a:pt x="0" y="0"/>
                  </a:moveTo>
                  <a:lnTo>
                    <a:pt x="544068" y="0"/>
                  </a:lnTo>
                </a:path>
              </a:pathLst>
            </a:custGeom>
            <a:ln w="9144">
              <a:solidFill>
                <a:srgbClr val="FF5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908047" y="2844800"/>
              <a:ext cx="0" cy="1591945"/>
            </a:xfrm>
            <a:custGeom>
              <a:avLst/>
              <a:gdLst/>
              <a:ahLst/>
              <a:cxnLst/>
              <a:rect l="l" t="t" r="r" b="b"/>
              <a:pathLst>
                <a:path h="1591945">
                  <a:moveTo>
                    <a:pt x="0" y="1591564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5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869951" y="2781297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38100" y="0"/>
                  </a:moveTo>
                  <a:lnTo>
                    <a:pt x="0" y="76200"/>
                  </a:lnTo>
                  <a:lnTo>
                    <a:pt x="76200" y="7620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F5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72864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0" y="18897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14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60604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14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3375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14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405384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14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47664" y="533457"/>
            <a:ext cx="451817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Засоби стимулювання збуту</a:t>
            </a: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97230" y="1254245"/>
            <a:ext cx="2709792" cy="3814622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2580481" y="4122832"/>
            <a:ext cx="804545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Т</a:t>
            </a:r>
            <a:r>
              <a:rPr sz="14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о</a:t>
            </a:r>
            <a:r>
              <a:rPr sz="14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рг</a:t>
            </a:r>
            <a:r>
              <a:rPr sz="14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о</a:t>
            </a:r>
            <a:r>
              <a:rPr sz="14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вий  </a:t>
            </a:r>
            <a:r>
              <a:rPr sz="1400" b="1" dirty="0">
                <a:solidFill>
                  <a:srgbClr val="0000FF"/>
                </a:solidFill>
                <a:latin typeface="Times New Roman"/>
                <a:cs typeface="Times New Roman"/>
              </a:rPr>
              <a:t>персонал </a:t>
            </a:r>
            <a:r>
              <a:rPr sz="1400" b="1" spc="-33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фірми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995115" y="3851468"/>
            <a:ext cx="1639570" cy="1217930"/>
            <a:chOff x="4995115" y="3851468"/>
            <a:chExt cx="1639570" cy="1217930"/>
          </a:xfrm>
        </p:grpSpPr>
        <p:sp>
          <p:nvSpPr>
            <p:cNvPr id="13" name="object 13"/>
            <p:cNvSpPr/>
            <p:nvPr/>
          </p:nvSpPr>
          <p:spPr>
            <a:xfrm>
              <a:off x="5009720" y="3866073"/>
              <a:ext cx="519430" cy="319405"/>
            </a:xfrm>
            <a:custGeom>
              <a:avLst/>
              <a:gdLst/>
              <a:ahLst/>
              <a:cxnLst/>
              <a:rect l="l" t="t" r="r" b="b"/>
              <a:pathLst>
                <a:path w="519429" h="319404">
                  <a:moveTo>
                    <a:pt x="14579" y="0"/>
                  </a:moveTo>
                  <a:lnTo>
                    <a:pt x="519023" y="294131"/>
                  </a:lnTo>
                  <a:lnTo>
                    <a:pt x="504444" y="319150"/>
                  </a:lnTo>
                  <a:lnTo>
                    <a:pt x="0" y="25018"/>
                  </a:lnTo>
                  <a:lnTo>
                    <a:pt x="14579" y="0"/>
                  </a:lnTo>
                  <a:close/>
                </a:path>
              </a:pathLst>
            </a:custGeom>
            <a:ln w="2895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09721" y="3891081"/>
              <a:ext cx="97155" cy="81280"/>
            </a:xfrm>
            <a:custGeom>
              <a:avLst/>
              <a:gdLst/>
              <a:ahLst/>
              <a:cxnLst/>
              <a:rect l="l" t="t" r="r" b="b"/>
              <a:pathLst>
                <a:path w="97154" h="81279">
                  <a:moveTo>
                    <a:pt x="0" y="0"/>
                  </a:moveTo>
                  <a:lnTo>
                    <a:pt x="53162" y="81279"/>
                  </a:lnTo>
                  <a:lnTo>
                    <a:pt x="96913" y="62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432275" y="3867130"/>
              <a:ext cx="1189355" cy="1189355"/>
            </a:xfrm>
            <a:custGeom>
              <a:avLst/>
              <a:gdLst/>
              <a:ahLst/>
              <a:cxnLst/>
              <a:rect l="l" t="t" r="r" b="b"/>
              <a:pathLst>
                <a:path w="1189354" h="1189354">
                  <a:moveTo>
                    <a:pt x="594398" y="0"/>
                  </a:moveTo>
                  <a:lnTo>
                    <a:pt x="655243" y="3251"/>
                  </a:lnTo>
                  <a:lnTo>
                    <a:pt x="714463" y="12166"/>
                  </a:lnTo>
                  <a:lnTo>
                    <a:pt x="771271" y="26771"/>
                  </a:lnTo>
                  <a:lnTo>
                    <a:pt x="826058" y="46659"/>
                  </a:lnTo>
                  <a:lnTo>
                    <a:pt x="878014" y="71831"/>
                  </a:lnTo>
                  <a:lnTo>
                    <a:pt x="926719" y="101460"/>
                  </a:lnTo>
                  <a:lnTo>
                    <a:pt x="972540" y="135928"/>
                  </a:lnTo>
                  <a:lnTo>
                    <a:pt x="1014704" y="174040"/>
                  </a:lnTo>
                  <a:lnTo>
                    <a:pt x="1053274" y="216255"/>
                  </a:lnTo>
                  <a:lnTo>
                    <a:pt x="1087374" y="262127"/>
                  </a:lnTo>
                  <a:lnTo>
                    <a:pt x="1116977" y="311188"/>
                  </a:lnTo>
                  <a:lnTo>
                    <a:pt x="1142123" y="363118"/>
                  </a:lnTo>
                  <a:lnTo>
                    <a:pt x="1162011" y="417525"/>
                  </a:lnTo>
                  <a:lnTo>
                    <a:pt x="1176629" y="474738"/>
                  </a:lnTo>
                  <a:lnTo>
                    <a:pt x="1185545" y="533539"/>
                  </a:lnTo>
                  <a:lnTo>
                    <a:pt x="1188796" y="594398"/>
                  </a:lnTo>
                  <a:lnTo>
                    <a:pt x="1185545" y="655243"/>
                  </a:lnTo>
                  <a:lnTo>
                    <a:pt x="1176629" y="714451"/>
                  </a:lnTo>
                  <a:lnTo>
                    <a:pt x="1162011" y="771258"/>
                  </a:lnTo>
                  <a:lnTo>
                    <a:pt x="1142123" y="826058"/>
                  </a:lnTo>
                  <a:lnTo>
                    <a:pt x="1116964" y="878014"/>
                  </a:lnTo>
                  <a:lnTo>
                    <a:pt x="1087361" y="926680"/>
                  </a:lnTo>
                  <a:lnTo>
                    <a:pt x="1053274" y="972540"/>
                  </a:lnTo>
                  <a:lnTo>
                    <a:pt x="1014730" y="1014729"/>
                  </a:lnTo>
                  <a:lnTo>
                    <a:pt x="972540" y="1053261"/>
                  </a:lnTo>
                  <a:lnTo>
                    <a:pt x="926680" y="1087348"/>
                  </a:lnTo>
                  <a:lnTo>
                    <a:pt x="878014" y="1116952"/>
                  </a:lnTo>
                  <a:lnTo>
                    <a:pt x="826058" y="1142123"/>
                  </a:lnTo>
                  <a:lnTo>
                    <a:pt x="771271" y="1162011"/>
                  </a:lnTo>
                  <a:lnTo>
                    <a:pt x="714463" y="1176616"/>
                  </a:lnTo>
                  <a:lnTo>
                    <a:pt x="655243" y="1185544"/>
                  </a:lnTo>
                  <a:lnTo>
                    <a:pt x="594398" y="1188783"/>
                  </a:lnTo>
                  <a:lnTo>
                    <a:pt x="533552" y="1185544"/>
                  </a:lnTo>
                  <a:lnTo>
                    <a:pt x="474738" y="1176616"/>
                  </a:lnTo>
                  <a:lnTo>
                    <a:pt x="417525" y="1162011"/>
                  </a:lnTo>
                  <a:lnTo>
                    <a:pt x="363118" y="1142123"/>
                  </a:lnTo>
                  <a:lnTo>
                    <a:pt x="311200" y="1116964"/>
                  </a:lnTo>
                  <a:lnTo>
                    <a:pt x="262127" y="1087361"/>
                  </a:lnTo>
                  <a:lnTo>
                    <a:pt x="216255" y="1053261"/>
                  </a:lnTo>
                  <a:lnTo>
                    <a:pt x="174040" y="1014704"/>
                  </a:lnTo>
                  <a:lnTo>
                    <a:pt x="135928" y="972540"/>
                  </a:lnTo>
                  <a:lnTo>
                    <a:pt x="101460" y="926706"/>
                  </a:lnTo>
                  <a:lnTo>
                    <a:pt x="71831" y="878014"/>
                  </a:lnTo>
                  <a:lnTo>
                    <a:pt x="46672" y="826058"/>
                  </a:lnTo>
                  <a:lnTo>
                    <a:pt x="26784" y="771258"/>
                  </a:lnTo>
                  <a:lnTo>
                    <a:pt x="12166" y="714451"/>
                  </a:lnTo>
                  <a:lnTo>
                    <a:pt x="3251" y="655243"/>
                  </a:lnTo>
                  <a:lnTo>
                    <a:pt x="0" y="594398"/>
                  </a:lnTo>
                  <a:lnTo>
                    <a:pt x="3251" y="533539"/>
                  </a:lnTo>
                  <a:lnTo>
                    <a:pt x="12166" y="474738"/>
                  </a:lnTo>
                  <a:lnTo>
                    <a:pt x="26784" y="417525"/>
                  </a:lnTo>
                  <a:lnTo>
                    <a:pt x="46672" y="363118"/>
                  </a:lnTo>
                  <a:lnTo>
                    <a:pt x="71818" y="311188"/>
                  </a:lnTo>
                  <a:lnTo>
                    <a:pt x="101447" y="262089"/>
                  </a:lnTo>
                  <a:lnTo>
                    <a:pt x="135928" y="216255"/>
                  </a:lnTo>
                  <a:lnTo>
                    <a:pt x="174066" y="174066"/>
                  </a:lnTo>
                  <a:lnTo>
                    <a:pt x="216255" y="135928"/>
                  </a:lnTo>
                  <a:lnTo>
                    <a:pt x="262102" y="101447"/>
                  </a:lnTo>
                  <a:lnTo>
                    <a:pt x="311200" y="71818"/>
                  </a:lnTo>
                  <a:lnTo>
                    <a:pt x="363118" y="46672"/>
                  </a:lnTo>
                  <a:lnTo>
                    <a:pt x="417525" y="26771"/>
                  </a:lnTo>
                  <a:lnTo>
                    <a:pt x="474738" y="12166"/>
                  </a:lnTo>
                  <a:lnTo>
                    <a:pt x="533552" y="3251"/>
                  </a:lnTo>
                  <a:lnTo>
                    <a:pt x="594398" y="0"/>
                  </a:lnTo>
                  <a:close/>
                </a:path>
              </a:pathLst>
            </a:custGeom>
            <a:ln w="25908">
              <a:solidFill>
                <a:srgbClr val="FF5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500990" y="4229512"/>
            <a:ext cx="105346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80975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0000FF"/>
                </a:solidFill>
                <a:latin typeface="Times New Roman"/>
                <a:cs typeface="Times New Roman"/>
              </a:rPr>
              <a:t>Торгові </a:t>
            </a:r>
            <a:r>
              <a:rPr sz="14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п</a:t>
            </a:r>
            <a:r>
              <a:rPr sz="14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о</a:t>
            </a:r>
            <a:r>
              <a:rPr sz="1400" b="1" dirty="0">
                <a:solidFill>
                  <a:srgbClr val="0000FF"/>
                </a:solidFill>
                <a:latin typeface="Times New Roman"/>
                <a:cs typeface="Times New Roman"/>
              </a:rPr>
              <a:t>се</a:t>
            </a:r>
            <a:r>
              <a:rPr sz="14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р</a:t>
            </a:r>
            <a:r>
              <a:rPr sz="1400" b="1" dirty="0">
                <a:solidFill>
                  <a:srgbClr val="0000FF"/>
                </a:solidFill>
                <a:latin typeface="Times New Roman"/>
                <a:cs typeface="Times New Roman"/>
              </a:rPr>
              <a:t>е</a:t>
            </a:r>
            <a:r>
              <a:rPr sz="14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дники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59777" y="1719199"/>
            <a:ext cx="9118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Споживачі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795771" y="908303"/>
            <a:ext cx="3060700" cy="2301240"/>
          </a:xfrm>
          <a:prstGeom prst="rect">
            <a:avLst/>
          </a:prstGeom>
          <a:ln w="9144">
            <a:solidFill>
              <a:srgbClr val="FF505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198120" indent="-107314">
              <a:lnSpc>
                <a:spcPct val="100000"/>
              </a:lnSpc>
              <a:spcBef>
                <a:spcPts val="305"/>
              </a:spcBef>
              <a:buSzPct val="87500"/>
              <a:buFont typeface="Times New Roman"/>
              <a:buChar char="•"/>
              <a:tabLst>
                <a:tab pos="198755" algn="l"/>
              </a:tabLst>
            </a:pPr>
            <a:r>
              <a:rPr sz="16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знижки</a:t>
            </a:r>
            <a:endParaRPr sz="1600">
              <a:latin typeface="Times New Roman"/>
              <a:cs typeface="Times New Roman"/>
            </a:endParaRPr>
          </a:p>
          <a:p>
            <a:pPr marL="213360" indent="-122555">
              <a:lnSpc>
                <a:spcPct val="100000"/>
              </a:lnSpc>
              <a:buFont typeface="Times New Roman"/>
              <a:buChar char="•"/>
              <a:tabLst>
                <a:tab pos="213995" algn="l"/>
              </a:tabLst>
            </a:pPr>
            <a:r>
              <a:rPr sz="16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безплатні</a:t>
            </a:r>
            <a:r>
              <a:rPr sz="1600" i="1" spc="-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зразки</a:t>
            </a:r>
            <a:endParaRPr sz="1600">
              <a:latin typeface="Times New Roman"/>
              <a:cs typeface="Times New Roman"/>
            </a:endParaRPr>
          </a:p>
          <a:p>
            <a:pPr marL="213360" indent="-122555">
              <a:lnSpc>
                <a:spcPct val="100000"/>
              </a:lnSpc>
              <a:buFont typeface="Times New Roman"/>
              <a:buChar char="•"/>
              <a:tabLst>
                <a:tab pos="213995" algn="l"/>
              </a:tabLst>
            </a:pPr>
            <a:r>
              <a:rPr sz="1600" i="1" spc="-10" dirty="0">
                <a:solidFill>
                  <a:srgbClr val="0000FF"/>
                </a:solidFill>
                <a:latin typeface="Times New Roman"/>
                <a:cs typeface="Times New Roman"/>
              </a:rPr>
              <a:t>купон-сертифікат</a:t>
            </a:r>
            <a:endParaRPr sz="1600">
              <a:latin typeface="Times New Roman"/>
              <a:cs typeface="Times New Roman"/>
            </a:endParaRPr>
          </a:p>
          <a:p>
            <a:pPr marL="213360" indent="-122555">
              <a:lnSpc>
                <a:spcPct val="100000"/>
              </a:lnSpc>
              <a:buFont typeface="Times New Roman"/>
              <a:buChar char="•"/>
              <a:tabLst>
                <a:tab pos="213995" algn="l"/>
              </a:tabLst>
            </a:pPr>
            <a:r>
              <a:rPr sz="16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надання</a:t>
            </a:r>
            <a:r>
              <a:rPr sz="1600" i="1" spc="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товарів</a:t>
            </a:r>
            <a:r>
              <a:rPr sz="1600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на</a:t>
            </a:r>
            <a:r>
              <a:rPr sz="1600" i="1" spc="-10" dirty="0">
                <a:solidFill>
                  <a:srgbClr val="0000FF"/>
                </a:solidFill>
                <a:latin typeface="Times New Roman"/>
                <a:cs typeface="Times New Roman"/>
              </a:rPr>
              <a:t> пробу</a:t>
            </a:r>
            <a:endParaRPr sz="1600">
              <a:latin typeface="Times New Roman"/>
              <a:cs typeface="Times New Roman"/>
            </a:endParaRPr>
          </a:p>
          <a:p>
            <a:pPr marL="213360" indent="-122555">
              <a:lnSpc>
                <a:spcPct val="100000"/>
              </a:lnSpc>
              <a:buFont typeface="Times New Roman"/>
              <a:buChar char="•"/>
              <a:tabLst>
                <a:tab pos="213995" algn="l"/>
              </a:tabLst>
            </a:pPr>
            <a:r>
              <a:rPr sz="1600" i="1" dirty="0">
                <a:solidFill>
                  <a:srgbClr val="0000FF"/>
                </a:solidFill>
                <a:latin typeface="Times New Roman"/>
                <a:cs typeface="Times New Roman"/>
              </a:rPr>
              <a:t>призи</a:t>
            </a:r>
            <a:endParaRPr sz="1600">
              <a:latin typeface="Times New Roman"/>
              <a:cs typeface="Times New Roman"/>
            </a:endParaRPr>
          </a:p>
          <a:p>
            <a:pPr marL="213360" indent="-122555">
              <a:lnSpc>
                <a:spcPct val="100000"/>
              </a:lnSpc>
              <a:buFont typeface="Times New Roman"/>
              <a:buChar char="•"/>
              <a:tabLst>
                <a:tab pos="213995" algn="l"/>
              </a:tabLst>
            </a:pPr>
            <a:r>
              <a:rPr sz="1600" i="1" spc="-10" dirty="0">
                <a:solidFill>
                  <a:srgbClr val="0000FF"/>
                </a:solidFill>
                <a:latin typeface="Times New Roman"/>
                <a:cs typeface="Times New Roman"/>
              </a:rPr>
              <a:t>залікові</a:t>
            </a:r>
            <a:r>
              <a:rPr sz="1600" i="1" spc="-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0000FF"/>
                </a:solidFill>
                <a:latin typeface="Times New Roman"/>
                <a:cs typeface="Times New Roman"/>
              </a:rPr>
              <a:t>талони</a:t>
            </a:r>
            <a:endParaRPr sz="1600">
              <a:latin typeface="Times New Roman"/>
              <a:cs typeface="Times New Roman"/>
            </a:endParaRPr>
          </a:p>
          <a:p>
            <a:pPr marL="213360" indent="-122555">
              <a:lnSpc>
                <a:spcPct val="100000"/>
              </a:lnSpc>
              <a:buFont typeface="Times New Roman"/>
              <a:buChar char="•"/>
              <a:tabLst>
                <a:tab pos="213995" algn="l"/>
              </a:tabLst>
            </a:pPr>
            <a:r>
              <a:rPr sz="1600" i="1" spc="-15" dirty="0">
                <a:solidFill>
                  <a:srgbClr val="0000FF"/>
                </a:solidFill>
                <a:latin typeface="Times New Roman"/>
                <a:cs typeface="Times New Roman"/>
              </a:rPr>
              <a:t>компенсації</a:t>
            </a:r>
            <a:endParaRPr sz="1600">
              <a:latin typeface="Times New Roman"/>
              <a:cs typeface="Times New Roman"/>
            </a:endParaRPr>
          </a:p>
          <a:p>
            <a:pPr marL="213360" indent="-122555">
              <a:lnSpc>
                <a:spcPct val="100000"/>
              </a:lnSpc>
              <a:buFont typeface="Times New Roman"/>
              <a:buChar char="•"/>
              <a:tabLst>
                <a:tab pos="213995" algn="l"/>
              </a:tabLst>
            </a:pPr>
            <a:r>
              <a:rPr sz="1600" i="1" spc="-10" dirty="0">
                <a:solidFill>
                  <a:srgbClr val="0000FF"/>
                </a:solidFill>
                <a:latin typeface="Times New Roman"/>
                <a:cs typeface="Times New Roman"/>
              </a:rPr>
              <a:t>премія</a:t>
            </a:r>
            <a:endParaRPr sz="1600">
              <a:latin typeface="Times New Roman"/>
              <a:cs typeface="Times New Roman"/>
            </a:endParaRPr>
          </a:p>
          <a:p>
            <a:pPr marL="213360" indent="-122555">
              <a:lnSpc>
                <a:spcPct val="100000"/>
              </a:lnSpc>
              <a:buFont typeface="Times New Roman"/>
              <a:buChar char="•"/>
              <a:tabLst>
                <a:tab pos="213995" algn="l"/>
              </a:tabLst>
            </a:pPr>
            <a:r>
              <a:rPr sz="1600" i="1" spc="-15" dirty="0">
                <a:solidFill>
                  <a:srgbClr val="0000FF"/>
                </a:solidFill>
                <a:latin typeface="Times New Roman"/>
                <a:cs typeface="Times New Roman"/>
              </a:rPr>
              <a:t>заохочення</a:t>
            </a:r>
            <a:r>
              <a:rPr sz="1600" i="1" spc="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постійних</a:t>
            </a:r>
            <a:r>
              <a:rPr sz="1600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клієнтів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085334" y="1821357"/>
            <a:ext cx="672465" cy="76200"/>
            <a:chOff x="5085334" y="1821357"/>
            <a:chExt cx="672465" cy="76200"/>
          </a:xfrm>
        </p:grpSpPr>
        <p:sp>
          <p:nvSpPr>
            <p:cNvPr id="20" name="object 20"/>
            <p:cNvSpPr/>
            <p:nvPr/>
          </p:nvSpPr>
          <p:spPr>
            <a:xfrm>
              <a:off x="5091684" y="1859419"/>
              <a:ext cx="602615" cy="1905"/>
            </a:xfrm>
            <a:custGeom>
              <a:avLst/>
              <a:gdLst/>
              <a:ahLst/>
              <a:cxnLst/>
              <a:rect l="l" t="t" r="r" b="b"/>
              <a:pathLst>
                <a:path w="602614" h="1905">
                  <a:moveTo>
                    <a:pt x="0" y="1384"/>
                  </a:moveTo>
                  <a:lnTo>
                    <a:pt x="602488" y="0"/>
                  </a:lnTo>
                </a:path>
              </a:pathLst>
            </a:custGeom>
            <a:ln w="12700">
              <a:solidFill>
                <a:srgbClr val="FF5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681383" y="1821357"/>
              <a:ext cx="76835" cy="76200"/>
            </a:xfrm>
            <a:custGeom>
              <a:avLst/>
              <a:gdLst/>
              <a:ahLst/>
              <a:cxnLst/>
              <a:rect l="l" t="t" r="r" b="b"/>
              <a:pathLst>
                <a:path w="76835" h="76200">
                  <a:moveTo>
                    <a:pt x="0" y="0"/>
                  </a:moveTo>
                  <a:lnTo>
                    <a:pt x="177" y="76200"/>
                  </a:lnTo>
                  <a:lnTo>
                    <a:pt x="76288" y="379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707891" y="5373623"/>
            <a:ext cx="4825365" cy="1324610"/>
          </a:xfrm>
          <a:prstGeom prst="rect">
            <a:avLst/>
          </a:prstGeom>
          <a:ln w="9144">
            <a:solidFill>
              <a:srgbClr val="FF505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213360" indent="-122555">
              <a:lnSpc>
                <a:spcPct val="100000"/>
              </a:lnSpc>
              <a:spcBef>
                <a:spcPts val="305"/>
              </a:spcBef>
              <a:buFont typeface="Times New Roman"/>
              <a:buChar char="•"/>
              <a:tabLst>
                <a:tab pos="213995" algn="l"/>
              </a:tabLst>
            </a:pPr>
            <a:r>
              <a:rPr sz="16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знижки</a:t>
            </a:r>
            <a:endParaRPr sz="1600">
              <a:latin typeface="Times New Roman"/>
              <a:cs typeface="Times New Roman"/>
            </a:endParaRPr>
          </a:p>
          <a:p>
            <a:pPr marL="213360" indent="-122555">
              <a:lnSpc>
                <a:spcPct val="100000"/>
              </a:lnSpc>
              <a:buFont typeface="Times New Roman"/>
              <a:buChar char="•"/>
              <a:tabLst>
                <a:tab pos="213995" algn="l"/>
              </a:tabLst>
            </a:pPr>
            <a:r>
              <a:rPr sz="16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організація</a:t>
            </a:r>
            <a:r>
              <a:rPr sz="1600" i="1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i="1" spc="-15" dirty="0">
                <a:solidFill>
                  <a:srgbClr val="0000FF"/>
                </a:solidFill>
                <a:latin typeface="Times New Roman"/>
                <a:cs typeface="Times New Roman"/>
              </a:rPr>
              <a:t>конкурсів</a:t>
            </a:r>
            <a:r>
              <a:rPr sz="1600" i="1" spc="4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i="1" spc="-10" dirty="0">
                <a:solidFill>
                  <a:srgbClr val="0000FF"/>
                </a:solidFill>
                <a:latin typeface="Times New Roman"/>
                <a:cs typeface="Times New Roman"/>
              </a:rPr>
              <a:t>для</a:t>
            </a:r>
            <a:r>
              <a:rPr sz="1600" i="1" spc="2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0000FF"/>
                </a:solidFill>
                <a:latin typeface="Times New Roman"/>
                <a:cs typeface="Times New Roman"/>
              </a:rPr>
              <a:t>дилерів</a:t>
            </a:r>
            <a:endParaRPr sz="1600">
              <a:latin typeface="Times New Roman"/>
              <a:cs typeface="Times New Roman"/>
            </a:endParaRPr>
          </a:p>
          <a:p>
            <a:pPr marL="213360" indent="-122555">
              <a:lnSpc>
                <a:spcPct val="100000"/>
              </a:lnSpc>
              <a:buFont typeface="Times New Roman"/>
              <a:buChar char="•"/>
              <a:tabLst>
                <a:tab pos="213995" algn="l"/>
              </a:tabLst>
            </a:pPr>
            <a:r>
              <a:rPr sz="1600" i="1" dirty="0">
                <a:solidFill>
                  <a:srgbClr val="0000FF"/>
                </a:solidFill>
                <a:latin typeface="Times New Roman"/>
                <a:cs typeface="Times New Roman"/>
              </a:rPr>
              <a:t>організація</a:t>
            </a:r>
            <a:r>
              <a:rPr sz="1600" i="1" spc="-3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з'їздів</a:t>
            </a:r>
            <a:endParaRPr sz="1600">
              <a:latin typeface="Times New Roman"/>
              <a:cs typeface="Times New Roman"/>
            </a:endParaRPr>
          </a:p>
          <a:p>
            <a:pPr marL="213360" indent="-122555">
              <a:lnSpc>
                <a:spcPct val="100000"/>
              </a:lnSpc>
              <a:buFont typeface="Times New Roman"/>
              <a:buChar char="•"/>
              <a:tabLst>
                <a:tab pos="213995" algn="l"/>
              </a:tabLst>
            </a:pPr>
            <a:r>
              <a:rPr sz="16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навчання</a:t>
            </a:r>
            <a:r>
              <a:rPr sz="1600" i="1" spc="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i="1" spc="5" dirty="0">
                <a:solidFill>
                  <a:srgbClr val="0000FF"/>
                </a:solidFill>
                <a:latin typeface="Times New Roman"/>
                <a:cs typeface="Times New Roman"/>
              </a:rPr>
              <a:t>та</a:t>
            </a:r>
            <a:r>
              <a:rPr sz="16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0000FF"/>
                </a:solidFill>
                <a:latin typeface="Times New Roman"/>
                <a:cs typeface="Times New Roman"/>
              </a:rPr>
              <a:t>підвищення</a:t>
            </a:r>
            <a:r>
              <a:rPr sz="1600" i="1" spc="4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i="1" spc="-10" dirty="0">
                <a:solidFill>
                  <a:srgbClr val="0000FF"/>
                </a:solidFill>
                <a:latin typeface="Times New Roman"/>
                <a:cs typeface="Times New Roman"/>
              </a:rPr>
              <a:t>кваліфікації</a:t>
            </a:r>
            <a:endParaRPr sz="1600">
              <a:latin typeface="Times New Roman"/>
              <a:cs typeface="Times New Roman"/>
            </a:endParaRPr>
          </a:p>
          <a:p>
            <a:pPr marL="213360" indent="-122555">
              <a:lnSpc>
                <a:spcPct val="100000"/>
              </a:lnSpc>
              <a:buFont typeface="Times New Roman"/>
              <a:buChar char="•"/>
              <a:tabLst>
                <a:tab pos="213995" algn="l"/>
              </a:tabLst>
            </a:pPr>
            <a:r>
              <a:rPr sz="16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надання</a:t>
            </a:r>
            <a:r>
              <a:rPr sz="1600" i="1" spc="3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певної</a:t>
            </a:r>
            <a:r>
              <a:rPr sz="1600" i="1" spc="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i="1" spc="-10" dirty="0">
                <a:solidFill>
                  <a:srgbClr val="0000FF"/>
                </a:solidFill>
                <a:latin typeface="Times New Roman"/>
                <a:cs typeface="Times New Roman"/>
              </a:rPr>
              <a:t>кількості</a:t>
            </a:r>
            <a:r>
              <a:rPr sz="1600" i="1" spc="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безплатного</a:t>
            </a:r>
            <a:r>
              <a:rPr sz="1600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i="1" spc="-10" dirty="0">
                <a:solidFill>
                  <a:srgbClr val="0000FF"/>
                </a:solidFill>
                <a:latin typeface="Times New Roman"/>
                <a:cs typeface="Times New Roman"/>
              </a:rPr>
              <a:t>товару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974083" y="5077714"/>
            <a:ext cx="76200" cy="295910"/>
            <a:chOff x="5974083" y="5077714"/>
            <a:chExt cx="76200" cy="295910"/>
          </a:xfrm>
        </p:grpSpPr>
        <p:sp>
          <p:nvSpPr>
            <p:cNvPr id="24" name="object 24"/>
            <p:cNvSpPr/>
            <p:nvPr/>
          </p:nvSpPr>
          <p:spPr>
            <a:xfrm>
              <a:off x="6012179" y="5084064"/>
              <a:ext cx="0" cy="226060"/>
            </a:xfrm>
            <a:custGeom>
              <a:avLst/>
              <a:gdLst/>
              <a:ahLst/>
              <a:cxnLst/>
              <a:rect l="l" t="t" r="r" b="b"/>
              <a:pathLst>
                <a:path h="226060">
                  <a:moveTo>
                    <a:pt x="0" y="0"/>
                  </a:moveTo>
                  <a:lnTo>
                    <a:pt x="0" y="226060"/>
                  </a:lnTo>
                </a:path>
              </a:pathLst>
            </a:custGeom>
            <a:ln w="12700">
              <a:solidFill>
                <a:srgbClr val="FF5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974083" y="5297425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FF5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251459" y="1484375"/>
            <a:ext cx="3312160" cy="1324610"/>
          </a:xfrm>
          <a:prstGeom prst="rect">
            <a:avLst/>
          </a:prstGeom>
          <a:ln w="9144">
            <a:solidFill>
              <a:srgbClr val="FF505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212725" indent="-122555">
              <a:lnSpc>
                <a:spcPct val="100000"/>
              </a:lnSpc>
              <a:spcBef>
                <a:spcPts val="305"/>
              </a:spcBef>
              <a:buFont typeface="Times New Roman"/>
              <a:buChar char="•"/>
              <a:tabLst>
                <a:tab pos="212725" algn="l"/>
              </a:tabLst>
            </a:pPr>
            <a:r>
              <a:rPr sz="1600" i="1" spc="-10" dirty="0">
                <a:solidFill>
                  <a:srgbClr val="0000FF"/>
                </a:solidFill>
                <a:latin typeface="Times New Roman"/>
                <a:cs typeface="Times New Roman"/>
              </a:rPr>
              <a:t>премії</a:t>
            </a:r>
            <a:r>
              <a:rPr sz="1600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найкращим</a:t>
            </a:r>
            <a:r>
              <a:rPr sz="1600" i="1" spc="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працівникам</a:t>
            </a:r>
            <a:endParaRPr sz="1600">
              <a:latin typeface="Times New Roman"/>
              <a:cs typeface="Times New Roman"/>
            </a:endParaRPr>
          </a:p>
          <a:p>
            <a:pPr marL="212725" indent="-122555">
              <a:lnSpc>
                <a:spcPct val="100000"/>
              </a:lnSpc>
              <a:buFont typeface="Times New Roman"/>
              <a:buChar char="•"/>
              <a:tabLst>
                <a:tab pos="212725" algn="l"/>
              </a:tabLst>
            </a:pPr>
            <a:r>
              <a:rPr sz="1600" i="1" spc="-15" dirty="0">
                <a:solidFill>
                  <a:srgbClr val="0000FF"/>
                </a:solidFill>
                <a:latin typeface="Times New Roman"/>
                <a:cs typeface="Times New Roman"/>
              </a:rPr>
              <a:t>додаткові</a:t>
            </a:r>
            <a:r>
              <a:rPr sz="16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 відпустки</a:t>
            </a:r>
            <a:endParaRPr sz="1600">
              <a:latin typeface="Times New Roman"/>
              <a:cs typeface="Times New Roman"/>
            </a:endParaRPr>
          </a:p>
          <a:p>
            <a:pPr marL="212725" indent="-122555">
              <a:lnSpc>
                <a:spcPct val="100000"/>
              </a:lnSpc>
              <a:buFont typeface="Times New Roman"/>
              <a:buChar char="•"/>
              <a:tabLst>
                <a:tab pos="212725" algn="l"/>
              </a:tabLst>
            </a:pPr>
            <a:r>
              <a:rPr sz="1600" i="1" dirty="0">
                <a:solidFill>
                  <a:srgbClr val="0000FF"/>
                </a:solidFill>
                <a:latin typeface="Times New Roman"/>
                <a:cs typeface="Times New Roman"/>
              </a:rPr>
              <a:t>організація</a:t>
            </a:r>
            <a:r>
              <a:rPr sz="1600" i="1" spc="-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i="1" spc="-10" dirty="0">
                <a:solidFill>
                  <a:srgbClr val="0000FF"/>
                </a:solidFill>
                <a:latin typeface="Times New Roman"/>
                <a:cs typeface="Times New Roman"/>
              </a:rPr>
              <a:t>відпочинку</a:t>
            </a:r>
            <a:endParaRPr sz="1600">
              <a:latin typeface="Times New Roman"/>
              <a:cs typeface="Times New Roman"/>
            </a:endParaRPr>
          </a:p>
          <a:p>
            <a:pPr marL="212725" indent="-122555">
              <a:lnSpc>
                <a:spcPct val="100000"/>
              </a:lnSpc>
              <a:buFont typeface="Times New Roman"/>
              <a:buChar char="•"/>
              <a:tabLst>
                <a:tab pos="212725" algn="l"/>
              </a:tabLst>
            </a:pPr>
            <a:r>
              <a:rPr sz="1600" i="1" spc="-15" dirty="0">
                <a:solidFill>
                  <a:srgbClr val="0000FF"/>
                </a:solidFill>
                <a:latin typeface="Times New Roman"/>
                <a:cs typeface="Times New Roman"/>
              </a:rPr>
              <a:t>конкурси</a:t>
            </a:r>
            <a:r>
              <a:rPr sz="16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 продавців</a:t>
            </a:r>
            <a:endParaRPr sz="1600">
              <a:latin typeface="Times New Roman"/>
              <a:cs typeface="Times New Roman"/>
            </a:endParaRPr>
          </a:p>
          <a:p>
            <a:pPr marL="212725" indent="-122555">
              <a:lnSpc>
                <a:spcPct val="100000"/>
              </a:lnSpc>
              <a:buFont typeface="Times New Roman"/>
              <a:buChar char="•"/>
              <a:tabLst>
                <a:tab pos="212725" algn="l"/>
              </a:tabLst>
            </a:pPr>
            <a:r>
              <a:rPr sz="16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моральне</a:t>
            </a:r>
            <a:r>
              <a:rPr sz="1600" i="1" spc="-15" dirty="0">
                <a:solidFill>
                  <a:srgbClr val="0000FF"/>
                </a:solidFill>
                <a:latin typeface="Times New Roman"/>
                <a:cs typeface="Times New Roman"/>
              </a:rPr>
              <a:t> заохочення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869951" y="2781297"/>
            <a:ext cx="582295" cy="1659889"/>
            <a:chOff x="1869951" y="2781297"/>
            <a:chExt cx="582295" cy="1659889"/>
          </a:xfrm>
        </p:grpSpPr>
        <p:sp>
          <p:nvSpPr>
            <p:cNvPr id="28" name="object 28"/>
            <p:cNvSpPr/>
            <p:nvPr/>
          </p:nvSpPr>
          <p:spPr>
            <a:xfrm>
              <a:off x="1908047" y="4436364"/>
              <a:ext cx="544195" cy="0"/>
            </a:xfrm>
            <a:custGeom>
              <a:avLst/>
              <a:gdLst/>
              <a:ahLst/>
              <a:cxnLst/>
              <a:rect l="l" t="t" r="r" b="b"/>
              <a:pathLst>
                <a:path w="544194">
                  <a:moveTo>
                    <a:pt x="0" y="0"/>
                  </a:moveTo>
                  <a:lnTo>
                    <a:pt x="544068" y="0"/>
                  </a:lnTo>
                </a:path>
              </a:pathLst>
            </a:custGeom>
            <a:ln w="9144">
              <a:solidFill>
                <a:srgbClr val="FF5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908047" y="2844800"/>
              <a:ext cx="0" cy="1591945"/>
            </a:xfrm>
            <a:custGeom>
              <a:avLst/>
              <a:gdLst/>
              <a:ahLst/>
              <a:cxnLst/>
              <a:rect l="l" t="t" r="r" b="b"/>
              <a:pathLst>
                <a:path h="1591945">
                  <a:moveTo>
                    <a:pt x="0" y="1591564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5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869951" y="2781297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38100" y="0"/>
                  </a:moveTo>
                  <a:lnTo>
                    <a:pt x="0" y="76200"/>
                  </a:lnTo>
                  <a:lnTo>
                    <a:pt x="76200" y="7620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F5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503859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57606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uk-UA" b="1" i="1" u="sng" dirty="0" smtClean="0">
                <a:latin typeface="Times New Roman" pitchFamily="18" charset="0"/>
                <a:cs typeface="Times New Roman" pitchFamily="18" charset="0"/>
              </a:rPr>
              <a:t>Ситуації, </a:t>
            </a:r>
            <a:r>
              <a:rPr lang="uk-UA" b="1" i="1" u="sng" dirty="0" smtClean="0">
                <a:latin typeface="Times New Roman" pitchFamily="18" charset="0"/>
                <a:cs typeface="Times New Roman" pitchFamily="18" charset="0"/>
              </a:rPr>
              <a:t>за яких підприємству найбільш доцільно скористатися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 u="sng" dirty="0" smtClean="0">
                <a:latin typeface="Times New Roman" pitchFamily="18" charset="0"/>
                <a:cs typeface="Times New Roman" pitchFamily="18" charset="0"/>
              </a:rPr>
              <a:t>засобами стимулювання продажу</a:t>
            </a:r>
            <a:r>
              <a:rPr lang="uk-UA" b="1" i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1) зменшення або відсутність попиту на товар;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2) виведення нового товару на ринок;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3) вихід підприємства на новий ринок;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4)однакові споживчі характеристики товарів-конкурентів;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5) товар переходить з етапу зростання до етапу зрілості;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6) споживачі недостатньо поінформовані про товари, пропоновані підприємством.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4122"/>
          </a:xfrm>
        </p:spPr>
        <p:txBody>
          <a:bodyPr>
            <a:normAutofit/>
          </a:bodyPr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Співвідношення цілей та очікуваних результатів стимулювання продажу</a:t>
            </a:r>
            <a:endParaRPr lang="ru-RU" sz="24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612906"/>
              </p:ext>
            </p:extLst>
          </p:nvPr>
        </p:nvGraphicFramePr>
        <p:xfrm>
          <a:off x="251520" y="1196752"/>
          <a:ext cx="8892480" cy="5024019"/>
        </p:xfrm>
        <a:graphic>
          <a:graphicData uri="http://schemas.openxmlformats.org/drawingml/2006/table">
            <a:tbl>
              <a:tblPr/>
              <a:tblGrid>
                <a:gridCol w="2345421"/>
                <a:gridCol w="6547059"/>
              </a:tblGrid>
              <a:tr h="4514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/>
                          <a:ea typeface="Times New Roman"/>
                        </a:rPr>
                        <a:t>Цілі </a:t>
                      </a:r>
                      <a:r>
                        <a:rPr lang="uk-UA" sz="1800" b="1" dirty="0" smtClean="0">
                          <a:latin typeface="Times New Roman"/>
                          <a:ea typeface="Times New Roman"/>
                        </a:rPr>
                        <a:t>стимулювання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5869" marR="5869" marT="5869" marB="58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/>
                          <a:ea typeface="Times New Roman"/>
                        </a:rPr>
                        <a:t>Очікувані результати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5869" marR="5869" marT="5869" marB="58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40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Цілі стимулювання споживачів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5869" marR="5869" marT="5869" marB="58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— швидке збільшення обсягу продажу; </a:t>
                      </a:r>
                      <a:br>
                        <a:rPr lang="uk-UA" sz="1800" dirty="0">
                          <a:latin typeface="Times New Roman"/>
                          <a:ea typeface="Times New Roman"/>
                        </a:rPr>
                      </a:b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— заохочення споживачів випробувати новий товар;</a:t>
                      </a:r>
                      <a:br>
                        <a:rPr lang="uk-UA" sz="1800" dirty="0">
                          <a:latin typeface="Times New Roman"/>
                          <a:ea typeface="Times New Roman"/>
                        </a:rPr>
                      </a:b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— стимулювання купівель великих упаковок товару;</a:t>
                      </a:r>
                      <a:br>
                        <a:rPr lang="uk-UA" sz="1800" dirty="0">
                          <a:latin typeface="Times New Roman"/>
                          <a:ea typeface="Times New Roman"/>
                        </a:rPr>
                      </a:b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— заохочення </a:t>
                      </a:r>
                      <a:r>
                        <a:rPr lang="uk-UA" sz="1800" dirty="0" smtClean="0">
                          <a:latin typeface="Times New Roman"/>
                          <a:ea typeface="Times New Roman"/>
                        </a:rPr>
                        <a:t>до </a:t>
                      </a: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повторних купівель;</a:t>
                      </a:r>
                      <a:br>
                        <a:rPr lang="uk-UA" sz="1800" dirty="0">
                          <a:latin typeface="Times New Roman"/>
                          <a:ea typeface="Times New Roman"/>
                        </a:rPr>
                      </a:b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— зниження </a:t>
                      </a:r>
                      <a:r>
                        <a:rPr lang="uk-UA" sz="1800" dirty="0" smtClean="0">
                          <a:latin typeface="Times New Roman"/>
                          <a:ea typeface="Times New Roman"/>
                        </a:rPr>
                        <a:t>коливань </a:t>
                      </a: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попиту (сезонні, за днями тижня</a:t>
                      </a:r>
                      <a:r>
                        <a:rPr lang="uk-UA" sz="1800" dirty="0" smtClean="0">
                          <a:latin typeface="Times New Roman"/>
                          <a:ea typeface="Times New Roman"/>
                        </a:rPr>
                        <a:t>,)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5869" marR="5869" marT="5869" marB="58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44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Цілі стимулювання торгових посередників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5869" marR="5869" marT="5869" marB="58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— збільшення обсягу збуту та замовлення великих партій товару;</a:t>
                      </a:r>
                      <a:br>
                        <a:rPr lang="uk-UA" sz="1800" dirty="0">
                          <a:latin typeface="Times New Roman"/>
                          <a:ea typeface="Times New Roman"/>
                        </a:rPr>
                      </a:b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— залучення нових дистриб'юторів, торгових агентів до співпраці;</a:t>
                      </a:r>
                      <a:br>
                        <a:rPr lang="uk-UA" sz="1800" dirty="0">
                          <a:latin typeface="Times New Roman"/>
                          <a:ea typeface="Times New Roman"/>
                        </a:rPr>
                      </a:b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— заохочення роздрібної торгівлі до розширення товарної номенклатури, </a:t>
                      </a:r>
                      <a:r>
                        <a:rPr lang="uk-UA" sz="1800" dirty="0" smtClean="0">
                          <a:latin typeface="Times New Roman"/>
                          <a:ea typeface="Times New Roman"/>
                        </a:rPr>
                        <a:t>рекламування </a:t>
                      </a: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товару</a:t>
                      </a:r>
                      <a:r>
                        <a:rPr lang="uk-UA" sz="1800" dirty="0" smtClean="0">
                          <a:latin typeface="Times New Roman"/>
                          <a:ea typeface="Times New Roman"/>
                        </a:rPr>
                        <a:t>;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5869" marR="5869" marT="5869" marB="58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40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Цілі стимулювання власного торгового персоналу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5869" marR="5869" marT="5869" marB="58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— збільшення обсягу збуту продукції;</a:t>
                      </a:r>
                      <a:br>
                        <a:rPr lang="uk-UA" sz="1800" dirty="0">
                          <a:latin typeface="Times New Roman"/>
                          <a:ea typeface="Times New Roman"/>
                        </a:rPr>
                      </a:b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— стимулювання ефективної діяльності відділів збуту;</a:t>
                      </a:r>
                      <a:br>
                        <a:rPr lang="uk-UA" sz="1800" dirty="0">
                          <a:latin typeface="Times New Roman"/>
                          <a:ea typeface="Times New Roman"/>
                        </a:rPr>
                      </a:b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— мотивація праці торгового персоналу підприємства;</a:t>
                      </a:r>
                      <a:br>
                        <a:rPr lang="uk-UA" sz="1800" dirty="0">
                          <a:latin typeface="Times New Roman"/>
                          <a:ea typeface="Times New Roman"/>
                        </a:rPr>
                      </a:b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— сприяння підвищенню кваліфікації працівників, </a:t>
                      </a:r>
                      <a:r>
                        <a:rPr lang="uk-UA" sz="1800" dirty="0" smtClean="0">
                          <a:latin typeface="Times New Roman"/>
                          <a:ea typeface="Times New Roman"/>
                        </a:rPr>
                        <a:t>обміну</a:t>
                      </a:r>
                      <a:r>
                        <a:rPr lang="uk-UA" sz="1800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aseline="0" dirty="0" smtClean="0">
                          <a:latin typeface="Times New Roman"/>
                          <a:ea typeface="Times New Roman"/>
                        </a:rPr>
                        <a:t>   </a:t>
                      </a:r>
                      <a:r>
                        <a:rPr lang="uk-UA" sz="1800" baseline="0" dirty="0" smtClean="0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uk-UA" sz="1800" dirty="0" smtClean="0">
                          <a:latin typeface="Times New Roman"/>
                          <a:ea typeface="Times New Roman"/>
                        </a:rPr>
                        <a:t>досвідом </a:t>
                      </a: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між продавцями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5869" marR="5869" marT="5869" marB="58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331640" y="116632"/>
            <a:ext cx="7522489" cy="64087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Інструменти стимулювання споживачів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1. Знижки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2. Безкоштовні зразки товарів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 .</a:t>
            </a:r>
          </a:p>
          <a:p>
            <a:pPr>
              <a:buNone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3. Купон-сертифікат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 .</a:t>
            </a:r>
          </a:p>
          <a:p>
            <a:pPr>
              <a:buNone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4. Надання товарів на пробу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 .</a:t>
            </a:r>
          </a:p>
          <a:p>
            <a:pPr>
              <a:buNone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5. Призи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6. Різні форми підсилення товару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7. Залікові талони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8. Компенсації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9. Премія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10. Заохочення постійних клієнтів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11. Стимулювання збуту на місцях торгівлі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12.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Надання клієнтам дисконтних карток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— знижка за великий обсяг партії товару;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— знижка залежно від обсягу та обороту й повторних купівель;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— знижка за придбання нового товару;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— компенсація за товар — виплати виробниками посередникам витрат на рекламу в разі проведення спільної з посередником рекламної кампанії;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— організація конкурсів дилерів;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— навчання та підвищення кваліфікації дилерів;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— реклама на місцях реалізації товару;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— безплатне надання певної кількості товару посередникові, зумовленої за умови закупівлі певного обсягу товару;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— надання торгового інвентарю та устаткування,     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             необхідних для реалізації певного товару.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i="1" dirty="0" smtClean="0">
                <a:effectLst/>
                <a:latin typeface="Times New Roman" pitchFamily="18" charset="0"/>
                <a:cs typeface="Times New Roman" pitchFamily="18" charset="0"/>
              </a:rPr>
              <a:t>Інструменти стимулювання посередників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54461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dirty="0" smtClean="0"/>
              <a:t/>
            </a:r>
            <a:br>
              <a:rPr lang="uk-UA" dirty="0" smtClean="0"/>
            </a:b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— премії найкращим працівникам;</a:t>
            </a:r>
            <a:br>
              <a:rPr lang="uk-UA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— надання додаткових днів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дпустки</a:t>
            </a: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uk-UA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— організація відпочинку і туристичних поїздок за рахунок фірми;</a:t>
            </a:r>
            <a:br>
              <a:rPr lang="uk-UA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— конкурси продавців фірми;</a:t>
            </a:r>
            <a:br>
              <a:rPr lang="uk-UA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— проведення конференцій продавців;</a:t>
            </a:r>
            <a:br>
              <a:rPr lang="uk-UA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— залучення працівників до обговорення планів;</a:t>
            </a:r>
            <a:br>
              <a:rPr lang="uk-UA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— участь найкращих працівників у розподілі прибутків фірми;</a:t>
            </a:r>
            <a:br>
              <a:rPr lang="uk-UA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— моральні заохочення працівників — присвоєння почесних звань, поздоровлення та вручення пам'ятних подарунків керівництвом фірми з нагоди свят та особистих урочистостей.</a:t>
            </a:r>
            <a:endParaRPr lang="uk-UA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1052736"/>
          </a:xfrm>
        </p:spPr>
        <p:txBody>
          <a:bodyPr>
            <a:noAutofit/>
          </a:bodyPr>
          <a:lstStyle/>
          <a:p>
            <a:pPr algn="ctr"/>
            <a:r>
              <a:rPr lang="uk-UA" sz="3200" i="1" dirty="0" smtClean="0">
                <a:effectLst/>
                <a:latin typeface="Times New Roman" pitchFamily="18" charset="0"/>
                <a:cs typeface="Times New Roman" pitchFamily="18" charset="0"/>
              </a:rPr>
              <a:t>Інструменти</a:t>
            </a:r>
            <a:r>
              <a:rPr lang="ru-RU" sz="3200" i="1" dirty="0" smtClean="0">
                <a:effectLst/>
              </a:rPr>
              <a:t> </a:t>
            </a:r>
            <a:r>
              <a:rPr lang="ru-RU" sz="3200" i="1" dirty="0" err="1" smtClean="0">
                <a:effectLst/>
                <a:latin typeface="Times New Roman" pitchFamily="18" charset="0"/>
                <a:cs typeface="Times New Roman" pitchFamily="18" charset="0"/>
              </a:rPr>
              <a:t>стимулювання</a:t>
            </a:r>
            <a:r>
              <a:rPr lang="ru-RU" sz="3200" i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 smtClean="0">
                <a:effectLst/>
                <a:latin typeface="Times New Roman" pitchFamily="18" charset="0"/>
                <a:cs typeface="Times New Roman" pitchFamily="18" charset="0"/>
              </a:rPr>
              <a:t>власного</a:t>
            </a:r>
            <a:r>
              <a:rPr lang="ru-RU" sz="3200" i="1" dirty="0" smtClean="0">
                <a:effectLst/>
                <a:latin typeface="Times New Roman" pitchFamily="18" charset="0"/>
                <a:cs typeface="Times New Roman" pitchFamily="18" charset="0"/>
              </a:rPr>
              <a:t> торгового персоналу</a:t>
            </a:r>
            <a:endParaRPr lang="ru-RU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Wingdings" pitchFamily="2" charset="2"/>
              <a:buChar char="Ø"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відсоток купівель, здійснених внаслідок реалізації заходів стимулювання продажу;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відсоток погашених купонів;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кількість купівель, здійснених внаслідок демонстрації товару;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сума витрат на презентацію товару з розрахунку на одну грошову одиницю від продажу тощо.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effectLst/>
                <a:latin typeface="Times New Roman" pitchFamily="18" charset="0"/>
                <a:cs typeface="Times New Roman" pitchFamily="18" charset="0"/>
              </a:rPr>
              <a:t>Оцінка результатів реалізації заходів стимулювання продажу.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76672"/>
            <a:ext cx="8686800" cy="5904656"/>
          </a:xfrm>
        </p:spPr>
        <p:txBody>
          <a:bodyPr>
            <a:normAutofit fontScale="92500" lnSpcReduction="20000"/>
          </a:bodyPr>
          <a:lstStyle/>
          <a:p>
            <a:pPr fontAlgn="t">
              <a:buNone/>
            </a:pPr>
            <a:r>
              <a:rPr lang="uk-UA" sz="2800" u="sng" dirty="0" smtClean="0">
                <a:latin typeface="Times New Roman" pitchFamily="18" charset="0"/>
                <a:cs typeface="Times New Roman" pitchFamily="18" charset="0"/>
              </a:rPr>
              <a:t>Функції просування: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65125" indent="-3175" fontAlgn="t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1) Створює образ престижності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продукції;</a:t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2) Інформує про параметри товарів;</a:t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3) Сприяє пізнаванню нових товарів;</a:t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4) Підтримує популярність існуючих;</a:t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5) Може змінити образи чи використання товарів, які втрачають свої позиції;</a:t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6) Пояснює, де можна придбати товари;</a:t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7) Створює атмосферу ентузіазму серед учасників збуту;</a:t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8) Переконує споживачів переходити до купівлі дорожчих товарів;</a:t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9) Інформує споживачів про розпродаж;</a:t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10) Відповідає на запити споживачів;</a:t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11) Забезпечує обслуговування клієнтів після покупки товару;</a:t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12) Обґрунтовує ціни на товари та послуги;</a:t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13) Завершує угоди.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0265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Паблік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рилейшнз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Public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Relations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- це управління сукупністю комунікативних процесів компанії у відносинах з громадськістю з метою досягнення взаєморозуміння і довіри..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     Мета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PR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– зміцнення позицій підприємства або організації в ринковому середовищі, підвищення конкурентоспроможності та ефективності діяльності, створення і позитивного образу.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dirty="0" smtClean="0">
                <a:effectLst/>
                <a:latin typeface="Times New Roman" pitchFamily="18" charset="0"/>
                <a:cs typeface="Times New Roman" pitchFamily="18" charset="0"/>
              </a:rPr>
              <a:t>4. Зв'язки з громадськістю </a:t>
            </a:r>
            <a:br>
              <a:rPr lang="uk-UA" sz="40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4000" dirty="0" smtClean="0"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4000" dirty="0" err="1" smtClean="0">
                <a:effectLst/>
                <a:latin typeface="Times New Roman" pitchFamily="18" charset="0"/>
                <a:cs typeface="Times New Roman" pitchFamily="18" charset="0"/>
              </a:rPr>
              <a:t>Publіc</a:t>
            </a:r>
            <a:r>
              <a:rPr lang="uk-UA" sz="40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dirty="0" err="1" smtClean="0">
                <a:effectLst/>
                <a:latin typeface="Times New Roman" pitchFamily="18" charset="0"/>
                <a:cs typeface="Times New Roman" pitchFamily="18" charset="0"/>
              </a:rPr>
              <a:t>Relatіons</a:t>
            </a:r>
            <a:r>
              <a:rPr lang="uk-UA" sz="4000" dirty="0" smtClean="0">
                <a:effectLst/>
                <a:latin typeface="Times New Roman" pitchFamily="18" charset="0"/>
                <a:cs typeface="Times New Roman" pitchFamily="18" charset="0"/>
              </a:rPr>
              <a:t>). 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2" descr="https://encrypted-tbn3.gstatic.com/images?q=tbn:ANd9GcRRHHMmgCB1oKotaO8UNqgH6pG1zVi9HyKAa-z4a-u4AvoupcEV-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53136"/>
            <a:ext cx="3240360" cy="2204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0"/>
          <a:ext cx="8892480" cy="5870059"/>
        </p:xfrm>
        <a:graphic>
          <a:graphicData uri="http://schemas.openxmlformats.org/drawingml/2006/table">
            <a:tbl>
              <a:tblPr/>
              <a:tblGrid>
                <a:gridCol w="741040"/>
                <a:gridCol w="8151440"/>
              </a:tblGrid>
              <a:tr h="7237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uk-UA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ОСНОВНІ ЗАВДАННЯ ПАБЛІК РИЛЕЙШНЗ </a:t>
                      </a:r>
                      <a:endParaRPr lang="en-US" sz="2400" b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uk-UA" sz="2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ЯК </a:t>
                      </a:r>
                      <a:r>
                        <a:rPr lang="uk-UA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НАУКИ І МИСТЕЦТВА</a:t>
                      </a:r>
                      <a:endParaRPr lang="ru-RU" sz="2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17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uk-UA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uk-UA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Вивчення</a:t>
                      </a:r>
                      <a:r>
                        <a:rPr lang="uk-UA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аналіз та управління суспільною думкою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34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uk-UA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uk-UA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Аналіз </a:t>
                      </a:r>
                      <a:r>
                        <a:rPr lang="uk-UA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і регулювання суспільних відносин (економічних, соціальних, урядових, фінансових, міжнародних) інформативними методами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41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uk-UA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uk-UA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Дослідження </a:t>
                      </a:r>
                      <a:r>
                        <a:rPr lang="uk-UA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споживчих відносин, реклама товарів і послуг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41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uk-UA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uk-UA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Створення </a:t>
                      </a:r>
                      <a:r>
                        <a:rPr lang="uk-UA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іміджу організації, фірми та керівництва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34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uk-UA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uk-UA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Виявлення </a:t>
                      </a:r>
                      <a:r>
                        <a:rPr lang="uk-UA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можливих тенденцій і випадків та передбачення, наукове прогнозування їхніх наслідків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052736"/>
            <a:ext cx="8363272" cy="495455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1.Принцип достовірності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вимагає проведення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ПР-діяльності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при використанні достовірних даних.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.Принцип соціальної орієнтації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включає необхідність проведення тільки такий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-діяльності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яка не може нашкодити суспільству.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3.Принцип системності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грунтується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на системному підході до проведення заходів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паблік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рілейшнз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4.Принцип узгодженості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вимагає постійної узгодженості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-діяльності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з зовнішнім і внутрішнім середовищем організації.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5.Принцип прагматизму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полягає в підвищенні ефективності заходів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effectLst/>
                <a:latin typeface="Times New Roman" pitchFamily="18" charset="0"/>
                <a:cs typeface="Times New Roman" pitchFamily="18" charset="0"/>
              </a:rPr>
              <a:t>Основні принципи </a:t>
            </a: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PR</a:t>
            </a:r>
            <a:r>
              <a:rPr lang="uk-UA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/>
          </a:bodyPr>
          <a:lstStyle/>
          <a:p>
            <a:pPr algn="ctr"/>
            <a:r>
              <a:rPr lang="uk-UA" sz="2400" cap="all" dirty="0" smtClean="0">
                <a:effectLst/>
                <a:latin typeface="Times New Roman" pitchFamily="18" charset="0"/>
                <a:cs typeface="Times New Roman" pitchFamily="18" charset="0"/>
              </a:rPr>
              <a:t>Відмінності </a:t>
            </a:r>
            <a:r>
              <a:rPr lang="uk-UA" sz="2400" cap="all" dirty="0" err="1" smtClean="0">
                <a:effectLst/>
                <a:latin typeface="Times New Roman" pitchFamily="18" charset="0"/>
                <a:cs typeface="Times New Roman" pitchFamily="18" charset="0"/>
              </a:rPr>
              <a:t>паблік</a:t>
            </a:r>
            <a:r>
              <a:rPr lang="uk-UA" sz="2400" cap="all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cap="all" dirty="0" err="1" smtClean="0">
                <a:effectLst/>
                <a:latin typeface="Times New Roman" pitchFamily="18" charset="0"/>
                <a:cs typeface="Times New Roman" pitchFamily="18" charset="0"/>
              </a:rPr>
              <a:t>рилейшнз</a:t>
            </a:r>
            <a:r>
              <a:rPr lang="uk-UA" sz="2400" cap="all" dirty="0" smtClean="0">
                <a:effectLst/>
                <a:latin typeface="Times New Roman" pitchFamily="18" charset="0"/>
                <a:cs typeface="Times New Roman" pitchFamily="18" charset="0"/>
              </a:rPr>
              <a:t> і реклами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476672"/>
          <a:ext cx="9144000" cy="5952554"/>
        </p:xfrm>
        <a:graphic>
          <a:graphicData uri="http://schemas.openxmlformats.org/drawingml/2006/table">
            <a:tbl>
              <a:tblPr/>
              <a:tblGrid>
                <a:gridCol w="527763"/>
                <a:gridCol w="2935931"/>
                <a:gridCol w="2770761"/>
                <a:gridCol w="2909545"/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8214360" algn="l"/>
                        </a:tabLs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№ з/п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59784" marR="59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8214360" algn="l"/>
                        </a:tabLs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Характеристика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59784" marR="59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8214360" algn="l"/>
                        </a:tabLs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Реклама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59784" marR="59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8214360" algn="l"/>
                        </a:tabLst>
                      </a:pPr>
                      <a:r>
                        <a:rPr lang="uk-UA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Паблік</a:t>
                      </a:r>
                      <a:r>
                        <a:rPr lang="uk-UA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рилейшнз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59784" marR="59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1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8214360" algn="l"/>
                        </a:tabLs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59784" marR="59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8214360" algn="l"/>
                        </a:tabLst>
                      </a:pPr>
                      <a:r>
                        <a:rPr lang="uk-UA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Мета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59784" marR="59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8214360" algn="l"/>
                        </a:tabLst>
                      </a:pPr>
                      <a:r>
                        <a:rPr lang="uk-UA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Збут товарів і послуг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59784" marR="59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8214360" algn="l"/>
                        </a:tabLst>
                      </a:pPr>
                      <a:r>
                        <a:rPr lang="uk-UA" sz="1800" b="1" dirty="0" smtClean="0">
                          <a:latin typeface="Times New Roman"/>
                          <a:ea typeface="Times New Roman"/>
                        </a:rPr>
                        <a:t>Формування іміджу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59784" marR="59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90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8214360" algn="l"/>
                        </a:tabLs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9784" marR="59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8214360" algn="l"/>
                        </a:tabLst>
                      </a:pPr>
                      <a:r>
                        <a:rPr lang="uk-UA" sz="1800" spc="-3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Контроль </a:t>
                      </a:r>
                      <a:r>
                        <a:rPr lang="uk-UA" sz="1800" spc="-3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повідом</a:t>
                      </a:r>
                      <a:r>
                        <a:rPr lang="uk-UA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лень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59784" marR="59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8214360" algn="l"/>
                        </a:tabLs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Жорсткий контроль змісту і часу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59784" marR="59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8214360" algn="l"/>
                        </a:tabLs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Порівняно легкий контроль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9784" marR="59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1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8214360" algn="l"/>
                        </a:tabLs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9784" marR="59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8214360" algn="l"/>
                        </a:tabLst>
                      </a:pPr>
                      <a:r>
                        <a:rPr lang="uk-UA" sz="1800" spc="-3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Довіра до </a:t>
                      </a:r>
                      <a:r>
                        <a:rPr lang="uk-UA" sz="1800" spc="-3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повідом</a:t>
                      </a:r>
                      <a:r>
                        <a:rPr lang="uk-UA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лення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59784" marR="59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8214360" algn="l"/>
                        </a:tabLs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Порівняно низька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59784" marR="59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8214360" algn="l"/>
                        </a:tabLs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Порівняно висока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9784" marR="59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90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8214360" algn="l"/>
                        </a:tabLs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9784" marR="59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8214360" algn="l"/>
                        </a:tabLs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Тип цільової 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/>
                      </a:r>
                      <a:b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аудиторії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9784" marR="59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8214360" algn="l"/>
                        </a:tabLs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Вузька цільова аудиторія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59784" marR="59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8214360" algn="l"/>
                        </a:tabLs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Обмежена цільова аудиторія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9784" marR="59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90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8214360" algn="l"/>
                        </a:tabLs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9784" marR="59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8214360" algn="l"/>
                        </a:tabLs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Фокус діяльності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59784" marR="59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8214360" algn="l"/>
                        </a:tabLs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Орієнтація на ринок чи продаж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59784" marR="59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8214360" algn="l"/>
                        </a:tabLs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Орієнтація на стосунки чи ситуацію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59784" marR="59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90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8214360" algn="l"/>
                        </a:tabLs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9784" marR="59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8214360" algn="l"/>
                        </a:tabLs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Часова шкала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9784" marR="59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8214360" algn="l"/>
                        </a:tabLs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Порівняно короткочасна мета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59784" marR="59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8214360" algn="l"/>
                        </a:tabLs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Як короткочасна, так і довгочасна мета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59784" marR="59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90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8214360" algn="l"/>
                        </a:tabLs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9784" marR="59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8214360" algn="l"/>
                        </a:tabLs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Оцінка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9784" marR="59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8214360" algn="l"/>
                        </a:tabLs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Встановлені техніки вимірювання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59784" marR="59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8214360" algn="l"/>
                        </a:tabLs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Порівняно обмежені методи оцінки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59784" marR="59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90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8214360" algn="l"/>
                        </a:tabLs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9784" marR="59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8214360" algn="l"/>
                        </a:tabLs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Оплата агенції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59784" marR="59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8214360" algn="l"/>
                        </a:tabLs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Отримують комісійні від мас-медіа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9784" marR="59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8214360" algn="l"/>
                        </a:tabLs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Отримують гонорар за витрачений час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59784" marR="59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242587"/>
          </a:xfrm>
        </p:spPr>
        <p:txBody>
          <a:bodyPr/>
          <a:lstStyle/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Дві головні функції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паблік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рилейшнз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зовнішня та внутрішня.</a:t>
            </a:r>
          </a:p>
          <a:p>
            <a:pPr>
              <a:buNone/>
            </a:pPr>
            <a:endParaRPr lang="uk-UA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    Зовнішня функція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спрямована на створення і підтримку позитивного іміджу організації, особи чи країни в цілому серед шарів і груп громадськості.</a:t>
            </a:r>
          </a:p>
          <a:p>
            <a:pPr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    Внутрішня функція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спрямована на створення і підтримку корпоративної соціальної відповідальності усередині організації</a:t>
            </a:r>
            <a:r>
              <a:rPr lang="uk-UA" dirty="0" smtClean="0"/>
              <a:t>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476672"/>
            <a:ext cx="8892480" cy="56886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Функц</a:t>
            </a:r>
            <a:r>
              <a:rPr lang="uk-UA" sz="3200" b="1" i="1" dirty="0" err="1" smtClean="0">
                <a:latin typeface="Times New Roman" pitchFamily="18" charset="0"/>
                <a:cs typeface="Times New Roman" pitchFamily="18" charset="0"/>
              </a:rPr>
              <a:t>ії</a:t>
            </a:r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i="1" dirty="0" err="1" smtClean="0">
                <a:latin typeface="Times New Roman" pitchFamily="18" charset="0"/>
                <a:cs typeface="Times New Roman" pitchFamily="18" charset="0"/>
              </a:rPr>
              <a:t>паблік</a:t>
            </a:r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i="1" dirty="0" err="1" smtClean="0">
                <a:latin typeface="Times New Roman" pitchFamily="18" charset="0"/>
                <a:cs typeface="Times New Roman" pitchFamily="18" charset="0"/>
              </a:rPr>
              <a:t>рілейшнз</a:t>
            </a:r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uk-UA" sz="2800" u="sng" dirty="0" smtClean="0">
                <a:latin typeface="Times New Roman" pitchFamily="18" charset="0"/>
                <a:cs typeface="Times New Roman" pitchFamily="18" charset="0"/>
              </a:rPr>
              <a:t>Контроль думок і поведінки громадськості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 метою задоволення потреб та інтересів насамперед організації, від імені якої здійснюються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-акції.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800" u="sng" dirty="0" smtClean="0">
                <a:latin typeface="Times New Roman" pitchFamily="18" charset="0"/>
                <a:cs typeface="Times New Roman" pitchFamily="18" charset="0"/>
              </a:rPr>
              <a:t>. Реагування на громадськість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 тобто організація бере до уваги і відповідним чином реагує на події, проблеми або поведінку інших.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uk-UA" sz="2800" u="sng" dirty="0" smtClean="0">
                <a:latin typeface="Times New Roman" pitchFamily="18" charset="0"/>
                <a:cs typeface="Times New Roman" pitchFamily="18" charset="0"/>
              </a:rPr>
              <a:t>Досягнення взаємовигідних відносин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між усіма пов’язаними з організацією групами громадськості шляхом сприяння плідній взаємодії з ними.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1. Відносини зі ЗМІ. </a:t>
            </a:r>
          </a:p>
          <a:p>
            <a:pPr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2.Формування загальної репутації організації.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Формування 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іміджу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 в очах різних зацікавлених сторін, які можуть вплинути на успіхи організації </a:t>
            </a:r>
          </a:p>
          <a:p>
            <a:pPr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     Імідж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 - образ, що представляє інтерес для відвідувачів і клієнтів організації.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На створення іміджу впливають:</a:t>
            </a:r>
          </a:p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корпоративна реклама;</a:t>
            </a:r>
          </a:p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стиль телефонного спілкування;</a:t>
            </a:r>
          </a:p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місцезнаходження організації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 ;</a:t>
            </a:r>
          </a:p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приймальня керівника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 ;</a:t>
            </a:r>
          </a:p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зовнішній вигляд співробітників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 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uk-UA" sz="4400" dirty="0" smtClean="0">
                <a:effectLst/>
                <a:latin typeface="Times New Roman" pitchFamily="18" charset="0"/>
                <a:cs typeface="Times New Roman" pitchFamily="18" charset="0"/>
              </a:rPr>
              <a:t>Основні напрями діяльності </a:t>
            </a:r>
            <a:r>
              <a:rPr lang="en-US" sz="4400" dirty="0" smtClean="0">
                <a:effectLst/>
                <a:latin typeface="Times New Roman" pitchFamily="18" charset="0"/>
                <a:cs typeface="Times New Roman" pitchFamily="18" charset="0"/>
              </a:rPr>
              <a:t>PR</a:t>
            </a:r>
            <a:endParaRPr lang="ru-RU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88640"/>
            <a:ext cx="8892480" cy="633670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3.Управління комунікаціями в кризових ситуаціях.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4.Формування відносин керівництва з персоналом.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5.Формування відносин у фінансовій сфері.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Розсилка річного звіту і балансу.  </a:t>
            </a:r>
          </a:p>
          <a:p>
            <a:pPr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6. Формування відносин з владними структурами.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Лобізм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 (від 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англ.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Lobby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- кулуари) - співробітництво з представниками законодавчої та виконавчої влади з метою надання впливу на процеси прийняття законів і втілення їх у життя.</a:t>
            </a:r>
          </a:p>
          <a:p>
            <a:pPr lvl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7.Формування відносин з місцевим населенням.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  Спонсорство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 (від 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англ.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Sponsor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- фінансувати якийсь захід) - відома широкій громадськості дія з фінансування           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                           певних заходів.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54555"/>
          </a:xfrm>
        </p:spPr>
        <p:txBody>
          <a:bodyPr/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Особисті продажі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 - це реалізація товарів та послуг на основі персональних контактів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000" dirty="0" smtClean="0">
                <a:effectLst/>
                <a:latin typeface="Times New Roman" pitchFamily="18" charset="0"/>
                <a:cs typeface="Times New Roman" pitchFamily="18" charset="0"/>
              </a:rPr>
              <a:t>5.Індивідуальні продаж товарів.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2" descr="https://encrypted-tbn1.gstatic.com/images?q=tbn:ANd9GcQayJxhgZiWp1gDhTt4oTOW6u8W0ICFMe1ox3vgfQlo7lgCfpw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852936"/>
            <a:ext cx="2915816" cy="225261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2060849"/>
            <a:ext cx="69127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Переваги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uk-UA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• Місцеві торгові представники розуміють </a:t>
            </a:r>
          </a:p>
          <a:p>
            <a:pPr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культуру, норми та звичаї своєї країни.</a:t>
            </a:r>
          </a:p>
          <a:p>
            <a:pPr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• Особисті продажі сприяють встановленню</a:t>
            </a:r>
          </a:p>
          <a:p>
            <a:pPr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 тісного контакту з покупцями.</a:t>
            </a:r>
          </a:p>
          <a:p>
            <a:pPr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• Особисті контакти сприяють збору </a:t>
            </a:r>
          </a:p>
          <a:p>
            <a:pPr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цінної інформації, на основі якої можна розробляти  нові товари або вдосконалювати </a:t>
            </a:r>
          </a:p>
          <a:p>
            <a:pPr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                 існуючі.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effectLst/>
                <a:latin typeface="Times New Roman" pitchFamily="18" charset="0"/>
                <a:cs typeface="Times New Roman" pitchFamily="18" charset="0"/>
              </a:rPr>
              <a:t>Особливості персонального продажу 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908720"/>
            <a:ext cx="8686800" cy="509857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uk-UA" dirty="0" smtClean="0"/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безпосередній контакт продавця з покупцем;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наявність двостороннього зв'язку;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встановлення довготривалих відносини між продавцем і покупцем;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урахуванням індивідуальних особливостей клієнта;</a:t>
            </a:r>
          </a:p>
          <a:p>
            <a:pPr>
              <a:buFont typeface="Wingdings" pitchFamily="2" charset="2"/>
              <a:buChar char="Ø"/>
            </a:pP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заверш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ення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продажем товарів або послуг.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404664"/>
            <a:ext cx="8892480" cy="5976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      Маркетингова комунікація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— це процес забезпечення взаємодії суб'єкта пропозиції товару з іншими суб'єктами ринку.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       Канали маркетингових комунікацій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—  телебачення, радіо, газети, журнали, Інтернет, зовнішні носії, персонал, поштова розсилка каталогів, видача буклетів, подарунків, тощо.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      Технології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— створення паперового маркетингового звернення (наприклад, реклама в газеті),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відеосюжету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для демонстрації на телебаченні, електронного звернення для розміщення в мережі Інтернет та ін.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476672"/>
            <a:ext cx="8686800" cy="55306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Типи продавців:</a:t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1) працівники, які спілкуються з клієнтом на відстані, приймають замовлення та передають їх на виконання;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2) агенти, представники підприємства, комівояжери, чиє завдання — налагодити нові зв'язки з клієнтами та підтримувати наявні;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3) продавці спеціалізованих магазинів, які обслуговують споживачів і добре обізнані з функціями товару, умовами його експлуатації тощо;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4) продавці магазинів самообслуговування.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820472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836712"/>
            <a:ext cx="8964488" cy="554461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— зіставлення переваг та недоліків продукту («плюс-мінус метод»);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— підтвердження заперечення та негайний перехід до переваг («метод перескакування»);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— бесіда з використанням наочного зіставлення (метод порівняння);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— надання можливості клієнту самостійно визначитися щодо переваг і недоліків продукту (розрахунковий метод);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— багаторазове повторення особистої думки у формі стверджень за принципом: «Крапля камінь точить» («крапельний» метод);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— надання документації, відгуків про якість продукту (метод свідчень на користь продукту);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— постанова зустрічного питання у відповідь на отримане заперечення для того, щоб покупець переосмислив його (метод зустрічних питань);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— пряме заперечення  (метод заперечення);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— згода із запереченням клієнта з наступним запереченням (метод прихованого заперечення, або метод «так, але ж…»).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8820472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i="1" dirty="0" smtClean="0">
                <a:effectLst/>
                <a:latin typeface="Times New Roman" pitchFamily="18" charset="0"/>
                <a:cs typeface="Times New Roman" pitchFamily="18" charset="0"/>
              </a:rPr>
              <a:t>4.Подолання можливих заперечень споживача</a:t>
            </a:r>
            <a:endParaRPr lang="ru-RU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велика енергійність;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повна впевненість у собі;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постійне прагнення грошей;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відпрацьованість професійних прийомів;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сприйняття будь-якого заперечення, опору чи перешкоди як виклику собі.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effectLst/>
                <a:latin typeface="Times New Roman" pitchFamily="18" charset="0"/>
                <a:cs typeface="Times New Roman" pitchFamily="18" charset="0"/>
              </a:rPr>
              <a:t>Якості торгових працівників екстракласу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676456" cy="554461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  Прямий маркетинг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директ-маркетинг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, DM —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direct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marketing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) — спосіб просування товару, який передбачає використання прямих комунікацій з його споживачами.</a:t>
            </a:r>
          </a:p>
          <a:p>
            <a:pPr>
              <a:buNone/>
            </a:pPr>
            <a:r>
              <a:rPr lang="uk-UA" sz="3200" u="sng" dirty="0" smtClean="0">
                <a:latin typeface="Times New Roman" pitchFamily="18" charset="0"/>
                <a:cs typeface="Times New Roman" pitchFamily="18" charset="0"/>
              </a:rPr>
              <a:t>Основні риси прямого маркетингу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прямий маркетинг — інтерактивна система;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чітко визначено механізм реагування споживача на пропозицію;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обмін між покупцем і продавцем не обмежений роздрібним магазином або торговим агентом;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           наявність бази даних про споживачів.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effectLst/>
                <a:latin typeface="Times New Roman" pitchFamily="18" charset="0"/>
                <a:cs typeface="Times New Roman" pitchFamily="18" charset="0"/>
              </a:rPr>
              <a:t>6.Прямий маркетинг.</a:t>
            </a:r>
            <a:r>
              <a:rPr lang="ru-RU" dirty="0" smtClean="0"/>
              <a:t>   </a:t>
            </a:r>
            <a:endParaRPr lang="ru-RU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260648"/>
            <a:ext cx="8964488" cy="62646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Форми прямого маркетингу: 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пряма поштова розсилка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(листи, проспекти, буклети, брошури, поштові картки, каталоги, візитки, програми). Поштова розсилка здійснюється на основі наявних адресних списків (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списків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клієнтів; списків тих, хто відгукнувся на рекламу; складених списків; орендованих списків).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2) маркетинг за каталогами -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продаж товарів за допомогою каталогів, які розсилають покупцям поштою чи продають у магазинах. </a:t>
            </a:r>
            <a:endParaRPr lang="uk-UA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" name="Рисунок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r="16211"/>
          <a:stretch>
            <a:fillRect/>
          </a:stretch>
        </p:blipFill>
        <p:spPr bwMode="auto">
          <a:xfrm>
            <a:off x="5956675" y="4157102"/>
            <a:ext cx="3187325" cy="2700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0"/>
            <a:ext cx="8892480" cy="538660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телемаркетинг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— вид маркетингу, за якого для вступу в особистий контакт із покупцем використовують телефон. Існує два типи дзвінків: вхідний та вихідний.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4) телевізійний маркетинг негайного відгуку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 має два види: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а) розміщення реклами, що уможливлює негайний відгук,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б)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телемагазини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— телепрограми (або цілі канали), спеціалізовані на продажу товарів і послуг.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5)інтерактивний маркетинг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 здійснюється за допомогою інтерактивних комп'ютерних служб, що надають інтерактивні послуги в оперативному режимі. Є два типи інтерактивних каналів — комерційні інтерактивні канали та Інтернет.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Основні способи правового захисту споживачів від незадовільних методів просування: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1) надання повної, достовірної інформації;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2)підтвердження підприємством зроблених заяв щодо товару;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3) накази про припинення нечесної практики;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4) виправна реклама (публікація нової інформації);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5) штрафні санкції за нечесну діяльність на ринку.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43808" y="274638"/>
            <a:ext cx="6300192" cy="1143000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>
                <a:effectLst/>
                <a:latin typeface="Times New Roman" pitchFamily="18" charset="0"/>
                <a:cs typeface="Times New Roman" pitchFamily="18" charset="0"/>
              </a:rPr>
              <a:t>7.Просування товару і</a:t>
            </a:r>
            <a:r>
              <a:rPr lang="en-US" sz="32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effectLst/>
                <a:latin typeface="Times New Roman" pitchFamily="18" charset="0"/>
                <a:cs typeface="Times New Roman" pitchFamily="18" charset="0"/>
              </a:rPr>
              <a:t> правовий захист споживачів.</a:t>
            </a:r>
            <a:endParaRPr lang="ru-RU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43808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4525963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Закон України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„Про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рекламу”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Закон України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„Про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захист прав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споживача”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Закон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«Про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охорону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прав на знак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»;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Комітет України у справах захисту прав споживачів;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Антимонопольний комітет;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Українська асоціація маркетингу.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01" y="4005064"/>
            <a:ext cx="3119792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7017" y="181610"/>
            <a:ext cx="8856983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32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Процес маркетингової комунікації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0258" y="2565654"/>
            <a:ext cx="1656714" cy="741045"/>
          </a:xfrm>
          <a:prstGeom prst="rect">
            <a:avLst/>
          </a:prstGeom>
          <a:ln w="22860">
            <a:solidFill>
              <a:srgbClr val="FF5050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850">
              <a:latin typeface="Times New Roman"/>
              <a:cs typeface="Times New Roman"/>
            </a:endParaRPr>
          </a:p>
          <a:p>
            <a:pPr marL="139700">
              <a:lnSpc>
                <a:spcPct val="100000"/>
              </a:lnSpc>
            </a:pPr>
            <a:r>
              <a:rPr sz="1400" b="1" dirty="0">
                <a:solidFill>
                  <a:srgbClr val="0000FF"/>
                </a:solidFill>
                <a:latin typeface="Verdana"/>
                <a:cs typeface="Verdana"/>
              </a:rPr>
              <a:t>ВІДПРАВНИК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00978" y="2565654"/>
            <a:ext cx="1656714" cy="741045"/>
          </a:xfrm>
          <a:prstGeom prst="rect">
            <a:avLst/>
          </a:prstGeom>
          <a:ln w="22859">
            <a:solidFill>
              <a:srgbClr val="FF5050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850">
              <a:latin typeface="Times New Roman"/>
              <a:cs typeface="Times New Roman"/>
            </a:endParaRPr>
          </a:p>
          <a:p>
            <a:pPr marL="191770">
              <a:lnSpc>
                <a:spcPct val="100000"/>
              </a:lnSpc>
            </a:pPr>
            <a:r>
              <a:rPr sz="1400" b="1" dirty="0">
                <a:solidFill>
                  <a:srgbClr val="0000FF"/>
                </a:solidFill>
                <a:latin typeface="Verdana"/>
                <a:cs typeface="Verdana"/>
              </a:rPr>
              <a:t>ОТРИМУВАЧ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20617" y="2565654"/>
            <a:ext cx="1655445" cy="741045"/>
          </a:xfrm>
          <a:prstGeom prst="rect">
            <a:avLst/>
          </a:prstGeom>
          <a:ln w="22859">
            <a:solidFill>
              <a:srgbClr val="FF5050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850">
              <a:latin typeface="Times New Roman"/>
              <a:cs typeface="Times New Roman"/>
            </a:endParaRPr>
          </a:p>
          <a:p>
            <a:pPr marL="212090">
              <a:lnSpc>
                <a:spcPct val="100000"/>
              </a:lnSpc>
            </a:pPr>
            <a:r>
              <a:rPr sz="1400" b="1" dirty="0">
                <a:solidFill>
                  <a:srgbClr val="0000FF"/>
                </a:solidFill>
                <a:latin typeface="Verdana"/>
                <a:cs typeface="Verdana"/>
              </a:rPr>
              <a:t>ЗВЕРНЕННЯ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293879" y="3284218"/>
            <a:ext cx="5875020" cy="2452370"/>
            <a:chOff x="1293879" y="3284218"/>
            <a:chExt cx="5875020" cy="2452370"/>
          </a:xfrm>
        </p:grpSpPr>
        <p:sp>
          <p:nvSpPr>
            <p:cNvPr id="7" name="object 7"/>
            <p:cNvSpPr/>
            <p:nvPr/>
          </p:nvSpPr>
          <p:spPr>
            <a:xfrm>
              <a:off x="7164323" y="5013960"/>
              <a:ext cx="0" cy="718185"/>
            </a:xfrm>
            <a:custGeom>
              <a:avLst/>
              <a:gdLst/>
              <a:ahLst/>
              <a:cxnLst/>
              <a:rect l="l" t="t" r="r" b="b"/>
              <a:pathLst>
                <a:path h="718185">
                  <a:moveTo>
                    <a:pt x="0" y="0"/>
                  </a:moveTo>
                  <a:lnTo>
                    <a:pt x="0" y="717804"/>
                  </a:lnTo>
                </a:path>
              </a:pathLst>
            </a:custGeom>
            <a:ln w="9144">
              <a:solidFill>
                <a:srgbClr val="0000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31976" y="5731764"/>
              <a:ext cx="5832475" cy="0"/>
            </a:xfrm>
            <a:custGeom>
              <a:avLst/>
              <a:gdLst/>
              <a:ahLst/>
              <a:cxnLst/>
              <a:rect l="l" t="t" r="r" b="b"/>
              <a:pathLst>
                <a:path w="5832475">
                  <a:moveTo>
                    <a:pt x="5832348" y="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0000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31976" y="3347720"/>
              <a:ext cx="0" cy="2384425"/>
            </a:xfrm>
            <a:custGeom>
              <a:avLst/>
              <a:gdLst/>
              <a:ahLst/>
              <a:cxnLst/>
              <a:rect l="l" t="t" r="r" b="b"/>
              <a:pathLst>
                <a:path h="2384425">
                  <a:moveTo>
                    <a:pt x="0" y="238404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93879" y="3284218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38100" y="0"/>
                  </a:moveTo>
                  <a:lnTo>
                    <a:pt x="0" y="76200"/>
                  </a:lnTo>
                  <a:lnTo>
                    <a:pt x="76200" y="7620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2196083" y="1629155"/>
            <a:ext cx="1224280" cy="1333500"/>
            <a:chOff x="2196083" y="1629155"/>
            <a:chExt cx="1224280" cy="1333500"/>
          </a:xfrm>
        </p:grpSpPr>
        <p:sp>
          <p:nvSpPr>
            <p:cNvPr id="12" name="object 12"/>
            <p:cNvSpPr/>
            <p:nvPr/>
          </p:nvSpPr>
          <p:spPr>
            <a:xfrm>
              <a:off x="2196083" y="2924555"/>
              <a:ext cx="1160780" cy="0"/>
            </a:xfrm>
            <a:custGeom>
              <a:avLst/>
              <a:gdLst/>
              <a:ahLst/>
              <a:cxnLst/>
              <a:rect l="l" t="t" r="r" b="b"/>
              <a:pathLst>
                <a:path w="1160779">
                  <a:moveTo>
                    <a:pt x="0" y="0"/>
                  </a:moveTo>
                  <a:lnTo>
                    <a:pt x="1160272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43658" y="2886453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843783" y="1629155"/>
              <a:ext cx="0" cy="1231900"/>
            </a:xfrm>
            <a:custGeom>
              <a:avLst/>
              <a:gdLst/>
              <a:ahLst/>
              <a:cxnLst/>
              <a:rect l="l" t="t" r="r" b="b"/>
              <a:pathLst>
                <a:path h="1231900">
                  <a:moveTo>
                    <a:pt x="0" y="0"/>
                  </a:moveTo>
                  <a:lnTo>
                    <a:pt x="0" y="123190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805687" y="2848358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5070094" y="1263205"/>
            <a:ext cx="1230630" cy="1699895"/>
            <a:chOff x="5070094" y="1263205"/>
            <a:chExt cx="1230630" cy="1699895"/>
          </a:xfrm>
        </p:grpSpPr>
        <p:sp>
          <p:nvSpPr>
            <p:cNvPr id="17" name="object 17"/>
            <p:cNvSpPr/>
            <p:nvPr/>
          </p:nvSpPr>
          <p:spPr>
            <a:xfrm>
              <a:off x="5076444" y="2924555"/>
              <a:ext cx="1160780" cy="0"/>
            </a:xfrm>
            <a:custGeom>
              <a:avLst/>
              <a:gdLst/>
              <a:ahLst/>
              <a:cxnLst/>
              <a:rect l="l" t="t" r="r" b="b"/>
              <a:pathLst>
                <a:path w="1160779">
                  <a:moveTo>
                    <a:pt x="0" y="0"/>
                  </a:moveTo>
                  <a:lnTo>
                    <a:pt x="1160272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224017" y="2886453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364480" y="1267967"/>
              <a:ext cx="502920" cy="289560"/>
            </a:xfrm>
            <a:custGeom>
              <a:avLst/>
              <a:gdLst/>
              <a:ahLst/>
              <a:cxnLst/>
              <a:rect l="l" t="t" r="r" b="b"/>
              <a:pathLst>
                <a:path w="502920" h="289559">
                  <a:moveTo>
                    <a:pt x="0" y="0"/>
                  </a:moveTo>
                  <a:lnTo>
                    <a:pt x="502920" y="289560"/>
                  </a:lnTo>
                </a:path>
              </a:pathLst>
            </a:custGeom>
            <a:ln w="914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436108" y="1557527"/>
              <a:ext cx="431800" cy="143510"/>
            </a:xfrm>
            <a:custGeom>
              <a:avLst/>
              <a:gdLst/>
              <a:ahLst/>
              <a:cxnLst/>
              <a:rect l="l" t="t" r="r" b="b"/>
              <a:pathLst>
                <a:path w="431800" h="143510">
                  <a:moveTo>
                    <a:pt x="431291" y="0"/>
                  </a:moveTo>
                  <a:lnTo>
                    <a:pt x="0" y="143256"/>
                  </a:lnTo>
                </a:path>
              </a:pathLst>
            </a:custGeom>
            <a:ln w="914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36108" y="1700783"/>
              <a:ext cx="0" cy="1160780"/>
            </a:xfrm>
            <a:custGeom>
              <a:avLst/>
              <a:gdLst/>
              <a:ahLst/>
              <a:cxnLst/>
              <a:rect l="l" t="t" r="r" b="b"/>
              <a:pathLst>
                <a:path h="1160780">
                  <a:moveTo>
                    <a:pt x="0" y="0"/>
                  </a:moveTo>
                  <a:lnTo>
                    <a:pt x="0" y="1160272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398011" y="2848357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2347277" y="1299908"/>
            <a:ext cx="1023619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000FF"/>
                </a:solidFill>
                <a:latin typeface="Verdana"/>
                <a:cs typeface="Verdana"/>
              </a:rPr>
              <a:t>Кодування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730240" y="1084008"/>
            <a:ext cx="10712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000FF"/>
                </a:solidFill>
                <a:latin typeface="Verdana"/>
                <a:cs typeface="Verdana"/>
              </a:rPr>
              <a:t>Пере</a:t>
            </a:r>
            <a:r>
              <a:rPr sz="1400" spc="-10" dirty="0">
                <a:solidFill>
                  <a:srgbClr val="0000FF"/>
                </a:solidFill>
                <a:latin typeface="Verdana"/>
                <a:cs typeface="Verdana"/>
              </a:rPr>
              <a:t>ш</a:t>
            </a:r>
            <a:r>
              <a:rPr sz="1400" spc="-5" dirty="0">
                <a:solidFill>
                  <a:srgbClr val="0000FF"/>
                </a:solidFill>
                <a:latin typeface="Verdana"/>
                <a:cs typeface="Verdana"/>
              </a:rPr>
              <a:t>к</a:t>
            </a:r>
            <a:r>
              <a:rPr sz="1400" dirty="0">
                <a:solidFill>
                  <a:srgbClr val="0000FF"/>
                </a:solidFill>
                <a:latin typeface="Verdana"/>
                <a:cs typeface="Verdana"/>
              </a:rPr>
              <a:t>ода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5974083" y="2133600"/>
            <a:ext cx="76200" cy="791210"/>
            <a:chOff x="5974083" y="2133600"/>
            <a:chExt cx="76200" cy="791210"/>
          </a:xfrm>
        </p:grpSpPr>
        <p:sp>
          <p:nvSpPr>
            <p:cNvPr id="26" name="object 26"/>
            <p:cNvSpPr/>
            <p:nvPr/>
          </p:nvSpPr>
          <p:spPr>
            <a:xfrm>
              <a:off x="6012179" y="2133600"/>
              <a:ext cx="0" cy="727710"/>
            </a:xfrm>
            <a:custGeom>
              <a:avLst/>
              <a:gdLst/>
              <a:ahLst/>
              <a:cxnLst/>
              <a:rect l="l" t="t" r="r" b="b"/>
              <a:pathLst>
                <a:path h="727710">
                  <a:moveTo>
                    <a:pt x="0" y="0"/>
                  </a:moveTo>
                  <a:lnTo>
                    <a:pt x="0" y="727456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974083" y="2848358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6090602" y="1876172"/>
            <a:ext cx="12439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000FF"/>
                </a:solidFill>
                <a:latin typeface="Verdana"/>
                <a:cs typeface="Verdana"/>
              </a:rPr>
              <a:t>Декодування</a:t>
            </a:r>
            <a:endParaRPr sz="1400">
              <a:latin typeface="Verdana"/>
              <a:cs typeface="Verdana"/>
            </a:endParaRPr>
          </a:p>
        </p:txBody>
      </p:sp>
      <p:graphicFrame>
        <p:nvGraphicFramePr>
          <p:cNvPr id="29" name="object 29"/>
          <p:cNvGraphicFramePr>
            <a:graphicFrameLocks noGrp="1"/>
          </p:cNvGraphicFramePr>
          <p:nvPr/>
        </p:nvGraphicFramePr>
        <p:xfrm>
          <a:off x="6289547" y="3357371"/>
          <a:ext cx="1656714" cy="16040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1845"/>
                <a:gridCol w="864869"/>
              </a:tblGrid>
              <a:tr h="8648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FF"/>
                      </a:solidFill>
                      <a:prstDash val="solid"/>
                    </a:lnR>
                    <a:lnB w="28575">
                      <a:solidFill>
                        <a:srgbClr val="FF5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231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dirty="0">
                          <a:solidFill>
                            <a:srgbClr val="0000FF"/>
                          </a:solidFill>
                          <a:latin typeface="Verdana"/>
                          <a:cs typeface="Verdana"/>
                        </a:rPr>
                        <a:t>З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7023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solidFill>
                            <a:srgbClr val="0000FF"/>
                          </a:solidFill>
                          <a:latin typeface="Verdana"/>
                          <a:cs typeface="Verdana"/>
                        </a:rPr>
                        <a:t>р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9525">
                      <a:solidFill>
                        <a:srgbClr val="0000FF"/>
                      </a:solidFill>
                      <a:prstDash val="solid"/>
                    </a:lnL>
                    <a:lnB w="28575">
                      <a:solidFill>
                        <a:srgbClr val="FF5050"/>
                      </a:solidFill>
                      <a:prstDash val="solid"/>
                    </a:lnB>
                  </a:tcPr>
                </a:tc>
              </a:tr>
              <a:tr h="73914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23749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000FF"/>
                          </a:solidFill>
                          <a:latin typeface="Verdana"/>
                          <a:cs typeface="Verdana"/>
                        </a:rPr>
                        <a:t>РЕЗУЛЬТАТ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905" marB="0">
                    <a:lnL w="28575">
                      <a:solidFill>
                        <a:srgbClr val="FF5050"/>
                      </a:solidFill>
                      <a:prstDash val="solid"/>
                    </a:lnL>
                    <a:lnR w="28575">
                      <a:solidFill>
                        <a:srgbClr val="FF5050"/>
                      </a:solidFill>
                      <a:prstDash val="solid"/>
                    </a:lnR>
                    <a:lnT w="28575">
                      <a:solidFill>
                        <a:srgbClr val="FF5050"/>
                      </a:solidFill>
                      <a:prstDash val="solid"/>
                    </a:lnT>
                    <a:lnB w="28575">
                      <a:solidFill>
                        <a:srgbClr val="FF505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0" name="object 30"/>
          <p:cNvSpPr txBox="1"/>
          <p:nvPr/>
        </p:nvSpPr>
        <p:spPr>
          <a:xfrm>
            <a:off x="7892654" y="3389115"/>
            <a:ext cx="77025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970" marR="5080" indent="-1905">
              <a:lnSpc>
                <a:spcPct val="100000"/>
              </a:lnSpc>
              <a:spcBef>
                <a:spcPts val="105"/>
              </a:spcBef>
            </a:pPr>
            <a:r>
              <a:rPr sz="1400" spc="5" dirty="0">
                <a:solidFill>
                  <a:srgbClr val="0000FF"/>
                </a:solidFill>
                <a:latin typeface="Verdana"/>
                <a:cs typeface="Verdana"/>
              </a:rPr>
              <a:t>в</a:t>
            </a:r>
            <a:r>
              <a:rPr sz="1400" dirty="0">
                <a:solidFill>
                  <a:srgbClr val="0000FF"/>
                </a:solidFill>
                <a:latin typeface="Verdana"/>
                <a:cs typeface="Verdana"/>
              </a:rPr>
              <a:t>орот</a:t>
            </a:r>
            <a:r>
              <a:rPr sz="1400" spc="5" dirty="0">
                <a:solidFill>
                  <a:srgbClr val="0000FF"/>
                </a:solidFill>
                <a:latin typeface="Verdana"/>
                <a:cs typeface="Verdana"/>
              </a:rPr>
              <a:t>н</a:t>
            </a:r>
            <a:r>
              <a:rPr sz="1400" dirty="0">
                <a:solidFill>
                  <a:srgbClr val="0000FF"/>
                </a:solidFill>
                <a:latin typeface="Verdana"/>
                <a:cs typeface="Verdana"/>
              </a:rPr>
              <a:t>а  еакція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7164327" y="3853941"/>
            <a:ext cx="582930" cy="295910"/>
            <a:chOff x="7164327" y="3853941"/>
            <a:chExt cx="582930" cy="295910"/>
          </a:xfrm>
        </p:grpSpPr>
        <p:sp>
          <p:nvSpPr>
            <p:cNvPr id="32" name="object 32"/>
            <p:cNvSpPr/>
            <p:nvPr/>
          </p:nvSpPr>
          <p:spPr>
            <a:xfrm>
              <a:off x="7221054" y="3860291"/>
              <a:ext cx="519430" cy="261620"/>
            </a:xfrm>
            <a:custGeom>
              <a:avLst/>
              <a:gdLst/>
              <a:ahLst/>
              <a:cxnLst/>
              <a:rect l="l" t="t" r="r" b="b"/>
              <a:pathLst>
                <a:path w="519429" h="261620">
                  <a:moveTo>
                    <a:pt x="519341" y="0"/>
                  </a:moveTo>
                  <a:lnTo>
                    <a:pt x="0" y="261035"/>
                  </a:lnTo>
                </a:path>
              </a:pathLst>
            </a:custGeom>
            <a:ln w="12700">
              <a:solidFill>
                <a:srgbClr val="FF5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164327" y="4081586"/>
              <a:ext cx="85725" cy="68580"/>
            </a:xfrm>
            <a:custGeom>
              <a:avLst/>
              <a:gdLst/>
              <a:ahLst/>
              <a:cxnLst/>
              <a:rect l="l" t="t" r="r" b="b"/>
              <a:pathLst>
                <a:path w="85725" h="68579">
                  <a:moveTo>
                    <a:pt x="50965" y="0"/>
                  </a:moveTo>
                  <a:lnTo>
                    <a:pt x="0" y="68262"/>
                  </a:lnTo>
                  <a:lnTo>
                    <a:pt x="85191" y="68084"/>
                  </a:lnTo>
                  <a:lnTo>
                    <a:pt x="50965" y="0"/>
                  </a:lnTo>
                  <a:close/>
                </a:path>
              </a:pathLst>
            </a:custGeom>
            <a:solidFill>
              <a:srgbClr val="FF5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3498215" y="5260722"/>
            <a:ext cx="17208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00FF"/>
                </a:solidFill>
                <a:latin typeface="Verdana"/>
                <a:cs typeface="Verdana"/>
              </a:rPr>
              <a:t>Зворотний</a:t>
            </a:r>
            <a:r>
              <a:rPr sz="1400" spc="-60" dirty="0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0000FF"/>
                </a:solidFill>
                <a:latin typeface="Verdana"/>
                <a:cs typeface="Verdana"/>
              </a:rPr>
              <a:t>зв’язок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282284" y="3389022"/>
            <a:ext cx="18592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000FF"/>
                </a:solidFill>
                <a:latin typeface="Verdana"/>
                <a:cs typeface="Verdana"/>
              </a:rPr>
              <a:t>Канали</a:t>
            </a:r>
            <a:r>
              <a:rPr sz="1400" spc="-90" dirty="0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0000FF"/>
                </a:solidFill>
                <a:latin typeface="Verdana"/>
                <a:cs typeface="Verdana"/>
              </a:rPr>
              <a:t>комунікацій</a:t>
            </a:r>
            <a:endParaRPr sz="140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115155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1520" y="260648"/>
            <a:ext cx="8794115" cy="55521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44830" algn="just">
              <a:lnSpc>
                <a:spcPct val="100000"/>
              </a:lnSpc>
              <a:spcBef>
                <a:spcPts val="95"/>
              </a:spcBef>
            </a:pPr>
            <a:r>
              <a:rPr sz="2400" b="1" i="1" spc="-15" dirty="0">
                <a:latin typeface="Times New Roman"/>
                <a:cs typeface="Times New Roman"/>
              </a:rPr>
              <a:t>Маркетингова </a:t>
            </a:r>
            <a:r>
              <a:rPr sz="2400" b="1" i="1" spc="-20" dirty="0">
                <a:latin typeface="Times New Roman"/>
                <a:cs typeface="Times New Roman"/>
              </a:rPr>
              <a:t>комунікаційна політика</a:t>
            </a:r>
            <a:r>
              <a:rPr sz="2400" b="1" i="1" spc="-15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Times New Roman"/>
                <a:cs typeface="Times New Roman"/>
              </a:rPr>
              <a:t>–</a:t>
            </a:r>
            <a:r>
              <a:rPr sz="2400" i="1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перспективний напрям </a:t>
            </a:r>
            <a:r>
              <a:rPr sz="2400" spc="-5" dirty="0">
                <a:latin typeface="Times New Roman"/>
                <a:cs typeface="Times New Roman"/>
              </a:rPr>
              <a:t>дій </a:t>
            </a:r>
            <a:r>
              <a:rPr sz="2400" spc="-10" dirty="0">
                <a:latin typeface="Times New Roman"/>
                <a:cs typeface="Times New Roman"/>
              </a:rPr>
              <a:t>фірми, спрямований на 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забезпечення взаємодії </a:t>
            </a:r>
            <a:r>
              <a:rPr sz="2400" spc="-5" dirty="0">
                <a:latin typeface="Times New Roman"/>
                <a:cs typeface="Times New Roman"/>
              </a:rPr>
              <a:t>з </a:t>
            </a:r>
            <a:r>
              <a:rPr sz="2400" spc="-10" dirty="0">
                <a:latin typeface="Times New Roman"/>
                <a:cs typeface="Times New Roman"/>
              </a:rPr>
              <a:t>усіма суб'єктами маркетингової системи </a:t>
            </a:r>
            <a:r>
              <a:rPr sz="2400" spc="-5" dirty="0">
                <a:latin typeface="Times New Roman"/>
                <a:cs typeface="Times New Roman"/>
              </a:rPr>
              <a:t>з </a:t>
            </a:r>
            <a:r>
              <a:rPr sz="2400" spc="-10" dirty="0">
                <a:latin typeface="Times New Roman"/>
                <a:cs typeface="Times New Roman"/>
              </a:rPr>
              <a:t>метою задоволення </a:t>
            </a:r>
            <a:r>
              <a:rPr sz="2400" spc="-5" dirty="0">
                <a:latin typeface="Times New Roman"/>
                <a:cs typeface="Times New Roman"/>
              </a:rPr>
              <a:t>потреб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споживачів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і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отримання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прибутку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12700" marR="155575">
              <a:lnSpc>
                <a:spcPct val="100000"/>
              </a:lnSpc>
              <a:spcBef>
                <a:spcPts val="5"/>
              </a:spcBef>
              <a:tabLst>
                <a:tab pos="4700270" algn="l"/>
              </a:tabLst>
            </a:pPr>
            <a:r>
              <a:rPr sz="2400" b="1" i="1" spc="-30" dirty="0">
                <a:latin typeface="Times New Roman"/>
                <a:cs typeface="Times New Roman"/>
              </a:rPr>
              <a:t>Комплекс</a:t>
            </a:r>
            <a:r>
              <a:rPr sz="2400" b="1" i="1" spc="45" dirty="0">
                <a:latin typeface="Times New Roman"/>
                <a:cs typeface="Times New Roman"/>
              </a:rPr>
              <a:t> </a:t>
            </a:r>
            <a:r>
              <a:rPr sz="2400" b="1" i="1" spc="-5" dirty="0">
                <a:latin typeface="Times New Roman"/>
                <a:cs typeface="Times New Roman"/>
              </a:rPr>
              <a:t>просування</a:t>
            </a:r>
            <a:r>
              <a:rPr sz="2400" b="1" i="1" spc="10" dirty="0">
                <a:latin typeface="Times New Roman"/>
                <a:cs typeface="Times New Roman"/>
              </a:rPr>
              <a:t> </a:t>
            </a:r>
            <a:r>
              <a:rPr sz="2400" b="1" i="1" spc="-15" dirty="0">
                <a:latin typeface="Times New Roman"/>
                <a:cs typeface="Times New Roman"/>
              </a:rPr>
              <a:t>товару</a:t>
            </a:r>
            <a:r>
              <a:rPr sz="2400" b="1" i="1" spc="35" dirty="0">
                <a:latin typeface="Times New Roman"/>
                <a:cs typeface="Times New Roman"/>
              </a:rPr>
              <a:t> </a:t>
            </a:r>
            <a:r>
              <a:rPr sz="2400" b="1" i="1" spc="-15" dirty="0">
                <a:latin typeface="Times New Roman"/>
                <a:cs typeface="Times New Roman"/>
              </a:rPr>
              <a:t>(</a:t>
            </a:r>
            <a:r>
              <a:rPr sz="2400" i="1" spc="-15" dirty="0">
                <a:latin typeface="Times New Roman"/>
                <a:cs typeface="Times New Roman"/>
              </a:rPr>
              <a:t>комунікаційний</a:t>
            </a:r>
            <a:r>
              <a:rPr sz="2400" i="1" spc="55" dirty="0">
                <a:latin typeface="Times New Roman"/>
                <a:cs typeface="Times New Roman"/>
              </a:rPr>
              <a:t> </a:t>
            </a:r>
            <a:r>
              <a:rPr sz="2400" i="1" spc="-15" dirty="0">
                <a:latin typeface="Times New Roman"/>
                <a:cs typeface="Times New Roman"/>
              </a:rPr>
              <a:t>мікс</a:t>
            </a:r>
            <a:r>
              <a:rPr sz="2400" b="1" i="1" spc="-15" dirty="0">
                <a:latin typeface="Times New Roman"/>
                <a:cs typeface="Times New Roman"/>
              </a:rPr>
              <a:t>)	</a:t>
            </a:r>
            <a:r>
              <a:rPr sz="2400" i="1" spc="-5" dirty="0">
                <a:latin typeface="Times New Roman"/>
                <a:cs typeface="Times New Roman"/>
              </a:rPr>
              <a:t>–</a:t>
            </a:r>
            <a:r>
              <a:rPr sz="2400" i="1" spc="3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поєднання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основних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і синтетичних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засобів </a:t>
            </a:r>
            <a:r>
              <a:rPr sz="2400" spc="-38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маркетингових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комунікацій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для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досягнення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рекламних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і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маркетингових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цілей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tabLst>
                <a:tab pos="3595370" algn="l"/>
              </a:tabLst>
            </a:pPr>
            <a:r>
              <a:rPr sz="2400" b="1" i="1" spc="-10" dirty="0">
                <a:latin typeface="Times New Roman"/>
                <a:cs typeface="Times New Roman"/>
              </a:rPr>
              <a:t>Інтегровані</a:t>
            </a:r>
            <a:r>
              <a:rPr sz="2400" b="1" i="1" spc="50" dirty="0">
                <a:latin typeface="Times New Roman"/>
                <a:cs typeface="Times New Roman"/>
              </a:rPr>
              <a:t> </a:t>
            </a:r>
            <a:r>
              <a:rPr sz="2400" b="1" i="1" spc="-15" dirty="0">
                <a:latin typeface="Times New Roman"/>
                <a:cs typeface="Times New Roman"/>
              </a:rPr>
              <a:t>маркетингові</a:t>
            </a:r>
            <a:r>
              <a:rPr sz="2400" b="1" i="1" spc="60" dirty="0">
                <a:latin typeface="Times New Roman"/>
                <a:cs typeface="Times New Roman"/>
              </a:rPr>
              <a:t> </a:t>
            </a:r>
            <a:r>
              <a:rPr sz="2400" b="1" i="1" spc="-20" dirty="0">
                <a:latin typeface="Times New Roman"/>
                <a:cs typeface="Times New Roman"/>
              </a:rPr>
              <a:t>комунікації	</a:t>
            </a:r>
            <a:r>
              <a:rPr sz="2400" i="1" spc="-5" dirty="0">
                <a:latin typeface="Times New Roman"/>
                <a:cs typeface="Times New Roman"/>
              </a:rPr>
              <a:t>–</a:t>
            </a:r>
            <a:r>
              <a:rPr sz="2400" i="1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це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концепція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планування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маркетингових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комунікацій,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що </a:t>
            </a:r>
            <a:r>
              <a:rPr sz="2400" spc="-38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передбачає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пошук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оптимального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поєднання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її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окремих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напрямів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шляхом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інтеграції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всіх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окремих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звернень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з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метою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забезпечення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максимального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впливу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на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цільову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аудиторію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39"/>
              </a:lnSpc>
            </a:pPr>
            <a:r>
              <a:rPr spc="-5" dirty="0"/>
              <a:t>7-3</a:t>
            </a:r>
          </a:p>
        </p:txBody>
      </p:sp>
    </p:spTree>
    <p:extLst>
      <p:ext uri="{BB962C8B-B14F-4D97-AF65-F5344CB8AC3E}">
        <p14:creationId xmlns:p14="http://schemas.microsoft.com/office/powerpoint/2010/main" val="2459330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62764" y="132322"/>
            <a:ext cx="669163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400" b="1" spc="-10" dirty="0" smtClean="0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sz="2400" b="1" spc="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0" dirty="0">
                <a:latin typeface="Times New Roman" pitchFamily="18" charset="0"/>
                <a:cs typeface="Times New Roman" pitchFamily="18" charset="0"/>
              </a:rPr>
              <a:t>ВИБОРУ</a:t>
            </a:r>
            <a:r>
              <a:rPr sz="2400" b="1" spc="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5" dirty="0">
                <a:latin typeface="Times New Roman" pitchFamily="18" charset="0"/>
                <a:cs typeface="Times New Roman" pitchFamily="18" charset="0"/>
              </a:rPr>
              <a:t>КОМПЛЕКСУ</a:t>
            </a:r>
            <a:r>
              <a:rPr sz="2400" b="1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0" dirty="0">
                <a:latin typeface="Times New Roman" pitchFamily="18" charset="0"/>
                <a:cs typeface="Times New Roman" pitchFamily="18" charset="0"/>
              </a:rPr>
              <a:t>ПРОСУВАННЯ</a:t>
            </a:r>
            <a:r>
              <a:rPr sz="2400" b="1" spc="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0" dirty="0">
                <a:latin typeface="Times New Roman" pitchFamily="18" charset="0"/>
                <a:cs typeface="Times New Roman" pitchFamily="18" charset="0"/>
              </a:rPr>
              <a:t>ТОВАРУ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559771" y="4077072"/>
            <a:ext cx="76200" cy="280670"/>
            <a:chOff x="4532379" y="1455419"/>
            <a:chExt cx="76200" cy="280670"/>
          </a:xfrm>
        </p:grpSpPr>
        <p:sp>
          <p:nvSpPr>
            <p:cNvPr id="4" name="object 4"/>
            <p:cNvSpPr/>
            <p:nvPr/>
          </p:nvSpPr>
          <p:spPr>
            <a:xfrm>
              <a:off x="4570476" y="1455419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h="217169">
                  <a:moveTo>
                    <a:pt x="0" y="0"/>
                  </a:moveTo>
                  <a:lnTo>
                    <a:pt x="0" y="21691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32379" y="1659637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4532379" y="1628800"/>
            <a:ext cx="76200" cy="280670"/>
            <a:chOff x="4532379" y="2031492"/>
            <a:chExt cx="76200" cy="280670"/>
          </a:xfrm>
        </p:grpSpPr>
        <p:sp>
          <p:nvSpPr>
            <p:cNvPr id="7" name="object 7"/>
            <p:cNvSpPr/>
            <p:nvPr/>
          </p:nvSpPr>
          <p:spPr>
            <a:xfrm>
              <a:off x="4570476" y="2031492"/>
              <a:ext cx="0" cy="217170"/>
            </a:xfrm>
            <a:custGeom>
              <a:avLst/>
              <a:gdLst/>
              <a:ahLst/>
              <a:cxnLst/>
              <a:rect l="l" t="t" r="r" b="b"/>
              <a:pathLst>
                <a:path h="217169">
                  <a:moveTo>
                    <a:pt x="0" y="0"/>
                  </a:moveTo>
                  <a:lnTo>
                    <a:pt x="0" y="21691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32379" y="2235709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4559771" y="2997569"/>
            <a:ext cx="76200" cy="279400"/>
            <a:chOff x="4533903" y="2671572"/>
            <a:chExt cx="76200" cy="279400"/>
          </a:xfrm>
        </p:grpSpPr>
        <p:sp>
          <p:nvSpPr>
            <p:cNvPr id="10" name="object 10"/>
            <p:cNvSpPr/>
            <p:nvPr/>
          </p:nvSpPr>
          <p:spPr>
            <a:xfrm>
              <a:off x="4572000" y="2671572"/>
              <a:ext cx="0" cy="215900"/>
            </a:xfrm>
            <a:custGeom>
              <a:avLst/>
              <a:gdLst/>
              <a:ahLst/>
              <a:cxnLst/>
              <a:rect l="l" t="t" r="r" b="b"/>
              <a:pathLst>
                <a:path h="215900">
                  <a:moveTo>
                    <a:pt x="0" y="0"/>
                  </a:moveTo>
                  <a:lnTo>
                    <a:pt x="0" y="215392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33903" y="2874265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4556088" y="2348880"/>
            <a:ext cx="76200" cy="279400"/>
            <a:chOff x="4533903" y="3304032"/>
            <a:chExt cx="76200" cy="279400"/>
          </a:xfrm>
        </p:grpSpPr>
        <p:sp>
          <p:nvSpPr>
            <p:cNvPr id="13" name="object 13"/>
            <p:cNvSpPr/>
            <p:nvPr/>
          </p:nvSpPr>
          <p:spPr>
            <a:xfrm>
              <a:off x="4572000" y="3304032"/>
              <a:ext cx="0" cy="215900"/>
            </a:xfrm>
            <a:custGeom>
              <a:avLst/>
              <a:gdLst/>
              <a:ahLst/>
              <a:cxnLst/>
              <a:rect l="l" t="t" r="r" b="b"/>
              <a:pathLst>
                <a:path h="215900">
                  <a:moveTo>
                    <a:pt x="0" y="0"/>
                  </a:moveTo>
                  <a:lnTo>
                    <a:pt x="0" y="215392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533903" y="3506725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96111" y="1210990"/>
            <a:ext cx="8424936" cy="35731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9215" algn="ctr">
              <a:lnSpc>
                <a:spcPct val="100000"/>
              </a:lnSpc>
              <a:spcBef>
                <a:spcPts val="95"/>
              </a:spcBef>
            </a:pPr>
            <a:r>
              <a:rPr sz="20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Визначення</a:t>
            </a:r>
            <a:r>
              <a:rPr sz="2000" b="1" spc="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цілей</a:t>
            </a:r>
            <a:r>
              <a:rPr sz="2000" b="1" spc="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просування</a:t>
            </a:r>
            <a:endParaRPr sz="2000" b="1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1455420" marR="5080" indent="-1443355" algn="ctr">
              <a:lnSpc>
                <a:spcPct val="206999"/>
              </a:lnSpc>
              <a:spcBef>
                <a:spcPts val="890"/>
              </a:spcBef>
            </a:pP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Оцінювання</a:t>
            </a:r>
            <a:r>
              <a:rPr sz="2000" b="1" spc="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факторів,</a:t>
            </a:r>
            <a:r>
              <a:rPr sz="2000" b="1" spc="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що</a:t>
            </a:r>
            <a:r>
              <a:rPr sz="2000" b="1" spc="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впливають</a:t>
            </a:r>
            <a:r>
              <a:rPr sz="2000" b="1" spc="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на</a:t>
            </a:r>
            <a:r>
              <a:rPr sz="2000" b="1" spc="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комплекс</a:t>
            </a:r>
            <a:r>
              <a:rPr sz="2000" b="1" spc="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 err="1">
                <a:solidFill>
                  <a:srgbClr val="C00000"/>
                </a:solidFill>
                <a:latin typeface="Times New Roman"/>
                <a:cs typeface="Times New Roman"/>
              </a:rPr>
              <a:t>просування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3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endParaRPr lang="uk-UA" sz="2000" b="1" spc="-385" dirty="0" smtClean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1455420" marR="5080" indent="-1443355" algn="ctr">
              <a:lnSpc>
                <a:spcPct val="206999"/>
              </a:lnSpc>
              <a:spcBef>
                <a:spcPts val="890"/>
              </a:spcBef>
            </a:pPr>
            <a:r>
              <a:rPr sz="2000" b="1" spc="-10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Розробка</a:t>
            </a:r>
            <a:r>
              <a:rPr sz="2000" b="1" spc="-2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стратегії</a:t>
            </a:r>
            <a:r>
              <a:rPr sz="2000" b="1" spc="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просування</a:t>
            </a:r>
            <a:endParaRPr sz="2000" b="1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1163320" marR="740410" indent="-344170" algn="ctr">
              <a:lnSpc>
                <a:spcPct val="259100"/>
              </a:lnSpc>
              <a:spcBef>
                <a:spcPts val="560"/>
              </a:spcBef>
            </a:pPr>
            <a:r>
              <a:rPr sz="2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Складання</a:t>
            </a:r>
            <a:r>
              <a:rPr sz="2000" b="1" spc="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та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розподіл</a:t>
            </a:r>
            <a:r>
              <a:rPr sz="2000" b="1" spc="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бюджету</a:t>
            </a:r>
            <a:r>
              <a:rPr sz="20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 err="1">
                <a:solidFill>
                  <a:srgbClr val="C00000"/>
                </a:solidFill>
                <a:latin typeface="Times New Roman"/>
                <a:cs typeface="Times New Roman"/>
              </a:rPr>
              <a:t>просування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endParaRPr lang="uk-UA" sz="2000" b="1" spc="-10" dirty="0" smtClean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1163320" marR="740410" indent="-344170" algn="ctr">
              <a:lnSpc>
                <a:spcPct val="259100"/>
              </a:lnSpc>
              <a:spcBef>
                <a:spcPts val="560"/>
              </a:spcBef>
            </a:pPr>
            <a:r>
              <a:rPr sz="2000" b="1" spc="-38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Оцінювання</a:t>
            </a:r>
            <a:r>
              <a:rPr sz="2000" b="1" spc="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комплексу</a:t>
            </a:r>
            <a:r>
              <a:rPr sz="2000" b="1" spc="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просування</a:t>
            </a:r>
            <a:endParaRPr sz="2000" b="1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47749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1560" y="1556792"/>
            <a:ext cx="7920880" cy="348300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640"/>
              </a:spcBef>
              <a:buClr>
                <a:srgbClr val="0000FF"/>
              </a:buClr>
              <a:buSzPct val="88888"/>
              <a:buFont typeface="Wingdings" pitchFamily="2" charset="2"/>
              <a:buChar char="q"/>
              <a:tabLst>
                <a:tab pos="134620" algn="l"/>
              </a:tabLst>
            </a:pPr>
            <a:r>
              <a:rPr sz="2800" spc="-5" dirty="0">
                <a:latin typeface="Times New Roman"/>
                <a:cs typeface="Times New Roman"/>
              </a:rPr>
              <a:t>цілі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фірми</a:t>
            </a:r>
            <a:endParaRPr sz="2800" dirty="0">
              <a:latin typeface="Times New Roman"/>
              <a:cs typeface="Times New Roman"/>
            </a:endParaRPr>
          </a:p>
          <a:p>
            <a:pPr marL="469265" indent="-457200">
              <a:lnSpc>
                <a:spcPct val="100000"/>
              </a:lnSpc>
              <a:spcBef>
                <a:spcPts val="540"/>
              </a:spcBef>
              <a:buFont typeface="Wingdings" pitchFamily="2" charset="2"/>
              <a:buChar char="q"/>
              <a:tabLst>
                <a:tab pos="148590" algn="l"/>
              </a:tabLst>
            </a:pPr>
            <a:r>
              <a:rPr sz="2800" dirty="0">
                <a:latin typeface="Times New Roman"/>
                <a:cs typeface="Times New Roman"/>
              </a:rPr>
              <a:t>стратегія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фірми</a:t>
            </a:r>
            <a:endParaRPr sz="2800" dirty="0">
              <a:latin typeface="Times New Roman"/>
              <a:cs typeface="Times New Roman"/>
            </a:endParaRPr>
          </a:p>
          <a:p>
            <a:pPr marL="469265" indent="-457200">
              <a:lnSpc>
                <a:spcPct val="100000"/>
              </a:lnSpc>
              <a:spcBef>
                <a:spcPts val="540"/>
              </a:spcBef>
              <a:buFont typeface="Wingdings" pitchFamily="2" charset="2"/>
              <a:buChar char="q"/>
              <a:tabLst>
                <a:tab pos="148590" algn="l"/>
              </a:tabLst>
            </a:pPr>
            <a:r>
              <a:rPr sz="2800" spc="-5" dirty="0">
                <a:latin typeface="Times New Roman"/>
                <a:cs typeface="Times New Roman"/>
              </a:rPr>
              <a:t>цільова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аудиторія</a:t>
            </a:r>
            <a:endParaRPr sz="2800" dirty="0">
              <a:latin typeface="Times New Roman"/>
              <a:cs typeface="Times New Roman"/>
            </a:endParaRPr>
          </a:p>
          <a:p>
            <a:pPr marL="469265" indent="-457200">
              <a:lnSpc>
                <a:spcPct val="100000"/>
              </a:lnSpc>
              <a:spcBef>
                <a:spcPts val="540"/>
              </a:spcBef>
              <a:buFont typeface="Wingdings" pitchFamily="2" charset="2"/>
              <a:buChar char="q"/>
              <a:tabLst>
                <a:tab pos="148590" algn="l"/>
              </a:tabLst>
            </a:pPr>
            <a:r>
              <a:rPr sz="2800" dirty="0">
                <a:latin typeface="Times New Roman"/>
                <a:cs typeface="Times New Roman"/>
              </a:rPr>
              <a:t>тип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товару</a:t>
            </a:r>
            <a:endParaRPr sz="2800" dirty="0">
              <a:latin typeface="Times New Roman"/>
              <a:cs typeface="Times New Roman"/>
            </a:endParaRPr>
          </a:p>
          <a:p>
            <a:pPr marL="469265" indent="-457200">
              <a:lnSpc>
                <a:spcPct val="100000"/>
              </a:lnSpc>
              <a:spcBef>
                <a:spcPts val="540"/>
              </a:spcBef>
              <a:buFont typeface="Wingdings" pitchFamily="2" charset="2"/>
              <a:buChar char="q"/>
              <a:tabLst>
                <a:tab pos="148590" algn="l"/>
              </a:tabLst>
            </a:pPr>
            <a:r>
              <a:rPr sz="2800" dirty="0">
                <a:latin typeface="Times New Roman"/>
                <a:cs typeface="Times New Roman"/>
              </a:rPr>
              <a:t>етап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життєвого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циклу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товару</a:t>
            </a:r>
            <a:endParaRPr sz="2800" dirty="0">
              <a:latin typeface="Times New Roman"/>
              <a:cs typeface="Times New Roman"/>
            </a:endParaRPr>
          </a:p>
          <a:p>
            <a:pPr marL="469265" indent="-457200">
              <a:lnSpc>
                <a:spcPct val="100000"/>
              </a:lnSpc>
              <a:spcBef>
                <a:spcPts val="540"/>
              </a:spcBef>
              <a:buFont typeface="Wingdings" pitchFamily="2" charset="2"/>
              <a:buChar char="q"/>
              <a:tabLst>
                <a:tab pos="148590" algn="l"/>
              </a:tabLst>
            </a:pPr>
            <a:r>
              <a:rPr sz="2800" dirty="0">
                <a:latin typeface="Times New Roman"/>
                <a:cs typeface="Times New Roman"/>
              </a:rPr>
              <a:t>ємність</a:t>
            </a:r>
            <a:r>
              <a:rPr sz="2800" spc="-10" dirty="0">
                <a:latin typeface="Times New Roman"/>
                <a:cs typeface="Times New Roman"/>
              </a:rPr>
              <a:t> ринку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Times New Roman"/>
                <a:cs typeface="Times New Roman"/>
              </a:rPr>
              <a:t>та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його </a:t>
            </a:r>
            <a:r>
              <a:rPr sz="2800" spc="-10" dirty="0">
                <a:latin typeface="Times New Roman"/>
                <a:cs typeface="Times New Roman"/>
              </a:rPr>
              <a:t>концентрація</a:t>
            </a:r>
            <a:endParaRPr sz="2800" dirty="0">
              <a:latin typeface="Times New Roman"/>
              <a:cs typeface="Times New Roman"/>
            </a:endParaRPr>
          </a:p>
          <a:p>
            <a:pPr marL="469265" indent="-457200">
              <a:lnSpc>
                <a:spcPct val="100000"/>
              </a:lnSpc>
              <a:spcBef>
                <a:spcPts val="540"/>
              </a:spcBef>
              <a:buFont typeface="Wingdings" pitchFamily="2" charset="2"/>
              <a:buChar char="q"/>
              <a:tabLst>
                <a:tab pos="148590" algn="l"/>
              </a:tabLst>
            </a:pPr>
            <a:r>
              <a:rPr sz="2800" dirty="0">
                <a:latin typeface="Times New Roman"/>
                <a:cs typeface="Times New Roman"/>
              </a:rPr>
              <a:t>наявність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ресурсів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вартість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засобів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просування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02789" y="201867"/>
            <a:ext cx="5070475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Times New Roman" pitchFamily="18" charset="0"/>
                <a:cs typeface="Times New Roman" pitchFamily="18" charset="0"/>
              </a:rPr>
              <a:t>Фактори, що впливають на комплекс просування</a:t>
            </a:r>
          </a:p>
        </p:txBody>
      </p:sp>
    </p:spTree>
    <p:extLst>
      <p:ext uri="{BB962C8B-B14F-4D97-AF65-F5344CB8AC3E}">
        <p14:creationId xmlns:p14="http://schemas.microsoft.com/office/powerpoint/2010/main" val="32887561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3163</TotalTime>
  <Words>2338</Words>
  <Application>Microsoft Office PowerPoint</Application>
  <PresentationFormat>Экран (4:3)</PresentationFormat>
  <Paragraphs>502</Paragraphs>
  <Slides>58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59" baseType="lpstr">
      <vt:lpstr>Открытая</vt:lpstr>
      <vt:lpstr>Тема 8.  Маркетингова  політика просування</vt:lpstr>
      <vt:lpstr>1.Сутність маркетингової політики                   просування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Фактори, що впливають на комплекс просування</vt:lpstr>
      <vt:lpstr>Презентация PowerPoint</vt:lpstr>
      <vt:lpstr>Презентация PowerPoint</vt:lpstr>
      <vt:lpstr>2.Реклама в комплексі просування. </vt:lpstr>
      <vt:lpstr>Презентация PowerPoint</vt:lpstr>
      <vt:lpstr>Презентация PowerPoint</vt:lpstr>
      <vt:lpstr>Класифікація реклами за цілями</vt:lpstr>
      <vt:lpstr>Моделі механізму впливу реклами на споживача</vt:lpstr>
      <vt:lpstr>Моделі механізму впливу реклами на споживача</vt:lpstr>
      <vt:lpstr>Мотиви, що використовуються при розробці рекламних звернень</vt:lpstr>
      <vt:lpstr>Форми вираження ідеї рекламного звернення в телевізійній рекламі</vt:lpstr>
      <vt:lpstr>Носії реклами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Планування рекламних заходів і їх проведення  </vt:lpstr>
      <vt:lpstr>3.Стимулювання збуту товару.</vt:lpstr>
      <vt:lpstr>Презентация PowerPoint</vt:lpstr>
      <vt:lpstr>Цілі стимулювання збуту</vt:lpstr>
      <vt:lpstr>Засоби стимулювання збуту</vt:lpstr>
      <vt:lpstr>Презентация PowerPoint</vt:lpstr>
      <vt:lpstr>Співвідношення цілей та очікуваних результатів стимулювання продажу</vt:lpstr>
      <vt:lpstr>Презентация PowerPoint</vt:lpstr>
      <vt:lpstr>Інструменти стимулювання посередників </vt:lpstr>
      <vt:lpstr>Інструменти стимулювання  власного торгового персоналу</vt:lpstr>
      <vt:lpstr>Оцінка результатів реалізації заходів стимулювання продажу.</vt:lpstr>
      <vt:lpstr>4. Зв'язки з громадськістю  (Publіc Relatіons).   </vt:lpstr>
      <vt:lpstr>Презентация PowerPoint</vt:lpstr>
      <vt:lpstr>Основні принципи PR </vt:lpstr>
      <vt:lpstr>Відмінності паблік рилейшнз і реклами</vt:lpstr>
      <vt:lpstr>Презентация PowerPoint</vt:lpstr>
      <vt:lpstr>Презентация PowerPoint</vt:lpstr>
      <vt:lpstr>Основні напрями діяльності PR</vt:lpstr>
      <vt:lpstr>Презентация PowerPoint</vt:lpstr>
      <vt:lpstr>5.Індивідуальні продаж товарів.  </vt:lpstr>
      <vt:lpstr>Особливості персонального продажу </vt:lpstr>
      <vt:lpstr>Презентация PowerPoint</vt:lpstr>
      <vt:lpstr>Презентация PowerPoint</vt:lpstr>
      <vt:lpstr>4.Подолання можливих заперечень споживача</vt:lpstr>
      <vt:lpstr>Якості торгових працівників екстракласу</vt:lpstr>
      <vt:lpstr>6.Прямий маркетинг.   </vt:lpstr>
      <vt:lpstr>Презентация PowerPoint</vt:lpstr>
      <vt:lpstr>Презентация PowerPoint</vt:lpstr>
      <vt:lpstr>7.Просування товару і  правовий захист споживачів.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8.  Маркетингова політика просування</dc:title>
  <dc:creator>Natala</dc:creator>
  <cp:lastModifiedBy>Владелец</cp:lastModifiedBy>
  <cp:revision>26</cp:revision>
  <dcterms:created xsi:type="dcterms:W3CDTF">2017-01-19T15:29:40Z</dcterms:created>
  <dcterms:modified xsi:type="dcterms:W3CDTF">2023-01-23T20:59:01Z</dcterms:modified>
</cp:coreProperties>
</file>