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301" r:id="rId4"/>
    <p:sldId id="304" r:id="rId5"/>
    <p:sldId id="263" r:id="rId6"/>
    <p:sldId id="305" r:id="rId7"/>
    <p:sldId id="295" r:id="rId8"/>
    <p:sldId id="296" r:id="rId9"/>
    <p:sldId id="297" r:id="rId10"/>
    <p:sldId id="298" r:id="rId11"/>
    <p:sldId id="299" r:id="rId12"/>
    <p:sldId id="300" r:id="rId13"/>
    <p:sldId id="303" r:id="rId14"/>
    <p:sldId id="260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1A26FF-25F0-4A55-B6BD-BB62B2269B1A}">
  <a:tblStyle styleId="{B01A26FF-25F0-4A55-B6BD-BB62B2269B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368016-03FD-4C41-AD40-1A92965761F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1938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6823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84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640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877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1413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4552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8162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772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3299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347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67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7547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104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70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044100" y="0"/>
            <a:ext cx="6099900" cy="5143500"/>
          </a:xfrm>
          <a:prstGeom prst="rect">
            <a:avLst/>
          </a:prstGeom>
          <a:solidFill>
            <a:srgbClr val="FFA800">
              <a:alpha val="85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7538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3815840" y="4083900"/>
            <a:ext cx="695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rgbClr val="325680">
              <a:alpha val="8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rgbClr val="FFA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4303650" y="0"/>
            <a:ext cx="536700" cy="88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/>
          <p:nvPr/>
        </p:nvSpPr>
        <p:spPr>
          <a:xfrm>
            <a:off x="3593400" y="208667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294667"/>
                </a:solidFill>
              </a:rPr>
              <a:t>“</a:t>
            </a:r>
            <a:endParaRPr sz="6000" b="1">
              <a:solidFill>
                <a:srgbClr val="294667"/>
              </a:solidFill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303650" y="4607000"/>
            <a:ext cx="536700" cy="5367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616475" y="1393325"/>
            <a:ext cx="5911200" cy="30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b="1">
                <a:solidFill>
                  <a:srgbClr val="FFFFFF"/>
                </a:solidFill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b="1">
                <a:solidFill>
                  <a:srgbClr val="FFFFFF"/>
                </a:solidFill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b="1">
                <a:solidFill>
                  <a:srgbClr val="FFFFFF"/>
                </a:solidFill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b="1">
                <a:solidFill>
                  <a:srgbClr val="FFFFFF"/>
                </a:solidFill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b="1">
                <a:solidFill>
                  <a:srgbClr val="FFFFFF"/>
                </a:solidFill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b="1">
                <a:solidFill>
                  <a:srgbClr val="FFFFFF"/>
                </a:solidFill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b="1">
                <a:solidFill>
                  <a:srgbClr val="FFFFFF"/>
                </a:solidFill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b="1">
                <a:solidFill>
                  <a:srgbClr val="FFFFFF"/>
                </a:solidFill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265275" y="4607475"/>
            <a:ext cx="86169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</a:defRPr>
            </a:lvl1pPr>
            <a:lvl2pPr lvl="1" algn="ctr">
              <a:buNone/>
              <a:defRPr>
                <a:solidFill>
                  <a:srgbClr val="FFFFFF"/>
                </a:solidFill>
              </a:defRPr>
            </a:lvl2pPr>
            <a:lvl3pPr lvl="2" algn="ctr">
              <a:buNone/>
              <a:defRPr>
                <a:solidFill>
                  <a:srgbClr val="FFFFFF"/>
                </a:solidFill>
              </a:defRPr>
            </a:lvl3pPr>
            <a:lvl4pPr lvl="3" algn="ctr">
              <a:buNone/>
              <a:defRPr>
                <a:solidFill>
                  <a:srgbClr val="FFFFFF"/>
                </a:solidFill>
              </a:defRPr>
            </a:lvl4pPr>
            <a:lvl5pPr lvl="4" algn="ctr">
              <a:buNone/>
              <a:defRPr>
                <a:solidFill>
                  <a:srgbClr val="FFFFFF"/>
                </a:solidFill>
              </a:defRPr>
            </a:lvl5pPr>
            <a:lvl6pPr lvl="5" algn="ctr">
              <a:buNone/>
              <a:defRPr>
                <a:solidFill>
                  <a:srgbClr val="FFFFFF"/>
                </a:solidFill>
              </a:defRPr>
            </a:lvl6pPr>
            <a:lvl7pPr lvl="6" algn="ctr">
              <a:buNone/>
              <a:defRPr>
                <a:solidFill>
                  <a:srgbClr val="FFFFFF"/>
                </a:solidFill>
              </a:defRPr>
            </a:lvl7pPr>
            <a:lvl8pPr lvl="7" algn="ctr">
              <a:buNone/>
              <a:defRPr>
                <a:solidFill>
                  <a:srgbClr val="FFFFFF"/>
                </a:solidFill>
              </a:defRPr>
            </a:lvl8pPr>
            <a:lvl9pPr lvl="8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right" type="twoColTx">
  <p:cSld name="TITLE_AND_TWO_COLUMN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rgbClr val="FFA800">
              <a:alpha val="858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3043975" y="0"/>
            <a:ext cx="60999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0" y="0"/>
            <a:ext cx="536700" cy="536700"/>
          </a:xfrm>
          <a:prstGeom prst="rect">
            <a:avLst/>
          </a:prstGeom>
          <a:solidFill>
            <a:srgbClr val="2946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3467825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6153578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▫"/>
              <a:defRPr sz="14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▪"/>
              <a:defRPr sz="14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</a:defRPr>
            </a:lvl1pPr>
            <a:lvl2pPr lvl="1" algn="ctr">
              <a:buNone/>
              <a:defRPr>
                <a:solidFill>
                  <a:srgbClr val="FFFFFF"/>
                </a:solidFill>
              </a:defRPr>
            </a:lvl2pPr>
            <a:lvl3pPr lvl="2" algn="ctr">
              <a:buNone/>
              <a:defRPr>
                <a:solidFill>
                  <a:srgbClr val="FFFFFF"/>
                </a:solidFill>
              </a:defRPr>
            </a:lvl3pPr>
            <a:lvl4pPr lvl="3" algn="ctr">
              <a:buNone/>
              <a:defRPr>
                <a:solidFill>
                  <a:srgbClr val="FFFFFF"/>
                </a:solidFill>
              </a:defRPr>
            </a:lvl4pPr>
            <a:lvl5pPr lvl="4" algn="ctr">
              <a:buNone/>
              <a:defRPr>
                <a:solidFill>
                  <a:srgbClr val="FFFFFF"/>
                </a:solidFill>
              </a:defRPr>
            </a:lvl5pPr>
            <a:lvl6pPr lvl="5" algn="ctr">
              <a:buNone/>
              <a:defRPr>
                <a:solidFill>
                  <a:srgbClr val="FFFFFF"/>
                </a:solidFill>
              </a:defRPr>
            </a:lvl6pPr>
            <a:lvl7pPr lvl="6" algn="ctr">
              <a:buNone/>
              <a:defRPr>
                <a:solidFill>
                  <a:srgbClr val="FFFFFF"/>
                </a:solidFill>
              </a:defRPr>
            </a:lvl7pPr>
            <a:lvl8pPr lvl="7" algn="ctr">
              <a:buNone/>
              <a:defRPr>
                <a:solidFill>
                  <a:srgbClr val="FFFFFF"/>
                </a:solidFill>
              </a:defRPr>
            </a:lvl8pPr>
            <a:lvl9pPr lvl="8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3578787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rgbClr val="325680">
              <a:alpha val="8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rgbClr val="FFA8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8"/>
          <p:cNvSpPr/>
          <p:nvPr/>
        </p:nvSpPr>
        <p:spPr>
          <a:xfrm>
            <a:off x="0" y="0"/>
            <a:ext cx="536700" cy="53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>
                <a:solidFill>
                  <a:srgbClr val="294667"/>
                </a:solidFill>
              </a:defRPr>
            </a:lvl1pPr>
            <a:lvl2pPr lvl="1" algn="ctr" rtl="0">
              <a:buNone/>
              <a:defRPr>
                <a:solidFill>
                  <a:srgbClr val="294667"/>
                </a:solidFill>
              </a:defRPr>
            </a:lvl2pPr>
            <a:lvl3pPr lvl="2" algn="ctr" rtl="0">
              <a:buNone/>
              <a:defRPr>
                <a:solidFill>
                  <a:srgbClr val="294667"/>
                </a:solidFill>
              </a:defRPr>
            </a:lvl3pPr>
            <a:lvl4pPr lvl="3" algn="ctr" rtl="0">
              <a:buNone/>
              <a:defRPr>
                <a:solidFill>
                  <a:srgbClr val="294667"/>
                </a:solidFill>
              </a:defRPr>
            </a:lvl4pPr>
            <a:lvl5pPr lvl="4" algn="ctr" rtl="0">
              <a:buNone/>
              <a:defRPr>
                <a:solidFill>
                  <a:srgbClr val="294667"/>
                </a:solidFill>
              </a:defRPr>
            </a:lvl5pPr>
            <a:lvl6pPr lvl="5" algn="ctr" rtl="0">
              <a:buNone/>
              <a:defRPr>
                <a:solidFill>
                  <a:srgbClr val="294667"/>
                </a:solidFill>
              </a:defRPr>
            </a:lvl6pPr>
            <a:lvl7pPr lvl="6" algn="ctr" rtl="0">
              <a:buNone/>
              <a:defRPr>
                <a:solidFill>
                  <a:srgbClr val="294667"/>
                </a:solidFill>
              </a:defRPr>
            </a:lvl7pPr>
            <a:lvl8pPr lvl="7" algn="ctr" rtl="0">
              <a:buNone/>
              <a:defRPr>
                <a:solidFill>
                  <a:srgbClr val="294667"/>
                </a:solidFill>
              </a:defRPr>
            </a:lvl8pPr>
            <a:lvl9pPr lvl="8" algn="ctr" rtl="0">
              <a:buNone/>
              <a:defRPr>
                <a:solidFill>
                  <a:srgbClr val="294667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coursera.org/lecture/sociologiya-media/vizual-nyi-analiz-tieoriia-i-mietodologhiia-3sB4J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coursera.org/lecture/sociologiya-media/vizual-nyi-analiz-razbor-kieisov-ETyh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3679325" y="27538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Візуальний аналіз в соціології</a:t>
            </a:r>
            <a:endParaRPr dirty="0"/>
          </a:p>
        </p:txBody>
      </p:sp>
      <p:grpSp>
        <p:nvGrpSpPr>
          <p:cNvPr id="104" name="Google Shape;104;p15"/>
          <p:cNvGrpSpPr/>
          <p:nvPr/>
        </p:nvGrpSpPr>
        <p:grpSpPr>
          <a:xfrm>
            <a:off x="2021833" y="3108456"/>
            <a:ext cx="755766" cy="671484"/>
            <a:chOff x="5292575" y="3681900"/>
            <a:chExt cx="420150" cy="373275"/>
          </a:xfrm>
        </p:grpSpPr>
        <p:sp>
          <p:nvSpPr>
            <p:cNvPr id="105" name="Google Shape;105;p15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FFA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Основні характеристики візуальних джерел та інформації</a:t>
            </a:r>
            <a:endParaRPr lang="uk-UA"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b="1" dirty="0"/>
              <a:t>По-п’яте,</a:t>
            </a:r>
            <a:r>
              <a:rPr lang="uk-UA" dirty="0"/>
              <a:t> візуальні джерела відкривають для дослідників нові шляхи для розуміння минулого, збагачуючи дослідницький арсенал і способи аналізу. Аналіз таких документів становить свого роду процес соціального пригадування. </a:t>
            </a:r>
            <a:endParaRPr lang="uk-UA" dirty="0" smtClean="0"/>
          </a:p>
          <a:p>
            <a:pPr algn="just"/>
            <a:r>
              <a:rPr lang="uk-UA" b="1" dirty="0" smtClean="0"/>
              <a:t>По-шосте</a:t>
            </a:r>
            <a:r>
              <a:rPr lang="uk-UA" b="1" dirty="0"/>
              <a:t>,</a:t>
            </a:r>
            <a:r>
              <a:rPr lang="uk-UA" dirty="0"/>
              <a:t> візуальні джерела можуть набувати статус історичних документів, пам’яток історії. За таких умов візуальні джерела набувають особливого значення для дослідників різних соціальних й історичних наук. </a:t>
            </a:r>
            <a:endParaRPr lang="uk-UA" dirty="0" smtClean="0"/>
          </a:p>
          <a:p>
            <a:pPr algn="just"/>
            <a:r>
              <a:rPr lang="uk-UA" b="1" dirty="0" smtClean="0"/>
              <a:t>По-сьоме</a:t>
            </a:r>
            <a:r>
              <a:rPr lang="uk-UA" b="1" dirty="0"/>
              <a:t>,</a:t>
            </a:r>
            <a:r>
              <a:rPr lang="uk-UA" dirty="0"/>
              <a:t> при роботі з візуальною інформацією та джерелами завжди потрібно враховувати контекст. Такі документи, хоча і є автономними, але не можуть існувати </a:t>
            </a:r>
            <a:r>
              <a:rPr lang="uk-UA" dirty="0" err="1"/>
              <a:t>від’ємно</a:t>
            </a:r>
            <a:r>
              <a:rPr lang="uk-UA" dirty="0"/>
              <a:t> від соціального контексту. Тільки за таких умов розкривається їх сутність та закладаються основи для декодування візуальної інформації.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63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Категорії візуальних джерел та інформації</a:t>
            </a:r>
            <a:endParaRPr lang="uk-UA"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dirty="0" smtClean="0"/>
              <a:t>Перший </a:t>
            </a:r>
            <a:r>
              <a:rPr lang="uk-UA" dirty="0"/>
              <a:t>критерій – це техніка їх створення. Тут можна виділити різноманітні категорії: живопис і графіка, скульптура, кіно, класична фотографія, електронний або цифровий образ, сценографія і спектакль. </a:t>
            </a:r>
            <a:endParaRPr lang="uk-UA" dirty="0" smtClean="0"/>
          </a:p>
          <a:p>
            <a:pPr algn="just"/>
            <a:r>
              <a:rPr lang="uk-UA" dirty="0" smtClean="0"/>
              <a:t>Другий </a:t>
            </a:r>
            <a:r>
              <a:rPr lang="uk-UA" dirty="0"/>
              <a:t>критерій – локалізація образу, місце його презентації. Місцем локалізації може виступати доступний медіапростір, публічний простір, </a:t>
            </a:r>
            <a:r>
              <a:rPr lang="uk-UA" dirty="0" smtClean="0"/>
              <a:t>приватний </a:t>
            </a:r>
            <a:r>
              <a:rPr lang="uk-UA" dirty="0"/>
              <a:t>простір. </a:t>
            </a:r>
            <a:endParaRPr lang="uk-UA" dirty="0" smtClean="0"/>
          </a:p>
          <a:p>
            <a:pPr algn="just"/>
            <a:r>
              <a:rPr lang="uk-UA" dirty="0" smtClean="0"/>
              <a:t>Третій </a:t>
            </a:r>
            <a:r>
              <a:rPr lang="uk-UA" dirty="0"/>
              <a:t>критерій стосується функції, яку виконує образ. Одні образи реалізують художню функцію – експресивну і естетичну, інші – функцію інформаційну чи документальну, а треті – функції комерційні, рекламні, пропагандистські. Ці функції не виключають </a:t>
            </a:r>
            <a:r>
              <a:rPr lang="uk-UA" dirty="0" smtClean="0"/>
              <a:t>одна одну </a:t>
            </a:r>
            <a:r>
              <a:rPr lang="uk-UA" dirty="0"/>
              <a:t>і можуть </a:t>
            </a:r>
            <a:r>
              <a:rPr lang="uk-UA" dirty="0" smtClean="0"/>
              <a:t>поєднуватись </a:t>
            </a:r>
            <a:r>
              <a:rPr lang="uk-UA" dirty="0"/>
              <a:t>в різних </a:t>
            </a:r>
            <a:r>
              <a:rPr lang="uk-UA" dirty="0" smtClean="0"/>
              <a:t>комбінаціях.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3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Що можна побачити? </a:t>
            </a:r>
            <a:endParaRPr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dirty="0"/>
              <a:t> П. Штомпка виділяє чотири типи соціальних структур, які можна побачити на фотографії: </a:t>
            </a:r>
            <a:endParaRPr lang="uk-UA" dirty="0" smtClean="0"/>
          </a:p>
          <a:p>
            <a:pPr algn="just"/>
            <a:r>
              <a:rPr lang="uk-UA" dirty="0" smtClean="0"/>
              <a:t>1</a:t>
            </a:r>
            <a:r>
              <a:rPr lang="uk-UA" dirty="0"/>
              <a:t>) структуру інтеракцій (людська діяльність, зв'язку і взаємодії між людьми); </a:t>
            </a:r>
            <a:endParaRPr lang="uk-UA" dirty="0" smtClean="0"/>
          </a:p>
          <a:p>
            <a:pPr algn="just"/>
            <a:r>
              <a:rPr lang="uk-UA" dirty="0" smtClean="0"/>
              <a:t>2</a:t>
            </a:r>
            <a:r>
              <a:rPr lang="uk-UA" dirty="0"/>
              <a:t>) нормативну структуру (норми, правила, ритуали, звичаї, закони, цінності, стилі життя); </a:t>
            </a:r>
            <a:endParaRPr lang="uk-UA" dirty="0" smtClean="0"/>
          </a:p>
          <a:p>
            <a:pPr algn="just"/>
            <a:r>
              <a:rPr lang="uk-UA" dirty="0" smtClean="0"/>
              <a:t>3</a:t>
            </a:r>
            <a:r>
              <a:rPr lang="uk-UA" dirty="0"/>
              <a:t>) ідеальну структуру (розповсюдженні переконання, погляди, міфи та ідеології</a:t>
            </a:r>
            <a:r>
              <a:rPr lang="uk-UA" dirty="0" smtClean="0"/>
              <a:t>); </a:t>
            </a:r>
          </a:p>
          <a:p>
            <a:pPr algn="just"/>
            <a:r>
              <a:rPr lang="uk-UA" dirty="0" smtClean="0"/>
              <a:t>4</a:t>
            </a:r>
            <a:r>
              <a:rPr lang="uk-UA" dirty="0"/>
              <a:t>) структуру можливостей (доступ до різних соціальних ресурсів, таким як влада, багатство, престиж, освіти і т.д</a:t>
            </a:r>
            <a:r>
              <a:rPr lang="uk-UA" dirty="0" smtClean="0"/>
              <a:t>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9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На що звертати увагу? </a:t>
            </a:r>
            <a:endParaRPr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dirty="0"/>
              <a:t> П. Штомпка </a:t>
            </a:r>
            <a:r>
              <a:rPr lang="uk-UA" dirty="0" smtClean="0"/>
              <a:t>створив таку схему аналізу фотографії</a:t>
            </a:r>
            <a:r>
              <a:rPr lang="uk-UA" dirty="0"/>
              <a:t>: </a:t>
            </a:r>
            <a:endParaRPr lang="uk-UA" dirty="0" smtClean="0"/>
          </a:p>
          <a:p>
            <a:pPr algn="just"/>
            <a:r>
              <a:rPr lang="uk-UA" dirty="0" smtClean="0"/>
              <a:t>1) Контекст</a:t>
            </a:r>
          </a:p>
          <a:p>
            <a:pPr algn="just"/>
            <a:r>
              <a:rPr lang="uk-UA" dirty="0" smtClean="0"/>
              <a:t>2) Люди</a:t>
            </a:r>
          </a:p>
          <a:p>
            <a:pPr algn="just"/>
            <a:r>
              <a:rPr lang="uk-UA" dirty="0" smtClean="0"/>
              <a:t>3) Дії/події</a:t>
            </a:r>
          </a:p>
          <a:p>
            <a:pPr algn="just"/>
            <a:r>
              <a:rPr lang="uk-UA" dirty="0" smtClean="0"/>
              <a:t>4) Соціальні взаємодії</a:t>
            </a:r>
          </a:p>
          <a:p>
            <a:pPr algn="just"/>
            <a:r>
              <a:rPr lang="uk-UA" dirty="0" smtClean="0"/>
              <a:t>5) Соціальні групи/колективні взаємодії</a:t>
            </a:r>
          </a:p>
          <a:p>
            <a:pPr algn="just"/>
            <a:r>
              <a:rPr lang="uk-UA" dirty="0" smtClean="0"/>
              <a:t>6) Культура</a:t>
            </a:r>
          </a:p>
          <a:p>
            <a:pPr algn="just"/>
            <a:r>
              <a:rPr lang="uk-UA" dirty="0" smtClean="0"/>
              <a:t>7) Оточення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60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7000"/>
          </a:schemeClr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753466" y="1393325"/>
            <a:ext cx="7805318" cy="300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buAutoNum type="arabicParenR"/>
            </a:pP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ru.coursera.org/lecture/sociologiya-media/vizual-nyi-analiz-tieoriia-i-mietodologhiia-3sB4J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342900" lvl="0" indent="-342900" algn="just">
              <a:buAutoNum type="arabicParenR"/>
            </a:pPr>
            <a:r>
              <a:rPr lang="en-US" sz="16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ru.coursera.org/lecture/sociologiya-media/vizual-nyi-analiz-razbor-kieisov-ETyho</a:t>
            </a:r>
            <a:endParaRPr lang="uk-UA" sz="1600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sz="1600" dirty="0"/>
          </a:p>
        </p:txBody>
      </p:sp>
      <p:sp>
        <p:nvSpPr>
          <p:cNvPr id="140" name="Google Shape;140;p19"/>
          <p:cNvSpPr txBox="1">
            <a:spLocks noGrp="1"/>
          </p:cNvSpPr>
          <p:nvPr>
            <p:ph type="sldNum" idx="12"/>
          </p:nvPr>
        </p:nvSpPr>
        <p:spPr>
          <a:xfrm>
            <a:off x="265275" y="4607475"/>
            <a:ext cx="86169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аналізу візуального матеріалу</a:t>
            </a:r>
            <a:endParaRPr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294667"/>
                </a:solidFill>
              </a:rPr>
              <a:t>2</a:t>
            </a:fld>
            <a:endParaRPr>
              <a:solidFill>
                <a:srgbClr val="294667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1674" y="1614875"/>
            <a:ext cx="5735115" cy="315870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Аналіз візуальних матеріалів як </a:t>
            </a:r>
            <a:r>
              <a:rPr lang="uk-UA" dirty="0" smtClean="0">
                <a:solidFill>
                  <a:schemeClr val="tx1"/>
                </a:solidFill>
              </a:rPr>
              <a:t>дослідницький </a:t>
            </a:r>
            <a:r>
              <a:rPr lang="uk-UA" dirty="0">
                <a:solidFill>
                  <a:schemeClr val="tx1"/>
                </a:solidFill>
              </a:rPr>
              <a:t>напрям розвивається в межах різних наук – від мистецтвознавства до інформатики.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err="1" smtClean="0">
                <a:solidFill>
                  <a:schemeClr val="tx1"/>
                </a:solidFill>
              </a:rPr>
              <a:t>Міждисциплінарність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цього напряму є, з </a:t>
            </a:r>
            <a:r>
              <a:rPr lang="uk-UA" dirty="0" smtClean="0">
                <a:solidFill>
                  <a:schemeClr val="tx1"/>
                </a:solidFill>
              </a:rPr>
              <a:t>одного </a:t>
            </a:r>
            <a:r>
              <a:rPr lang="uk-UA" dirty="0">
                <a:solidFill>
                  <a:schemeClr val="tx1"/>
                </a:solidFill>
              </a:rPr>
              <a:t>боку, його великою перевагою, оскільки до аналізу візуальних артефактів можна підійти з теоретико-методологічних засад різних </a:t>
            </a:r>
            <a:r>
              <a:rPr lang="uk-UA" dirty="0" smtClean="0">
                <a:solidFill>
                  <a:schemeClr val="tx1"/>
                </a:solidFill>
              </a:rPr>
              <a:t>наукових </a:t>
            </a:r>
            <a:r>
              <a:rPr lang="uk-UA" dirty="0">
                <a:solidFill>
                  <a:schemeClr val="tx1"/>
                </a:solidFill>
              </a:rPr>
              <a:t>дисциплін. З іншого боку, в цьому є свої </a:t>
            </a:r>
            <a:r>
              <a:rPr lang="uk-UA" dirty="0" smtClean="0">
                <a:solidFill>
                  <a:schemeClr val="tx1"/>
                </a:solidFill>
              </a:rPr>
              <a:t>недоліки</a:t>
            </a:r>
            <a:r>
              <a:rPr lang="uk-UA" dirty="0">
                <a:solidFill>
                  <a:schemeClr val="tx1"/>
                </a:solidFill>
              </a:rPr>
              <a:t>, які передусім полягають у тому, що </a:t>
            </a:r>
            <a:r>
              <a:rPr lang="uk-UA" dirty="0" smtClean="0">
                <a:solidFill>
                  <a:schemeClr val="tx1"/>
                </a:solidFill>
              </a:rPr>
              <a:t>аналіз </a:t>
            </a:r>
            <a:r>
              <a:rPr lang="uk-UA" dirty="0">
                <a:solidFill>
                  <a:schemeClr val="tx1"/>
                </a:solidFill>
              </a:rPr>
              <a:t>візуальних матеріалів не є структурованим і систематизованим.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Навіть </a:t>
            </a:r>
            <a:r>
              <a:rPr lang="uk-UA" dirty="0">
                <a:solidFill>
                  <a:schemeClr val="tx1"/>
                </a:solidFill>
              </a:rPr>
              <a:t>у межах </a:t>
            </a:r>
            <a:r>
              <a:rPr lang="uk-UA" dirty="0" smtClean="0">
                <a:solidFill>
                  <a:schemeClr val="tx1"/>
                </a:solidFill>
              </a:rPr>
              <a:t>соціологічних </a:t>
            </a:r>
            <a:r>
              <a:rPr lang="uk-UA" dirty="0">
                <a:solidFill>
                  <a:schemeClr val="tx1"/>
                </a:solidFill>
              </a:rPr>
              <a:t>досліджень візуальні методи не становлять окрему, усталену групу </a:t>
            </a:r>
            <a:r>
              <a:rPr lang="uk-UA" dirty="0" smtClean="0">
                <a:solidFill>
                  <a:schemeClr val="tx1"/>
                </a:solidFill>
              </a:rPr>
              <a:t>методів.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аналізу візуального матеріалу</a:t>
            </a:r>
            <a:endParaRPr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294667"/>
                </a:solidFill>
              </a:rPr>
              <a:t>3</a:t>
            </a:fld>
            <a:endParaRPr>
              <a:solidFill>
                <a:srgbClr val="294667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1674" y="1614875"/>
            <a:ext cx="5735115" cy="3158700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Дослідження різних видів візуальних джерел та інформації – фотографій, малюнків, відеоматеріалів, будь-яких інших зображень – на думку багатьох сучасних науковців – суспільствознавців, нерозривно пов’язане із центральних значенням візуального у сучасній культурі.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Отримуючи </a:t>
            </a:r>
            <a:r>
              <a:rPr lang="uk-UA" dirty="0">
                <a:solidFill>
                  <a:schemeClr val="tx1"/>
                </a:solidFill>
              </a:rPr>
              <a:t>новий візуальний вимір, соціологія не просто використовує порівняно недавні і новітні досягнення техніки і технології </a:t>
            </a:r>
            <a:r>
              <a:rPr lang="uk-UA" dirty="0" smtClean="0">
                <a:solidFill>
                  <a:schemeClr val="tx1"/>
                </a:solidFill>
              </a:rPr>
              <a:t>створення, </a:t>
            </a:r>
            <a:r>
              <a:rPr lang="uk-UA" dirty="0">
                <a:solidFill>
                  <a:schemeClr val="tx1"/>
                </a:solidFill>
              </a:rPr>
              <a:t>збереження і передачі зображень</a:t>
            </a:r>
            <a:r>
              <a:rPr lang="uk-UA" dirty="0" smtClean="0">
                <a:solidFill>
                  <a:schemeClr val="tx1"/>
                </a:solidFill>
              </a:rPr>
              <a:t>, а фіксує </a:t>
            </a:r>
            <a:r>
              <a:rPr lang="uk-UA" dirty="0">
                <a:solidFill>
                  <a:schemeClr val="tx1"/>
                </a:solidFill>
              </a:rPr>
              <a:t>кардинальне розширенням сфери візуального в самій структурі суспільного життя. </a:t>
            </a:r>
          </a:p>
        </p:txBody>
      </p:sp>
    </p:spTree>
    <p:extLst>
      <p:ext uri="{BB962C8B-B14F-4D97-AF65-F5344CB8AC3E}">
        <p14:creationId xmlns:p14="http://schemas.microsoft.com/office/powerpoint/2010/main" val="375205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Особливості аналізу візуального матеріалу</a:t>
            </a:r>
            <a:endParaRPr dirty="0"/>
          </a:p>
        </p:txBody>
      </p:sp>
      <p:sp>
        <p:nvSpPr>
          <p:cNvPr id="119" name="Google Shape;119;p16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294667"/>
                </a:solidFill>
              </a:rPr>
              <a:t>4</a:t>
            </a:fld>
            <a:endParaRPr>
              <a:solidFill>
                <a:srgbClr val="294667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1674" y="1614875"/>
            <a:ext cx="5735115" cy="3158700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Соціологи</a:t>
            </a:r>
            <a:r>
              <a:rPr lang="uk-UA" dirty="0">
                <a:solidFill>
                  <a:schemeClr val="tx1"/>
                </a:solidFill>
              </a:rPr>
              <a:t>, орієнтовані на візуальні </a:t>
            </a:r>
            <a:r>
              <a:rPr lang="uk-UA" dirty="0" smtClean="0">
                <a:solidFill>
                  <a:schemeClr val="tx1"/>
                </a:solidFill>
              </a:rPr>
              <a:t>проекти</a:t>
            </a:r>
            <a:r>
              <a:rPr lang="uk-UA" dirty="0">
                <a:solidFill>
                  <a:schemeClr val="tx1"/>
                </a:solidFill>
              </a:rPr>
              <a:t>, погоджуються, що візуальні зображення є джерелами інформації про різноманітні </a:t>
            </a:r>
            <a:r>
              <a:rPr lang="uk-UA" dirty="0" smtClean="0">
                <a:solidFill>
                  <a:schemeClr val="tx1"/>
                </a:solidFill>
              </a:rPr>
              <a:t>аспекти </a:t>
            </a:r>
            <a:r>
              <a:rPr lang="uk-UA" dirty="0">
                <a:solidFill>
                  <a:schemeClr val="tx1"/>
                </a:solidFill>
              </a:rPr>
              <a:t>соціальних і культурних явищ, їх </a:t>
            </a:r>
            <a:r>
              <a:rPr lang="uk-UA" dirty="0" smtClean="0">
                <a:solidFill>
                  <a:schemeClr val="tx1"/>
                </a:solidFill>
              </a:rPr>
              <a:t>використання </a:t>
            </a:r>
            <a:r>
              <a:rPr lang="uk-UA" dirty="0">
                <a:solidFill>
                  <a:schemeClr val="tx1"/>
                </a:solidFill>
              </a:rPr>
              <a:t>вимагає від дослідників володіння </a:t>
            </a:r>
            <a:r>
              <a:rPr lang="uk-UA" dirty="0" smtClean="0">
                <a:solidFill>
                  <a:schemeClr val="tx1"/>
                </a:solidFill>
              </a:rPr>
              <a:t>комплексом </a:t>
            </a:r>
            <a:r>
              <a:rPr lang="uk-UA" dirty="0">
                <a:solidFill>
                  <a:schemeClr val="tx1"/>
                </a:solidFill>
              </a:rPr>
              <a:t>методологічних та </a:t>
            </a:r>
            <a:r>
              <a:rPr lang="uk-UA" dirty="0" err="1">
                <a:solidFill>
                  <a:schemeClr val="tx1"/>
                </a:solidFill>
              </a:rPr>
              <a:t>інтерпретативних</a:t>
            </a:r>
            <a:r>
              <a:rPr lang="uk-UA" dirty="0">
                <a:solidFill>
                  <a:schemeClr val="tx1"/>
                </a:solidFill>
              </a:rPr>
              <a:t> практик. </a:t>
            </a:r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Протягом </a:t>
            </a:r>
            <a:r>
              <a:rPr lang="uk-UA" dirty="0">
                <a:solidFill>
                  <a:schemeClr val="tx1"/>
                </a:solidFill>
              </a:rPr>
              <a:t>останньої чверті ХХ століття візуальна соціологія зробила </a:t>
            </a:r>
            <a:r>
              <a:rPr lang="uk-UA" dirty="0" smtClean="0">
                <a:solidFill>
                  <a:schemeClr val="tx1"/>
                </a:solidFill>
              </a:rPr>
              <a:t>певний </a:t>
            </a:r>
            <a:r>
              <a:rPr lang="uk-UA" dirty="0">
                <a:solidFill>
                  <a:schemeClr val="tx1"/>
                </a:solidFill>
              </a:rPr>
              <a:t>внесок у розвиток польових досліджень, відкрила нові джерела первинної інформації для аналізу, а також продемонструвала, що нові цифрові засоби інформації забезпечують значні можливості для дослідження, навчання та </a:t>
            </a:r>
            <a:r>
              <a:rPr lang="uk-UA" dirty="0" smtClean="0">
                <a:solidFill>
                  <a:schemeClr val="tx1"/>
                </a:solidFill>
              </a:rPr>
              <a:t>комунікації</a:t>
            </a:r>
            <a:r>
              <a:rPr lang="uk-UA" dirty="0">
                <a:solidFill>
                  <a:schemeClr val="tx1"/>
                </a:solidFill>
              </a:rPr>
              <a:t>, і таким чином відкрила новий </a:t>
            </a:r>
            <a:r>
              <a:rPr lang="uk-UA" dirty="0" smtClean="0">
                <a:solidFill>
                  <a:schemeClr val="tx1"/>
                </a:solidFill>
              </a:rPr>
              <a:t>різновид </a:t>
            </a:r>
            <a:r>
              <a:rPr lang="uk-UA" dirty="0">
                <a:solidFill>
                  <a:schemeClr val="tx1"/>
                </a:solidFill>
              </a:rPr>
              <a:t>соціологічного дослідження, яке </a:t>
            </a:r>
            <a:r>
              <a:rPr lang="uk-UA" dirty="0" smtClean="0">
                <a:solidFill>
                  <a:schemeClr val="tx1"/>
                </a:solidFill>
              </a:rPr>
              <a:t>використовує </a:t>
            </a:r>
            <a:r>
              <a:rPr lang="uk-UA" dirty="0">
                <a:solidFill>
                  <a:schemeClr val="tx1"/>
                </a:solidFill>
              </a:rPr>
              <a:t>візуальні матеріали.</a:t>
            </a:r>
          </a:p>
        </p:txBody>
      </p:sp>
    </p:spTree>
    <p:extLst>
      <p:ext uri="{BB962C8B-B14F-4D97-AF65-F5344CB8AC3E}">
        <p14:creationId xmlns:p14="http://schemas.microsoft.com/office/powerpoint/2010/main" val="43814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Джерела</a:t>
            </a:r>
            <a:endParaRPr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28912" y="1465674"/>
            <a:ext cx="5888315" cy="3435509"/>
          </a:xfrm>
        </p:spPr>
        <p:txBody>
          <a:bodyPr/>
          <a:lstStyle/>
          <a:p>
            <a:pPr algn="just"/>
            <a:r>
              <a:rPr lang="uk-UA" sz="1350" dirty="0"/>
              <a:t>Загалом для </a:t>
            </a:r>
            <a:r>
              <a:rPr lang="uk-UA" sz="1350" dirty="0" smtClean="0"/>
              <a:t>гуманітарного знання </a:t>
            </a:r>
            <a:r>
              <a:rPr lang="uk-UA" sz="1350" dirty="0"/>
              <a:t>ХХ ст. характерний «візуальний поворот</a:t>
            </a:r>
            <a:r>
              <a:rPr lang="uk-UA" sz="1350" dirty="0" smtClean="0"/>
              <a:t>»</a:t>
            </a:r>
            <a:r>
              <a:rPr lang="en-US" sz="1350" dirty="0" smtClean="0"/>
              <a:t>, </a:t>
            </a:r>
            <a:r>
              <a:rPr lang="uk-UA" sz="1350" dirty="0"/>
              <a:t>як реакція на процеси культурних змін. Поширення візуальної інформації у </a:t>
            </a:r>
            <a:r>
              <a:rPr lang="uk-UA" sz="1350" dirty="0" smtClean="0"/>
              <a:t>значному ступені </a:t>
            </a:r>
            <a:r>
              <a:rPr lang="uk-UA" sz="1350" dirty="0"/>
              <a:t>визначає характер сучасних соціальних взаємодій</a:t>
            </a:r>
            <a:r>
              <a:rPr lang="uk-UA" sz="1350" dirty="0" smtClean="0"/>
              <a:t>, що </a:t>
            </a:r>
            <a:r>
              <a:rPr lang="uk-UA" sz="1350" dirty="0"/>
              <a:t>використовують мову візуальних образів. </a:t>
            </a:r>
            <a:endParaRPr lang="uk-UA" sz="1350" dirty="0" smtClean="0"/>
          </a:p>
          <a:p>
            <a:pPr algn="just"/>
            <a:r>
              <a:rPr lang="uk-UA" sz="1350" dirty="0" smtClean="0"/>
              <a:t>Звернення </a:t>
            </a:r>
            <a:r>
              <a:rPr lang="uk-UA" sz="1350" dirty="0"/>
              <a:t>до вивчення - аналізу та інтерпретації — візуальних документів пояснюється не тільки </a:t>
            </a:r>
            <a:r>
              <a:rPr lang="uk-UA" sz="1350" dirty="0" smtClean="0"/>
              <a:t>зростаючою </a:t>
            </a:r>
            <a:r>
              <a:rPr lang="uk-UA" sz="1350" dirty="0"/>
              <a:t>кількістю та значенням образів та зображень. </a:t>
            </a:r>
            <a:r>
              <a:rPr lang="uk-UA" sz="1350" dirty="0" smtClean="0"/>
              <a:t>Доступність технічних </a:t>
            </a:r>
            <a:r>
              <a:rPr lang="uk-UA" sz="1350" dirty="0"/>
              <a:t>засобів фото та відеозйомки, можливість їх </a:t>
            </a:r>
            <a:r>
              <a:rPr lang="uk-UA" sz="1350" dirty="0" smtClean="0"/>
              <a:t>повсякденного застосування </a:t>
            </a:r>
            <a:r>
              <a:rPr lang="uk-UA" sz="1350" dirty="0"/>
              <a:t>більшістю людей </a:t>
            </a:r>
            <a:r>
              <a:rPr lang="uk-UA" sz="1350" dirty="0" smtClean="0"/>
              <a:t>створює </a:t>
            </a:r>
            <a:r>
              <a:rPr lang="uk-UA" sz="1350" dirty="0"/>
              <a:t>ситуацію </a:t>
            </a:r>
            <a:r>
              <a:rPr lang="uk-UA" sz="1350" dirty="0" smtClean="0"/>
              <a:t>накопичення візуального </a:t>
            </a:r>
            <a:r>
              <a:rPr lang="uk-UA" sz="1350" dirty="0"/>
              <a:t>матеріалу, що фіксує звичайне життя. </a:t>
            </a:r>
            <a:endParaRPr lang="uk-UA" sz="1350" dirty="0" smtClean="0"/>
          </a:p>
          <a:p>
            <a:pPr algn="just"/>
            <a:r>
              <a:rPr lang="uk-UA" sz="1350" dirty="0" smtClean="0"/>
              <a:t>Таким </a:t>
            </a:r>
            <a:r>
              <a:rPr lang="uk-UA" sz="1350" dirty="0"/>
              <a:t>чином</a:t>
            </a:r>
            <a:r>
              <a:rPr lang="uk-UA" sz="1350" dirty="0" smtClean="0"/>
              <a:t>, звернення </a:t>
            </a:r>
            <a:r>
              <a:rPr lang="uk-UA" sz="1350" dirty="0"/>
              <a:t>до візуальних документів у соціологічних дослідженнях</a:t>
            </a:r>
            <a:r>
              <a:rPr lang="uk-UA" sz="1350" dirty="0" smtClean="0"/>
              <a:t>, обумовлене </a:t>
            </a:r>
            <a:r>
              <a:rPr lang="uk-UA" sz="1350" dirty="0"/>
              <a:t>сучасним культурним контекстом, включається до </a:t>
            </a:r>
            <a:r>
              <a:rPr lang="uk-UA" sz="1350" dirty="0" smtClean="0"/>
              <a:t>логіки розвитку </a:t>
            </a:r>
            <a:r>
              <a:rPr lang="uk-UA" sz="1350" dirty="0"/>
              <a:t>гуманітарного </a:t>
            </a:r>
            <a:r>
              <a:rPr lang="uk-UA" sz="1350" dirty="0" smtClean="0"/>
              <a:t>знання</a:t>
            </a:r>
            <a:r>
              <a:rPr lang="uk-UA" sz="1350" dirty="0"/>
              <a:t>.</a:t>
            </a:r>
            <a:endParaRPr lang="uk-UA" sz="13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/>
              <a:t>Джерела</a:t>
            </a:r>
            <a:endParaRPr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dirty="0"/>
              <a:t>Фотографія, кінокартина, відеофільм – це цілком самодостатні візуальні </a:t>
            </a:r>
            <a:r>
              <a:rPr lang="uk-UA" dirty="0" smtClean="0"/>
              <a:t>джерела. </a:t>
            </a:r>
          </a:p>
          <a:p>
            <a:pPr algn="just"/>
            <a:r>
              <a:rPr lang="uk-UA" dirty="0" smtClean="0"/>
              <a:t>Візуальні документи </a:t>
            </a:r>
            <a:r>
              <a:rPr lang="uk-UA" dirty="0"/>
              <a:t>важливі не тільки фіксованим зоровим образом, а й закодованою у них інформацією. </a:t>
            </a:r>
            <a:r>
              <a:rPr lang="uk-UA" dirty="0" smtClean="0"/>
              <a:t>Вона може </a:t>
            </a:r>
            <a:r>
              <a:rPr lang="uk-UA" dirty="0"/>
              <a:t>бути відкритою, закритою, прихованою тощо. Комплексне дослідження, вилучення </a:t>
            </a:r>
            <a:r>
              <a:rPr lang="uk-UA" dirty="0" smtClean="0"/>
              <a:t>та використання </a:t>
            </a:r>
            <a:r>
              <a:rPr lang="uk-UA" dirty="0"/>
              <a:t>інформації таких джерел дає змогу дослідникові не лише доповнити свої судження </a:t>
            </a:r>
            <a:r>
              <a:rPr lang="uk-UA" dirty="0" smtClean="0"/>
              <a:t>про певні </a:t>
            </a:r>
            <a:r>
              <a:rPr lang="uk-UA" dirty="0"/>
              <a:t>соціальні феномени, а й поглянути на них у буквальному розумінні цього слова.</a:t>
            </a:r>
          </a:p>
        </p:txBody>
      </p:sp>
    </p:spTree>
    <p:extLst>
      <p:ext uri="{BB962C8B-B14F-4D97-AF65-F5344CB8AC3E}">
        <p14:creationId xmlns:p14="http://schemas.microsoft.com/office/powerpoint/2010/main" val="828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Основні характеристики візуальних джерел та інформації</a:t>
            </a:r>
            <a:endParaRPr lang="uk-UA"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b="1" dirty="0" smtClean="0"/>
              <a:t>По-перше, </a:t>
            </a:r>
            <a:r>
              <a:rPr lang="uk-UA" dirty="0" smtClean="0"/>
              <a:t>візуальні джерела розкривають соціальні факти у вигляді конкретних статичних або динамічних зорових образів. </a:t>
            </a:r>
          </a:p>
          <a:p>
            <a:pPr algn="just"/>
            <a:r>
              <a:rPr lang="uk-UA" dirty="0" smtClean="0"/>
              <a:t>Безпосередня фіксація інформації у момент дії – одна з головних властивостей переважної більшості різновидів візуальних джерел. </a:t>
            </a:r>
          </a:p>
          <a:p>
            <a:pPr algn="just"/>
            <a:r>
              <a:rPr lang="uk-UA" dirty="0" smtClean="0"/>
              <a:t>Ці документи (фото-, кіно-, відео-), по-перше, образно відображають конкретику часу і місця; по-друге, самі є свого роду артефактами; по-третє, закодована в них інформація потребує семантичного (знакового) прочитання і розуміння. Відповідно, вони часто не поступаються за інформативністю іншим документальним джерелам.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454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Основні характеристики візуальних джерел та інформації</a:t>
            </a:r>
            <a:endParaRPr lang="uk-UA"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b="1" dirty="0" smtClean="0"/>
              <a:t>По-друге</a:t>
            </a:r>
            <a:r>
              <a:rPr lang="uk-UA" dirty="0" smtClean="0"/>
              <a:t>, особливістю візуальної інформації та джерел є те, що вони конкретизують вербальний контекст контурів соціальної реальності загалом та повсякденності зокрема. </a:t>
            </a:r>
          </a:p>
          <a:p>
            <a:pPr algn="just"/>
            <a:r>
              <a:rPr lang="uk-UA" dirty="0" smtClean="0"/>
              <a:t>Повсякдення майже не фіксується в офіційних повідомленнях і зведеннях і тому складно прочитується. Це може бути дуже потрібним по відношенню до конкретного об’єкту та мети дослідження, а не врахування деяких аспектів може призвести до втрати ґрунтовності висновків. </a:t>
            </a:r>
          </a:p>
          <a:p>
            <a:pPr algn="just"/>
            <a:r>
              <a:rPr lang="uk-UA" dirty="0" smtClean="0"/>
              <a:t>Візуальні джерела можуть містити інформацію, яка не буде зафіксована в іншому виді документальних джерел.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9641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3468200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dirty="0" smtClean="0"/>
              <a:t>Основні характеристики візуальних джерел та інформації</a:t>
            </a:r>
            <a:endParaRPr lang="uk-UA" dirty="0"/>
          </a:p>
        </p:txBody>
      </p:sp>
      <p:sp>
        <p:nvSpPr>
          <p:cNvPr id="180" name="Google Shape;180;p22"/>
          <p:cNvSpPr txBox="1">
            <a:spLocks noGrp="1"/>
          </p:cNvSpPr>
          <p:nvPr>
            <p:ph type="sldNum" idx="12"/>
          </p:nvPr>
        </p:nvSpPr>
        <p:spPr>
          <a:xfrm>
            <a:off x="-6000" y="0"/>
            <a:ext cx="548700" cy="53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43543" y="1592929"/>
            <a:ext cx="5888315" cy="3158700"/>
          </a:xfrm>
        </p:spPr>
        <p:txBody>
          <a:bodyPr/>
          <a:lstStyle/>
          <a:p>
            <a:pPr algn="just"/>
            <a:r>
              <a:rPr lang="uk-UA" b="1" dirty="0"/>
              <a:t>По-третє,</a:t>
            </a:r>
            <a:r>
              <a:rPr lang="uk-UA" dirty="0"/>
              <a:t> в умовах візуалізації та інформатизації світу, яку докладно описують багато соціологів, є масовим і доступним джерелом документальної інформації. Сучасний розвиток технологій та комунікативних практик, поширення соціальних мереж і віртуального спілкування полегшує розповсюдження візуальної інформації. </a:t>
            </a:r>
            <a:endParaRPr lang="uk-UA" dirty="0" smtClean="0"/>
          </a:p>
          <a:p>
            <a:pPr algn="just"/>
            <a:r>
              <a:rPr lang="uk-UA" b="1" dirty="0" smtClean="0"/>
              <a:t>По-четверте</a:t>
            </a:r>
            <a:r>
              <a:rPr lang="uk-UA" dirty="0"/>
              <a:t>, створення візуального документа – це, перш за все, творчий процес. У цьому контексті візуальні джерела та інформація самі розглядаються як артефакти. Це також сприяє розкриттю додаткового, прихованого змісту, розкриття думки й погляду автора, його особистості.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969084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Custom 347">
      <a:dk1>
        <a:srgbClr val="021028"/>
      </a:dk1>
      <a:lt1>
        <a:srgbClr val="FFFFFF"/>
      </a:lt1>
      <a:dk2>
        <a:srgbClr val="294667"/>
      </a:dk2>
      <a:lt2>
        <a:srgbClr val="D6DDE4"/>
      </a:lt2>
      <a:accent1>
        <a:srgbClr val="FFB424"/>
      </a:accent1>
      <a:accent2>
        <a:srgbClr val="FF8400"/>
      </a:accent2>
      <a:accent3>
        <a:srgbClr val="4E6D92"/>
      </a:accent3>
      <a:accent4>
        <a:srgbClr val="6BA0E0"/>
      </a:accent4>
      <a:accent5>
        <a:srgbClr val="1FC3A6"/>
      </a:accent5>
      <a:accent6>
        <a:srgbClr val="ABF07F"/>
      </a:accent6>
      <a:hlink>
        <a:srgbClr val="02102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1083</Words>
  <Application>Microsoft Office PowerPoint</Application>
  <PresentationFormat>Экран (16:9)</PresentationFormat>
  <Paragraphs>67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Merriweather</vt:lpstr>
      <vt:lpstr>Open Sans</vt:lpstr>
      <vt:lpstr>Emilia template</vt:lpstr>
      <vt:lpstr>Візуальний аналіз в соціології</vt:lpstr>
      <vt:lpstr>Особливості аналізу візуального матеріалу</vt:lpstr>
      <vt:lpstr>Особливості аналізу візуального матеріалу</vt:lpstr>
      <vt:lpstr>Особливості аналізу візуального матеріалу</vt:lpstr>
      <vt:lpstr>Джерела</vt:lpstr>
      <vt:lpstr>Джерела</vt:lpstr>
      <vt:lpstr>Основні характеристики візуальних джерел та інформації</vt:lpstr>
      <vt:lpstr>Основні характеристики візуальних джерел та інформації</vt:lpstr>
      <vt:lpstr>Основні характеристики візуальних джерел та інформації</vt:lpstr>
      <vt:lpstr>Основні характеристики візуальних джерел та інформації</vt:lpstr>
      <vt:lpstr>Категорії візуальних джерел та інформації</vt:lpstr>
      <vt:lpstr>Що можна побачити? </vt:lpstr>
      <vt:lpstr>На що звертати увагу?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Візуальний аналіз в соціології</dc:title>
  <cp:lastModifiedBy>Учетная запись Майкрософт</cp:lastModifiedBy>
  <cp:revision>9</cp:revision>
  <dcterms:modified xsi:type="dcterms:W3CDTF">2021-11-24T10:51:50Z</dcterms:modified>
</cp:coreProperties>
</file>