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1" d="100"/>
          <a:sy n="51" d="100"/>
        </p:scale>
        <p:origin x="-869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1591ED-12E8-4347-8203-CF5552022330}" type="datetimeFigureOut">
              <a:rPr lang="uk-UA" smtClean="0"/>
              <a:t>05.02.2021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12474-1B74-43EF-A0DB-75A1FBFCD96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4188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1916832"/>
            <a:ext cx="6904856" cy="1752600"/>
          </a:xfrm>
        </p:spPr>
        <p:txBody>
          <a:bodyPr>
            <a:noAutofit/>
          </a:bodyPr>
          <a:lstStyle/>
          <a:p>
            <a:r>
              <a:rPr lang="uk-UA" sz="6000" b="1" dirty="0" smtClean="0">
                <a:solidFill>
                  <a:schemeClr val="tx1"/>
                </a:solidFill>
              </a:rPr>
              <a:t>Метрологія та стандартизація</a:t>
            </a:r>
            <a:endParaRPr lang="ru-RU" sz="6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3040" y="260648"/>
            <a:ext cx="8640960" cy="4248472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b="1" dirty="0" err="1" smtClean="0"/>
              <a:t>Метрологія</a:t>
            </a:r>
            <a:r>
              <a:rPr lang="ru-RU" b="1" dirty="0" smtClean="0"/>
              <a:t> </a:t>
            </a:r>
            <a:r>
              <a:rPr lang="ru-RU" dirty="0" smtClean="0"/>
              <a:t>– </a:t>
            </a:r>
            <a:r>
              <a:rPr lang="ru-RU" dirty="0" err="1" smtClean="0"/>
              <a:t>це</a:t>
            </a:r>
            <a:r>
              <a:rPr lang="ru-RU" dirty="0" smtClean="0"/>
              <a:t> наука про </a:t>
            </a:r>
            <a:r>
              <a:rPr lang="ru-RU" dirty="0" err="1" smtClean="0"/>
              <a:t>вимірювання</a:t>
            </a:r>
            <a:r>
              <a:rPr lang="ru-RU" dirty="0" smtClean="0"/>
              <a:t>, </a:t>
            </a:r>
            <a:r>
              <a:rPr lang="ru-RU" dirty="0" err="1" smtClean="0"/>
              <a:t>методи</a:t>
            </a:r>
            <a:r>
              <a:rPr lang="ru-RU" dirty="0" smtClean="0"/>
              <a:t> і </a:t>
            </a:r>
            <a:r>
              <a:rPr lang="ru-RU" dirty="0" err="1" smtClean="0"/>
              <a:t>засоби</a:t>
            </a:r>
            <a:r>
              <a:rPr lang="ru-RU" dirty="0" smtClean="0"/>
              <a:t>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єдності</a:t>
            </a:r>
            <a:r>
              <a:rPr lang="ru-RU" dirty="0" smtClean="0"/>
              <a:t> та </a:t>
            </a:r>
            <a:r>
              <a:rPr lang="ru-RU" dirty="0" err="1" smtClean="0"/>
              <a:t>способи</a:t>
            </a:r>
            <a:r>
              <a:rPr lang="ru-RU" dirty="0" smtClean="0"/>
              <a:t> </a:t>
            </a:r>
            <a:r>
              <a:rPr lang="ru-RU" dirty="0" err="1" smtClean="0"/>
              <a:t>досягнення</a:t>
            </a:r>
            <a:r>
              <a:rPr lang="ru-RU" dirty="0" smtClean="0"/>
              <a:t> </a:t>
            </a:r>
            <a:r>
              <a:rPr lang="ru-RU" dirty="0" err="1" smtClean="0"/>
              <a:t>необхідної</a:t>
            </a:r>
            <a:r>
              <a:rPr lang="ru-RU" dirty="0" smtClean="0"/>
              <a:t> </a:t>
            </a:r>
            <a:r>
              <a:rPr lang="ru-RU" dirty="0" err="1" smtClean="0"/>
              <a:t>точності</a:t>
            </a:r>
            <a:r>
              <a:rPr lang="ru-RU" dirty="0" smtClean="0"/>
              <a:t>.</a:t>
            </a:r>
          </a:p>
          <a:p>
            <a:pPr algn="just">
              <a:buNone/>
            </a:pPr>
            <a:r>
              <a:rPr lang="uk-UA" b="1" dirty="0" smtClean="0"/>
              <a:t>Предмет метрології </a:t>
            </a:r>
            <a:r>
              <a:rPr lang="uk-UA" dirty="0" smtClean="0"/>
              <a:t>– методи визначення і контролю показників якості, правила, положення та норми, способи досягнення єдності і точності вимірювань, методи повірки мір та вимірювальних приладів, фізичні величини і одиниці вимірювань.</a:t>
            </a:r>
            <a:endParaRPr lang="ru-RU" b="1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251520" y="4941168"/>
            <a:ext cx="8712968" cy="15121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11560" y="4756502"/>
            <a:ext cx="820891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uk-UA" sz="3200" b="1" dirty="0" smtClean="0"/>
              <a:t>Об’єкт метрології </a:t>
            </a:r>
            <a:r>
              <a:rPr lang="uk-UA" sz="3200" dirty="0" smtClean="0"/>
              <a:t>– засоби вимірювань, міри, вимірювальні прилади, установки, системи, допоміжні засоби вимірювань, еталони.</a:t>
            </a:r>
            <a:endParaRPr lang="ru-RU" sz="32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692697"/>
            <a:ext cx="712879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3200" b="1" dirty="0" err="1" smtClean="0"/>
              <a:t>Стандартизація</a:t>
            </a:r>
            <a:r>
              <a:rPr lang="ru-RU" sz="3200" b="1" dirty="0" smtClean="0"/>
              <a:t> </a:t>
            </a:r>
            <a:r>
              <a:rPr lang="ru-RU" sz="3200" dirty="0" err="1" smtClean="0"/>
              <a:t>спрямована</a:t>
            </a:r>
            <a:r>
              <a:rPr lang="ru-RU" sz="3200" dirty="0" smtClean="0"/>
              <a:t> на </a:t>
            </a:r>
            <a:r>
              <a:rPr lang="ru-RU" sz="3200" dirty="0" err="1" smtClean="0"/>
              <a:t>оптимальне</a:t>
            </a:r>
            <a:r>
              <a:rPr lang="ru-RU" sz="3200" dirty="0" smtClean="0"/>
              <a:t> </a:t>
            </a:r>
            <a:r>
              <a:rPr lang="ru-RU" sz="3200" dirty="0" err="1" smtClean="0"/>
              <a:t>впорядкування</a:t>
            </a:r>
            <a:r>
              <a:rPr lang="ru-RU" sz="3200" dirty="0" smtClean="0"/>
              <a:t> шляхом </a:t>
            </a:r>
            <a:r>
              <a:rPr lang="ru-RU" sz="3200" dirty="0" err="1" smtClean="0"/>
              <a:t>встановлення</a:t>
            </a:r>
            <a:r>
              <a:rPr lang="ru-RU" sz="3200" dirty="0" smtClean="0"/>
              <a:t> </a:t>
            </a:r>
            <a:r>
              <a:rPr lang="ru-RU" sz="3200" dirty="0" err="1" smtClean="0"/>
              <a:t>положень</a:t>
            </a:r>
            <a:r>
              <a:rPr lang="ru-RU" sz="3200" dirty="0" smtClean="0"/>
              <a:t> для </a:t>
            </a:r>
            <a:r>
              <a:rPr lang="ru-RU" sz="3200" dirty="0" err="1" smtClean="0"/>
              <a:t>загального</a:t>
            </a:r>
            <a:r>
              <a:rPr lang="ru-RU" sz="3200" dirty="0" smtClean="0"/>
              <a:t> і </a:t>
            </a:r>
            <a:r>
              <a:rPr lang="ru-RU" sz="3200" dirty="0" err="1" smtClean="0"/>
              <a:t>багатократного</a:t>
            </a:r>
            <a:r>
              <a:rPr lang="ru-RU" sz="3200" dirty="0" smtClean="0"/>
              <a:t> </a:t>
            </a:r>
            <a:r>
              <a:rPr lang="ru-RU" sz="3200" dirty="0" err="1" smtClean="0"/>
              <a:t>використання</a:t>
            </a:r>
            <a:r>
              <a:rPr lang="ru-RU" sz="3200" dirty="0" smtClean="0"/>
              <a:t> у </a:t>
            </a:r>
            <a:r>
              <a:rPr lang="ru-RU" sz="3200" dirty="0" err="1" smtClean="0"/>
              <a:t>відношенні</a:t>
            </a:r>
            <a:r>
              <a:rPr lang="ru-RU" sz="3200" dirty="0" smtClean="0"/>
              <a:t> реально </a:t>
            </a:r>
            <a:r>
              <a:rPr lang="ru-RU" sz="3200" dirty="0" err="1" smtClean="0"/>
              <a:t>існуючих</a:t>
            </a:r>
            <a:r>
              <a:rPr lang="ru-RU" sz="3200" dirty="0" smtClean="0"/>
              <a:t> </a:t>
            </a:r>
            <a:r>
              <a:rPr lang="ru-RU" sz="3200" dirty="0" err="1" smtClean="0"/>
              <a:t>або</a:t>
            </a:r>
            <a:r>
              <a:rPr lang="ru-RU" sz="3200" dirty="0" smtClean="0"/>
              <a:t> </a:t>
            </a:r>
            <a:r>
              <a:rPr lang="ru-RU" sz="3200" dirty="0" err="1" smtClean="0"/>
              <a:t>перспективних</a:t>
            </a:r>
            <a:r>
              <a:rPr lang="ru-RU" sz="3200" dirty="0" smtClean="0"/>
              <a:t> </a:t>
            </a:r>
            <a:r>
              <a:rPr lang="ru-RU" sz="3200" dirty="0" err="1" smtClean="0"/>
              <a:t>завдань</a:t>
            </a:r>
            <a:r>
              <a:rPr lang="ru-RU" sz="3200" dirty="0" smtClean="0"/>
              <a:t>.</a:t>
            </a:r>
            <a:endParaRPr lang="ru-RU" sz="3200" dirty="0"/>
          </a:p>
          <a:p>
            <a:pPr algn="just">
              <a:buNone/>
            </a:pPr>
            <a:r>
              <a:rPr lang="uk-UA" sz="3200" b="1" dirty="0"/>
              <a:t>Предмет </a:t>
            </a:r>
            <a:r>
              <a:rPr lang="uk-UA" sz="3200" b="1" dirty="0" smtClean="0"/>
              <a:t>стандартизації </a:t>
            </a:r>
            <a:r>
              <a:rPr lang="uk-UA" sz="3200" dirty="0"/>
              <a:t>– </a:t>
            </a:r>
            <a:r>
              <a:rPr lang="uk-UA" sz="3200" dirty="0" smtClean="0"/>
              <a:t>технічне законодавство та нормативні документи регламентації процесів, методів, способів, правил життєдіяльності людини. 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308473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0209467"/>
              </p:ext>
            </p:extLst>
          </p:nvPr>
        </p:nvGraphicFramePr>
        <p:xfrm>
          <a:off x="611560" y="764703"/>
          <a:ext cx="7344816" cy="5493301"/>
        </p:xfrm>
        <a:graphic>
          <a:graphicData uri="http://schemas.openxmlformats.org/drawingml/2006/table">
            <a:tbl>
              <a:tblPr/>
              <a:tblGrid>
                <a:gridCol w="1872208"/>
                <a:gridCol w="5472608"/>
              </a:tblGrid>
              <a:tr h="46742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effectLst/>
                          <a:latin typeface="+mn-lt"/>
                          <a:cs typeface="Times New Roman" pitchFamily="18" charset="0"/>
                        </a:rPr>
                        <a:t>Тема </a:t>
                      </a:r>
                      <a:r>
                        <a:rPr lang="ru-RU" sz="2400" dirty="0" err="1" smtClean="0">
                          <a:effectLst/>
                          <a:latin typeface="+mn-lt"/>
                          <a:cs typeface="Times New Roman" pitchFamily="18" charset="0"/>
                        </a:rPr>
                        <a:t>пекції</a:t>
                      </a:r>
                      <a:r>
                        <a:rPr lang="ru-RU" sz="2400" dirty="0" smtClean="0">
                          <a:effectLst/>
                          <a:latin typeface="+mn-lt"/>
                          <a:cs typeface="Times New Roman" pitchFamily="18" charset="0"/>
                        </a:rPr>
                        <a:t> 1</a:t>
                      </a:r>
                      <a:endParaRPr lang="ru-RU" sz="2400" dirty="0"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79403" marR="79403" marT="39701" marB="3970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effectLst/>
                        </a:rPr>
                        <a:t>Вступ. </a:t>
                      </a:r>
                      <a:r>
                        <a:rPr lang="ru-RU" sz="2400" dirty="0" err="1" smtClean="0">
                          <a:effectLst/>
                        </a:rPr>
                        <a:t>Метрологія</a:t>
                      </a:r>
                      <a:r>
                        <a:rPr lang="ru-RU" sz="2400" dirty="0" smtClean="0">
                          <a:effectLst/>
                        </a:rPr>
                        <a:t> - наука про </a:t>
                      </a:r>
                      <a:r>
                        <a:rPr lang="ru-RU" sz="2400" dirty="0" err="1" smtClean="0">
                          <a:effectLst/>
                        </a:rPr>
                        <a:t>виміри</a:t>
                      </a:r>
                      <a:r>
                        <a:rPr lang="ru-RU" sz="2400" dirty="0" smtClean="0">
                          <a:effectLst/>
                        </a:rPr>
                        <a:t>. </a:t>
                      </a:r>
                      <a:endParaRPr lang="ru-RU" sz="2400" dirty="0">
                        <a:effectLst/>
                      </a:endParaRPr>
                    </a:p>
                  </a:txBody>
                  <a:tcPr marL="79403" marR="79403" marT="39701" marB="3970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1357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effectLst/>
                          <a:latin typeface="+mn-lt"/>
                          <a:cs typeface="Times New Roman" pitchFamily="18" charset="0"/>
                        </a:rPr>
                        <a:t>Тема </a:t>
                      </a:r>
                      <a:r>
                        <a:rPr lang="ru-RU" sz="2400" dirty="0" err="1" smtClean="0">
                          <a:effectLst/>
                          <a:latin typeface="+mn-lt"/>
                          <a:cs typeface="Times New Roman" pitchFamily="18" charset="0"/>
                        </a:rPr>
                        <a:t>пекції</a:t>
                      </a:r>
                      <a:r>
                        <a:rPr lang="ru-RU" sz="2400" dirty="0" smtClean="0">
                          <a:effectLst/>
                          <a:latin typeface="+mn-lt"/>
                          <a:cs typeface="Times New Roman" pitchFamily="18" charset="0"/>
                        </a:rPr>
                        <a:t> 2</a:t>
                      </a:r>
                      <a:endParaRPr lang="ru-RU" sz="2400" dirty="0"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79403" marR="79403" marT="39701" marB="3970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0" i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Засоби</a:t>
                      </a:r>
                      <a:r>
                        <a:rPr lang="ru-RU" sz="2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2400" b="0" i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вимірів</a:t>
                      </a:r>
                      <a:r>
                        <a:rPr lang="ru-RU" sz="2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2400" b="0" i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Похибки</a:t>
                      </a:r>
                      <a:r>
                        <a:rPr lang="ru-RU" sz="2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2400" b="0" i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вимірів</a:t>
                      </a:r>
                      <a:r>
                        <a:rPr lang="ru-RU" sz="2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при </a:t>
                      </a:r>
                      <a:r>
                        <a:rPr lang="ru-RU" sz="2400" b="0" i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проведенні</a:t>
                      </a:r>
                      <a:r>
                        <a:rPr lang="ru-RU" sz="2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2400" b="0" i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експериментів</a:t>
                      </a:r>
                      <a:r>
                        <a:rPr lang="ru-RU" sz="2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ru-RU" sz="2400" dirty="0">
                        <a:effectLst/>
                        <a:latin typeface="+mn-lt"/>
                      </a:endParaRPr>
                    </a:p>
                  </a:txBody>
                  <a:tcPr marL="79403" marR="79403" marT="39701" marB="3970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4388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effectLst/>
                          <a:latin typeface="+mn-lt"/>
                          <a:cs typeface="Times New Roman" pitchFamily="18" charset="0"/>
                        </a:rPr>
                        <a:t>Тема </a:t>
                      </a:r>
                      <a:r>
                        <a:rPr lang="ru-RU" sz="2400" dirty="0" err="1" smtClean="0">
                          <a:effectLst/>
                          <a:latin typeface="+mn-lt"/>
                          <a:cs typeface="Times New Roman" pitchFamily="18" charset="0"/>
                        </a:rPr>
                        <a:t>пекції</a:t>
                      </a:r>
                      <a:r>
                        <a:rPr lang="ru-RU" sz="2400" dirty="0" smtClean="0">
                          <a:effectLst/>
                          <a:latin typeface="+mn-lt"/>
                          <a:cs typeface="Times New Roman" pitchFamily="18" charset="0"/>
                        </a:rPr>
                        <a:t> 3</a:t>
                      </a:r>
                      <a:endParaRPr lang="ru-RU" sz="2400" dirty="0"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79403" marR="79403" marT="39701" marB="3970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0" i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Основи</a:t>
                      </a:r>
                      <a:r>
                        <a:rPr lang="ru-RU" sz="2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2400" b="0" i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метрологічної</a:t>
                      </a:r>
                      <a:r>
                        <a:rPr lang="ru-RU" sz="2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2400" b="0" i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діяльності</a:t>
                      </a:r>
                      <a:r>
                        <a:rPr lang="ru-RU" sz="2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ru-RU" sz="2400" dirty="0">
                        <a:effectLst/>
                        <a:latin typeface="+mn-lt"/>
                      </a:endParaRPr>
                    </a:p>
                  </a:txBody>
                  <a:tcPr marL="79403" marR="79403" marT="39701" marB="3970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1357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effectLst/>
                          <a:latin typeface="+mn-lt"/>
                          <a:cs typeface="Times New Roman" pitchFamily="18" charset="0"/>
                        </a:rPr>
                        <a:t>Тема </a:t>
                      </a:r>
                      <a:r>
                        <a:rPr lang="ru-RU" sz="2400" dirty="0" err="1" smtClean="0">
                          <a:effectLst/>
                          <a:latin typeface="+mn-lt"/>
                          <a:cs typeface="Times New Roman" pitchFamily="18" charset="0"/>
                        </a:rPr>
                        <a:t>пекції</a:t>
                      </a:r>
                      <a:r>
                        <a:rPr lang="ru-RU" sz="2400" dirty="0" smtClean="0">
                          <a:effectLst/>
                          <a:latin typeface="+mn-lt"/>
                          <a:cs typeface="Times New Roman" pitchFamily="18" charset="0"/>
                        </a:rPr>
                        <a:t> 4</a:t>
                      </a:r>
                      <a:endParaRPr lang="ru-RU" sz="2400" dirty="0"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79403" marR="79403" marT="39701" marB="3970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0" i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Методичні</a:t>
                      </a:r>
                      <a:r>
                        <a:rPr lang="ru-RU" sz="2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2400" b="0" i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особливості</a:t>
                      </a:r>
                      <a:r>
                        <a:rPr lang="ru-RU" sz="2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2400" b="0" i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розробки</a:t>
                      </a:r>
                      <a:r>
                        <a:rPr lang="ru-RU" sz="2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2400" b="0" i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стандартних</a:t>
                      </a:r>
                      <a:r>
                        <a:rPr lang="ru-RU" sz="2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2400" b="0" i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зразків</a:t>
                      </a:r>
                      <a:r>
                        <a:rPr lang="ru-RU" sz="2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ru-RU" sz="2400" dirty="0">
                        <a:effectLst/>
                        <a:latin typeface="+mn-lt"/>
                      </a:endParaRPr>
                    </a:p>
                  </a:txBody>
                  <a:tcPr marL="79403" marR="79403" marT="39701" marB="3970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453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effectLst/>
                          <a:latin typeface="+mn-lt"/>
                          <a:cs typeface="Times New Roman" pitchFamily="18" charset="0"/>
                        </a:rPr>
                        <a:t>Тема </a:t>
                      </a:r>
                      <a:r>
                        <a:rPr lang="ru-RU" sz="2400" dirty="0" err="1" smtClean="0">
                          <a:effectLst/>
                          <a:latin typeface="+mn-lt"/>
                          <a:cs typeface="Times New Roman" pitchFamily="18" charset="0"/>
                        </a:rPr>
                        <a:t>пекції</a:t>
                      </a:r>
                      <a:r>
                        <a:rPr lang="ru-RU" sz="2400" dirty="0" smtClean="0">
                          <a:effectLst/>
                          <a:latin typeface="+mn-lt"/>
                          <a:cs typeface="Times New Roman" pitchFamily="18" charset="0"/>
                        </a:rPr>
                        <a:t> 5</a:t>
                      </a:r>
                      <a:endParaRPr lang="ru-RU" sz="2400" dirty="0"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79403" marR="79403" marT="39701" marB="3970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0" i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Ситуаційні</a:t>
                      </a:r>
                      <a:r>
                        <a:rPr lang="ru-RU" sz="2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2400" b="0" i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задачі</a:t>
                      </a:r>
                      <a:r>
                        <a:rPr lang="ru-RU" sz="2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ru-RU" sz="2400" dirty="0">
                        <a:effectLst/>
                        <a:latin typeface="+mn-lt"/>
                      </a:endParaRPr>
                    </a:p>
                  </a:txBody>
                  <a:tcPr marL="79403" marR="79403" marT="39701" marB="3970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1357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effectLst/>
                          <a:latin typeface="+mn-lt"/>
                          <a:cs typeface="Times New Roman" pitchFamily="18" charset="0"/>
                        </a:rPr>
                        <a:t>Тема </a:t>
                      </a:r>
                      <a:r>
                        <a:rPr lang="ru-RU" sz="2400" dirty="0" err="1" smtClean="0">
                          <a:effectLst/>
                          <a:latin typeface="+mn-lt"/>
                          <a:cs typeface="Times New Roman" pitchFamily="18" charset="0"/>
                        </a:rPr>
                        <a:t>пекції</a:t>
                      </a:r>
                      <a:r>
                        <a:rPr lang="ru-RU" sz="2400" dirty="0" smtClean="0">
                          <a:effectLst/>
                          <a:latin typeface="+mn-lt"/>
                          <a:cs typeface="Times New Roman" pitchFamily="18" charset="0"/>
                        </a:rPr>
                        <a:t> 6</a:t>
                      </a:r>
                      <a:endParaRPr lang="ru-RU" sz="2400" dirty="0"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79403" marR="79403" marT="39701" marB="3970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0" i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Нормативні</a:t>
                      </a:r>
                      <a:r>
                        <a:rPr lang="ru-RU" sz="2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та </a:t>
                      </a:r>
                      <a:r>
                        <a:rPr lang="ru-RU" sz="2400" b="0" i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організаційні</a:t>
                      </a:r>
                      <a:r>
                        <a:rPr lang="ru-RU" sz="2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2400" b="0" i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основи</a:t>
                      </a:r>
                      <a:r>
                        <a:rPr lang="ru-RU" sz="2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2400" b="0" i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стандартизації</a:t>
                      </a:r>
                      <a:r>
                        <a:rPr lang="ru-RU" sz="2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ru-RU" sz="2400" dirty="0">
                        <a:effectLst/>
                        <a:latin typeface="+mn-lt"/>
                      </a:endParaRPr>
                    </a:p>
                  </a:txBody>
                  <a:tcPr marL="79403" marR="79403" marT="39701" marB="3970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742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effectLst/>
                          <a:latin typeface="+mn-lt"/>
                          <a:cs typeface="Times New Roman" pitchFamily="18" charset="0"/>
                        </a:rPr>
                        <a:t>Тема </a:t>
                      </a:r>
                      <a:r>
                        <a:rPr lang="ru-RU" sz="2400" dirty="0" err="1" smtClean="0">
                          <a:effectLst/>
                          <a:latin typeface="+mn-lt"/>
                          <a:cs typeface="Times New Roman" pitchFamily="18" charset="0"/>
                        </a:rPr>
                        <a:t>пекції</a:t>
                      </a:r>
                      <a:r>
                        <a:rPr lang="ru-RU" sz="2400" dirty="0" smtClean="0">
                          <a:effectLst/>
                          <a:latin typeface="+mn-lt"/>
                          <a:cs typeface="Times New Roman" pitchFamily="18" charset="0"/>
                        </a:rPr>
                        <a:t> 7</a:t>
                      </a:r>
                      <a:endParaRPr lang="ru-RU" sz="2400" dirty="0"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79403" marR="79403" marT="39701" marB="3970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0" i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Методичні</a:t>
                      </a:r>
                      <a:r>
                        <a:rPr lang="ru-RU" sz="2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2400" b="0" i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основи</a:t>
                      </a:r>
                      <a:r>
                        <a:rPr lang="ru-RU" sz="2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2400" b="0" i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стандартизації</a:t>
                      </a:r>
                      <a:r>
                        <a:rPr lang="ru-RU" sz="2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ru-RU" sz="2400" dirty="0">
                        <a:effectLst/>
                        <a:latin typeface="+mn-lt"/>
                      </a:endParaRPr>
                    </a:p>
                  </a:txBody>
                  <a:tcPr marL="79403" marR="79403" marT="39701" marB="3970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742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effectLst/>
                          <a:latin typeface="+mn-lt"/>
                          <a:cs typeface="Times New Roman" pitchFamily="18" charset="0"/>
                        </a:rPr>
                        <a:t>Тема </a:t>
                      </a:r>
                      <a:r>
                        <a:rPr lang="ru-RU" sz="2400" dirty="0" err="1" smtClean="0">
                          <a:effectLst/>
                          <a:latin typeface="+mn-lt"/>
                          <a:cs typeface="Times New Roman" pitchFamily="18" charset="0"/>
                        </a:rPr>
                        <a:t>пекції</a:t>
                      </a:r>
                      <a:r>
                        <a:rPr lang="ru-RU" sz="2400" dirty="0" smtClean="0">
                          <a:effectLst/>
                          <a:latin typeface="+mn-lt"/>
                          <a:cs typeface="Times New Roman" pitchFamily="18" charset="0"/>
                        </a:rPr>
                        <a:t> 8</a:t>
                      </a:r>
                      <a:endParaRPr lang="ru-RU" sz="2400" dirty="0"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79403" marR="79403" marT="39701" marB="3970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0" i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Єдині</a:t>
                      </a:r>
                      <a:r>
                        <a:rPr lang="ru-RU" sz="2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2400" b="0" i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системи</a:t>
                      </a:r>
                      <a:r>
                        <a:rPr lang="ru-RU" sz="2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2400" b="0" i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стандартизації</a:t>
                      </a:r>
                      <a:r>
                        <a:rPr lang="ru-RU" sz="2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ru-RU" sz="2400" dirty="0">
                        <a:effectLst/>
                        <a:latin typeface="+mn-lt"/>
                      </a:endParaRPr>
                    </a:p>
                  </a:txBody>
                  <a:tcPr marL="79403" marR="79403" marT="39701" marB="3970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742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effectLst/>
                          <a:latin typeface="+mn-lt"/>
                          <a:cs typeface="Times New Roman" pitchFamily="18" charset="0"/>
                        </a:rPr>
                        <a:t>Тема </a:t>
                      </a:r>
                      <a:r>
                        <a:rPr lang="ru-RU" sz="2400" dirty="0" err="1" smtClean="0">
                          <a:effectLst/>
                          <a:latin typeface="+mn-lt"/>
                          <a:cs typeface="Times New Roman" pitchFamily="18" charset="0"/>
                        </a:rPr>
                        <a:t>пекції</a:t>
                      </a:r>
                      <a:r>
                        <a:rPr lang="ru-RU" sz="2400" dirty="0" smtClean="0">
                          <a:effectLst/>
                          <a:latin typeface="+mn-lt"/>
                          <a:cs typeface="Times New Roman" pitchFamily="18" charset="0"/>
                        </a:rPr>
                        <a:t> 9</a:t>
                      </a:r>
                      <a:endParaRPr lang="ru-RU" sz="2400" dirty="0"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79403" marR="79403" marT="39701" marB="3970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0" i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Міжнародні</a:t>
                      </a:r>
                      <a:r>
                        <a:rPr lang="ru-RU" sz="2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2400" b="0" i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зв’язки</a:t>
                      </a:r>
                      <a:r>
                        <a:rPr lang="ru-RU" sz="24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в </a:t>
                      </a:r>
                      <a:r>
                        <a:rPr lang="ru-RU" sz="2400" b="0" i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стандартизації</a:t>
                      </a:r>
                      <a:endParaRPr lang="ru-RU" sz="2400" dirty="0">
                        <a:effectLst/>
                        <a:latin typeface="+mn-lt"/>
                      </a:endParaRPr>
                    </a:p>
                  </a:txBody>
                  <a:tcPr marL="79403" marR="79403" marT="39701" marB="3970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925638" y="1600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135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5262267"/>
              </p:ext>
            </p:extLst>
          </p:nvPr>
        </p:nvGraphicFramePr>
        <p:xfrm>
          <a:off x="611560" y="764703"/>
          <a:ext cx="7344816" cy="5292162"/>
        </p:xfrm>
        <a:graphic>
          <a:graphicData uri="http://schemas.openxmlformats.org/drawingml/2006/table">
            <a:tbl>
              <a:tblPr/>
              <a:tblGrid>
                <a:gridCol w="1872208"/>
                <a:gridCol w="5472608"/>
              </a:tblGrid>
              <a:tr h="467420">
                <a:tc>
                  <a:txBody>
                    <a:bodyPr/>
                    <a:lstStyle/>
                    <a:p>
                      <a:r>
                        <a:rPr lang="ru-RU" sz="2400" dirty="0" err="1" smtClean="0">
                          <a:effectLst/>
                          <a:latin typeface="+mn-lt"/>
                          <a:cs typeface="Times New Roman" pitchFamily="18" charset="0"/>
                        </a:rPr>
                        <a:t>Лабораторна</a:t>
                      </a:r>
                      <a:r>
                        <a:rPr lang="ru-RU" sz="2400" dirty="0" smtClean="0">
                          <a:effectLst/>
                          <a:latin typeface="+mn-lt"/>
                          <a:cs typeface="Times New Roman" pitchFamily="18" charset="0"/>
                        </a:rPr>
                        <a:t> робота  1</a:t>
                      </a:r>
                      <a:endParaRPr lang="ru-RU" sz="2400" dirty="0"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79403" marR="79403" marT="39701" marB="3970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err="1" smtClean="0">
                          <a:effectLst/>
                        </a:rPr>
                        <a:t>Процеси</a:t>
                      </a:r>
                      <a:r>
                        <a:rPr lang="ru-RU" sz="2400" dirty="0" smtClean="0">
                          <a:effectLst/>
                        </a:rPr>
                        <a:t> </a:t>
                      </a:r>
                      <a:r>
                        <a:rPr lang="ru-RU" sz="2400" dirty="0" err="1" smtClean="0">
                          <a:effectLst/>
                        </a:rPr>
                        <a:t>проведення</a:t>
                      </a:r>
                      <a:r>
                        <a:rPr lang="ru-RU" sz="2400" dirty="0" smtClean="0">
                          <a:effectLst/>
                        </a:rPr>
                        <a:t> </a:t>
                      </a:r>
                      <a:r>
                        <a:rPr lang="ru-RU" sz="2400" dirty="0" err="1" smtClean="0">
                          <a:effectLst/>
                        </a:rPr>
                        <a:t>вимірів</a:t>
                      </a:r>
                      <a:r>
                        <a:rPr lang="ru-RU" sz="2400" dirty="0" smtClean="0">
                          <a:effectLst/>
                        </a:rPr>
                        <a:t>, </a:t>
                      </a:r>
                      <a:r>
                        <a:rPr lang="ru-RU" sz="2400" dirty="0" err="1" smtClean="0">
                          <a:effectLst/>
                        </a:rPr>
                        <a:t>похибки</a:t>
                      </a:r>
                      <a:r>
                        <a:rPr lang="ru-RU" sz="2400" dirty="0" smtClean="0">
                          <a:effectLst/>
                        </a:rPr>
                        <a:t> </a:t>
                      </a:r>
                      <a:r>
                        <a:rPr lang="ru-RU" sz="2400" dirty="0" err="1" smtClean="0">
                          <a:effectLst/>
                        </a:rPr>
                        <a:t>вимірів</a:t>
                      </a:r>
                      <a:endParaRPr lang="ru-RU" sz="2400" dirty="0">
                        <a:effectLst/>
                      </a:endParaRPr>
                    </a:p>
                  </a:txBody>
                  <a:tcPr marL="79403" marR="79403" marT="39701" marB="3970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1357">
                <a:tc>
                  <a:txBody>
                    <a:bodyPr/>
                    <a:lstStyle/>
                    <a:p>
                      <a:r>
                        <a:rPr lang="ru-RU" sz="2400" dirty="0" err="1" smtClean="0">
                          <a:effectLst/>
                          <a:latin typeface="+mn-lt"/>
                          <a:cs typeface="Times New Roman" pitchFamily="18" charset="0"/>
                        </a:rPr>
                        <a:t>Лабораторна</a:t>
                      </a:r>
                      <a:r>
                        <a:rPr lang="ru-RU" sz="2400" dirty="0" smtClean="0">
                          <a:effectLst/>
                          <a:latin typeface="+mn-lt"/>
                          <a:cs typeface="Times New Roman" pitchFamily="18" charset="0"/>
                        </a:rPr>
                        <a:t> робота 2</a:t>
                      </a:r>
                      <a:endParaRPr lang="ru-RU" sz="2400" dirty="0"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79403" marR="79403" marT="39701" marB="3970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0" i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Метрологічні</a:t>
                      </a:r>
                      <a:r>
                        <a:rPr lang="ru-RU" sz="2400" b="0" i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характеристики </a:t>
                      </a:r>
                      <a:r>
                        <a:rPr lang="ru-RU" sz="2400" b="0" i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засобів</a:t>
                      </a:r>
                      <a:r>
                        <a:rPr lang="ru-RU" sz="2400" b="0" i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2400" b="0" i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вимірів</a:t>
                      </a:r>
                      <a:r>
                        <a:rPr lang="ru-RU" sz="2400" b="0" i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 </a:t>
                      </a:r>
                      <a:r>
                        <a:rPr lang="ru-RU" sz="2400" b="0" i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Метрологічне</a:t>
                      </a:r>
                      <a:r>
                        <a:rPr lang="ru-RU" sz="2400" b="0" i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2400" b="0" i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забезпечення</a:t>
                      </a:r>
                      <a:r>
                        <a:rPr lang="ru-RU" sz="2400" b="0" i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2400" b="0" i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лабораторій</a:t>
                      </a:r>
                      <a:endParaRPr lang="ru-RU" sz="2400" b="0" i="0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403" marR="79403" marT="39701" marB="3970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4388">
                <a:tc>
                  <a:txBody>
                    <a:bodyPr/>
                    <a:lstStyle/>
                    <a:p>
                      <a:r>
                        <a:rPr lang="ru-RU" sz="2400" dirty="0" err="1" smtClean="0">
                          <a:effectLst/>
                          <a:latin typeface="+mn-lt"/>
                          <a:cs typeface="Times New Roman" pitchFamily="18" charset="0"/>
                        </a:rPr>
                        <a:t>Лабораторна</a:t>
                      </a:r>
                      <a:r>
                        <a:rPr lang="ru-RU" sz="2400" dirty="0" smtClean="0">
                          <a:effectLst/>
                          <a:latin typeface="+mn-lt"/>
                          <a:cs typeface="Times New Roman" pitchFamily="18" charset="0"/>
                        </a:rPr>
                        <a:t> робота 3</a:t>
                      </a:r>
                      <a:endParaRPr lang="ru-RU" sz="2400" dirty="0"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79403" marR="79403" marT="39701" marB="3970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0" i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Визначення</a:t>
                      </a:r>
                      <a:r>
                        <a:rPr lang="ru-RU" sz="2400" b="0" i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2400" b="0" i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похибок</a:t>
                      </a:r>
                      <a:r>
                        <a:rPr lang="ru-RU" sz="2400" b="0" i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методик </a:t>
                      </a:r>
                      <a:r>
                        <a:rPr lang="ru-RU" sz="2400" b="0" i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аналізу</a:t>
                      </a:r>
                      <a:endParaRPr lang="ru-RU" sz="2400" dirty="0">
                        <a:effectLst/>
                        <a:latin typeface="+mn-lt"/>
                      </a:endParaRPr>
                    </a:p>
                  </a:txBody>
                  <a:tcPr marL="79403" marR="79403" marT="39701" marB="3970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1357">
                <a:tc>
                  <a:txBody>
                    <a:bodyPr/>
                    <a:lstStyle/>
                    <a:p>
                      <a:r>
                        <a:rPr lang="ru-RU" sz="2400" dirty="0" err="1" smtClean="0">
                          <a:effectLst/>
                          <a:latin typeface="+mn-lt"/>
                          <a:cs typeface="Times New Roman" pitchFamily="18" charset="0"/>
                        </a:rPr>
                        <a:t>Лабораторна</a:t>
                      </a:r>
                      <a:r>
                        <a:rPr lang="ru-RU" sz="2400" dirty="0" smtClean="0">
                          <a:effectLst/>
                          <a:latin typeface="+mn-lt"/>
                          <a:cs typeface="Times New Roman" pitchFamily="18" charset="0"/>
                        </a:rPr>
                        <a:t> робота 4</a:t>
                      </a:r>
                      <a:endParaRPr lang="ru-RU" sz="2400" dirty="0"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79403" marR="79403" marT="39701" marB="3970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0" i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Вибір</a:t>
                      </a:r>
                      <a:r>
                        <a:rPr lang="ru-RU" sz="2400" b="0" i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методу для контролю </a:t>
                      </a:r>
                      <a:r>
                        <a:rPr lang="ru-RU" sz="2400" b="0" i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правильності</a:t>
                      </a:r>
                      <a:r>
                        <a:rPr lang="ru-RU" sz="2400" b="0" i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2400" b="0" i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результатів</a:t>
                      </a:r>
                      <a:r>
                        <a:rPr lang="ru-RU" sz="2400" b="0" i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2400" b="0" i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аналізу</a:t>
                      </a:r>
                      <a:endParaRPr lang="ru-RU" sz="2400" dirty="0">
                        <a:effectLst/>
                        <a:latin typeface="+mn-lt"/>
                      </a:endParaRPr>
                    </a:p>
                  </a:txBody>
                  <a:tcPr marL="79403" marR="79403" marT="39701" marB="3970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453">
                <a:tc>
                  <a:txBody>
                    <a:bodyPr/>
                    <a:lstStyle/>
                    <a:p>
                      <a:r>
                        <a:rPr lang="ru-RU" sz="2400" dirty="0" err="1" smtClean="0">
                          <a:effectLst/>
                          <a:latin typeface="+mn-lt"/>
                          <a:cs typeface="Times New Roman" pitchFamily="18" charset="0"/>
                        </a:rPr>
                        <a:t>Лабораторна</a:t>
                      </a:r>
                      <a:r>
                        <a:rPr lang="ru-RU" sz="2400" dirty="0" smtClean="0">
                          <a:effectLst/>
                          <a:latin typeface="+mn-lt"/>
                          <a:cs typeface="Times New Roman" pitchFamily="18" charset="0"/>
                        </a:rPr>
                        <a:t> робота 5</a:t>
                      </a:r>
                      <a:endParaRPr lang="ru-RU" sz="2400" dirty="0"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79403" marR="79403" marT="39701" marB="3970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0" i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Визначення</a:t>
                      </a:r>
                      <a:r>
                        <a:rPr lang="ru-RU" sz="2400" b="0" i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2400" b="0" i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необхідності</a:t>
                      </a:r>
                      <a:r>
                        <a:rPr lang="ru-RU" sz="2400" b="0" i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2400" b="0" i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проведення</a:t>
                      </a:r>
                      <a:r>
                        <a:rPr lang="ru-RU" sz="2400" b="0" i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2400" b="0" i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арбітражного</a:t>
                      </a:r>
                      <a:r>
                        <a:rPr lang="ru-RU" sz="2400" b="0" i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2400" b="0" i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аналізу</a:t>
                      </a:r>
                      <a:endParaRPr lang="ru-RU" sz="2400" dirty="0">
                        <a:effectLst/>
                        <a:latin typeface="+mn-lt"/>
                      </a:endParaRPr>
                    </a:p>
                  </a:txBody>
                  <a:tcPr marL="79403" marR="79403" marT="39701" marB="3970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1357">
                <a:tc>
                  <a:txBody>
                    <a:bodyPr/>
                    <a:lstStyle/>
                    <a:p>
                      <a:r>
                        <a:rPr lang="ru-RU" sz="2400" dirty="0" err="1" smtClean="0">
                          <a:effectLst/>
                          <a:latin typeface="+mn-lt"/>
                          <a:cs typeface="Times New Roman" pitchFamily="18" charset="0"/>
                        </a:rPr>
                        <a:t>Лабораторна</a:t>
                      </a:r>
                      <a:r>
                        <a:rPr lang="ru-RU" sz="2400" dirty="0" smtClean="0">
                          <a:effectLst/>
                          <a:latin typeface="+mn-lt"/>
                          <a:cs typeface="Times New Roman" pitchFamily="18" charset="0"/>
                        </a:rPr>
                        <a:t> робота 6</a:t>
                      </a:r>
                      <a:endParaRPr lang="ru-RU" sz="2400" dirty="0"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79403" marR="79403" marT="39701" marB="3970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0" i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Ознайомлення</a:t>
                      </a:r>
                      <a:r>
                        <a:rPr lang="ru-RU" sz="2400" b="0" i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з </a:t>
                      </a:r>
                      <a:r>
                        <a:rPr lang="ru-RU" sz="2400" b="0" i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методичними</a:t>
                      </a:r>
                      <a:r>
                        <a:rPr lang="ru-RU" sz="2400" b="0" i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основами </a:t>
                      </a:r>
                      <a:r>
                        <a:rPr lang="ru-RU" sz="2400" b="0" i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стандартизації</a:t>
                      </a:r>
                      <a:endParaRPr lang="ru-RU" sz="2400" dirty="0">
                        <a:effectLst/>
                        <a:latin typeface="+mn-lt"/>
                      </a:endParaRPr>
                    </a:p>
                  </a:txBody>
                  <a:tcPr marL="79403" marR="79403" marT="39701" marB="3970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925638" y="1600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705625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239</Words>
  <Application>Microsoft Office PowerPoint</Application>
  <PresentationFormat>Экран (4:3)</PresentationFormat>
  <Paragraphs>38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Alexandr</dc:creator>
  <cp:lastModifiedBy>Пользователь Windows</cp:lastModifiedBy>
  <cp:revision>124</cp:revision>
  <dcterms:modified xsi:type="dcterms:W3CDTF">2021-02-05T10:26:54Z</dcterms:modified>
</cp:coreProperties>
</file>