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39"/>
  </p:notesMasterIdLst>
  <p:sldIdLst>
    <p:sldId id="256" r:id="rId3"/>
    <p:sldId id="257" r:id="rId4"/>
    <p:sldId id="258" r:id="rId5"/>
    <p:sldId id="261"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6"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Lst>
  <p:sldSz cx="9144000" cy="6858000" type="screen4x3"/>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4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ru-RU" sz="4400" b="0" strike="noStrike" spc="-1">
                <a:latin typeface="Arial"/>
              </a:rPr>
              <a:t>Для перемещения страницы щёлкните мышью</a:t>
            </a:r>
          </a:p>
        </p:txBody>
      </p:sp>
      <p:sp>
        <p:nvSpPr>
          <p:cNvPr id="77" name="PlaceHolder 2"/>
          <p:cNvSpPr>
            <a:spLocks noGrp="1"/>
          </p:cNvSpPr>
          <p:nvPr>
            <p:ph type="body"/>
          </p:nvPr>
        </p:nvSpPr>
        <p:spPr>
          <a:xfrm>
            <a:off x="756000" y="5078520"/>
            <a:ext cx="6047640" cy="4811040"/>
          </a:xfrm>
          <a:prstGeom prst="rect">
            <a:avLst/>
          </a:prstGeom>
        </p:spPr>
        <p:txBody>
          <a:bodyPr lIns="0" tIns="0" rIns="0" bIns="0">
            <a:noAutofit/>
          </a:bodyPr>
          <a:lstStyle/>
          <a:p>
            <a:r>
              <a:rPr lang="ru-RU" sz="2000" b="0" strike="noStrike" spc="-1">
                <a:latin typeface="Arial"/>
              </a:rPr>
              <a:t>Для правки формата примечаний щёлкните мышью</a:t>
            </a:r>
          </a:p>
        </p:txBody>
      </p:sp>
      <p:sp>
        <p:nvSpPr>
          <p:cNvPr id="78" name="PlaceHolder 3"/>
          <p:cNvSpPr>
            <a:spLocks noGrp="1"/>
          </p:cNvSpPr>
          <p:nvPr>
            <p:ph type="hdr"/>
          </p:nvPr>
        </p:nvSpPr>
        <p:spPr>
          <a:xfrm>
            <a:off x="0" y="0"/>
            <a:ext cx="3280680" cy="534240"/>
          </a:xfrm>
          <a:prstGeom prst="rect">
            <a:avLst/>
          </a:prstGeom>
        </p:spPr>
        <p:txBody>
          <a:bodyPr lIns="0" tIns="0" rIns="0" bIns="0">
            <a:noAutofit/>
          </a:bodyPr>
          <a:lstStyle/>
          <a:p>
            <a:r>
              <a:rPr lang="ru-RU" sz="1400" b="0" strike="noStrike" spc="-1">
                <a:latin typeface="Times New Roman"/>
              </a:rPr>
              <a:t> </a:t>
            </a:r>
          </a:p>
        </p:txBody>
      </p:sp>
      <p:sp>
        <p:nvSpPr>
          <p:cNvPr id="79"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ru-RU" sz="1400" b="0" strike="noStrike" spc="-1">
                <a:latin typeface="Times New Roman"/>
              </a:rPr>
              <a:t> </a:t>
            </a:r>
          </a:p>
        </p:txBody>
      </p:sp>
      <p:sp>
        <p:nvSpPr>
          <p:cNvPr id="80" name="PlaceHolder 5"/>
          <p:cNvSpPr>
            <a:spLocks noGrp="1"/>
          </p:cNvSpPr>
          <p:nvPr>
            <p:ph type="ftr"/>
          </p:nvPr>
        </p:nvSpPr>
        <p:spPr>
          <a:xfrm>
            <a:off x="0" y="10157400"/>
            <a:ext cx="3280680" cy="534240"/>
          </a:xfrm>
          <a:prstGeom prst="rect">
            <a:avLst/>
          </a:prstGeom>
        </p:spPr>
        <p:txBody>
          <a:bodyPr lIns="0" tIns="0" rIns="0" bIns="0" anchor="b">
            <a:noAutofit/>
          </a:bodyPr>
          <a:lstStyle/>
          <a:p>
            <a:r>
              <a:rPr lang="ru-RU" sz="1400" b="0" strike="noStrike" spc="-1">
                <a:latin typeface="Times New Roman"/>
              </a:rPr>
              <a:t> </a:t>
            </a:r>
          </a:p>
        </p:txBody>
      </p:sp>
      <p:sp>
        <p:nvSpPr>
          <p:cNvPr id="81"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1CB1776A-FECA-4284-87E8-7E069F06E4AC}" type="slidenum">
              <a:rPr lang="ru-RU" sz="1400" b="0" strike="noStrike" spc="-1">
                <a:latin typeface="Times New Roman"/>
              </a:rPr>
              <a:t>‹#›</a:t>
            </a:fld>
            <a:endParaRPr lang="ru-RU"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CustomShape 1"/>
          <p:cNvSpPr/>
          <p:nvPr/>
        </p:nvSpPr>
        <p:spPr>
          <a:xfrm>
            <a:off x="3814920" y="9371160"/>
            <a:ext cx="2914560" cy="48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noAutofit/>
          </a:bodyPr>
          <a:lstStyle/>
          <a:p>
            <a:pPr marL="215640" indent="-211320" algn="r">
              <a:lnSpc>
                <a:spcPct val="100000"/>
              </a:lnSpc>
            </a:pPr>
            <a:fld id="{C8636A9C-30B7-4035-9C4C-D0D2F93ABCD5}" type="slidenum">
              <a:rPr lang="ru-RU" sz="1200" b="0" strike="noStrike" spc="-1">
                <a:solidFill>
                  <a:srgbClr val="000000"/>
                </a:solidFill>
                <a:latin typeface="Times New Roman"/>
                <a:ea typeface="Segoe UI"/>
              </a:rPr>
              <a:t>5</a:t>
            </a:fld>
            <a:endParaRPr lang="ru-RU" sz="1200" b="0" strike="noStrike" spc="-1">
              <a:latin typeface="Arial"/>
            </a:endParaRPr>
          </a:p>
        </p:txBody>
      </p:sp>
      <p:sp>
        <p:nvSpPr>
          <p:cNvPr id="153" name="CustomShape 2"/>
          <p:cNvSpPr/>
          <p:nvPr/>
        </p:nvSpPr>
        <p:spPr>
          <a:xfrm>
            <a:off x="3814920" y="9371160"/>
            <a:ext cx="2916360" cy="4906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noAutofit/>
          </a:bodyPr>
          <a:lstStyle/>
          <a:p>
            <a:pPr marL="215640" indent="-211320" algn="r">
              <a:lnSpc>
                <a:spcPct val="100000"/>
              </a:lnSpc>
            </a:pPr>
            <a:fld id="{6C266E98-A87E-4558-9F4F-F45B661A0234}" type="slidenum">
              <a:rPr lang="ru-RU" sz="1200" b="0" strike="noStrike" spc="-1">
                <a:solidFill>
                  <a:srgbClr val="000000"/>
                </a:solidFill>
                <a:latin typeface="Times New Roman"/>
                <a:ea typeface="Segoe UI"/>
              </a:rPr>
              <a:t>5</a:t>
            </a:fld>
            <a:endParaRPr lang="ru-RU" sz="1200" b="0" strike="noStrike" spc="-1">
              <a:latin typeface="Arial"/>
            </a:endParaRPr>
          </a:p>
        </p:txBody>
      </p:sp>
      <p:sp>
        <p:nvSpPr>
          <p:cNvPr id="154" name="PlaceHolder 3"/>
          <p:cNvSpPr>
            <a:spLocks noGrp="1" noRot="1" noChangeAspect="1"/>
          </p:cNvSpPr>
          <p:nvPr>
            <p:ph type="sldImg"/>
          </p:nvPr>
        </p:nvSpPr>
        <p:spPr>
          <a:xfrm>
            <a:off x="901700" y="739775"/>
            <a:ext cx="4930775" cy="3698875"/>
          </a:xfrm>
          <a:prstGeom prst="rect">
            <a:avLst/>
          </a:prstGeom>
        </p:spPr>
      </p:sp>
      <p:sp>
        <p:nvSpPr>
          <p:cNvPr id="155" name="PlaceHolder 4"/>
          <p:cNvSpPr>
            <a:spLocks noGrp="1"/>
          </p:cNvSpPr>
          <p:nvPr>
            <p:ph type="body"/>
          </p:nvPr>
        </p:nvSpPr>
        <p:spPr>
          <a:xfrm>
            <a:off x="672840" y="4500360"/>
            <a:ext cx="5388120" cy="4811040"/>
          </a:xfrm>
          <a:prstGeom prst="rect">
            <a:avLst/>
          </a:prstGeom>
        </p:spPr>
        <p:txBody>
          <a:bodyPr lIns="0" tIns="0" rIns="0" bIns="0" anchor="ctr">
            <a:spAutoFit/>
          </a:bodyPr>
          <a:lstStyle/>
          <a:p>
            <a:endParaRPr lang="ru-RU" sz="2000" b="0" strike="noStrike" spc="-1">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CustomShape 1"/>
          <p:cNvSpPr/>
          <p:nvPr/>
        </p:nvSpPr>
        <p:spPr>
          <a:xfrm>
            <a:off x="3814920" y="9371160"/>
            <a:ext cx="2914560" cy="48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noAutofit/>
          </a:bodyPr>
          <a:lstStyle/>
          <a:p>
            <a:pPr marL="215640" indent="-211320" algn="r">
              <a:lnSpc>
                <a:spcPct val="100000"/>
              </a:lnSpc>
            </a:pPr>
            <a:fld id="{00684C70-992A-4B28-B229-B20A1D73BB30}" type="slidenum">
              <a:rPr lang="ru-RU" sz="1200" b="0" strike="noStrike" spc="-1">
                <a:solidFill>
                  <a:srgbClr val="000000"/>
                </a:solidFill>
                <a:latin typeface="Times New Roman"/>
                <a:ea typeface="Segoe UI"/>
              </a:rPr>
              <a:t>14</a:t>
            </a:fld>
            <a:endParaRPr lang="ru-RU" sz="1200" b="0" strike="noStrike" spc="-1">
              <a:latin typeface="Arial"/>
            </a:endParaRPr>
          </a:p>
        </p:txBody>
      </p:sp>
      <p:sp>
        <p:nvSpPr>
          <p:cNvPr id="186" name="PlaceHolder 2"/>
          <p:cNvSpPr>
            <a:spLocks noGrp="1" noRot="1" noChangeAspect="1"/>
          </p:cNvSpPr>
          <p:nvPr>
            <p:ph type="sldImg"/>
          </p:nvPr>
        </p:nvSpPr>
        <p:spPr>
          <a:xfrm>
            <a:off x="901700" y="739775"/>
            <a:ext cx="4929188" cy="3697288"/>
          </a:xfrm>
          <a:prstGeom prst="rect">
            <a:avLst/>
          </a:prstGeom>
        </p:spPr>
      </p:sp>
      <p:sp>
        <p:nvSpPr>
          <p:cNvPr id="187" name="PlaceHolder 3"/>
          <p:cNvSpPr>
            <a:spLocks noGrp="1"/>
          </p:cNvSpPr>
          <p:nvPr>
            <p:ph type="body"/>
          </p:nvPr>
        </p:nvSpPr>
        <p:spPr>
          <a:xfrm>
            <a:off x="673200" y="4499640"/>
            <a:ext cx="5386320" cy="4811040"/>
          </a:xfrm>
          <a:prstGeom prst="rect">
            <a:avLst/>
          </a:prstGeom>
        </p:spPr>
        <p:txBody>
          <a:bodyPr lIns="0" tIns="0" rIns="0" bIns="0" anchor="ctr">
            <a:spAutoFit/>
          </a:bodyPr>
          <a:lstStyle/>
          <a:p>
            <a:endParaRPr lang="ru-RU" sz="2000" b="0" strike="noStrike" spc="-1">
              <a:latin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CustomShape 1"/>
          <p:cNvSpPr/>
          <p:nvPr/>
        </p:nvSpPr>
        <p:spPr>
          <a:xfrm>
            <a:off x="3814920" y="9371160"/>
            <a:ext cx="2914560" cy="48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noAutofit/>
          </a:bodyPr>
          <a:lstStyle/>
          <a:p>
            <a:pPr marL="215640" indent="-211320" algn="r">
              <a:lnSpc>
                <a:spcPct val="100000"/>
              </a:lnSpc>
            </a:pPr>
            <a:fld id="{9DA8E88F-B74D-4918-BA44-E77EA572ADA4}" type="slidenum">
              <a:rPr lang="ru-RU" sz="1200" b="0" strike="noStrike" spc="-1">
                <a:solidFill>
                  <a:srgbClr val="000000"/>
                </a:solidFill>
                <a:latin typeface="Times New Roman"/>
                <a:ea typeface="Segoe UI"/>
              </a:rPr>
              <a:t>15</a:t>
            </a:fld>
            <a:endParaRPr lang="ru-RU" sz="1200" b="0" strike="noStrike" spc="-1">
              <a:latin typeface="Arial"/>
            </a:endParaRPr>
          </a:p>
        </p:txBody>
      </p:sp>
      <p:sp>
        <p:nvSpPr>
          <p:cNvPr id="189" name="PlaceHolder 2"/>
          <p:cNvSpPr>
            <a:spLocks noGrp="1" noRot="1" noChangeAspect="1"/>
          </p:cNvSpPr>
          <p:nvPr>
            <p:ph type="sldImg"/>
          </p:nvPr>
        </p:nvSpPr>
        <p:spPr>
          <a:xfrm>
            <a:off x="901700" y="739775"/>
            <a:ext cx="4929188" cy="3697288"/>
          </a:xfrm>
          <a:prstGeom prst="rect">
            <a:avLst/>
          </a:prstGeom>
        </p:spPr>
      </p:sp>
      <p:sp>
        <p:nvSpPr>
          <p:cNvPr id="190" name="PlaceHolder 3"/>
          <p:cNvSpPr>
            <a:spLocks noGrp="1"/>
          </p:cNvSpPr>
          <p:nvPr>
            <p:ph type="body"/>
          </p:nvPr>
        </p:nvSpPr>
        <p:spPr>
          <a:xfrm>
            <a:off x="673200" y="4499640"/>
            <a:ext cx="5386320" cy="4811040"/>
          </a:xfrm>
          <a:prstGeom prst="rect">
            <a:avLst/>
          </a:prstGeom>
        </p:spPr>
        <p:txBody>
          <a:bodyPr lIns="0" tIns="0" rIns="0" bIns="0" anchor="ctr">
            <a:spAutoFit/>
          </a:bodyPr>
          <a:lstStyle/>
          <a:p>
            <a:endParaRPr lang="ru-RU" sz="2000" b="0" strike="noStrike" spc="-1">
              <a:latin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CustomShape 1"/>
          <p:cNvSpPr/>
          <p:nvPr/>
        </p:nvSpPr>
        <p:spPr>
          <a:xfrm>
            <a:off x="3814920" y="9371160"/>
            <a:ext cx="2914560" cy="48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noAutofit/>
          </a:bodyPr>
          <a:lstStyle/>
          <a:p>
            <a:pPr marL="215640" indent="-211320" algn="r">
              <a:lnSpc>
                <a:spcPct val="100000"/>
              </a:lnSpc>
            </a:pPr>
            <a:fld id="{C6F42533-C7BC-4219-85F8-848BCAE84692}" type="slidenum">
              <a:rPr lang="ru-RU" sz="1200" b="0" strike="noStrike" spc="-1">
                <a:solidFill>
                  <a:srgbClr val="000000"/>
                </a:solidFill>
                <a:latin typeface="Times New Roman"/>
                <a:ea typeface="Segoe UI"/>
              </a:rPr>
              <a:t>16</a:t>
            </a:fld>
            <a:endParaRPr lang="ru-RU" sz="1200" b="0" strike="noStrike" spc="-1">
              <a:latin typeface="Arial"/>
            </a:endParaRPr>
          </a:p>
        </p:txBody>
      </p:sp>
      <p:sp>
        <p:nvSpPr>
          <p:cNvPr id="192" name="PlaceHolder 2"/>
          <p:cNvSpPr>
            <a:spLocks noGrp="1" noRot="1" noChangeAspect="1"/>
          </p:cNvSpPr>
          <p:nvPr>
            <p:ph type="sldImg"/>
          </p:nvPr>
        </p:nvSpPr>
        <p:spPr>
          <a:xfrm>
            <a:off x="901700" y="739775"/>
            <a:ext cx="4929188" cy="3697288"/>
          </a:xfrm>
          <a:prstGeom prst="rect">
            <a:avLst/>
          </a:prstGeom>
        </p:spPr>
      </p:sp>
      <p:sp>
        <p:nvSpPr>
          <p:cNvPr id="193" name="PlaceHolder 3"/>
          <p:cNvSpPr>
            <a:spLocks noGrp="1"/>
          </p:cNvSpPr>
          <p:nvPr>
            <p:ph type="body"/>
          </p:nvPr>
        </p:nvSpPr>
        <p:spPr>
          <a:xfrm>
            <a:off x="673200" y="4499640"/>
            <a:ext cx="5386320" cy="4811040"/>
          </a:xfrm>
          <a:prstGeom prst="rect">
            <a:avLst/>
          </a:prstGeom>
        </p:spPr>
        <p:txBody>
          <a:bodyPr lIns="0" tIns="0" rIns="0" bIns="0" anchor="ctr">
            <a:spAutoFit/>
          </a:bodyPr>
          <a:lstStyle/>
          <a:p>
            <a:endParaRPr lang="ru-RU" sz="20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CustomShape 1"/>
          <p:cNvSpPr/>
          <p:nvPr/>
        </p:nvSpPr>
        <p:spPr>
          <a:xfrm>
            <a:off x="3814920" y="9371160"/>
            <a:ext cx="2914560" cy="48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noAutofit/>
          </a:bodyPr>
          <a:lstStyle/>
          <a:p>
            <a:pPr marL="215640" indent="-211320" algn="r">
              <a:lnSpc>
                <a:spcPct val="100000"/>
              </a:lnSpc>
            </a:pPr>
            <a:fld id="{09D0BF64-BB94-4B7F-B99F-6DC888D647D7}" type="slidenum">
              <a:rPr lang="ru-RU" sz="1200" b="0" strike="noStrike" spc="-1">
                <a:solidFill>
                  <a:srgbClr val="000000"/>
                </a:solidFill>
                <a:latin typeface="Times New Roman"/>
                <a:ea typeface="Segoe UI"/>
              </a:rPr>
              <a:t>6</a:t>
            </a:fld>
            <a:endParaRPr lang="ru-RU" sz="1200" b="0" strike="noStrike" spc="-1">
              <a:latin typeface="Arial"/>
            </a:endParaRPr>
          </a:p>
        </p:txBody>
      </p:sp>
      <p:sp>
        <p:nvSpPr>
          <p:cNvPr id="157" name="CustomShape 2"/>
          <p:cNvSpPr/>
          <p:nvPr/>
        </p:nvSpPr>
        <p:spPr>
          <a:xfrm>
            <a:off x="3814920" y="9371160"/>
            <a:ext cx="2916360" cy="4906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noAutofit/>
          </a:bodyPr>
          <a:lstStyle/>
          <a:p>
            <a:pPr marL="215640" indent="-211320" algn="r">
              <a:lnSpc>
                <a:spcPct val="100000"/>
              </a:lnSpc>
            </a:pPr>
            <a:fld id="{17E3E57A-F976-45E6-9DAB-5E1E66CB2F83}" type="slidenum">
              <a:rPr lang="ru-RU" sz="1200" b="0" strike="noStrike" spc="-1">
                <a:solidFill>
                  <a:srgbClr val="000000"/>
                </a:solidFill>
                <a:latin typeface="Times New Roman"/>
                <a:ea typeface="Segoe UI"/>
              </a:rPr>
              <a:t>6</a:t>
            </a:fld>
            <a:endParaRPr lang="ru-RU" sz="1200" b="0" strike="noStrike" spc="-1">
              <a:latin typeface="Arial"/>
            </a:endParaRPr>
          </a:p>
        </p:txBody>
      </p:sp>
      <p:sp>
        <p:nvSpPr>
          <p:cNvPr id="158" name="PlaceHolder 3"/>
          <p:cNvSpPr>
            <a:spLocks noGrp="1" noRot="1" noChangeAspect="1"/>
          </p:cNvSpPr>
          <p:nvPr>
            <p:ph type="sldImg"/>
          </p:nvPr>
        </p:nvSpPr>
        <p:spPr>
          <a:xfrm>
            <a:off x="901700" y="739775"/>
            <a:ext cx="4930775" cy="3698875"/>
          </a:xfrm>
          <a:prstGeom prst="rect">
            <a:avLst/>
          </a:prstGeom>
        </p:spPr>
      </p:sp>
      <p:sp>
        <p:nvSpPr>
          <p:cNvPr id="159" name="PlaceHolder 4"/>
          <p:cNvSpPr>
            <a:spLocks noGrp="1"/>
          </p:cNvSpPr>
          <p:nvPr>
            <p:ph type="body"/>
          </p:nvPr>
        </p:nvSpPr>
        <p:spPr>
          <a:xfrm>
            <a:off x="672840" y="4500360"/>
            <a:ext cx="5388120" cy="4811040"/>
          </a:xfrm>
          <a:prstGeom prst="rect">
            <a:avLst/>
          </a:prstGeom>
        </p:spPr>
        <p:txBody>
          <a:bodyPr lIns="0" tIns="0" rIns="0" bIns="0" anchor="ctr">
            <a:spAutoFit/>
          </a:bodyPr>
          <a:lstStyle/>
          <a:p>
            <a:endParaRPr lang="ru-RU" sz="20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CustomShape 1"/>
          <p:cNvSpPr/>
          <p:nvPr/>
        </p:nvSpPr>
        <p:spPr>
          <a:xfrm>
            <a:off x="3814920" y="9371160"/>
            <a:ext cx="2914560" cy="48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noAutofit/>
          </a:bodyPr>
          <a:lstStyle/>
          <a:p>
            <a:pPr marL="215640" indent="-211320" algn="r">
              <a:lnSpc>
                <a:spcPct val="100000"/>
              </a:lnSpc>
            </a:pPr>
            <a:fld id="{A589E248-E53E-4595-808C-9A6710BA4D1B}" type="slidenum">
              <a:rPr lang="ru-RU" sz="1200" b="0" strike="noStrike" spc="-1">
                <a:solidFill>
                  <a:srgbClr val="000000"/>
                </a:solidFill>
                <a:latin typeface="Times New Roman"/>
                <a:ea typeface="Segoe UI"/>
              </a:rPr>
              <a:t>7</a:t>
            </a:fld>
            <a:endParaRPr lang="ru-RU" sz="1200" b="0" strike="noStrike" spc="-1">
              <a:latin typeface="Arial"/>
            </a:endParaRPr>
          </a:p>
        </p:txBody>
      </p:sp>
      <p:sp>
        <p:nvSpPr>
          <p:cNvPr id="161" name="CustomShape 2"/>
          <p:cNvSpPr/>
          <p:nvPr/>
        </p:nvSpPr>
        <p:spPr>
          <a:xfrm>
            <a:off x="3814920" y="9371160"/>
            <a:ext cx="2916360" cy="4906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noAutofit/>
          </a:bodyPr>
          <a:lstStyle/>
          <a:p>
            <a:pPr marL="215640" indent="-211320" algn="r">
              <a:lnSpc>
                <a:spcPct val="100000"/>
              </a:lnSpc>
            </a:pPr>
            <a:fld id="{3D65E380-7A3B-42CA-B360-9001B61D6457}" type="slidenum">
              <a:rPr lang="ru-RU" sz="1200" b="0" strike="noStrike" spc="-1">
                <a:solidFill>
                  <a:srgbClr val="000000"/>
                </a:solidFill>
                <a:latin typeface="Times New Roman"/>
                <a:ea typeface="Segoe UI"/>
              </a:rPr>
              <a:t>7</a:t>
            </a:fld>
            <a:endParaRPr lang="ru-RU" sz="1200" b="0" strike="noStrike" spc="-1">
              <a:latin typeface="Arial"/>
            </a:endParaRPr>
          </a:p>
        </p:txBody>
      </p:sp>
      <p:sp>
        <p:nvSpPr>
          <p:cNvPr id="162" name="PlaceHolder 3"/>
          <p:cNvSpPr>
            <a:spLocks noGrp="1" noRot="1" noChangeAspect="1"/>
          </p:cNvSpPr>
          <p:nvPr>
            <p:ph type="sldImg"/>
          </p:nvPr>
        </p:nvSpPr>
        <p:spPr>
          <a:xfrm>
            <a:off x="901700" y="739775"/>
            <a:ext cx="4930775" cy="3698875"/>
          </a:xfrm>
          <a:prstGeom prst="rect">
            <a:avLst/>
          </a:prstGeom>
        </p:spPr>
      </p:sp>
      <p:sp>
        <p:nvSpPr>
          <p:cNvPr id="163" name="PlaceHolder 4"/>
          <p:cNvSpPr>
            <a:spLocks noGrp="1"/>
          </p:cNvSpPr>
          <p:nvPr>
            <p:ph type="body"/>
          </p:nvPr>
        </p:nvSpPr>
        <p:spPr>
          <a:xfrm>
            <a:off x="672840" y="4500360"/>
            <a:ext cx="5388120" cy="4811040"/>
          </a:xfrm>
          <a:prstGeom prst="rect">
            <a:avLst/>
          </a:prstGeom>
        </p:spPr>
        <p:txBody>
          <a:bodyPr lIns="0" tIns="0" rIns="0" bIns="0" anchor="ctr">
            <a:spAutoFit/>
          </a:bodyPr>
          <a:lstStyle/>
          <a:p>
            <a:endParaRPr lang="ru-RU" sz="20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CustomShape 1"/>
          <p:cNvSpPr/>
          <p:nvPr/>
        </p:nvSpPr>
        <p:spPr>
          <a:xfrm>
            <a:off x="3814920" y="9371160"/>
            <a:ext cx="2914560" cy="48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noAutofit/>
          </a:bodyPr>
          <a:lstStyle/>
          <a:p>
            <a:pPr marL="215640" indent="-211320" algn="r">
              <a:lnSpc>
                <a:spcPct val="100000"/>
              </a:lnSpc>
            </a:pPr>
            <a:fld id="{39D73CD7-75D0-4E69-8271-93A65715818F}" type="slidenum">
              <a:rPr lang="ru-RU" sz="1200" b="0" strike="noStrike" spc="-1">
                <a:solidFill>
                  <a:srgbClr val="000000"/>
                </a:solidFill>
                <a:latin typeface="Times New Roman"/>
                <a:ea typeface="Segoe UI"/>
              </a:rPr>
              <a:t>8</a:t>
            </a:fld>
            <a:endParaRPr lang="ru-RU" sz="1200" b="0" strike="noStrike" spc="-1">
              <a:latin typeface="Arial"/>
            </a:endParaRPr>
          </a:p>
        </p:txBody>
      </p:sp>
      <p:sp>
        <p:nvSpPr>
          <p:cNvPr id="165" name="PlaceHolder 2"/>
          <p:cNvSpPr>
            <a:spLocks noGrp="1" noRot="1" noChangeAspect="1"/>
          </p:cNvSpPr>
          <p:nvPr>
            <p:ph type="sldImg"/>
          </p:nvPr>
        </p:nvSpPr>
        <p:spPr>
          <a:xfrm>
            <a:off x="901700" y="739775"/>
            <a:ext cx="4929188" cy="3697288"/>
          </a:xfrm>
          <a:prstGeom prst="rect">
            <a:avLst/>
          </a:prstGeom>
        </p:spPr>
      </p:sp>
      <p:sp>
        <p:nvSpPr>
          <p:cNvPr id="166" name="PlaceHolder 3"/>
          <p:cNvSpPr>
            <a:spLocks noGrp="1"/>
          </p:cNvSpPr>
          <p:nvPr>
            <p:ph type="body"/>
          </p:nvPr>
        </p:nvSpPr>
        <p:spPr>
          <a:xfrm>
            <a:off x="673200" y="4499640"/>
            <a:ext cx="5386320" cy="4811040"/>
          </a:xfrm>
          <a:prstGeom prst="rect">
            <a:avLst/>
          </a:prstGeom>
        </p:spPr>
        <p:txBody>
          <a:bodyPr lIns="0" tIns="0" rIns="0" bIns="0" anchor="ctr">
            <a:spAutoFit/>
          </a:bodyPr>
          <a:lstStyle/>
          <a:p>
            <a:endParaRPr lang="ru-RU" sz="2000" b="0" strike="noStrike"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CustomShape 1"/>
          <p:cNvSpPr/>
          <p:nvPr/>
        </p:nvSpPr>
        <p:spPr>
          <a:xfrm>
            <a:off x="3814920" y="9371160"/>
            <a:ext cx="2914560" cy="48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noAutofit/>
          </a:bodyPr>
          <a:lstStyle/>
          <a:p>
            <a:pPr marL="215640" indent="-211320" algn="r">
              <a:lnSpc>
                <a:spcPct val="100000"/>
              </a:lnSpc>
            </a:pPr>
            <a:fld id="{EC55E0B9-D11F-46C3-A335-4FFC4EBF8863}" type="slidenum">
              <a:rPr lang="ru-RU" sz="1200" b="0" strike="noStrike" spc="-1">
                <a:solidFill>
                  <a:srgbClr val="000000"/>
                </a:solidFill>
                <a:latin typeface="Times New Roman"/>
                <a:ea typeface="Segoe UI"/>
              </a:rPr>
              <a:t>9</a:t>
            </a:fld>
            <a:endParaRPr lang="ru-RU" sz="1200" b="0" strike="noStrike" spc="-1">
              <a:latin typeface="Arial"/>
            </a:endParaRPr>
          </a:p>
        </p:txBody>
      </p:sp>
      <p:sp>
        <p:nvSpPr>
          <p:cNvPr id="168" name="PlaceHolder 2"/>
          <p:cNvSpPr>
            <a:spLocks noGrp="1" noRot="1" noChangeAspect="1"/>
          </p:cNvSpPr>
          <p:nvPr>
            <p:ph type="sldImg"/>
          </p:nvPr>
        </p:nvSpPr>
        <p:spPr>
          <a:xfrm>
            <a:off x="901700" y="739775"/>
            <a:ext cx="4929188" cy="3697288"/>
          </a:xfrm>
          <a:prstGeom prst="rect">
            <a:avLst/>
          </a:prstGeom>
        </p:spPr>
      </p:sp>
      <p:sp>
        <p:nvSpPr>
          <p:cNvPr id="169" name="PlaceHolder 3"/>
          <p:cNvSpPr>
            <a:spLocks noGrp="1"/>
          </p:cNvSpPr>
          <p:nvPr>
            <p:ph type="body"/>
          </p:nvPr>
        </p:nvSpPr>
        <p:spPr>
          <a:xfrm>
            <a:off x="673200" y="4499640"/>
            <a:ext cx="5386320" cy="4811040"/>
          </a:xfrm>
          <a:prstGeom prst="rect">
            <a:avLst/>
          </a:prstGeom>
        </p:spPr>
        <p:txBody>
          <a:bodyPr lIns="0" tIns="0" rIns="0" bIns="0" anchor="ctr">
            <a:spAutoFit/>
          </a:bodyPr>
          <a:lstStyle/>
          <a:p>
            <a:endParaRPr lang="ru-RU" sz="2000" b="0" strike="noStrike" spc="-1">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ustomShape 1"/>
          <p:cNvSpPr/>
          <p:nvPr/>
        </p:nvSpPr>
        <p:spPr>
          <a:xfrm>
            <a:off x="3814920" y="9371160"/>
            <a:ext cx="2914560" cy="48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noAutofit/>
          </a:bodyPr>
          <a:lstStyle/>
          <a:p>
            <a:pPr marL="215640" indent="-211320" algn="r">
              <a:lnSpc>
                <a:spcPct val="100000"/>
              </a:lnSpc>
            </a:pPr>
            <a:fld id="{795AC3BA-E13D-4CFE-878A-A6F8A237E1E1}" type="slidenum">
              <a:rPr lang="ru-RU" sz="1200" b="0" strike="noStrike" spc="-1">
                <a:solidFill>
                  <a:srgbClr val="000000"/>
                </a:solidFill>
                <a:latin typeface="Times New Roman"/>
                <a:ea typeface="Segoe UI"/>
              </a:rPr>
              <a:t>10</a:t>
            </a:fld>
            <a:endParaRPr lang="ru-RU" sz="1200" b="0" strike="noStrike" spc="-1">
              <a:latin typeface="Arial"/>
            </a:endParaRPr>
          </a:p>
        </p:txBody>
      </p:sp>
      <p:sp>
        <p:nvSpPr>
          <p:cNvPr id="171" name="CustomShape 2"/>
          <p:cNvSpPr/>
          <p:nvPr/>
        </p:nvSpPr>
        <p:spPr>
          <a:xfrm>
            <a:off x="3814920" y="9371160"/>
            <a:ext cx="2916360" cy="4906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noAutofit/>
          </a:bodyPr>
          <a:lstStyle/>
          <a:p>
            <a:pPr marL="215640" indent="-211320" algn="r">
              <a:lnSpc>
                <a:spcPct val="100000"/>
              </a:lnSpc>
            </a:pPr>
            <a:fld id="{895361A4-A0DE-44CD-B24B-9A8FF89866E4}" type="slidenum">
              <a:rPr lang="ru-RU" sz="1200" b="0" strike="noStrike" spc="-1">
                <a:solidFill>
                  <a:srgbClr val="000000"/>
                </a:solidFill>
                <a:latin typeface="Times New Roman"/>
                <a:ea typeface="Segoe UI"/>
              </a:rPr>
              <a:t>10</a:t>
            </a:fld>
            <a:endParaRPr lang="ru-RU" sz="1200" b="0" strike="noStrike" spc="-1">
              <a:latin typeface="Arial"/>
            </a:endParaRPr>
          </a:p>
        </p:txBody>
      </p:sp>
      <p:sp>
        <p:nvSpPr>
          <p:cNvPr id="172" name="PlaceHolder 3"/>
          <p:cNvSpPr>
            <a:spLocks noGrp="1" noRot="1" noChangeAspect="1"/>
          </p:cNvSpPr>
          <p:nvPr>
            <p:ph type="sldImg"/>
          </p:nvPr>
        </p:nvSpPr>
        <p:spPr>
          <a:xfrm>
            <a:off x="901700" y="739775"/>
            <a:ext cx="4930775" cy="3698875"/>
          </a:xfrm>
          <a:prstGeom prst="rect">
            <a:avLst/>
          </a:prstGeom>
        </p:spPr>
      </p:sp>
      <p:sp>
        <p:nvSpPr>
          <p:cNvPr id="173" name="PlaceHolder 4"/>
          <p:cNvSpPr>
            <a:spLocks noGrp="1"/>
          </p:cNvSpPr>
          <p:nvPr>
            <p:ph type="body"/>
          </p:nvPr>
        </p:nvSpPr>
        <p:spPr>
          <a:xfrm>
            <a:off x="672840" y="4500360"/>
            <a:ext cx="5388120" cy="4811040"/>
          </a:xfrm>
          <a:prstGeom prst="rect">
            <a:avLst/>
          </a:prstGeom>
        </p:spPr>
        <p:txBody>
          <a:bodyPr lIns="0" tIns="0" rIns="0" bIns="0" anchor="ctr">
            <a:spAutoFit/>
          </a:bodyPr>
          <a:lstStyle/>
          <a:p>
            <a:endParaRPr lang="ru-RU" sz="2000" b="0" strike="noStrike" spc="-1">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CustomShape 1"/>
          <p:cNvSpPr/>
          <p:nvPr/>
        </p:nvSpPr>
        <p:spPr>
          <a:xfrm>
            <a:off x="3814920" y="9371160"/>
            <a:ext cx="2914560" cy="48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noAutofit/>
          </a:bodyPr>
          <a:lstStyle/>
          <a:p>
            <a:pPr marL="215640" indent="-211320" algn="r">
              <a:lnSpc>
                <a:spcPct val="100000"/>
              </a:lnSpc>
            </a:pPr>
            <a:fld id="{B306352D-038A-48BB-98AF-C869DFF0805A}" type="slidenum">
              <a:rPr lang="ru-RU" sz="1200" b="0" strike="noStrike" spc="-1">
                <a:solidFill>
                  <a:srgbClr val="000000"/>
                </a:solidFill>
                <a:latin typeface="Times New Roman"/>
                <a:ea typeface="Segoe UI"/>
              </a:rPr>
              <a:t>11</a:t>
            </a:fld>
            <a:endParaRPr lang="ru-RU" sz="1200" b="0" strike="noStrike" spc="-1">
              <a:latin typeface="Arial"/>
            </a:endParaRPr>
          </a:p>
        </p:txBody>
      </p:sp>
      <p:sp>
        <p:nvSpPr>
          <p:cNvPr id="175" name="CustomShape 2"/>
          <p:cNvSpPr/>
          <p:nvPr/>
        </p:nvSpPr>
        <p:spPr>
          <a:xfrm>
            <a:off x="3814920" y="9371160"/>
            <a:ext cx="2916360" cy="4906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noAutofit/>
          </a:bodyPr>
          <a:lstStyle/>
          <a:p>
            <a:pPr marL="215640" indent="-211320" algn="r">
              <a:lnSpc>
                <a:spcPct val="100000"/>
              </a:lnSpc>
            </a:pPr>
            <a:fld id="{30952DDE-866C-4FAB-B2D2-8355D638BD2A}" type="slidenum">
              <a:rPr lang="ru-RU" sz="1200" b="0" strike="noStrike" spc="-1">
                <a:solidFill>
                  <a:srgbClr val="000000"/>
                </a:solidFill>
                <a:latin typeface="Times New Roman"/>
                <a:ea typeface="Segoe UI"/>
              </a:rPr>
              <a:t>11</a:t>
            </a:fld>
            <a:endParaRPr lang="ru-RU" sz="1200" b="0" strike="noStrike" spc="-1">
              <a:latin typeface="Arial"/>
            </a:endParaRPr>
          </a:p>
        </p:txBody>
      </p:sp>
      <p:sp>
        <p:nvSpPr>
          <p:cNvPr id="176" name="PlaceHolder 3"/>
          <p:cNvSpPr>
            <a:spLocks noGrp="1" noRot="1" noChangeAspect="1"/>
          </p:cNvSpPr>
          <p:nvPr>
            <p:ph type="sldImg"/>
          </p:nvPr>
        </p:nvSpPr>
        <p:spPr>
          <a:xfrm>
            <a:off x="901700" y="739775"/>
            <a:ext cx="4930775" cy="3698875"/>
          </a:xfrm>
          <a:prstGeom prst="rect">
            <a:avLst/>
          </a:prstGeom>
        </p:spPr>
      </p:sp>
      <p:sp>
        <p:nvSpPr>
          <p:cNvPr id="177" name="PlaceHolder 4"/>
          <p:cNvSpPr>
            <a:spLocks noGrp="1"/>
          </p:cNvSpPr>
          <p:nvPr>
            <p:ph type="body"/>
          </p:nvPr>
        </p:nvSpPr>
        <p:spPr>
          <a:xfrm>
            <a:off x="672840" y="4500360"/>
            <a:ext cx="5388120" cy="4811040"/>
          </a:xfrm>
          <a:prstGeom prst="rect">
            <a:avLst/>
          </a:prstGeom>
        </p:spPr>
        <p:txBody>
          <a:bodyPr lIns="0" tIns="0" rIns="0" bIns="0" anchor="ctr">
            <a:spAutoFit/>
          </a:bodyPr>
          <a:lstStyle/>
          <a:p>
            <a:endParaRPr lang="ru-RU" sz="2000" b="0" strike="noStrike" spc="-1">
              <a:latin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CustomShape 1"/>
          <p:cNvSpPr/>
          <p:nvPr/>
        </p:nvSpPr>
        <p:spPr>
          <a:xfrm>
            <a:off x="3814920" y="9371160"/>
            <a:ext cx="2914560" cy="48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noAutofit/>
          </a:bodyPr>
          <a:lstStyle/>
          <a:p>
            <a:pPr marL="215640" indent="-211320" algn="r">
              <a:lnSpc>
                <a:spcPct val="100000"/>
              </a:lnSpc>
            </a:pPr>
            <a:fld id="{61C2823F-068B-4D1E-A556-D0844B690A34}" type="slidenum">
              <a:rPr lang="ru-RU" sz="1200" b="0" strike="noStrike" spc="-1">
                <a:solidFill>
                  <a:srgbClr val="000000"/>
                </a:solidFill>
                <a:latin typeface="Times New Roman"/>
                <a:ea typeface="Segoe UI"/>
              </a:rPr>
              <a:t>12</a:t>
            </a:fld>
            <a:endParaRPr lang="ru-RU" sz="1200" b="0" strike="noStrike" spc="-1">
              <a:latin typeface="Arial"/>
            </a:endParaRPr>
          </a:p>
        </p:txBody>
      </p:sp>
      <p:sp>
        <p:nvSpPr>
          <p:cNvPr id="179" name="PlaceHolder 2"/>
          <p:cNvSpPr>
            <a:spLocks noGrp="1" noRot="1" noChangeAspect="1"/>
          </p:cNvSpPr>
          <p:nvPr>
            <p:ph type="sldImg"/>
          </p:nvPr>
        </p:nvSpPr>
        <p:spPr>
          <a:xfrm>
            <a:off x="901700" y="739775"/>
            <a:ext cx="4929188" cy="3697288"/>
          </a:xfrm>
          <a:prstGeom prst="rect">
            <a:avLst/>
          </a:prstGeom>
        </p:spPr>
      </p:sp>
      <p:sp>
        <p:nvSpPr>
          <p:cNvPr id="180" name="PlaceHolder 3"/>
          <p:cNvSpPr>
            <a:spLocks noGrp="1"/>
          </p:cNvSpPr>
          <p:nvPr>
            <p:ph type="body"/>
          </p:nvPr>
        </p:nvSpPr>
        <p:spPr>
          <a:xfrm>
            <a:off x="673200" y="4499640"/>
            <a:ext cx="5386320" cy="4811040"/>
          </a:xfrm>
          <a:prstGeom prst="rect">
            <a:avLst/>
          </a:prstGeom>
        </p:spPr>
        <p:txBody>
          <a:bodyPr lIns="0" tIns="0" rIns="0" bIns="0" anchor="ctr">
            <a:spAutoFit/>
          </a:bodyPr>
          <a:lstStyle/>
          <a:p>
            <a:endParaRPr lang="ru-RU" sz="2000" b="0" strike="noStrike" spc="-1">
              <a:latin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CustomShape 1"/>
          <p:cNvSpPr/>
          <p:nvPr/>
        </p:nvSpPr>
        <p:spPr>
          <a:xfrm>
            <a:off x="3814920" y="9371160"/>
            <a:ext cx="2914560" cy="488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noAutofit/>
          </a:bodyPr>
          <a:lstStyle/>
          <a:p>
            <a:pPr marL="215640" indent="-211320" algn="r">
              <a:lnSpc>
                <a:spcPct val="100000"/>
              </a:lnSpc>
            </a:pPr>
            <a:fld id="{04422207-836B-4A25-B8FA-86DB4FECD974}" type="slidenum">
              <a:rPr lang="ru-RU" sz="1200" b="0" strike="noStrike" spc="-1">
                <a:solidFill>
                  <a:srgbClr val="000000"/>
                </a:solidFill>
                <a:latin typeface="Times New Roman"/>
                <a:ea typeface="Segoe UI"/>
              </a:rPr>
              <a:t>13</a:t>
            </a:fld>
            <a:endParaRPr lang="ru-RU" sz="1200" b="0" strike="noStrike" spc="-1">
              <a:latin typeface="Arial"/>
            </a:endParaRPr>
          </a:p>
        </p:txBody>
      </p:sp>
      <p:sp>
        <p:nvSpPr>
          <p:cNvPr id="182" name="CustomShape 2"/>
          <p:cNvSpPr/>
          <p:nvPr/>
        </p:nvSpPr>
        <p:spPr>
          <a:xfrm>
            <a:off x="3814920" y="9371160"/>
            <a:ext cx="2916360" cy="4906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noAutofit/>
          </a:bodyPr>
          <a:lstStyle/>
          <a:p>
            <a:pPr marL="215640" indent="-211320" algn="r">
              <a:lnSpc>
                <a:spcPct val="100000"/>
              </a:lnSpc>
            </a:pPr>
            <a:fld id="{AB93D293-28DE-42A6-B40F-572A44C796AC}" type="slidenum">
              <a:rPr lang="ru-RU" sz="1200" b="0" strike="noStrike" spc="-1">
                <a:solidFill>
                  <a:srgbClr val="000000"/>
                </a:solidFill>
                <a:latin typeface="Times New Roman"/>
                <a:ea typeface="Segoe UI"/>
              </a:rPr>
              <a:t>13</a:t>
            </a:fld>
            <a:endParaRPr lang="ru-RU" sz="1200" b="0" strike="noStrike" spc="-1">
              <a:latin typeface="Arial"/>
            </a:endParaRPr>
          </a:p>
        </p:txBody>
      </p:sp>
      <p:sp>
        <p:nvSpPr>
          <p:cNvPr id="183" name="PlaceHolder 3"/>
          <p:cNvSpPr>
            <a:spLocks noGrp="1" noRot="1" noChangeAspect="1"/>
          </p:cNvSpPr>
          <p:nvPr>
            <p:ph type="sldImg"/>
          </p:nvPr>
        </p:nvSpPr>
        <p:spPr>
          <a:xfrm>
            <a:off x="901700" y="739775"/>
            <a:ext cx="4930775" cy="3698875"/>
          </a:xfrm>
          <a:prstGeom prst="rect">
            <a:avLst/>
          </a:prstGeom>
        </p:spPr>
      </p:sp>
      <p:sp>
        <p:nvSpPr>
          <p:cNvPr id="184" name="PlaceHolder 4"/>
          <p:cNvSpPr>
            <a:spLocks noGrp="1"/>
          </p:cNvSpPr>
          <p:nvPr>
            <p:ph type="body"/>
          </p:nvPr>
        </p:nvSpPr>
        <p:spPr>
          <a:xfrm>
            <a:off x="672840" y="4500360"/>
            <a:ext cx="5388120" cy="4811040"/>
          </a:xfrm>
          <a:prstGeom prst="rect">
            <a:avLst/>
          </a:prstGeom>
        </p:spPr>
        <p:txBody>
          <a:bodyPr lIns="0" tIns="0" rIns="0" bIns="0" anchor="ctr">
            <a:spAutoFit/>
          </a:bodyPr>
          <a:lstStyle/>
          <a:p>
            <a:endParaRPr lang="ru-RU" sz="20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41"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43"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4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4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5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5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
        <p:nvSpPr>
          <p:cNvPr id="5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5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5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56"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5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60"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62"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latin typeface="Arial"/>
            </a:endParaRPr>
          </a:p>
        </p:txBody>
      </p:sp>
      <p:sp>
        <p:nvSpPr>
          <p:cNvPr id="63"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6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6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6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
        <p:nvSpPr>
          <p:cNvPr id="68"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70"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1"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2"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3"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4"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5"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ru-RU" sz="4400" b="0" strike="noStrike" spc="-1">
                <a:latin typeface="Arial"/>
              </a:rPr>
              <a:t>Для правки текста заглавия щёлкните мышью</a:t>
            </a:r>
          </a:p>
        </p:txBody>
      </p:sp>
      <p:sp>
        <p:nvSpPr>
          <p:cNvPr id="3"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ru-RU" sz="4400" b="0" strike="noStrike" spc="-1">
                <a:latin typeface="Arial"/>
              </a:rPr>
              <a:t>Для правки текста заглавия щёлкните мышью</a:t>
            </a:r>
          </a:p>
        </p:txBody>
      </p:sp>
      <p:sp>
        <p:nvSpPr>
          <p:cNvPr id="39"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ustomShape 1"/>
          <p:cNvSpPr/>
          <p:nvPr/>
        </p:nvSpPr>
        <p:spPr>
          <a:xfrm>
            <a:off x="785880" y="642960"/>
            <a:ext cx="7768440" cy="496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2800" b="1" strike="noStrike" spc="-1" dirty="0">
                <a:solidFill>
                  <a:srgbClr val="000000"/>
                </a:solidFill>
                <a:latin typeface="Calibri"/>
                <a:ea typeface="DejaVu Sans"/>
              </a:rPr>
              <a:t>Великий практикум з </a:t>
            </a:r>
            <a:r>
              <a:rPr lang="ru-RU" sz="2800" b="1" strike="noStrike" spc="-1" dirty="0" err="1">
                <a:solidFill>
                  <a:srgbClr val="000000"/>
                </a:solidFill>
                <a:latin typeface="Calibri"/>
                <a:ea typeface="DejaVu Sans"/>
              </a:rPr>
              <a:t>імунології</a:t>
            </a:r>
            <a:endParaRPr lang="ru-RU" sz="2800" b="0" strike="noStrike" spc="-1" dirty="0">
              <a:latin typeface="Arial"/>
            </a:endParaRPr>
          </a:p>
        </p:txBody>
      </p:sp>
      <p:sp>
        <p:nvSpPr>
          <p:cNvPr id="83" name="CustomShape 2"/>
          <p:cNvSpPr/>
          <p:nvPr/>
        </p:nvSpPr>
        <p:spPr>
          <a:xfrm>
            <a:off x="285840" y="1285920"/>
            <a:ext cx="8497080" cy="492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algn="ctr">
              <a:lnSpc>
                <a:spcPct val="100000"/>
              </a:lnSpc>
              <a:spcBef>
                <a:spcPts val="799"/>
              </a:spcBef>
            </a:pPr>
            <a:r>
              <a:rPr lang="ru-RU" sz="4000" b="1" strike="noStrike" spc="-1">
                <a:solidFill>
                  <a:srgbClr val="0070C0"/>
                </a:solidFill>
                <a:latin typeface="Calibri"/>
                <a:ea typeface="DejaVu Sans"/>
              </a:rPr>
              <a:t>Лабораторне заняття № 9</a:t>
            </a:r>
            <a:endParaRPr lang="ru-RU" sz="4000" b="0" strike="noStrike" spc="-1">
              <a:latin typeface="Arial"/>
            </a:endParaRPr>
          </a:p>
          <a:p>
            <a:pPr algn="ctr">
              <a:lnSpc>
                <a:spcPct val="100000"/>
              </a:lnSpc>
              <a:spcBef>
                <a:spcPts val="799"/>
              </a:spcBef>
            </a:pPr>
            <a:r>
              <a:rPr lang="ru-RU" sz="4000" b="1" strike="noStrike" spc="-1">
                <a:solidFill>
                  <a:srgbClr val="FF0000"/>
                </a:solidFill>
                <a:latin typeface="Calibri"/>
                <a:ea typeface="DejaVu Sans"/>
              </a:rPr>
              <a:t>Фагоцитарна активність нейтрофілів: фагоцитарний показник, фагоцитарне число</a:t>
            </a:r>
            <a:endParaRPr lang="ru-RU" sz="4000" b="0" strike="noStrike" spc="-1">
              <a:latin typeface="Arial"/>
            </a:endParaRPr>
          </a:p>
          <a:p>
            <a:pPr algn="just">
              <a:lnSpc>
                <a:spcPct val="100000"/>
              </a:lnSpc>
              <a:spcBef>
                <a:spcPts val="561"/>
              </a:spcBef>
            </a:pPr>
            <a:r>
              <a:rPr lang="ru-RU" sz="3600" b="1" strike="noStrike" spc="-1">
                <a:solidFill>
                  <a:srgbClr val="000000"/>
                </a:solidFill>
                <a:latin typeface="Calibri"/>
                <a:ea typeface="DejaVu Sans"/>
              </a:rPr>
              <a:t>МЕТА: </a:t>
            </a:r>
            <a:r>
              <a:rPr lang="ru-RU" sz="2800" b="1" strike="noStrike" spc="-1">
                <a:solidFill>
                  <a:srgbClr val="000000"/>
                </a:solidFill>
                <a:latin typeface="Calibri"/>
                <a:ea typeface="DejaVu Sans"/>
              </a:rPr>
              <a:t>вивчити теоретичні основи і засвоїти лабораторний регламент методу визначення фагоцитарної активності нейтрофілів — першої лінії вродженого захисту організму від проникнення антигенів та основної ланки в ініціації специфічної імунної відповіді. </a:t>
            </a:r>
            <a:endParaRPr lang="ru-RU" sz="2800" b="0" strike="noStrike" spc="-1">
              <a:latin typeface="Arial"/>
            </a:endParaRPr>
          </a:p>
          <a:p>
            <a:pPr algn="ctr">
              <a:lnSpc>
                <a:spcPct val="100000"/>
              </a:lnSpc>
              <a:spcBef>
                <a:spcPts val="641"/>
              </a:spcBef>
            </a:pP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 name="CustomShape 1"/>
          <p:cNvSpPr/>
          <p:nvPr/>
        </p:nvSpPr>
        <p:spPr>
          <a:xfrm>
            <a:off x="214200" y="214200"/>
            <a:ext cx="8714160" cy="649656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6800" rIns="90000" bIns="46800">
            <a:spAutoFit/>
          </a:bodyPr>
          <a:lstStyle/>
          <a:p>
            <a:pPr algn="just">
              <a:lnSpc>
                <a:spcPct val="100000"/>
              </a:lnSpc>
            </a:pPr>
            <a:r>
              <a:rPr lang="ru-RU" sz="2000" b="1" strike="noStrike" spc="-1">
                <a:solidFill>
                  <a:srgbClr val="7030A0"/>
                </a:solidFill>
                <a:latin typeface="Verdana"/>
                <a:ea typeface="DejaVu Sans"/>
              </a:rPr>
              <a:t>Процес фагоцитозу</a:t>
            </a:r>
            <a:r>
              <a:rPr lang="ru-RU" sz="2000" b="1" strike="noStrike" spc="-1">
                <a:solidFill>
                  <a:srgbClr val="000000"/>
                </a:solidFill>
                <a:latin typeface="Verdana"/>
                <a:ea typeface="DejaVu Sans"/>
              </a:rPr>
              <a:t> складний, багатоетапний. </a:t>
            </a:r>
            <a:endParaRPr lang="ru-RU" sz="2000" b="0" strike="noStrike" spc="-1">
              <a:latin typeface="Arial"/>
            </a:endParaRPr>
          </a:p>
          <a:p>
            <a:pPr algn="just">
              <a:lnSpc>
                <a:spcPct val="100000"/>
              </a:lnSpc>
            </a:pPr>
            <a:r>
              <a:rPr lang="ru-RU" sz="2000" b="1" strike="noStrike" spc="-1">
                <a:solidFill>
                  <a:srgbClr val="000000"/>
                </a:solidFill>
                <a:latin typeface="Verdana"/>
                <a:ea typeface="DejaVu Sans"/>
              </a:rPr>
              <a:t>Починається він зближенням фагоцитів зі збудником, потім спостерігають прилипання мікроорганізму до поверхні фагоцитуючої клітини, далі поглинання з утворенням фагосоми, внутрішньоклітинне об'єднання фагосоми з лізосомою і, нарешті, переварювання об'єкта фагоцитозу лізосомальними ферментами. </a:t>
            </a:r>
            <a:endParaRPr lang="ru-RU" sz="2000" b="0" strike="noStrike" spc="-1">
              <a:latin typeface="Arial"/>
            </a:endParaRPr>
          </a:p>
          <a:p>
            <a:pPr algn="just">
              <a:lnSpc>
                <a:spcPct val="100000"/>
              </a:lnSpc>
            </a:pPr>
            <a:r>
              <a:rPr lang="ru-RU" sz="2000" b="1" strike="noStrike" spc="-1">
                <a:solidFill>
                  <a:srgbClr val="000000"/>
                </a:solidFill>
                <a:latin typeface="Verdana"/>
                <a:ea typeface="DejaVu Sans"/>
              </a:rPr>
              <a:t>Однак не завжди клітини взаємодіють подібним чином.</a:t>
            </a:r>
            <a:endParaRPr lang="ru-RU" sz="2000" b="0" strike="noStrike" spc="-1">
              <a:latin typeface="Arial"/>
            </a:endParaRPr>
          </a:p>
          <a:p>
            <a:pPr algn="just">
              <a:lnSpc>
                <a:spcPct val="100000"/>
              </a:lnSpc>
            </a:pPr>
            <a:r>
              <a:rPr lang="ru-RU" sz="2000" b="1" strike="noStrike" spc="-1">
                <a:solidFill>
                  <a:srgbClr val="000000"/>
                </a:solidFill>
                <a:latin typeface="Verdana"/>
                <a:ea typeface="DejaVu Sans"/>
              </a:rPr>
              <a:t>Якщо у вакуолі наступає загибель захопленої частки (наприклад, бактерії), то це вказує на </a:t>
            </a:r>
            <a:r>
              <a:rPr lang="ru-RU" sz="2000" b="1" strike="noStrike" spc="-1">
                <a:solidFill>
                  <a:srgbClr val="FF0000"/>
                </a:solidFill>
                <a:latin typeface="Verdana"/>
                <a:ea typeface="DejaVu Sans"/>
              </a:rPr>
              <a:t>завершений фагоцитоз</a:t>
            </a:r>
            <a:r>
              <a:rPr lang="ru-RU" sz="2000" b="1" strike="noStrike" spc="-1">
                <a:solidFill>
                  <a:srgbClr val="000000"/>
                </a:solidFill>
                <a:latin typeface="Verdana"/>
                <a:ea typeface="DejaVu Sans"/>
              </a:rPr>
              <a:t>.</a:t>
            </a:r>
            <a:endParaRPr lang="ru-RU" sz="2000" b="0" strike="noStrike" spc="-1">
              <a:latin typeface="Arial"/>
            </a:endParaRPr>
          </a:p>
          <a:p>
            <a:pPr algn="just">
              <a:lnSpc>
                <a:spcPct val="100000"/>
              </a:lnSpc>
            </a:pPr>
            <a:r>
              <a:rPr lang="ru-RU" sz="2000" b="1" strike="noStrike" spc="-1">
                <a:solidFill>
                  <a:srgbClr val="000000"/>
                </a:solidFill>
                <a:latin typeface="Verdana"/>
                <a:ea typeface="DejaVu Sans"/>
              </a:rPr>
              <a:t>Але внаслідок ферментативної недостатності лізосомальних протеаз (знижена активність фагоцитів), коли багато антигенів,  </a:t>
            </a:r>
            <a:r>
              <a:rPr lang="ru-RU" sz="2000" b="1" strike="noStrike" spc="-1">
                <a:solidFill>
                  <a:srgbClr val="FF0000"/>
                </a:solidFill>
                <a:latin typeface="Verdana"/>
                <a:ea typeface="DejaVu Sans"/>
              </a:rPr>
              <a:t>фагоцитоз може бути неповним (незавершеним)</a:t>
            </a:r>
            <a:r>
              <a:rPr lang="ru-RU" sz="2000" b="1" strike="noStrike" spc="-1">
                <a:solidFill>
                  <a:srgbClr val="000000"/>
                </a:solidFill>
                <a:latin typeface="Verdana"/>
                <a:ea typeface="DejaVu Sans"/>
              </a:rPr>
              <a:t>,</a:t>
            </a:r>
            <a:r>
              <a:rPr lang="ru-RU" sz="2000" b="1" strike="noStrike" spc="-1">
                <a:solidFill>
                  <a:srgbClr val="FF0000"/>
                </a:solidFill>
                <a:latin typeface="Verdana"/>
                <a:ea typeface="DejaVu Sans"/>
              </a:rPr>
              <a:t> </a:t>
            </a:r>
            <a:r>
              <a:rPr lang="ru-RU" sz="2000" b="1" strike="noStrike" spc="-1">
                <a:solidFill>
                  <a:srgbClr val="000000"/>
                </a:solidFill>
                <a:latin typeface="Verdana"/>
                <a:ea typeface="DejaVu Sans"/>
              </a:rPr>
              <a:t>тобто протікають тільки перші стадії і мікроорганізми можуть зберігатися в фагоциті в латентному стані. При несприятливих для макроорганізму умовах бактерії стають здатними до розмноження і, руйнуючи фагоцитарну клітину, викликають інфекцію.</a:t>
            </a:r>
            <a:endParaRPr lang="ru-RU" sz="2000" b="0" strike="noStrike" spc="-1">
              <a:latin typeface="Arial"/>
            </a:endParaRPr>
          </a:p>
          <a:p>
            <a:pPr algn="just">
              <a:lnSpc>
                <a:spcPct val="100000"/>
              </a:lnSpc>
            </a:pP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 name="CustomShape 1"/>
          <p:cNvSpPr/>
          <p:nvPr/>
        </p:nvSpPr>
        <p:spPr>
          <a:xfrm>
            <a:off x="0" y="0"/>
            <a:ext cx="8928360" cy="306360"/>
          </a:xfrm>
          <a:prstGeom prst="rect">
            <a:avLst/>
          </a:prstGeom>
          <a:solidFill>
            <a:srgbClr val="FFFFFF"/>
          </a:solidFill>
          <a:ln>
            <a:noFill/>
          </a:ln>
        </p:spPr>
        <p:style>
          <a:lnRef idx="0">
            <a:scrgbClr r="0" g="0" b="0"/>
          </a:lnRef>
          <a:fillRef idx="0">
            <a:scrgbClr r="0" g="0" b="0"/>
          </a:fillRef>
          <a:effectRef idx="0">
            <a:scrgbClr r="0" g="0" b="0"/>
          </a:effectRef>
          <a:fontRef idx="minor"/>
        </p:style>
      </p:sp>
      <p:sp>
        <p:nvSpPr>
          <p:cNvPr id="109" name="CustomShape 2"/>
          <p:cNvSpPr/>
          <p:nvPr/>
        </p:nvSpPr>
        <p:spPr>
          <a:xfrm>
            <a:off x="357120" y="4429080"/>
            <a:ext cx="8785440" cy="22244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spAutoFit/>
          </a:bodyPr>
          <a:lstStyle/>
          <a:p>
            <a:pPr algn="ctr">
              <a:lnSpc>
                <a:spcPct val="100000"/>
              </a:lnSpc>
            </a:pPr>
            <a:r>
              <a:rPr lang="ru-RU" sz="1400" b="1" i="1" strike="noStrike" spc="-1">
                <a:solidFill>
                  <a:srgbClr val="FF0000"/>
                </a:solidFill>
                <a:latin typeface="Verdana"/>
                <a:ea typeface="DejaVu Sans"/>
              </a:rPr>
              <a:t>Етапи ФАГОЦИТОЗУ</a:t>
            </a:r>
            <a:endParaRPr lang="ru-RU" sz="1400" b="0" strike="noStrike" spc="-1">
              <a:latin typeface="Arial"/>
            </a:endParaRPr>
          </a:p>
          <a:p>
            <a:pPr>
              <a:lnSpc>
                <a:spcPct val="100000"/>
              </a:lnSpc>
            </a:pPr>
            <a:r>
              <a:rPr lang="ru-RU" sz="1400" b="1" strike="noStrike" spc="-1">
                <a:solidFill>
                  <a:srgbClr val="000000"/>
                </a:solidFill>
                <a:latin typeface="Verdana"/>
                <a:ea typeface="DejaVu Sans"/>
              </a:rPr>
              <a:t>Хемотаксис (рух фагоцита до об'єкта)</a:t>
            </a:r>
            <a:endParaRPr lang="ru-RU" sz="1400" b="0" strike="noStrike" spc="-1">
              <a:latin typeface="Arial"/>
            </a:endParaRPr>
          </a:p>
          <a:p>
            <a:pPr>
              <a:lnSpc>
                <a:spcPct val="100000"/>
              </a:lnSpc>
            </a:pPr>
            <a:r>
              <a:rPr lang="ru-RU" sz="1400" b="1" strike="noStrike" spc="-1">
                <a:solidFill>
                  <a:srgbClr val="000000"/>
                </a:solidFill>
                <a:latin typeface="Verdana"/>
                <a:ea typeface="DejaVu Sans"/>
              </a:rPr>
              <a:t>Прикріплення до об'єкта.</a:t>
            </a:r>
            <a:endParaRPr lang="ru-RU" sz="1400" b="0" strike="noStrike" spc="-1">
              <a:latin typeface="Arial"/>
            </a:endParaRPr>
          </a:p>
          <a:p>
            <a:pPr>
              <a:lnSpc>
                <a:spcPct val="100000"/>
              </a:lnSpc>
            </a:pPr>
            <a:r>
              <a:rPr lang="ru-RU" sz="1400" b="1" strike="noStrike" spc="-1">
                <a:solidFill>
                  <a:srgbClr val="000000"/>
                </a:solidFill>
                <a:latin typeface="Verdana"/>
                <a:ea typeface="DejaVu Sans"/>
              </a:rPr>
              <a:t>Ендоцитоз об'єкта (імунний фагоцитоз, опсонізація для капсульних мікроорганізмів)</a:t>
            </a:r>
            <a:endParaRPr lang="ru-RU" sz="1400" b="0" strike="noStrike" spc="-1">
              <a:latin typeface="Arial"/>
            </a:endParaRPr>
          </a:p>
          <a:p>
            <a:pPr>
              <a:lnSpc>
                <a:spcPct val="100000"/>
              </a:lnSpc>
            </a:pPr>
            <a:r>
              <a:rPr lang="ru-RU" sz="1400" b="1" strike="noStrike" spc="-1">
                <a:solidFill>
                  <a:srgbClr val="000000"/>
                </a:solidFill>
                <a:latin typeface="Verdana"/>
                <a:ea typeface="DejaVu Sans"/>
              </a:rPr>
              <a:t>Утворення фагосоми,</a:t>
            </a:r>
            <a:endParaRPr lang="ru-RU" sz="1400" b="0" strike="noStrike" spc="-1">
              <a:latin typeface="Arial"/>
            </a:endParaRPr>
          </a:p>
          <a:p>
            <a:pPr>
              <a:lnSpc>
                <a:spcPct val="100000"/>
              </a:lnSpc>
            </a:pPr>
            <a:r>
              <a:rPr lang="ru-RU" sz="1400" b="1" strike="noStrike" spc="-1">
                <a:solidFill>
                  <a:srgbClr val="000000"/>
                </a:solidFill>
                <a:latin typeface="Verdana"/>
                <a:ea typeface="DejaVu Sans"/>
              </a:rPr>
              <a:t>Злиття з лізосомою,</a:t>
            </a:r>
            <a:endParaRPr lang="ru-RU" sz="1400" b="0" strike="noStrike" spc="-1">
              <a:latin typeface="Arial"/>
            </a:endParaRPr>
          </a:p>
          <a:p>
            <a:pPr>
              <a:lnSpc>
                <a:spcPct val="100000"/>
              </a:lnSpc>
            </a:pPr>
            <a:r>
              <a:rPr lang="ru-RU" sz="1400" b="1" strike="noStrike" spc="-1">
                <a:solidFill>
                  <a:srgbClr val="000000"/>
                </a:solidFill>
                <a:latin typeface="Verdana"/>
                <a:ea typeface="DejaVu Sans"/>
              </a:rPr>
              <a:t>Кіллінг (інактивація живого об'єкта за рахунок перекису, радикалів, ферментів).</a:t>
            </a:r>
            <a:endParaRPr lang="ru-RU" sz="1400" b="0" strike="noStrike" spc="-1">
              <a:latin typeface="Arial"/>
            </a:endParaRPr>
          </a:p>
          <a:p>
            <a:pPr>
              <a:lnSpc>
                <a:spcPct val="100000"/>
              </a:lnSpc>
            </a:pPr>
            <a:r>
              <a:rPr lang="ru-RU" sz="1400" b="1" strike="noStrike" spc="-1">
                <a:solidFill>
                  <a:srgbClr val="000000"/>
                </a:solidFill>
                <a:latin typeface="Verdana"/>
                <a:ea typeface="DejaVu Sans"/>
              </a:rPr>
              <a:t>Переварювання (лізосомальні гідролази).</a:t>
            </a:r>
            <a:endParaRPr lang="ru-RU" sz="1400" b="0" strike="noStrike" spc="-1">
              <a:latin typeface="Arial"/>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6389" y="306359"/>
            <a:ext cx="6001320" cy="40490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0" name="Рисунок 109"/>
          <p:cNvPicPr/>
          <p:nvPr/>
        </p:nvPicPr>
        <p:blipFill>
          <a:blip r:embed="rId3"/>
          <a:srcRect t="23559"/>
          <a:stretch/>
        </p:blipFill>
        <p:spPr>
          <a:xfrm>
            <a:off x="72720" y="625320"/>
            <a:ext cx="8999280" cy="54216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 name="CustomShape 1"/>
          <p:cNvSpPr/>
          <p:nvPr/>
        </p:nvSpPr>
        <p:spPr>
          <a:xfrm>
            <a:off x="792000" y="216000"/>
            <a:ext cx="8350560" cy="5684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ru-RU" sz="2400" b="1" strike="noStrike" spc="-1">
                <a:solidFill>
                  <a:srgbClr val="FF0000"/>
                </a:solidFill>
                <a:latin typeface="Arial"/>
                <a:ea typeface="DejaVu Sans"/>
              </a:rPr>
              <a:t>ГУМОРАЛЬНІ НЕСПЕЦИФІЧНІ ФАКТОРИ ЗАХИСТУ</a:t>
            </a:r>
            <a:endParaRPr lang="ru-RU" sz="2400" b="0" strike="noStrike" spc="-1">
              <a:latin typeface="Arial"/>
            </a:endParaRPr>
          </a:p>
        </p:txBody>
      </p:sp>
      <p:sp>
        <p:nvSpPr>
          <p:cNvPr id="112" name="CustomShape 2"/>
          <p:cNvSpPr/>
          <p:nvPr/>
        </p:nvSpPr>
        <p:spPr>
          <a:xfrm>
            <a:off x="285840" y="714240"/>
            <a:ext cx="8642520" cy="58564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r>
              <a:rPr lang="ru-RU" sz="2000" b="1" strike="noStrike" spc="-1">
                <a:solidFill>
                  <a:srgbClr val="000000"/>
                </a:solidFill>
                <a:latin typeface="Arial"/>
                <a:ea typeface="DejaVu Sans"/>
              </a:rPr>
              <a:t>До гуморальних чинників, які забезпечують резистентність організму, відносять </a:t>
            </a:r>
            <a:r>
              <a:rPr lang="ru-RU" sz="2000" b="1" i="1" strike="noStrike" spc="-1">
                <a:solidFill>
                  <a:srgbClr val="FF0000"/>
                </a:solidFill>
                <a:latin typeface="Arial"/>
                <a:ea typeface="DejaVu Sans"/>
              </a:rPr>
              <a:t>комплемент, лізоцим, інтерферон, пропердин, С-реактивний білок, нормальні антитіла, бактеріцідин.</a:t>
            </a:r>
            <a:endParaRPr lang="ru-RU" sz="2000" b="0" strike="noStrike" spc="-1">
              <a:latin typeface="Arial"/>
            </a:endParaRPr>
          </a:p>
          <a:p>
            <a:pPr algn="just">
              <a:lnSpc>
                <a:spcPct val="100000"/>
              </a:lnSpc>
            </a:pPr>
            <a:r>
              <a:rPr lang="ru-RU" sz="2400" b="1" strike="noStrike" spc="-1">
                <a:solidFill>
                  <a:srgbClr val="3333CC"/>
                </a:solidFill>
                <a:latin typeface="Arial"/>
                <a:ea typeface="DejaVu Sans"/>
              </a:rPr>
              <a:t>Комплемент</a:t>
            </a:r>
            <a:r>
              <a:rPr lang="ru-RU" sz="2000" b="1" strike="noStrike" spc="-1">
                <a:solidFill>
                  <a:srgbClr val="3333CC"/>
                </a:solidFill>
                <a:latin typeface="Arial"/>
                <a:ea typeface="DejaVu Sans"/>
              </a:rPr>
              <a:t> </a:t>
            </a:r>
            <a:r>
              <a:rPr lang="ru-RU" sz="1800" b="1" i="1" strike="noStrike" spc="-1">
                <a:solidFill>
                  <a:srgbClr val="000000"/>
                </a:solidFill>
                <a:latin typeface="Arial"/>
                <a:ea typeface="DejaVu Sans"/>
              </a:rPr>
              <a:t>(komplement – доповнювати)</a:t>
            </a:r>
            <a:r>
              <a:rPr lang="ru-RU" sz="1800" b="1" strike="noStrike" spc="-1">
                <a:solidFill>
                  <a:srgbClr val="000000"/>
                </a:solidFill>
                <a:latin typeface="Arial"/>
                <a:ea typeface="DejaVu Sans"/>
              </a:rPr>
              <a:t> - складна багатофункціональна система білків сироватки крові, які мають ферментативну активність. Виконує такі функції/бере участь у реакціях: </a:t>
            </a:r>
            <a:r>
              <a:rPr lang="ru-RU" sz="1800" b="1" i="1" u="sng" strike="noStrike" spc="-1">
                <a:solidFill>
                  <a:srgbClr val="000000"/>
                </a:solidFill>
                <a:uFillTx/>
                <a:latin typeface="Arial"/>
                <a:ea typeface="DejaVu Sans"/>
              </a:rPr>
              <a:t>опсонізації, володіє хемотаксичною активністю, стимуляції фагоцитозу, цитоліз (цитотоксична дія), нейтралізація вірусів, індукція імунної відповіді, участь в анафілаксії</a:t>
            </a:r>
            <a:r>
              <a:rPr lang="ru-RU" sz="1800" b="1" strike="noStrike" spc="-1">
                <a:solidFill>
                  <a:srgbClr val="000000"/>
                </a:solidFill>
                <a:latin typeface="Arial"/>
                <a:ea typeface="DejaVu Sans"/>
              </a:rPr>
              <a:t>.</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Відомо 9 фракцій комплементу (близько 30 білків), які позначаються </a:t>
            </a:r>
            <a:r>
              <a:rPr lang="ru-RU" sz="1800" b="1" strike="noStrike" spc="-1">
                <a:solidFill>
                  <a:srgbClr val="3333CC"/>
                </a:solidFill>
                <a:latin typeface="Arial"/>
                <a:ea typeface="DejaVu Sans"/>
              </a:rPr>
              <a:t>С1-С9</a:t>
            </a:r>
            <a:r>
              <a:rPr lang="ru-RU" sz="1800" b="1" strike="noStrike" spc="-1">
                <a:solidFill>
                  <a:srgbClr val="000000"/>
                </a:solidFill>
                <a:latin typeface="Arial"/>
                <a:ea typeface="DejaVu Sans"/>
              </a:rPr>
              <a:t>, знаходяться в сироватці крові в неактивному стані. </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Активізація комплементу відбувається під дією комплексу </a:t>
            </a:r>
            <a:r>
              <a:rPr lang="ru-RU" sz="1800" b="1" strike="noStrike" spc="-1">
                <a:solidFill>
                  <a:srgbClr val="3333CC"/>
                </a:solidFill>
                <a:latin typeface="Arial"/>
                <a:ea typeface="DejaVu Sans"/>
              </a:rPr>
              <a:t>антиген-антитіло </a:t>
            </a:r>
            <a:r>
              <a:rPr lang="ru-RU" sz="1800" b="1" strike="noStrike" spc="-1">
                <a:solidFill>
                  <a:srgbClr val="000000"/>
                </a:solidFill>
                <a:latin typeface="Arial"/>
                <a:ea typeface="DejaVu Sans"/>
              </a:rPr>
              <a:t>і починається з приєднання до цього комплексу </a:t>
            </a:r>
            <a:r>
              <a:rPr lang="ru-RU" sz="1800" b="1" strike="noStrike" spc="-1">
                <a:solidFill>
                  <a:srgbClr val="3333CC"/>
                </a:solidFill>
                <a:latin typeface="Arial"/>
                <a:ea typeface="DejaVu Sans"/>
              </a:rPr>
              <a:t>С1</a:t>
            </a:r>
            <a:r>
              <a:rPr lang="ru-RU" sz="1800" b="1" strike="noStrike" spc="-1">
                <a:solidFill>
                  <a:srgbClr val="000000"/>
                </a:solidFill>
                <a:latin typeface="Arial"/>
                <a:ea typeface="DejaVu Sans"/>
              </a:rPr>
              <a:t>. Для цього необхідна присутність солей Са і Мg. </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Бактерицидна активність комплементу проявляється з самих ранніх етапів життя плода, однак, в період новонародженості активність комплементу найнижча в порівнянні з іншими віковими періодами.</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3" name="Рисунок 112"/>
          <p:cNvPicPr/>
          <p:nvPr/>
        </p:nvPicPr>
        <p:blipFill>
          <a:blip r:embed="rId3"/>
          <a:stretch/>
        </p:blipFill>
        <p:spPr>
          <a:xfrm>
            <a:off x="120600" y="71280"/>
            <a:ext cx="8950680" cy="67028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4" name="Рисунок 113"/>
          <p:cNvPicPr/>
          <p:nvPr/>
        </p:nvPicPr>
        <p:blipFill>
          <a:blip r:embed="rId3"/>
          <a:stretch/>
        </p:blipFill>
        <p:spPr>
          <a:xfrm>
            <a:off x="144360" y="81000"/>
            <a:ext cx="8926920" cy="66852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5" name="Рисунок 114"/>
          <p:cNvPicPr/>
          <p:nvPr/>
        </p:nvPicPr>
        <p:blipFill>
          <a:blip r:embed="rId3"/>
          <a:srcRect l="19775" t="10453" r="23829" b="11152"/>
          <a:stretch/>
        </p:blipFill>
        <p:spPr>
          <a:xfrm>
            <a:off x="642960" y="428760"/>
            <a:ext cx="4141800" cy="3227400"/>
          </a:xfrm>
          <a:prstGeom prst="rect">
            <a:avLst/>
          </a:prstGeom>
          <a:ln>
            <a:noFill/>
          </a:ln>
        </p:spPr>
      </p:pic>
      <p:pic>
        <p:nvPicPr>
          <p:cNvPr id="116" name="Рисунок 115"/>
          <p:cNvPicPr/>
          <p:nvPr/>
        </p:nvPicPr>
        <p:blipFill>
          <a:blip r:embed="rId4"/>
          <a:stretch/>
        </p:blipFill>
        <p:spPr>
          <a:xfrm>
            <a:off x="5599080" y="0"/>
            <a:ext cx="3543480" cy="4542120"/>
          </a:xfrm>
          <a:prstGeom prst="rect">
            <a:avLst/>
          </a:prstGeom>
          <a:ln>
            <a:noFill/>
          </a:ln>
        </p:spPr>
      </p:pic>
      <p:sp>
        <p:nvSpPr>
          <p:cNvPr id="117" name="CustomShape 1"/>
          <p:cNvSpPr/>
          <p:nvPr/>
        </p:nvSpPr>
        <p:spPr>
          <a:xfrm>
            <a:off x="357120" y="0"/>
            <a:ext cx="4499280" cy="4590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spAutoFit/>
          </a:bodyPr>
          <a:lstStyle/>
          <a:p>
            <a:pPr>
              <a:lnSpc>
                <a:spcPct val="100000"/>
              </a:lnSpc>
            </a:pPr>
            <a:r>
              <a:rPr lang="ru-RU" sz="2400" b="1" strike="noStrike" spc="-1">
                <a:solidFill>
                  <a:srgbClr val="3333CC"/>
                </a:solidFill>
                <a:latin typeface="Arial"/>
                <a:ea typeface="DejaVu Sans"/>
              </a:rPr>
              <a:t>Комплемент</a:t>
            </a:r>
            <a:endParaRPr lang="ru-RU" sz="2400" b="0" strike="noStrike" spc="-1">
              <a:latin typeface="Arial"/>
            </a:endParaRPr>
          </a:p>
        </p:txBody>
      </p:sp>
      <p:sp>
        <p:nvSpPr>
          <p:cNvPr id="118" name="CustomShape 2"/>
          <p:cNvSpPr/>
          <p:nvPr/>
        </p:nvSpPr>
        <p:spPr>
          <a:xfrm>
            <a:off x="0" y="4500720"/>
            <a:ext cx="8856720" cy="22834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spAutoFit/>
          </a:bodyPr>
          <a:lstStyle/>
          <a:p>
            <a:pPr algn="just">
              <a:lnSpc>
                <a:spcPct val="100000"/>
              </a:lnSpc>
            </a:pPr>
            <a:r>
              <a:rPr lang="ru-RU" sz="1600" b="1" strike="noStrike" spc="-1">
                <a:solidFill>
                  <a:srgbClr val="000000"/>
                </a:solidFill>
                <a:latin typeface="Arial"/>
                <a:ea typeface="DejaVu Sans"/>
              </a:rPr>
              <a:t>Існує кілька механізмів активації комплементу.</a:t>
            </a:r>
            <a:endParaRPr lang="ru-RU" sz="1600" b="0" strike="noStrike" spc="-1">
              <a:latin typeface="Arial"/>
            </a:endParaRPr>
          </a:p>
          <a:p>
            <a:pPr algn="just">
              <a:lnSpc>
                <a:spcPct val="100000"/>
              </a:lnSpc>
            </a:pPr>
            <a:r>
              <a:rPr lang="ru-RU" sz="1600" b="1" strike="noStrike" spc="-1">
                <a:solidFill>
                  <a:srgbClr val="000000"/>
                </a:solidFill>
                <a:latin typeface="Arial"/>
                <a:ea typeface="DejaVu Sans"/>
              </a:rPr>
              <a:t>1. </a:t>
            </a:r>
            <a:r>
              <a:rPr lang="ru-RU" sz="1600" b="1" i="1" strike="noStrike" spc="-1">
                <a:solidFill>
                  <a:srgbClr val="FF0000"/>
                </a:solidFill>
                <a:latin typeface="Arial"/>
                <a:ea typeface="DejaVu Sans"/>
              </a:rPr>
              <a:t>Класичний шлях</a:t>
            </a:r>
            <a:r>
              <a:rPr lang="ru-RU" sz="1600" b="1" i="1" strike="noStrike" spc="-1">
                <a:solidFill>
                  <a:srgbClr val="000000"/>
                </a:solidFill>
                <a:latin typeface="Arial"/>
                <a:ea typeface="DejaVu Sans"/>
              </a:rPr>
              <a:t> </a:t>
            </a:r>
            <a:r>
              <a:rPr lang="ru-RU" sz="1600" b="1" strike="noStrike" spc="-1">
                <a:solidFill>
                  <a:srgbClr val="000000"/>
                </a:solidFill>
                <a:latin typeface="Arial"/>
                <a:ea typeface="DejaVu Sans"/>
              </a:rPr>
              <a:t>(антитілозалежний). Активація комплементу пов'язана з утворенням комплексів антиген-антитіло на поверхні бактеріальної клітини.</a:t>
            </a:r>
            <a:endParaRPr lang="ru-RU" sz="1600" b="0" strike="noStrike" spc="-1">
              <a:latin typeface="Arial"/>
            </a:endParaRPr>
          </a:p>
          <a:p>
            <a:pPr algn="just">
              <a:lnSpc>
                <a:spcPct val="100000"/>
              </a:lnSpc>
            </a:pPr>
            <a:r>
              <a:rPr lang="ru-RU" sz="1600" b="1" strike="noStrike" spc="-1">
                <a:solidFill>
                  <a:srgbClr val="000000"/>
                </a:solidFill>
                <a:latin typeface="Arial"/>
                <a:ea typeface="DejaVu Sans"/>
              </a:rPr>
              <a:t>2. </a:t>
            </a:r>
            <a:r>
              <a:rPr lang="ru-RU" sz="1600" b="1" i="1" strike="noStrike" spc="-1">
                <a:solidFill>
                  <a:srgbClr val="FF0000"/>
                </a:solidFill>
                <a:latin typeface="Arial"/>
                <a:ea typeface="DejaVu Sans"/>
              </a:rPr>
              <a:t>Альтернативний шлях</a:t>
            </a:r>
            <a:r>
              <a:rPr lang="ru-RU" sz="1600" b="1" i="1" strike="noStrike" spc="-1">
                <a:solidFill>
                  <a:srgbClr val="000000"/>
                </a:solidFill>
                <a:latin typeface="Arial"/>
                <a:ea typeface="DejaVu Sans"/>
              </a:rPr>
              <a:t> </a:t>
            </a:r>
            <a:r>
              <a:rPr lang="ru-RU" sz="1600" b="1" strike="noStrike" spc="-1">
                <a:solidFill>
                  <a:srgbClr val="000000"/>
                </a:solidFill>
                <a:latin typeface="Arial"/>
                <a:ea typeface="DejaVu Sans"/>
              </a:rPr>
              <a:t>(пропердиновий). Активацію комплементу безпосередньо викликають полі- і ліпосахариди бактеріальної стінки. Цей механізм вимагає участі сироваткових білків, що отримали назву </a:t>
            </a:r>
            <a:r>
              <a:rPr lang="ru-RU" sz="1600" b="1" i="1" strike="noStrike" spc="-1">
                <a:solidFill>
                  <a:srgbClr val="000000"/>
                </a:solidFill>
                <a:latin typeface="Arial"/>
                <a:ea typeface="DejaVu Sans"/>
              </a:rPr>
              <a:t>пропердину.</a:t>
            </a:r>
            <a:endParaRPr lang="ru-RU" sz="1600" b="0" strike="noStrike" spc="-1">
              <a:latin typeface="Arial"/>
            </a:endParaRPr>
          </a:p>
          <a:p>
            <a:pPr algn="just">
              <a:lnSpc>
                <a:spcPct val="100000"/>
              </a:lnSpc>
            </a:pPr>
            <a:r>
              <a:rPr lang="ru-RU" sz="1600" b="1" strike="noStrike" spc="-1">
                <a:solidFill>
                  <a:srgbClr val="000000"/>
                </a:solidFill>
                <a:latin typeface="Arial"/>
                <a:ea typeface="DejaVu Sans"/>
              </a:rPr>
              <a:t>3.</a:t>
            </a:r>
            <a:r>
              <a:rPr lang="ru-RU" sz="1600" b="1" strike="noStrike" spc="-1">
                <a:solidFill>
                  <a:srgbClr val="FF0000"/>
                </a:solidFill>
                <a:latin typeface="Arial"/>
                <a:ea typeface="DejaVu Sans"/>
              </a:rPr>
              <a:t> </a:t>
            </a:r>
            <a:r>
              <a:rPr lang="ru-RU" sz="1600" b="1" i="1" strike="noStrike" spc="-1">
                <a:solidFill>
                  <a:srgbClr val="FF0000"/>
                </a:solidFill>
                <a:latin typeface="Arial"/>
                <a:ea typeface="DejaVu Sans"/>
              </a:rPr>
              <a:t>Неспецифічна активація</a:t>
            </a:r>
            <a:r>
              <a:rPr lang="ru-RU" sz="1600" b="1" i="1" strike="noStrike" spc="-1">
                <a:solidFill>
                  <a:srgbClr val="000000"/>
                </a:solidFill>
                <a:latin typeface="Arial"/>
                <a:ea typeface="DejaVu Sans"/>
              </a:rPr>
              <a:t>. </a:t>
            </a:r>
            <a:r>
              <a:rPr lang="ru-RU" sz="1600" b="1" strike="noStrike" spc="-1">
                <a:solidFill>
                  <a:srgbClr val="000000"/>
                </a:solidFill>
                <a:latin typeface="Arial"/>
                <a:ea typeface="DejaVu Sans"/>
              </a:rPr>
              <a:t>Може здійснюватися активними протеазами (трипсином, плазміном, калікреїном, лізосомними ферментами та ін.) на будь-якому етапі процесу активації.</a:t>
            </a:r>
            <a:endParaRPr lang="ru-RU" sz="1600" b="0" strike="noStrike" spc="-1">
              <a:latin typeface="Arial"/>
            </a:endParaRPr>
          </a:p>
        </p:txBody>
      </p:sp>
      <p:pic>
        <p:nvPicPr>
          <p:cNvPr id="119" name="Рисунок 118"/>
          <p:cNvPicPr/>
          <p:nvPr/>
        </p:nvPicPr>
        <p:blipFill>
          <a:blip r:embed="rId5"/>
          <a:stretch/>
        </p:blipFill>
        <p:spPr>
          <a:xfrm>
            <a:off x="3500280" y="3357720"/>
            <a:ext cx="1999080" cy="11415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Рисунок 120"/>
          <p:cNvPicPr/>
          <p:nvPr/>
        </p:nvPicPr>
        <p:blipFill>
          <a:blip r:embed="rId2"/>
          <a:srcRect t="7698" b="4019"/>
          <a:stretch/>
        </p:blipFill>
        <p:spPr>
          <a:xfrm>
            <a:off x="275400" y="197640"/>
            <a:ext cx="7177320" cy="4751640"/>
          </a:xfrm>
          <a:prstGeom prst="rect">
            <a:avLst/>
          </a:prstGeom>
          <a:ln>
            <a:noFill/>
          </a:ln>
        </p:spPr>
      </p:pic>
      <p:pic>
        <p:nvPicPr>
          <p:cNvPr id="122" name="Рисунок 121"/>
          <p:cNvPicPr/>
          <p:nvPr/>
        </p:nvPicPr>
        <p:blipFill>
          <a:blip r:embed="rId3"/>
          <a:srcRect t="16306" b="4442"/>
          <a:stretch/>
        </p:blipFill>
        <p:spPr>
          <a:xfrm>
            <a:off x="4896000" y="4680000"/>
            <a:ext cx="4124520" cy="2088000"/>
          </a:xfrm>
          <a:prstGeom prst="rect">
            <a:avLst/>
          </a:prstGeom>
          <a:ln>
            <a:noFill/>
          </a:ln>
        </p:spPr>
      </p:pic>
      <p:pic>
        <p:nvPicPr>
          <p:cNvPr id="123" name="Рисунок 122"/>
          <p:cNvPicPr/>
          <p:nvPr/>
        </p:nvPicPr>
        <p:blipFill>
          <a:blip r:embed="rId4"/>
          <a:stretch/>
        </p:blipFill>
        <p:spPr>
          <a:xfrm>
            <a:off x="1440000" y="4824000"/>
            <a:ext cx="2664000" cy="18720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CustomShape 1"/>
          <p:cNvSpPr/>
          <p:nvPr/>
        </p:nvSpPr>
        <p:spPr>
          <a:xfrm>
            <a:off x="144000" y="142560"/>
            <a:ext cx="8925480" cy="630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800" b="1" strike="noStrike" spc="-1">
                <a:solidFill>
                  <a:srgbClr val="FF0000"/>
                </a:solidFill>
                <a:latin typeface="Calibri"/>
                <a:ea typeface="DejaVu Sans"/>
              </a:rPr>
              <a:t>НАВЧАЛЬНІ ЗАВДАННЯ </a:t>
            </a:r>
            <a:endParaRPr lang="ru-RU" sz="2800" b="0" strike="noStrike" spc="-1">
              <a:latin typeface="Arial"/>
            </a:endParaRPr>
          </a:p>
          <a:p>
            <a:pPr algn="just">
              <a:lnSpc>
                <a:spcPct val="100000"/>
              </a:lnSpc>
            </a:pPr>
            <a:r>
              <a:rPr lang="ru-RU" sz="2400" b="1" strike="noStrike" spc="-1">
                <a:solidFill>
                  <a:srgbClr val="0070C0"/>
                </a:solidFill>
                <a:latin typeface="Calibri"/>
                <a:ea typeface="DejaVu Sans"/>
              </a:rPr>
              <a:t>ЗАВДАННЯ 1. Принцип методу, значення методу в клінічній імунології.</a:t>
            </a:r>
            <a:endParaRPr lang="ru-RU" sz="2400" b="0" strike="noStrike" spc="-1">
              <a:latin typeface="Arial"/>
            </a:endParaRPr>
          </a:p>
          <a:p>
            <a:pPr algn="just">
              <a:lnSpc>
                <a:spcPct val="100000"/>
              </a:lnSpc>
            </a:pPr>
            <a:r>
              <a:rPr lang="ru-RU" sz="2400" b="1" i="1" strike="noStrike" spc="-1">
                <a:solidFill>
                  <a:srgbClr val="C9211E"/>
                </a:solidFill>
                <a:latin typeface="Calibri"/>
                <a:ea typeface="DejaVu Sans"/>
              </a:rPr>
              <a:t>Фагоцитоз</a:t>
            </a:r>
            <a:r>
              <a:rPr lang="ru-RU" sz="2200" b="1" strike="noStrike" spc="-1">
                <a:solidFill>
                  <a:srgbClr val="000000"/>
                </a:solidFill>
                <a:latin typeface="Calibri"/>
                <a:ea typeface="DejaVu Sans"/>
              </a:rPr>
              <a:t> - це процес, який об'єднує розпізнавання об'єкту фагоцитозу, його поглинання, руйнування і виведення з організму. Процес фагоцитозу можна розділити на дві фази. У першій фазі чужорідний матеріал зв'язується на поверхні мембрани фагоцитуючих клітин. В другій фазі проходить поглинання чужорідного матеріалу і його подальше руйнування. Розрізняють два основних типи клітин фагоцитів – </a:t>
            </a:r>
            <a:r>
              <a:rPr lang="ru-RU" sz="2200" b="1" i="1" strike="noStrike" spc="-1">
                <a:solidFill>
                  <a:srgbClr val="C9211E"/>
                </a:solidFill>
                <a:latin typeface="Calibri"/>
                <a:ea typeface="DejaVu Sans"/>
              </a:rPr>
              <a:t>мононуклеарні</a:t>
            </a:r>
            <a:r>
              <a:rPr lang="ru-RU" sz="2200" b="1" strike="noStrike" spc="-1">
                <a:solidFill>
                  <a:srgbClr val="000000"/>
                </a:solidFill>
                <a:latin typeface="Calibri"/>
                <a:ea typeface="DejaVu Sans"/>
              </a:rPr>
              <a:t> (основні з яких моноцити/макрофаги) й </a:t>
            </a:r>
            <a:r>
              <a:rPr lang="ru-RU" sz="2200" b="1" i="1" strike="noStrike" spc="-1">
                <a:solidFill>
                  <a:srgbClr val="C9211E"/>
                </a:solidFill>
                <a:latin typeface="Calibri"/>
                <a:ea typeface="DejaVu Sans"/>
              </a:rPr>
              <a:t>полінуклеарні</a:t>
            </a:r>
            <a:r>
              <a:rPr lang="ru-RU" sz="2200" b="1" strike="noStrike" spc="-1">
                <a:solidFill>
                  <a:srgbClr val="000000"/>
                </a:solidFill>
                <a:latin typeface="Calibri"/>
                <a:ea typeface="DejaVu Sans"/>
              </a:rPr>
              <a:t> (в основному нейтрофіли) лейкоцити. </a:t>
            </a:r>
            <a:endParaRPr lang="ru-RU" sz="2200" b="0" strike="noStrike" spc="-1">
              <a:latin typeface="Arial"/>
            </a:endParaRPr>
          </a:p>
          <a:p>
            <a:pPr algn="just">
              <a:lnSpc>
                <a:spcPct val="100000"/>
              </a:lnSpc>
            </a:pPr>
            <a:endParaRPr lang="ru-RU" sz="2200" b="0" strike="noStrike" spc="-1">
              <a:latin typeface="Arial"/>
            </a:endParaRPr>
          </a:p>
          <a:p>
            <a:pPr algn="just">
              <a:lnSpc>
                <a:spcPct val="100000"/>
              </a:lnSpc>
            </a:pPr>
            <a:r>
              <a:rPr lang="ru-RU" sz="2200" b="1" i="1" u="sng" strike="noStrike" spc="-1">
                <a:solidFill>
                  <a:srgbClr val="C9211E"/>
                </a:solidFill>
                <a:uFillTx/>
                <a:latin typeface="Calibri"/>
                <a:ea typeface="DejaVu Sans"/>
              </a:rPr>
              <a:t>Мононуклеарні фагоцитуючі клітини</a:t>
            </a:r>
            <a:r>
              <a:rPr lang="ru-RU" sz="2200" b="1" strike="noStrike" spc="-1">
                <a:solidFill>
                  <a:srgbClr val="C9211E"/>
                </a:solidFill>
                <a:latin typeface="Calibri"/>
                <a:ea typeface="DejaVu Sans"/>
              </a:rPr>
              <a:t> </a:t>
            </a:r>
            <a:r>
              <a:rPr lang="ru-RU" sz="2200" b="1" strike="noStrike" spc="-1">
                <a:solidFill>
                  <a:srgbClr val="000000"/>
                </a:solidFill>
                <a:latin typeface="Calibri"/>
                <a:ea typeface="DejaVu Sans"/>
              </a:rPr>
              <a:t>відіграють важливу роль в ініціації імунної відповіді шляхом захоплення антигену, презентації його Т-лімфоцитам і секреції цитокінів - біологічно активних речовин, які мають регуляторні й захисні властивості. </a:t>
            </a:r>
            <a:endParaRPr lang="ru-RU" sz="2200" b="0" strike="noStrike" spc="-1">
              <a:latin typeface="Arial"/>
            </a:endParaRPr>
          </a:p>
          <a:p>
            <a:pPr algn="just">
              <a:lnSpc>
                <a:spcPct val="100000"/>
              </a:lnSpc>
            </a:pPr>
            <a:r>
              <a:rPr lang="ru-RU" sz="2200" b="1" i="1" u="sng" strike="noStrike" spc="-1">
                <a:solidFill>
                  <a:srgbClr val="C9211E"/>
                </a:solidFill>
                <a:uFillTx/>
                <a:latin typeface="Calibri"/>
                <a:ea typeface="DejaVu Sans"/>
              </a:rPr>
              <a:t>Полінуклеарні нейтрофіли</a:t>
            </a:r>
            <a:r>
              <a:rPr lang="ru-RU" sz="2200" b="1" strike="noStrike" spc="-1">
                <a:solidFill>
                  <a:srgbClr val="000000"/>
                </a:solidFill>
                <a:latin typeface="Calibri"/>
                <a:ea typeface="DejaVu Sans"/>
              </a:rPr>
              <a:t> - це перша лінія захисту від проникнення в організм різноманітних бактерій, грибів і найпростіших. </a:t>
            </a:r>
            <a:endParaRPr lang="ru-RU" sz="2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CustomShape 1"/>
          <p:cNvSpPr/>
          <p:nvPr/>
        </p:nvSpPr>
        <p:spPr>
          <a:xfrm>
            <a:off x="216000" y="216000"/>
            <a:ext cx="8710560" cy="649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000000"/>
                </a:solidFill>
                <a:latin typeface="Calibri"/>
                <a:ea typeface="DejaVu Sans"/>
              </a:rPr>
              <a:t>Фагоцитарна активність нейтрофілів, як й інших фагоцитуючих клітин, відіграє значну роль протягом всього запального процесу аж до регенерації ушкодження в тканинах. Однак </a:t>
            </a:r>
            <a:r>
              <a:rPr lang="ru-RU" sz="2000" b="1" i="1" strike="noStrike" spc="-1">
                <a:solidFill>
                  <a:srgbClr val="C9211E"/>
                </a:solidFill>
                <a:latin typeface="Calibri"/>
                <a:ea typeface="DejaVu Sans"/>
              </a:rPr>
              <a:t>зниження фагоцитарної функції нейтрофілів</a:t>
            </a:r>
            <a:r>
              <a:rPr lang="ru-RU" sz="2000" b="1" strike="noStrike" spc="-1">
                <a:solidFill>
                  <a:srgbClr val="000000"/>
                </a:solidFill>
                <a:latin typeface="Calibri"/>
                <a:ea typeface="DejaVu Sans"/>
              </a:rPr>
              <a:t> може привести до хронізації запального процесу, який з гомеостатичного може перейти в імунопатологічний, наприклад, шляхом підтримки алергічного або аутоімунного процесу за рахунок порушення фагоцитами здатності до руйнування та виведення імунних комплексів із організму. Тому визначення </a:t>
            </a:r>
            <a:r>
              <a:rPr lang="ru-RU" sz="2000" b="1" i="1" u="sng" strike="noStrike" spc="-1">
                <a:solidFill>
                  <a:srgbClr val="000000"/>
                </a:solidFill>
                <a:uFillTx/>
                <a:latin typeface="Calibri"/>
                <a:ea typeface="DejaVu Sans"/>
              </a:rPr>
              <a:t>показників фагоцитозу</a:t>
            </a:r>
            <a:r>
              <a:rPr lang="ru-RU" sz="2000" b="1" strike="noStrike" spc="-1">
                <a:solidFill>
                  <a:srgbClr val="000000"/>
                </a:solidFill>
                <a:latin typeface="Calibri"/>
                <a:ea typeface="DejaVu Sans"/>
              </a:rPr>
              <a:t> має значення в комплексній оцінці і діагностиці імунодефіцитних станів при часто рецидивуючих гнійно-запальних процесах, алергічних, автоімунних хворобах, післяопераційних ускладненнях та ін. У зв'язку з тим, що фагоцити приймають участь в елімінації імунних комплексів, активність фагоцитозу тісно пов'язана з активністю С3-компонента комплементу та концентрацією Іg М та Іg G-антитіл.</a:t>
            </a:r>
            <a:endParaRPr lang="ru-RU" sz="2000" b="0" strike="noStrike" spc="-1">
              <a:latin typeface="Arial"/>
            </a:endParaRPr>
          </a:p>
          <a:p>
            <a:pPr algn="just">
              <a:lnSpc>
                <a:spcPct val="100000"/>
              </a:lnSpc>
            </a:pPr>
            <a:r>
              <a:rPr lang="ru-RU" sz="2000" b="1" strike="noStrike" spc="-1">
                <a:solidFill>
                  <a:srgbClr val="000000"/>
                </a:solidFill>
                <a:latin typeface="Calibri"/>
                <a:ea typeface="DejaVu Sans"/>
              </a:rPr>
              <a:t>Дослідження активності фагоцитозу відіграє важливу роль при аутоімунних та алергічних захворюваннях. Найбільш інформативними показниками для оцінки активності фагоцитозу вважають </a:t>
            </a:r>
            <a:r>
              <a:rPr lang="ru-RU" sz="2000" b="1" i="1" strike="noStrike" spc="-1">
                <a:solidFill>
                  <a:srgbClr val="0070C0"/>
                </a:solidFill>
                <a:latin typeface="Calibri"/>
                <a:ea typeface="DejaVu Sans"/>
              </a:rPr>
              <a:t>фагоцитарний показник</a:t>
            </a:r>
            <a:r>
              <a:rPr lang="ru-RU" sz="2000" b="1" strike="noStrike" spc="-1">
                <a:solidFill>
                  <a:srgbClr val="000000"/>
                </a:solidFill>
                <a:latin typeface="Calibri"/>
                <a:ea typeface="DejaVu Sans"/>
              </a:rPr>
              <a:t> та </a:t>
            </a:r>
            <a:r>
              <a:rPr lang="ru-RU" sz="2000" b="1" i="1" strike="noStrike" spc="-1">
                <a:solidFill>
                  <a:srgbClr val="0070C0"/>
                </a:solidFill>
                <a:latin typeface="Calibri"/>
                <a:ea typeface="DejaVu Sans"/>
              </a:rPr>
              <a:t>фагоцитарне число</a:t>
            </a:r>
            <a:r>
              <a:rPr lang="ru-RU" sz="2000" b="1" strike="noStrike" spc="-1">
                <a:solidFill>
                  <a:srgbClr val="000000"/>
                </a:solidFill>
                <a:latin typeface="Calibri"/>
                <a:ea typeface="DejaVu Sans"/>
              </a:rPr>
              <a:t>.</a:t>
            </a:r>
            <a:endParaRPr lang="ru-RU" sz="2000" b="0" strike="noStrike" spc="-1">
              <a:latin typeface="Arial"/>
            </a:endParaRPr>
          </a:p>
          <a:p>
            <a:pPr algn="just">
              <a:lnSpc>
                <a:spcPct val="100000"/>
              </a:lnSpc>
            </a:pPr>
            <a:r>
              <a:rPr lang="ru-RU" sz="2000" b="1" i="1" strike="noStrike" spc="-1">
                <a:solidFill>
                  <a:srgbClr val="C9211E"/>
                </a:solidFill>
                <a:latin typeface="Calibri"/>
                <a:ea typeface="DejaVu Sans"/>
              </a:rPr>
              <a:t>Принцип методу:</a:t>
            </a:r>
            <a:r>
              <a:rPr lang="ru-RU" sz="2000" b="1" strike="noStrike" spc="-1">
                <a:solidFill>
                  <a:srgbClr val="000000"/>
                </a:solidFill>
                <a:latin typeface="Calibri"/>
                <a:ea typeface="DejaVu Sans"/>
              </a:rPr>
              <a:t> метод базується на фагоцитозі нейтрофілами часток (латексу, дріжджів, кокових бактерій), який візуалізується в цитоплазмі клітин у вигляді гранул синього кольору.</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ustomShape 1"/>
          <p:cNvSpPr/>
          <p:nvPr/>
        </p:nvSpPr>
        <p:spPr>
          <a:xfrm>
            <a:off x="189000" y="276480"/>
            <a:ext cx="8881560" cy="587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3600" b="1" strike="noStrike" spc="-1">
                <a:solidFill>
                  <a:srgbClr val="0070C0"/>
                </a:solidFill>
                <a:latin typeface="Calibri"/>
                <a:ea typeface="DejaVu Sans"/>
              </a:rPr>
              <a:t>ПИТАННЯ ДЛЯ ОБГОВОРЕННЯ </a:t>
            </a:r>
            <a:endParaRPr lang="ru-RU" sz="3600" b="0" strike="noStrike" spc="-1">
              <a:latin typeface="Arial"/>
            </a:endParaRPr>
          </a:p>
          <a:p>
            <a:pPr algn="just">
              <a:lnSpc>
                <a:spcPct val="100000"/>
              </a:lnSpc>
            </a:pPr>
            <a:endParaRPr lang="ru-RU" sz="3600" b="0" strike="noStrike" spc="-1">
              <a:latin typeface="Arial"/>
            </a:endParaRPr>
          </a:p>
          <a:p>
            <a:pPr algn="just">
              <a:lnSpc>
                <a:spcPct val="100000"/>
              </a:lnSpc>
            </a:pPr>
            <a:r>
              <a:rPr lang="ru-RU" sz="2200" b="1" strike="noStrike" spc="-1">
                <a:solidFill>
                  <a:srgbClr val="000000"/>
                </a:solidFill>
                <a:latin typeface="Calibri"/>
                <a:ea typeface="DejaVu Sans"/>
              </a:rPr>
              <a:t>1. Морфологічна та функціональна характеристика формених елементів крові, що мають функцію фагоцитозу.</a:t>
            </a:r>
            <a:endParaRPr lang="ru-RU" sz="2200" b="0" strike="noStrike" spc="-1">
              <a:latin typeface="Arial"/>
            </a:endParaRPr>
          </a:p>
          <a:p>
            <a:pPr algn="just">
              <a:lnSpc>
                <a:spcPct val="100000"/>
              </a:lnSpc>
            </a:pPr>
            <a:r>
              <a:rPr lang="ru-RU" sz="2200" b="1" strike="noStrike" spc="-1">
                <a:solidFill>
                  <a:srgbClr val="000000"/>
                </a:solidFill>
                <a:latin typeface="Calibri"/>
                <a:ea typeface="DejaVu Sans"/>
              </a:rPr>
              <a:t>2. Етапи фагоцитозу.</a:t>
            </a:r>
            <a:endParaRPr lang="ru-RU" sz="2200" b="0" strike="noStrike" spc="-1">
              <a:latin typeface="Arial"/>
            </a:endParaRPr>
          </a:p>
          <a:p>
            <a:pPr algn="just">
              <a:lnSpc>
                <a:spcPct val="100000"/>
              </a:lnSpc>
            </a:pPr>
            <a:r>
              <a:rPr lang="ru-RU" sz="2200" b="1" strike="noStrike" spc="-1">
                <a:solidFill>
                  <a:srgbClr val="000000"/>
                </a:solidFill>
                <a:latin typeface="Calibri"/>
                <a:ea typeface="DejaVu Sans"/>
              </a:rPr>
              <a:t>3. Зв'язок фагоцитозу з лімфоцитарним клональним імунітетом в гострій запальній реакції.</a:t>
            </a:r>
            <a:endParaRPr lang="ru-RU" sz="2200" b="0" strike="noStrike" spc="-1">
              <a:latin typeface="Arial"/>
            </a:endParaRPr>
          </a:p>
          <a:p>
            <a:pPr algn="just">
              <a:lnSpc>
                <a:spcPct val="100000"/>
              </a:lnSpc>
            </a:pPr>
            <a:r>
              <a:rPr lang="ru-RU" sz="2200" b="1" strike="noStrike" spc="-1">
                <a:solidFill>
                  <a:srgbClr val="000000"/>
                </a:solidFill>
                <a:latin typeface="Calibri"/>
                <a:ea typeface="DejaVu Sans"/>
              </a:rPr>
              <a:t>4. Принцип методу, етапи постановки та його клінічне значення.</a:t>
            </a:r>
            <a:endParaRPr lang="ru-RU" sz="2200" b="0" strike="noStrike" spc="-1">
              <a:latin typeface="Arial"/>
            </a:endParaRPr>
          </a:p>
          <a:p>
            <a:pPr algn="just">
              <a:lnSpc>
                <a:spcPct val="100000"/>
              </a:lnSpc>
            </a:pPr>
            <a:r>
              <a:rPr lang="ru-RU" sz="2200" b="1" strike="noStrike" spc="-1">
                <a:solidFill>
                  <a:srgbClr val="000000"/>
                </a:solidFill>
                <a:latin typeface="Calibri"/>
                <a:ea typeface="DejaVu Sans"/>
              </a:rPr>
              <a:t>5. Перелік обладнання, матеріалів та реактивів, їх приготування.</a:t>
            </a:r>
            <a:endParaRPr lang="ru-RU" sz="2200" b="0" strike="noStrike" spc="-1">
              <a:latin typeface="Arial"/>
            </a:endParaRPr>
          </a:p>
          <a:p>
            <a:pPr algn="just">
              <a:lnSpc>
                <a:spcPct val="100000"/>
              </a:lnSpc>
            </a:pPr>
            <a:r>
              <a:rPr lang="ru-RU" sz="2200" b="1" strike="noStrike" spc="-1">
                <a:solidFill>
                  <a:srgbClr val="000000"/>
                </a:solidFill>
                <a:latin typeface="Calibri"/>
                <a:ea typeface="DejaVu Sans"/>
              </a:rPr>
              <a:t>6. Методи вивчення фагоцитарної активності нейтрофілів.</a:t>
            </a:r>
            <a:endParaRPr lang="ru-RU" sz="2200" b="0" strike="noStrike" spc="-1">
              <a:latin typeface="Arial"/>
            </a:endParaRPr>
          </a:p>
          <a:p>
            <a:pPr algn="just">
              <a:lnSpc>
                <a:spcPct val="100000"/>
              </a:lnSpc>
            </a:pPr>
            <a:r>
              <a:rPr lang="ru-RU" sz="2200" b="1" strike="noStrike" spc="-1">
                <a:solidFill>
                  <a:srgbClr val="000000"/>
                </a:solidFill>
                <a:latin typeface="Calibri"/>
                <a:ea typeface="DejaVu Sans"/>
              </a:rPr>
              <a:t>7. Гостра запальна реакція, її стадії: судинна, клітинна. Біологічне значення.</a:t>
            </a:r>
            <a:endParaRPr lang="ru-RU" sz="2200" b="0" strike="noStrike" spc="-1">
              <a:latin typeface="Arial"/>
            </a:endParaRPr>
          </a:p>
          <a:p>
            <a:pPr algn="just">
              <a:lnSpc>
                <a:spcPct val="100000"/>
              </a:lnSpc>
            </a:pPr>
            <a:r>
              <a:rPr lang="ru-RU" sz="2200" b="1" strike="noStrike" spc="-1">
                <a:solidFill>
                  <a:srgbClr val="000000"/>
                </a:solidFill>
                <a:latin typeface="Calibri"/>
                <a:ea typeface="DejaVu Sans"/>
              </a:rPr>
              <a:t>8. Роль фагоцитозу при гострій запальній реакції.</a:t>
            </a:r>
            <a:endParaRPr lang="ru-RU" sz="2200" b="0" strike="noStrike" spc="-1">
              <a:latin typeface="Arial"/>
            </a:endParaRPr>
          </a:p>
          <a:p>
            <a:pPr algn="just">
              <a:lnSpc>
                <a:spcPct val="100000"/>
              </a:lnSpc>
            </a:pPr>
            <a:r>
              <a:rPr lang="ru-RU" sz="2200" b="1" strike="noStrike" spc="-1">
                <a:solidFill>
                  <a:srgbClr val="000000"/>
                </a:solidFill>
                <a:latin typeface="Calibri"/>
                <a:ea typeface="DejaVu Sans"/>
              </a:rPr>
              <a:t>9. Кисневозалежні та кисневонезалежні механізми фагоцитозу.</a:t>
            </a:r>
            <a:endParaRPr lang="ru-RU" sz="2200" b="0" strike="noStrike" spc="-1">
              <a:latin typeface="Arial"/>
            </a:endParaRPr>
          </a:p>
          <a:p>
            <a:pPr algn="just">
              <a:lnSpc>
                <a:spcPct val="100000"/>
              </a:lnSpc>
            </a:pPr>
            <a:r>
              <a:rPr lang="ru-RU" sz="2200" b="1" strike="noStrike" spc="-1">
                <a:solidFill>
                  <a:srgbClr val="000000"/>
                </a:solidFill>
                <a:latin typeface="Calibri"/>
                <a:ea typeface="DejaVu Sans"/>
              </a:rPr>
              <a:t>10. Роль Т-лімфоцитів у регуляції фагоцитозу.</a:t>
            </a:r>
            <a:endParaRPr lang="ru-RU" sz="2200" b="0" strike="noStrike" spc="-1">
              <a:latin typeface="Arial"/>
            </a:endParaRPr>
          </a:p>
          <a:p>
            <a:pPr algn="just">
              <a:lnSpc>
                <a:spcPct val="100000"/>
              </a:lnSpc>
            </a:pPr>
            <a:endParaRPr lang="ru-RU" sz="2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Рисунок 126"/>
          <p:cNvPicPr/>
          <p:nvPr/>
        </p:nvPicPr>
        <p:blipFill>
          <a:blip r:embed="rId2"/>
          <a:stretch/>
        </p:blipFill>
        <p:spPr>
          <a:xfrm>
            <a:off x="1440000" y="114840"/>
            <a:ext cx="6478560" cy="66679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Рисунок 127"/>
          <p:cNvPicPr/>
          <p:nvPr/>
        </p:nvPicPr>
        <p:blipFill>
          <a:blip r:embed="rId2"/>
          <a:stretch/>
        </p:blipFill>
        <p:spPr>
          <a:xfrm>
            <a:off x="216000" y="1296000"/>
            <a:ext cx="8641440" cy="38865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Рисунок 128"/>
          <p:cNvPicPr/>
          <p:nvPr/>
        </p:nvPicPr>
        <p:blipFill>
          <a:blip r:embed="rId2"/>
          <a:stretch/>
        </p:blipFill>
        <p:spPr>
          <a:xfrm>
            <a:off x="3096000" y="1151280"/>
            <a:ext cx="5830560" cy="5399280"/>
          </a:xfrm>
          <a:prstGeom prst="rect">
            <a:avLst/>
          </a:prstGeom>
          <a:ln>
            <a:noFill/>
          </a:ln>
        </p:spPr>
      </p:pic>
      <p:pic>
        <p:nvPicPr>
          <p:cNvPr id="130" name="Рисунок 129"/>
          <p:cNvPicPr/>
          <p:nvPr/>
        </p:nvPicPr>
        <p:blipFill>
          <a:blip r:embed="rId3"/>
          <a:srcRect l="14972" r="20108"/>
          <a:stretch/>
        </p:blipFill>
        <p:spPr>
          <a:xfrm>
            <a:off x="72000" y="264960"/>
            <a:ext cx="2950560" cy="34056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Рисунок 130"/>
          <p:cNvPicPr/>
          <p:nvPr/>
        </p:nvPicPr>
        <p:blipFill>
          <a:blip r:embed="rId2"/>
          <a:stretch/>
        </p:blipFill>
        <p:spPr>
          <a:xfrm>
            <a:off x="105120" y="72000"/>
            <a:ext cx="4366800" cy="3814560"/>
          </a:xfrm>
          <a:prstGeom prst="rect">
            <a:avLst/>
          </a:prstGeom>
          <a:ln>
            <a:noFill/>
          </a:ln>
        </p:spPr>
      </p:pic>
      <p:pic>
        <p:nvPicPr>
          <p:cNvPr id="132" name="Рисунок 131"/>
          <p:cNvPicPr/>
          <p:nvPr/>
        </p:nvPicPr>
        <p:blipFill>
          <a:blip r:embed="rId3"/>
          <a:srcRect l="10936"/>
          <a:stretch/>
        </p:blipFill>
        <p:spPr>
          <a:xfrm>
            <a:off x="4536000" y="2376000"/>
            <a:ext cx="4606560" cy="43880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CustomShape 1"/>
          <p:cNvSpPr/>
          <p:nvPr/>
        </p:nvSpPr>
        <p:spPr>
          <a:xfrm>
            <a:off x="214200" y="75600"/>
            <a:ext cx="8782920" cy="7521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400" b="1" strike="noStrike" spc="-1">
                <a:solidFill>
                  <a:srgbClr val="0070C0"/>
                </a:solidFill>
                <a:latin typeface="Calibri"/>
                <a:ea typeface="DejaVu Sans"/>
              </a:rPr>
              <a:t>ЗАВДАННЯ 2. Підготовка реактивів, матеріалів та обладнання для постановки реакції. </a:t>
            </a:r>
            <a:endParaRPr lang="ru-RU" sz="2400" b="0" strike="noStrike" spc="-1">
              <a:latin typeface="Arial"/>
            </a:endParaRPr>
          </a:p>
          <a:p>
            <a:pPr algn="just">
              <a:lnSpc>
                <a:spcPct val="100000"/>
              </a:lnSpc>
            </a:pPr>
            <a:r>
              <a:rPr lang="ru-RU" sz="2400" b="1" i="1" strike="noStrike" spc="-1">
                <a:solidFill>
                  <a:srgbClr val="FF0000"/>
                </a:solidFill>
                <a:latin typeface="Calibri"/>
                <a:ea typeface="DejaVu Sans"/>
              </a:rPr>
              <a:t>Реактиви: </a:t>
            </a:r>
            <a:endParaRPr lang="ru-RU" sz="2400" b="0" strike="noStrike" spc="-1">
              <a:latin typeface="Arial"/>
            </a:endParaRPr>
          </a:p>
          <a:p>
            <a:pPr marL="216000" indent="-214560" algn="just">
              <a:lnSpc>
                <a:spcPct val="90000"/>
              </a:lnSpc>
              <a:buClr>
                <a:srgbClr val="000000"/>
              </a:buClr>
              <a:buFont typeface="Wingdings" charset="2"/>
              <a:buChar char=""/>
            </a:pPr>
            <a:r>
              <a:rPr lang="ru-RU" sz="2400" b="1" strike="noStrike" spc="-1">
                <a:solidFill>
                  <a:srgbClr val="000000"/>
                </a:solidFill>
                <a:latin typeface="Calibri"/>
                <a:ea typeface="DejaVu Sans"/>
              </a:rPr>
              <a:t>1. Концентрований розчин латексу діаметром 1-3 мкм.</a:t>
            </a:r>
            <a:endParaRPr lang="ru-RU" sz="2400" b="0" strike="noStrike" spc="-1">
              <a:latin typeface="Arial"/>
            </a:endParaRPr>
          </a:p>
          <a:p>
            <a:pPr marL="216000" indent="-214560" algn="just">
              <a:lnSpc>
                <a:spcPct val="90000"/>
              </a:lnSpc>
              <a:buClr>
                <a:srgbClr val="000000"/>
              </a:buClr>
              <a:buFont typeface="Wingdings" charset="2"/>
              <a:buChar char=""/>
            </a:pPr>
            <a:r>
              <a:rPr lang="ru-RU" sz="2400" b="1" strike="noStrike" spc="-1">
                <a:solidFill>
                  <a:srgbClr val="000000"/>
                </a:solidFill>
                <a:latin typeface="Calibri"/>
                <a:ea typeface="DejaVu Sans"/>
              </a:rPr>
              <a:t>2. Дріжджі сухі гранульовані.</a:t>
            </a:r>
            <a:endParaRPr lang="ru-RU" sz="2400" b="0" strike="noStrike" spc="-1">
              <a:latin typeface="Arial"/>
            </a:endParaRPr>
          </a:p>
          <a:p>
            <a:pPr marL="216000" indent="-214560" algn="just">
              <a:lnSpc>
                <a:spcPct val="90000"/>
              </a:lnSpc>
              <a:buClr>
                <a:srgbClr val="000000"/>
              </a:buClr>
              <a:buFont typeface="Wingdings" charset="2"/>
              <a:buChar char=""/>
            </a:pPr>
            <a:r>
              <a:rPr lang="ru-RU" sz="2400" b="1" strike="noStrike" spc="-1">
                <a:solidFill>
                  <a:srgbClr val="000000"/>
                </a:solidFill>
                <a:latin typeface="Calibri"/>
                <a:ea typeface="DejaVu Sans"/>
              </a:rPr>
              <a:t>3. Натрій лимоннокислий.</a:t>
            </a:r>
            <a:endParaRPr lang="ru-RU" sz="2400" b="0" strike="noStrike" spc="-1">
              <a:latin typeface="Arial"/>
            </a:endParaRPr>
          </a:p>
          <a:p>
            <a:pPr marL="216000" indent="-214560" algn="just">
              <a:lnSpc>
                <a:spcPct val="90000"/>
              </a:lnSpc>
              <a:buClr>
                <a:srgbClr val="000000"/>
              </a:buClr>
              <a:buFont typeface="Wingdings" charset="2"/>
              <a:buChar char=""/>
            </a:pPr>
            <a:r>
              <a:rPr lang="ru-RU" sz="2400" b="1" strike="noStrike" spc="-1">
                <a:solidFill>
                  <a:srgbClr val="000000"/>
                </a:solidFill>
                <a:latin typeface="Calibri"/>
                <a:ea typeface="DejaVu Sans"/>
              </a:rPr>
              <a:t>4. Натрій хлористий.</a:t>
            </a:r>
            <a:endParaRPr lang="ru-RU" sz="2400" b="0" strike="noStrike" spc="-1">
              <a:latin typeface="Arial"/>
            </a:endParaRPr>
          </a:p>
          <a:p>
            <a:pPr marL="216000" indent="-214560" algn="just">
              <a:lnSpc>
                <a:spcPct val="90000"/>
              </a:lnSpc>
              <a:buClr>
                <a:srgbClr val="000000"/>
              </a:buClr>
              <a:buFont typeface="Wingdings" charset="2"/>
              <a:buChar char=""/>
            </a:pPr>
            <a:r>
              <a:rPr lang="ru-RU" sz="2400" b="1" strike="noStrike" spc="-1">
                <a:solidFill>
                  <a:srgbClr val="000000"/>
                </a:solidFill>
                <a:latin typeface="Calibri"/>
                <a:ea typeface="DejaVu Sans"/>
              </a:rPr>
              <a:t>5. Фарба-фіксатор Май-Грюнвальда.</a:t>
            </a:r>
            <a:endParaRPr lang="ru-RU" sz="2400" b="0" strike="noStrike" spc="-1">
              <a:latin typeface="Arial"/>
            </a:endParaRPr>
          </a:p>
          <a:p>
            <a:pPr marL="216000" indent="-214560" algn="just">
              <a:lnSpc>
                <a:spcPct val="90000"/>
              </a:lnSpc>
              <a:buClr>
                <a:srgbClr val="000000"/>
              </a:buClr>
              <a:buFont typeface="Wingdings" charset="2"/>
              <a:buChar char=""/>
            </a:pPr>
            <a:r>
              <a:rPr lang="ru-RU" sz="2400" b="1" strike="noStrike" spc="-1">
                <a:solidFill>
                  <a:srgbClr val="000000"/>
                </a:solidFill>
                <a:latin typeface="Calibri"/>
                <a:ea typeface="DejaVu Sans"/>
              </a:rPr>
              <a:t>6. Фарба Романовського-Гімзи.</a:t>
            </a:r>
            <a:endParaRPr lang="ru-RU" sz="2400" b="0" strike="noStrike" spc="-1">
              <a:latin typeface="Arial"/>
            </a:endParaRPr>
          </a:p>
          <a:p>
            <a:pPr marL="216000" indent="-214560" algn="just">
              <a:lnSpc>
                <a:spcPct val="90000"/>
              </a:lnSpc>
              <a:buClr>
                <a:srgbClr val="000000"/>
              </a:buClr>
              <a:buFont typeface="Wingdings" charset="2"/>
              <a:buChar char=""/>
            </a:pPr>
            <a:r>
              <a:rPr lang="ru-RU" sz="2400" b="1" strike="noStrike" spc="-1">
                <a:solidFill>
                  <a:srgbClr val="000000"/>
                </a:solidFill>
                <a:latin typeface="Calibri"/>
                <a:ea typeface="DejaVu Sans"/>
              </a:rPr>
              <a:t>7. Масло імерсійне для мікроскопії.</a:t>
            </a:r>
            <a:endParaRPr lang="ru-RU" sz="2400" b="0" strike="noStrike" spc="-1">
              <a:latin typeface="Arial"/>
            </a:endParaRPr>
          </a:p>
          <a:p>
            <a:pPr marL="216000" indent="-214560" algn="just">
              <a:lnSpc>
                <a:spcPct val="90000"/>
              </a:lnSpc>
              <a:buClr>
                <a:srgbClr val="000000"/>
              </a:buClr>
              <a:buFont typeface="Wingdings" charset="2"/>
              <a:buChar char=""/>
            </a:pPr>
            <a:r>
              <a:rPr lang="ru-RU" sz="2400" b="1" strike="noStrike" spc="-1">
                <a:solidFill>
                  <a:srgbClr val="000000"/>
                </a:solidFill>
                <a:latin typeface="Calibri"/>
                <a:ea typeface="DejaVu Sans"/>
              </a:rPr>
              <a:t>8. Спирт етиловий 96</a:t>
            </a:r>
            <a:r>
              <a:rPr lang="ru-RU" sz="2400" b="1" strike="noStrike" spc="-1" baseline="33000">
                <a:solidFill>
                  <a:srgbClr val="000000"/>
                </a:solidFill>
                <a:latin typeface="Calibri"/>
                <a:ea typeface="DejaVu Sans"/>
              </a:rPr>
              <a:t>0</a:t>
            </a:r>
            <a:r>
              <a:rPr lang="ru-RU" sz="2400" b="1" strike="noStrike" spc="-1">
                <a:solidFill>
                  <a:srgbClr val="000000"/>
                </a:solidFill>
                <a:latin typeface="Calibri"/>
                <a:ea typeface="DejaVu Sans"/>
              </a:rPr>
              <a:t>.</a:t>
            </a:r>
            <a:endParaRPr lang="ru-RU" sz="2400" b="0" strike="noStrike" spc="-1">
              <a:latin typeface="Arial"/>
            </a:endParaRPr>
          </a:p>
          <a:p>
            <a:pPr marL="216000" indent="-214560" algn="just">
              <a:lnSpc>
                <a:spcPct val="90000"/>
              </a:lnSpc>
              <a:buClr>
                <a:srgbClr val="000000"/>
              </a:buClr>
              <a:buFont typeface="Wingdings" charset="2"/>
              <a:buChar char=""/>
            </a:pPr>
            <a:r>
              <a:rPr lang="ru-RU" sz="2400" b="1" strike="noStrike" spc="-1">
                <a:solidFill>
                  <a:srgbClr val="000000"/>
                </a:solidFill>
                <a:latin typeface="Calibri"/>
                <a:ea typeface="DejaVu Sans"/>
              </a:rPr>
              <a:t>9. Ефір для наркозу стабілізований.</a:t>
            </a:r>
            <a:endParaRPr lang="ru-RU" sz="2400" b="0" strike="noStrike" spc="-1">
              <a:latin typeface="Arial"/>
            </a:endParaRPr>
          </a:p>
          <a:p>
            <a:pPr marL="216000" indent="-214560" algn="just">
              <a:lnSpc>
                <a:spcPct val="90000"/>
              </a:lnSpc>
              <a:buClr>
                <a:srgbClr val="000000"/>
              </a:buClr>
              <a:buFont typeface="Wingdings" charset="2"/>
              <a:buChar char=""/>
            </a:pPr>
            <a:r>
              <a:rPr lang="ru-RU" sz="2400" b="1" strike="noStrike" spc="-1">
                <a:solidFill>
                  <a:srgbClr val="000000"/>
                </a:solidFill>
                <a:latin typeface="Calibri"/>
                <a:ea typeface="DejaVu Sans"/>
              </a:rPr>
              <a:t>10. Вода дистильована.</a:t>
            </a:r>
            <a:endParaRPr lang="ru-RU" sz="2400" b="0" strike="noStrike" spc="-1">
              <a:latin typeface="Arial"/>
            </a:endParaRPr>
          </a:p>
          <a:p>
            <a:pPr algn="just">
              <a:lnSpc>
                <a:spcPct val="90000"/>
              </a:lnSpc>
            </a:pPr>
            <a:r>
              <a:rPr lang="ru-RU" sz="2200" b="1" i="1" strike="noStrike" spc="-1">
                <a:solidFill>
                  <a:srgbClr val="FF0000"/>
                </a:solidFill>
                <a:latin typeface="Arial"/>
                <a:ea typeface="DejaVu Sans"/>
              </a:rPr>
              <a:t>Матеріали та обладнання:</a:t>
            </a:r>
            <a:endParaRPr lang="ru-RU" sz="2200" b="0" strike="noStrike" spc="-1">
              <a:latin typeface="Arial"/>
            </a:endParaRPr>
          </a:p>
          <a:p>
            <a:pPr marL="216000" indent="-214560" algn="just">
              <a:lnSpc>
                <a:spcPct val="90000"/>
              </a:lnSpc>
              <a:buClr>
                <a:srgbClr val="000000"/>
              </a:buClr>
              <a:buFont typeface="Wingdings" charset="2"/>
              <a:buChar char=""/>
            </a:pPr>
            <a:r>
              <a:rPr lang="ru-RU" sz="2000" b="1" strike="noStrike" spc="-1">
                <a:solidFill>
                  <a:srgbClr val="000000"/>
                </a:solidFill>
                <a:latin typeface="Arial"/>
                <a:ea typeface="DejaVu Sans"/>
              </a:rPr>
              <a:t>1. Дозатори медичні лабораторні з наконечниками.</a:t>
            </a:r>
            <a:endParaRPr lang="ru-RU" sz="2000" b="0" strike="noStrike" spc="-1">
              <a:latin typeface="Arial"/>
            </a:endParaRPr>
          </a:p>
          <a:p>
            <a:pPr marL="216000" indent="-214560" algn="just">
              <a:lnSpc>
                <a:spcPct val="90000"/>
              </a:lnSpc>
              <a:buClr>
                <a:srgbClr val="000000"/>
              </a:buClr>
              <a:buFont typeface="Wingdings" charset="2"/>
              <a:buChar char=""/>
            </a:pPr>
            <a:r>
              <a:rPr lang="ru-RU" sz="2000" b="1" strike="noStrike" spc="-1">
                <a:solidFill>
                  <a:srgbClr val="000000"/>
                </a:solidFill>
                <a:latin typeface="Arial"/>
                <a:ea typeface="DejaVu Sans"/>
              </a:rPr>
              <a:t>2. Ваги.</a:t>
            </a:r>
            <a:endParaRPr lang="ru-RU" sz="2000" b="0" strike="noStrike" spc="-1">
              <a:latin typeface="Arial"/>
            </a:endParaRPr>
          </a:p>
          <a:p>
            <a:pPr marL="216000" indent="-214560" algn="just">
              <a:lnSpc>
                <a:spcPct val="90000"/>
              </a:lnSpc>
              <a:buClr>
                <a:srgbClr val="000000"/>
              </a:buClr>
              <a:buFont typeface="Wingdings" charset="2"/>
              <a:buChar char=""/>
            </a:pPr>
            <a:r>
              <a:rPr lang="ru-RU" sz="2000" b="1" strike="noStrike" spc="-1">
                <a:solidFill>
                  <a:srgbClr val="000000"/>
                </a:solidFill>
                <a:latin typeface="Arial"/>
                <a:ea typeface="DejaVu Sans"/>
              </a:rPr>
              <a:t>3. Центрифуга лабораторна.</a:t>
            </a:r>
            <a:endParaRPr lang="ru-RU" sz="2000" b="0" strike="noStrike" spc="-1">
              <a:latin typeface="Arial"/>
            </a:endParaRPr>
          </a:p>
          <a:p>
            <a:pPr marL="216000" indent="-214560" algn="just">
              <a:lnSpc>
                <a:spcPct val="90000"/>
              </a:lnSpc>
              <a:buClr>
                <a:srgbClr val="000000"/>
              </a:buClr>
              <a:buFont typeface="Wingdings" charset="2"/>
              <a:buChar char=""/>
            </a:pPr>
            <a:r>
              <a:rPr lang="ru-RU" sz="2000" b="1" strike="noStrike" spc="-1">
                <a:solidFill>
                  <a:srgbClr val="000000"/>
                </a:solidFill>
                <a:latin typeface="Arial"/>
                <a:ea typeface="DejaVu Sans"/>
              </a:rPr>
              <a:t>4. Термостат.</a:t>
            </a:r>
            <a:endParaRPr lang="ru-RU" sz="2000" b="0" strike="noStrike" spc="-1">
              <a:latin typeface="Arial"/>
            </a:endParaRPr>
          </a:p>
          <a:p>
            <a:pPr marL="216000" indent="-214560" algn="just">
              <a:lnSpc>
                <a:spcPct val="90000"/>
              </a:lnSpc>
              <a:buClr>
                <a:srgbClr val="000000"/>
              </a:buClr>
              <a:buFont typeface="Wingdings" charset="2"/>
              <a:buChar char=""/>
            </a:pPr>
            <a:r>
              <a:rPr lang="ru-RU" sz="2000" b="1" strike="noStrike" spc="-1">
                <a:solidFill>
                  <a:srgbClr val="000000"/>
                </a:solidFill>
                <a:latin typeface="Arial"/>
                <a:ea typeface="DejaVu Sans"/>
              </a:rPr>
              <a:t>5. Мікроскоп бінокулярний, об'єктив (100 х), окуляр (7 х).</a:t>
            </a:r>
            <a:endParaRPr lang="ru-RU" sz="2000" b="0" strike="noStrike" spc="-1">
              <a:latin typeface="Arial"/>
            </a:endParaRPr>
          </a:p>
          <a:p>
            <a:pPr marL="216000" indent="-214560" algn="just">
              <a:lnSpc>
                <a:spcPct val="90000"/>
              </a:lnSpc>
              <a:buClr>
                <a:srgbClr val="000000"/>
              </a:buClr>
              <a:buFont typeface="Wingdings" charset="2"/>
              <a:buChar char=""/>
            </a:pPr>
            <a:r>
              <a:rPr lang="ru-RU" sz="2000" b="1" strike="noStrike" spc="-1">
                <a:solidFill>
                  <a:srgbClr val="000000"/>
                </a:solidFill>
                <a:latin typeface="Arial"/>
                <a:ea typeface="DejaVu Sans"/>
              </a:rPr>
              <a:t>6. Лабораторний лічильник для підрахунку клітинних елементів крові СЛ1.</a:t>
            </a:r>
            <a:endParaRPr lang="ru-RU" sz="2000" b="0" strike="noStrike" spc="-1">
              <a:latin typeface="Arial"/>
            </a:endParaRPr>
          </a:p>
          <a:p>
            <a:pPr algn="just">
              <a:lnSpc>
                <a:spcPct val="90000"/>
              </a:lnSpc>
            </a:pPr>
            <a:endParaRPr lang="ru-RU" sz="2000" b="0" strike="noStrike" spc="-1">
              <a:latin typeface="Arial"/>
            </a:endParaRPr>
          </a:p>
          <a:p>
            <a:pPr algn="just">
              <a:lnSpc>
                <a:spcPct val="90000"/>
              </a:lnSpc>
            </a:pPr>
            <a:endParaRPr lang="ru-RU" sz="2000" b="0" strike="noStrike" spc="-1">
              <a:latin typeface="Arial"/>
            </a:endParaRPr>
          </a:p>
          <a:p>
            <a:pPr algn="just">
              <a:lnSpc>
                <a:spcPct val="90000"/>
              </a:lnSpc>
            </a:pP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CustomShape 1"/>
          <p:cNvSpPr/>
          <p:nvPr/>
        </p:nvSpPr>
        <p:spPr>
          <a:xfrm>
            <a:off x="360000" y="270000"/>
            <a:ext cx="8349480" cy="4111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16000" indent="-214560">
              <a:lnSpc>
                <a:spcPct val="100000"/>
              </a:lnSpc>
              <a:buClr>
                <a:srgbClr val="000000"/>
              </a:buClr>
              <a:buFont typeface="Wingdings" charset="2"/>
              <a:buChar char=""/>
            </a:pPr>
            <a:r>
              <a:rPr lang="ru-RU" sz="2200" b="1" strike="noStrike" spc="-1">
                <a:solidFill>
                  <a:srgbClr val="000000"/>
                </a:solidFill>
                <a:latin typeface="Arial"/>
                <a:ea typeface="DejaVu Sans"/>
              </a:rPr>
              <a:t>7. Секундомір механічний.</a:t>
            </a:r>
            <a:endParaRPr lang="ru-RU" sz="2200" b="0" strike="noStrike" spc="-1">
              <a:latin typeface="Arial"/>
            </a:endParaRPr>
          </a:p>
          <a:p>
            <a:pPr marL="216000" indent="-214560">
              <a:lnSpc>
                <a:spcPct val="100000"/>
              </a:lnSpc>
              <a:buClr>
                <a:srgbClr val="000000"/>
              </a:buClr>
              <a:buFont typeface="Wingdings" charset="2"/>
              <a:buChar char=""/>
            </a:pPr>
            <a:r>
              <a:rPr lang="ru-RU" sz="2200" b="1" strike="noStrike" spc="-1">
                <a:solidFill>
                  <a:srgbClr val="000000"/>
                </a:solidFill>
                <a:latin typeface="Arial"/>
                <a:ea typeface="DejaVu Sans"/>
              </a:rPr>
              <a:t>8. Колба мірна ємністю 100 -1000 мкл.</a:t>
            </a:r>
            <a:endParaRPr lang="ru-RU" sz="2200" b="0" strike="noStrike" spc="-1">
              <a:latin typeface="Arial"/>
            </a:endParaRPr>
          </a:p>
          <a:p>
            <a:pPr marL="216000" indent="-214560">
              <a:lnSpc>
                <a:spcPct val="100000"/>
              </a:lnSpc>
              <a:buClr>
                <a:srgbClr val="000000"/>
              </a:buClr>
              <a:buFont typeface="Wingdings" charset="2"/>
              <a:buChar char=""/>
            </a:pPr>
            <a:r>
              <a:rPr lang="ru-RU" sz="2200" b="1" strike="noStrike" spc="-1">
                <a:solidFill>
                  <a:srgbClr val="000000"/>
                </a:solidFill>
                <a:latin typeface="Arial"/>
                <a:ea typeface="DejaVu Sans"/>
              </a:rPr>
              <a:t>9. Циліндр ємністю 100-1000 мл.</a:t>
            </a:r>
            <a:endParaRPr lang="ru-RU" sz="2200" b="0" strike="noStrike" spc="-1">
              <a:latin typeface="Arial"/>
            </a:endParaRPr>
          </a:p>
          <a:p>
            <a:pPr marL="216000" indent="-214560">
              <a:lnSpc>
                <a:spcPct val="100000"/>
              </a:lnSpc>
              <a:buClr>
                <a:srgbClr val="000000"/>
              </a:buClr>
              <a:buFont typeface="Wingdings" charset="2"/>
              <a:buChar char=""/>
            </a:pPr>
            <a:r>
              <a:rPr lang="ru-RU" sz="2200" b="1" strike="noStrike" spc="-1">
                <a:solidFill>
                  <a:srgbClr val="000000"/>
                </a:solidFill>
                <a:latin typeface="Arial"/>
                <a:ea typeface="DejaVu Sans"/>
              </a:rPr>
              <a:t>10. Стакани скляні лабораторні.</a:t>
            </a:r>
            <a:endParaRPr lang="ru-RU" sz="2200" b="0" strike="noStrike" spc="-1">
              <a:latin typeface="Arial"/>
            </a:endParaRPr>
          </a:p>
          <a:p>
            <a:pPr marL="216000" indent="-214560">
              <a:lnSpc>
                <a:spcPct val="100000"/>
              </a:lnSpc>
              <a:buClr>
                <a:srgbClr val="000000"/>
              </a:buClr>
              <a:buFont typeface="Wingdings" charset="2"/>
              <a:buChar char=""/>
            </a:pPr>
            <a:r>
              <a:rPr lang="ru-RU" sz="2200" b="1" strike="noStrike" spc="-1">
                <a:solidFill>
                  <a:srgbClr val="000000"/>
                </a:solidFill>
                <a:latin typeface="Arial"/>
                <a:ea typeface="DejaVu Sans"/>
              </a:rPr>
              <a:t>11. Ємності з темного скла з притертим корком.</a:t>
            </a:r>
            <a:endParaRPr lang="ru-RU" sz="2200" b="0" strike="noStrike" spc="-1">
              <a:latin typeface="Arial"/>
            </a:endParaRPr>
          </a:p>
          <a:p>
            <a:pPr marL="216000" indent="-214560">
              <a:lnSpc>
                <a:spcPct val="100000"/>
              </a:lnSpc>
              <a:buClr>
                <a:srgbClr val="000000"/>
              </a:buClr>
              <a:buFont typeface="Wingdings" charset="2"/>
              <a:buChar char=""/>
            </a:pPr>
            <a:r>
              <a:rPr lang="ru-RU" sz="2200" b="1" strike="noStrike" spc="-1">
                <a:solidFill>
                  <a:srgbClr val="000000"/>
                </a:solidFill>
                <a:latin typeface="Arial"/>
                <a:ea typeface="DejaVu Sans"/>
              </a:rPr>
              <a:t>12. Пробірки мірні лабораторні ємністю 10 мл.</a:t>
            </a:r>
            <a:endParaRPr lang="ru-RU" sz="2200" b="0" strike="noStrike" spc="-1">
              <a:latin typeface="Arial"/>
            </a:endParaRPr>
          </a:p>
          <a:p>
            <a:pPr marL="216000" indent="-214560">
              <a:lnSpc>
                <a:spcPct val="100000"/>
              </a:lnSpc>
              <a:buClr>
                <a:srgbClr val="000000"/>
              </a:buClr>
              <a:buFont typeface="Wingdings" charset="2"/>
              <a:buChar char=""/>
            </a:pPr>
            <a:r>
              <a:rPr lang="ru-RU" sz="2200" b="1" strike="noStrike" spc="-1">
                <a:solidFill>
                  <a:srgbClr val="000000"/>
                </a:solidFill>
                <a:latin typeface="Arial"/>
                <a:ea typeface="DejaVu Sans"/>
              </a:rPr>
              <a:t>13. Побірки поліетиленові ємністю 1,5 мл.</a:t>
            </a:r>
            <a:endParaRPr lang="ru-RU" sz="2200" b="0" strike="noStrike" spc="-1">
              <a:latin typeface="Arial"/>
            </a:endParaRPr>
          </a:p>
          <a:p>
            <a:pPr marL="216000" indent="-214560">
              <a:lnSpc>
                <a:spcPct val="100000"/>
              </a:lnSpc>
              <a:buClr>
                <a:srgbClr val="000000"/>
              </a:buClr>
              <a:buFont typeface="Wingdings" charset="2"/>
              <a:buChar char=""/>
            </a:pPr>
            <a:r>
              <a:rPr lang="ru-RU" sz="2200" b="1" strike="noStrike" spc="-1">
                <a:solidFill>
                  <a:srgbClr val="000000"/>
                </a:solidFill>
                <a:latin typeface="Arial"/>
                <a:ea typeface="DejaVu Sans"/>
              </a:rPr>
              <a:t>14. Штатив поліетиленовий для пробірок.</a:t>
            </a:r>
            <a:endParaRPr lang="ru-RU" sz="2200" b="0" strike="noStrike" spc="-1">
              <a:latin typeface="Arial"/>
            </a:endParaRPr>
          </a:p>
          <a:p>
            <a:pPr marL="216000" indent="-214560">
              <a:lnSpc>
                <a:spcPct val="100000"/>
              </a:lnSpc>
              <a:buClr>
                <a:srgbClr val="000000"/>
              </a:buClr>
              <a:buFont typeface="Wingdings" charset="2"/>
              <a:buChar char=""/>
            </a:pPr>
            <a:r>
              <a:rPr lang="ru-RU" sz="2200" b="1" strike="noStrike" spc="-1">
                <a:solidFill>
                  <a:srgbClr val="000000"/>
                </a:solidFill>
                <a:latin typeface="Arial"/>
                <a:ea typeface="DejaVu Sans"/>
              </a:rPr>
              <a:t>15. Предметне скло.</a:t>
            </a:r>
            <a:endParaRPr lang="ru-RU" sz="2200" b="0" strike="noStrike" spc="-1">
              <a:latin typeface="Arial"/>
            </a:endParaRPr>
          </a:p>
          <a:p>
            <a:pPr marL="216000" indent="-214560">
              <a:lnSpc>
                <a:spcPct val="100000"/>
              </a:lnSpc>
              <a:buClr>
                <a:srgbClr val="000000"/>
              </a:buClr>
              <a:buFont typeface="Wingdings" charset="2"/>
              <a:buChar char=""/>
            </a:pPr>
            <a:r>
              <a:rPr lang="ru-RU" sz="2200" b="1" strike="noStrike" spc="-1">
                <a:solidFill>
                  <a:srgbClr val="000000"/>
                </a:solidFill>
                <a:latin typeface="Arial"/>
                <a:ea typeface="DejaVu Sans"/>
              </a:rPr>
              <a:t>16. Шліфоване скло.</a:t>
            </a:r>
            <a:endParaRPr lang="ru-RU" sz="2200" b="0" strike="noStrike" spc="-1">
              <a:latin typeface="Arial"/>
            </a:endParaRPr>
          </a:p>
          <a:p>
            <a:pPr marL="216000" indent="-214560">
              <a:lnSpc>
                <a:spcPct val="100000"/>
              </a:lnSpc>
              <a:buClr>
                <a:srgbClr val="000000"/>
              </a:buClr>
              <a:buFont typeface="Wingdings" charset="2"/>
              <a:buChar char=""/>
            </a:pPr>
            <a:r>
              <a:rPr lang="ru-RU" sz="2200" b="1" strike="noStrike" spc="-1">
                <a:solidFill>
                  <a:srgbClr val="000000"/>
                </a:solidFill>
                <a:latin typeface="Arial"/>
                <a:ea typeface="DejaVu Sans"/>
              </a:rPr>
              <a:t>17. Скляні палички.</a:t>
            </a:r>
            <a:endParaRPr lang="ru-RU" sz="2200" b="0" strike="noStrike" spc="-1">
              <a:latin typeface="Arial"/>
            </a:endParaRPr>
          </a:p>
          <a:p>
            <a:pPr>
              <a:lnSpc>
                <a:spcPct val="100000"/>
              </a:lnSpc>
            </a:pPr>
            <a:endParaRPr lang="ru-RU" sz="2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CustomShape 1"/>
          <p:cNvSpPr/>
          <p:nvPr/>
        </p:nvSpPr>
        <p:spPr>
          <a:xfrm>
            <a:off x="113760" y="144000"/>
            <a:ext cx="8956800" cy="667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3200" b="1" strike="noStrike" spc="-1">
                <a:solidFill>
                  <a:srgbClr val="0070C0"/>
                </a:solidFill>
                <a:latin typeface="Calibri"/>
                <a:ea typeface="DejaVu Sans"/>
              </a:rPr>
              <a:t>ЗАВДАННЯ 3. Приготування реактивів для постановки методу визначення фагоцитраної активності нейтрофілів.</a:t>
            </a:r>
            <a:endParaRPr lang="ru-RU" sz="3200" b="0" strike="noStrike" spc="-1">
              <a:latin typeface="Arial"/>
            </a:endParaRPr>
          </a:p>
          <a:p>
            <a:pPr algn="just">
              <a:lnSpc>
                <a:spcPct val="100000"/>
              </a:lnSpc>
            </a:pPr>
            <a:r>
              <a:rPr lang="ru-RU" sz="2400" b="1" i="1" strike="noStrike" spc="-1">
                <a:solidFill>
                  <a:srgbClr val="C9211E"/>
                </a:solidFill>
                <a:latin typeface="Calibri"/>
                <a:ea typeface="DejaVu Sans"/>
              </a:rPr>
              <a:t>3.1. Підготовка реактивів для визначення фагоцитраної активності нейтрофілів з частками латексу.</a:t>
            </a:r>
            <a:endParaRPr lang="ru-RU" sz="2400" b="0" strike="noStrike" spc="-1">
              <a:latin typeface="Arial"/>
            </a:endParaRPr>
          </a:p>
          <a:p>
            <a:pPr marL="216000" indent="-214560" algn="just">
              <a:lnSpc>
                <a:spcPct val="100000"/>
              </a:lnSpc>
              <a:buClr>
                <a:srgbClr val="FF0000"/>
              </a:buClr>
              <a:buFont typeface="Wingdings" charset="2"/>
              <a:buChar char=""/>
            </a:pPr>
            <a:r>
              <a:rPr lang="ru-RU" sz="2400" b="1" strike="noStrike" spc="-1">
                <a:solidFill>
                  <a:srgbClr val="000000"/>
                </a:solidFill>
                <a:latin typeface="Calibri"/>
                <a:ea typeface="DejaVu Sans"/>
              </a:rPr>
              <a:t>3.1.1. </a:t>
            </a:r>
            <a:r>
              <a:rPr lang="ru-RU" sz="2400" b="1" strike="noStrike" spc="-1">
                <a:solidFill>
                  <a:srgbClr val="0070C0"/>
                </a:solidFill>
                <a:latin typeface="Calibri"/>
                <a:ea typeface="DejaVu Sans"/>
              </a:rPr>
              <a:t>3,8% розчин натрію лимоннокислого</a:t>
            </a:r>
            <a:r>
              <a:rPr lang="ru-RU" sz="2400" b="1" strike="noStrike" spc="-1">
                <a:solidFill>
                  <a:srgbClr val="000000"/>
                </a:solidFill>
                <a:latin typeface="Calibri"/>
                <a:ea typeface="DejaVu Sans"/>
              </a:rPr>
              <a:t>: наважку натрію лимоннокислого 3,8 г перенести в мірну колбу ємністю 100 мл, розчинити в дистильованій воді та довести об'єм до мітки. Розчин зберігати в флаконах з темного скла з притертим корком при температурі від +40С до +60С протягом одного тижня.</a:t>
            </a:r>
            <a:endParaRPr lang="ru-RU" sz="2400" b="0" strike="noStrike" spc="-1">
              <a:latin typeface="Arial"/>
            </a:endParaRPr>
          </a:p>
          <a:p>
            <a:pPr marL="216000" indent="-214560" algn="just">
              <a:lnSpc>
                <a:spcPct val="100000"/>
              </a:lnSpc>
              <a:buClr>
                <a:srgbClr val="FF0000"/>
              </a:buClr>
              <a:buFont typeface="Wingdings" charset="2"/>
              <a:buChar char=""/>
            </a:pPr>
            <a:r>
              <a:rPr lang="ru-RU" sz="2400" b="1" strike="noStrike" spc="-1">
                <a:solidFill>
                  <a:srgbClr val="000000"/>
                </a:solidFill>
                <a:latin typeface="Calibri"/>
                <a:ea typeface="DejaVu Sans"/>
              </a:rPr>
              <a:t>3.1.2. </a:t>
            </a:r>
            <a:r>
              <a:rPr lang="ru-RU" sz="2400" b="1" strike="noStrike" spc="-1">
                <a:solidFill>
                  <a:srgbClr val="0070C0"/>
                </a:solidFill>
                <a:latin typeface="Calibri"/>
                <a:ea typeface="DejaVu Sans"/>
              </a:rPr>
              <a:t>0,9% розчин натрію хлористого</a:t>
            </a:r>
            <a:r>
              <a:rPr lang="ru-RU" sz="2400" b="1" strike="noStrike" spc="-1">
                <a:solidFill>
                  <a:srgbClr val="000000"/>
                </a:solidFill>
                <a:latin typeface="Calibri"/>
                <a:ea typeface="DejaVu Sans"/>
              </a:rPr>
              <a:t>: наважку натрію хлористого 0,9 г перенести в мірну колбу ємністю 100 мл, розчинити в дистильованій воді та довести об'єм до мітки. Розчин зберігати в флаконах з темного скла з притертим корком при температурі від +4°С до +6°С протягом одного місяця.</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CustomShape 1"/>
          <p:cNvSpPr/>
          <p:nvPr/>
        </p:nvSpPr>
        <p:spPr>
          <a:xfrm>
            <a:off x="72000" y="216000"/>
            <a:ext cx="8926560" cy="618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16000" indent="-214560" algn="just">
              <a:lnSpc>
                <a:spcPct val="100000"/>
              </a:lnSpc>
              <a:buClr>
                <a:srgbClr val="000000"/>
              </a:buClr>
              <a:buFont typeface="Wingdings" charset="2"/>
              <a:buChar char=""/>
            </a:pPr>
            <a:r>
              <a:rPr lang="ru-RU" sz="2000" b="1" strike="noStrike" spc="-1">
                <a:solidFill>
                  <a:srgbClr val="000000"/>
                </a:solidFill>
                <a:latin typeface="Arial"/>
                <a:ea typeface="DejaVu Sans"/>
              </a:rPr>
              <a:t>3.1.3. </a:t>
            </a:r>
            <a:r>
              <a:rPr lang="ru-RU" sz="2000" b="1" i="1" strike="noStrike" spc="-1">
                <a:solidFill>
                  <a:srgbClr val="0070C0"/>
                </a:solidFill>
                <a:latin typeface="Arial"/>
                <a:ea typeface="DejaVu Sans"/>
              </a:rPr>
              <a:t>Робочий розчин латексу</a:t>
            </a:r>
            <a:r>
              <a:rPr lang="ru-RU" sz="2000" b="1" strike="noStrike" spc="-1">
                <a:solidFill>
                  <a:srgbClr val="000000"/>
                </a:solidFill>
                <a:latin typeface="Arial"/>
                <a:ea typeface="DejaVu Sans"/>
              </a:rPr>
              <a:t>: до 0,1 мл стандартної суспензії латексу додати 0,9 мл р-ну 0,9% натрію хлористого, перемішати.</a:t>
            </a:r>
            <a:endParaRPr lang="ru-RU" sz="2000" b="0" strike="noStrike" spc="-1">
              <a:latin typeface="Arial"/>
            </a:endParaRPr>
          </a:p>
          <a:p>
            <a:pPr marL="216000" indent="-214560" algn="just">
              <a:lnSpc>
                <a:spcPct val="100000"/>
              </a:lnSpc>
              <a:buClr>
                <a:srgbClr val="000000"/>
              </a:buClr>
              <a:buFont typeface="Wingdings" charset="2"/>
              <a:buChar char=""/>
            </a:pPr>
            <a:r>
              <a:rPr lang="ru-RU" sz="2000" b="1" strike="noStrike" spc="-1">
                <a:solidFill>
                  <a:srgbClr val="000000"/>
                </a:solidFill>
                <a:latin typeface="Arial"/>
                <a:ea typeface="DejaVu Sans"/>
              </a:rPr>
              <a:t>З отриманого завису готують робочий завис латексу згідно стандарту мутності так, щоб при фотометруванні при довжині хвилі 640 нм екстинкція становила 1,1. Для цього до 0,1 мл попередньо розведеного завису латексу необхідно додати 9,7-9,9 мл 0,9% р-ну натрію хлористого, що дорівнює 150-200 часточок латексу в 1 мл. Завис стабільний протягом тривалого часу при зберіганні при Т від +4°С до +6°С за умов використання стерильного посуду і розчину натрію хлористого.</a:t>
            </a:r>
            <a:endParaRPr lang="ru-RU" sz="2000" b="0" strike="noStrike" spc="-1">
              <a:latin typeface="Arial"/>
            </a:endParaRPr>
          </a:p>
          <a:p>
            <a:pPr marL="216000" indent="-214560" algn="just">
              <a:lnSpc>
                <a:spcPct val="100000"/>
              </a:lnSpc>
              <a:buClr>
                <a:srgbClr val="000000"/>
              </a:buClr>
              <a:buFont typeface="Wingdings" charset="2"/>
              <a:buChar char=""/>
            </a:pPr>
            <a:r>
              <a:rPr lang="ru-RU" sz="2000" b="1" strike="noStrike" spc="-1">
                <a:solidFill>
                  <a:srgbClr val="000000"/>
                </a:solidFill>
                <a:latin typeface="Arial"/>
                <a:ea typeface="DejaVu Sans"/>
              </a:rPr>
              <a:t>3.1.4. </a:t>
            </a:r>
            <a:r>
              <a:rPr lang="ru-RU" sz="2000" b="1" i="1" strike="noStrike" spc="-1">
                <a:solidFill>
                  <a:srgbClr val="0070C0"/>
                </a:solidFill>
                <a:latin typeface="Arial"/>
                <a:ea typeface="DejaVu Sans"/>
              </a:rPr>
              <a:t>Робочий розчин фарби Романовського-Гімзи</a:t>
            </a:r>
            <a:r>
              <a:rPr lang="ru-RU" sz="2000" b="1" strike="noStrike" spc="-1">
                <a:solidFill>
                  <a:srgbClr val="000000"/>
                </a:solidFill>
                <a:latin typeface="Arial"/>
                <a:ea typeface="DejaVu Sans"/>
              </a:rPr>
              <a:t>: робоче розведення готової фарби повинен визначати дослідник шляхом титрування; готують декілька розведень - 1, 2, 3 краплі барвника на 1 мл дист. води, далі фарбують мазки різними розведеннями, обирають мазок із найкращим забарвленням, чим і визначають титр барвника. Р-н зберігати в флаконах з темного скла з притертим корком при Т +4°С до +6°С протягом одного місяця.</a:t>
            </a:r>
            <a:endParaRPr lang="ru-RU" sz="2000" b="0" strike="noStrike" spc="-1">
              <a:latin typeface="Arial"/>
            </a:endParaRPr>
          </a:p>
          <a:p>
            <a:pPr marL="216000" indent="-214560" algn="just">
              <a:lnSpc>
                <a:spcPct val="100000"/>
              </a:lnSpc>
              <a:buClr>
                <a:srgbClr val="000000"/>
              </a:buClr>
              <a:buFont typeface="Wingdings" charset="2"/>
              <a:buChar char=""/>
            </a:pPr>
            <a:r>
              <a:rPr lang="ru-RU" sz="2000" b="1" strike="noStrike" spc="-1">
                <a:solidFill>
                  <a:srgbClr val="000000"/>
                </a:solidFill>
                <a:latin typeface="Arial"/>
                <a:ea typeface="DejaVu Sans"/>
              </a:rPr>
              <a:t>3.1.5. </a:t>
            </a:r>
            <a:r>
              <a:rPr lang="ru-RU" sz="2000" b="1" i="1" strike="noStrike" spc="-1">
                <a:solidFill>
                  <a:srgbClr val="0070C0"/>
                </a:solidFill>
                <a:latin typeface="Arial"/>
                <a:ea typeface="DejaVu Sans"/>
              </a:rPr>
              <a:t>Суміш Нікіфорова</a:t>
            </a:r>
            <a:r>
              <a:rPr lang="ru-RU" sz="2000" b="1" strike="noStrike" spc="-1">
                <a:solidFill>
                  <a:srgbClr val="000000"/>
                </a:solidFill>
                <a:latin typeface="Arial"/>
                <a:ea typeface="DejaVu Sans"/>
              </a:rPr>
              <a:t>: змішати 1 об'єм спирту етилового 96° з 1 об'ємом ефіру. Р-н зберігати в флаконах з темного скла з притертим корком у прохолодному місці, віддаленому від вогню.</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CustomShape 1"/>
          <p:cNvSpPr/>
          <p:nvPr/>
        </p:nvSpPr>
        <p:spPr>
          <a:xfrm>
            <a:off x="369000" y="399240"/>
            <a:ext cx="8557560" cy="594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16000" indent="-214560" algn="just">
              <a:lnSpc>
                <a:spcPct val="100000"/>
              </a:lnSpc>
              <a:buClr>
                <a:srgbClr val="000000"/>
              </a:buClr>
              <a:buFont typeface="Wingdings" charset="2"/>
              <a:buChar char=""/>
            </a:pPr>
            <a:r>
              <a:rPr lang="ru-RU" sz="2400" b="1" strike="noStrike" spc="-1">
                <a:solidFill>
                  <a:srgbClr val="000000"/>
                </a:solidFill>
                <a:latin typeface="Arial"/>
                <a:ea typeface="DejaVu Sans"/>
              </a:rPr>
              <a:t>3.1.6. </a:t>
            </a:r>
            <a:r>
              <a:rPr lang="ru-RU" sz="2400" b="1" i="1" strike="noStrike" spc="-1">
                <a:solidFill>
                  <a:srgbClr val="0070C0"/>
                </a:solidFill>
                <a:latin typeface="Arial"/>
                <a:ea typeface="DejaVu Sans"/>
              </a:rPr>
              <a:t>Підготовка предметних скелець до роботи</a:t>
            </a:r>
            <a:r>
              <a:rPr lang="ru-RU" sz="2400" b="1" i="1" strike="noStrike" spc="-1">
                <a:solidFill>
                  <a:srgbClr val="000000"/>
                </a:solidFill>
                <a:latin typeface="Arial"/>
                <a:ea typeface="DejaVu Sans"/>
              </a:rPr>
              <a:t>:</a:t>
            </a:r>
            <a:r>
              <a:rPr lang="ru-RU" sz="2400" b="1" strike="noStrike" spc="-1">
                <a:solidFill>
                  <a:srgbClr val="000000"/>
                </a:solidFill>
                <a:latin typeface="Arial"/>
                <a:ea typeface="DejaVu Sans"/>
              </a:rPr>
              <a:t> занурити предметні скельця у суміш Нікіфорова не менше ніж на 2 год. Оброблене предметне скло витягнути із суміші за допомогою пінцета, протерти марлею або фланеллю.</a:t>
            </a:r>
            <a:endParaRPr lang="ru-RU" sz="2400" b="0" strike="noStrike" spc="-1">
              <a:latin typeface="Arial"/>
            </a:endParaRPr>
          </a:p>
          <a:p>
            <a:pPr algn="just">
              <a:lnSpc>
                <a:spcPct val="100000"/>
              </a:lnSpc>
            </a:pPr>
            <a:endParaRPr lang="ru-RU" sz="2400" b="0" strike="noStrike" spc="-1">
              <a:latin typeface="Arial"/>
            </a:endParaRPr>
          </a:p>
          <a:p>
            <a:pPr marL="216000" indent="-214560" algn="just">
              <a:lnSpc>
                <a:spcPct val="100000"/>
              </a:lnSpc>
              <a:buClr>
                <a:srgbClr val="000000"/>
              </a:buClr>
              <a:buFont typeface="Wingdings" charset="2"/>
              <a:buChar char=""/>
            </a:pPr>
            <a:r>
              <a:rPr lang="ru-RU" sz="2400" b="1" strike="noStrike" spc="-1">
                <a:solidFill>
                  <a:srgbClr val="000000"/>
                </a:solidFill>
                <a:latin typeface="Arial"/>
                <a:ea typeface="DejaVu Sans"/>
              </a:rPr>
              <a:t>3.2. </a:t>
            </a:r>
            <a:r>
              <a:rPr lang="ru-RU" sz="2400" b="1" i="1" strike="noStrike" spc="-1">
                <a:solidFill>
                  <a:srgbClr val="0070C0"/>
                </a:solidFill>
                <a:latin typeface="Arial"/>
                <a:ea typeface="DejaVu Sans"/>
              </a:rPr>
              <a:t>Підготовка суспензії дріжджів</a:t>
            </a:r>
            <a:r>
              <a:rPr lang="ru-RU" sz="2400" b="1" strike="noStrike" spc="-1">
                <a:solidFill>
                  <a:srgbClr val="000000"/>
                </a:solidFill>
                <a:latin typeface="Arial"/>
                <a:ea typeface="DejaVu Sans"/>
              </a:rPr>
              <a:t>.</a:t>
            </a:r>
            <a:endParaRPr lang="ru-RU" sz="2400" b="0" strike="noStrike" spc="-1">
              <a:latin typeface="Arial"/>
            </a:endParaRPr>
          </a:p>
          <a:p>
            <a:pPr marL="216000" indent="-214560" algn="just">
              <a:lnSpc>
                <a:spcPct val="100000"/>
              </a:lnSpc>
              <a:buClr>
                <a:srgbClr val="000000"/>
              </a:buClr>
              <a:buFont typeface="Wingdings" charset="2"/>
              <a:buChar char=""/>
            </a:pPr>
            <a:r>
              <a:rPr lang="ru-RU" sz="2400" b="1" strike="noStrike" spc="-1">
                <a:solidFill>
                  <a:srgbClr val="000000"/>
                </a:solidFill>
                <a:latin typeface="Arial"/>
                <a:ea typeface="DejaVu Sans"/>
              </a:rPr>
              <a:t>Свіжі або ліофілізовані пекарські дріжджі розводять фізіологічним розчином у співвідношенні об'єм/об'єм 1:5 і видержують на киплячій водяній лазні 60 хв. Отриману концентровану суспензію дріжджів центрифугують при 1000 об./хв. протягом 10 хв. Для приготування робочого розчину додають 0,1 мл осаду дріжджів на 10 мл фіз. розчину.</a:t>
            </a:r>
            <a:endParaRPr lang="ru-RU" sz="2400" b="0" strike="noStrike" spc="-1">
              <a:latin typeface="Arial"/>
            </a:endParaRPr>
          </a:p>
          <a:p>
            <a:pPr algn="just">
              <a:lnSpc>
                <a:spcPct val="100000"/>
              </a:lnSpc>
            </a:pPr>
            <a:endParaRPr lang="ru-RU" sz="2400" b="0" strike="noStrike" spc="-1">
              <a:latin typeface="Arial"/>
            </a:endParaRPr>
          </a:p>
          <a:p>
            <a:pPr>
              <a:lnSpc>
                <a:spcPct val="100000"/>
              </a:lnSpc>
            </a:pP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216000" y="144000"/>
            <a:ext cx="8710560" cy="6429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800" b="1" strike="noStrike" spc="-1">
                <a:solidFill>
                  <a:srgbClr val="0070C0"/>
                </a:solidFill>
                <a:latin typeface="Calibri"/>
                <a:ea typeface="DejaVu Sans"/>
              </a:rPr>
              <a:t>ЗАВДАННЯ 4. Постановка реакції фагоцитозу нейтрофілів. Оцінка результатів. </a:t>
            </a:r>
            <a:endParaRPr lang="ru-RU" sz="2800" b="0" strike="noStrike" spc="-1">
              <a:latin typeface="Arial"/>
            </a:endParaRPr>
          </a:p>
          <a:p>
            <a:pPr algn="just">
              <a:lnSpc>
                <a:spcPct val="100000"/>
              </a:lnSpc>
            </a:pPr>
            <a:r>
              <a:rPr lang="ru-RU" sz="2400" b="1" i="1" strike="noStrike" spc="-1">
                <a:solidFill>
                  <a:srgbClr val="C9211E"/>
                </a:solidFill>
                <a:latin typeface="Calibri"/>
                <a:ea typeface="DejaVu Sans"/>
              </a:rPr>
              <a:t>4.1. Хід роботи по визначенню фагоцитраної активності нейтрофілів з дріжджами.</a:t>
            </a:r>
            <a:endParaRPr lang="ru-RU" sz="2400" b="0" strike="noStrike" spc="-1">
              <a:latin typeface="Arial"/>
            </a:endParaRPr>
          </a:p>
          <a:p>
            <a:pPr marL="216000" indent="-214560" algn="just">
              <a:lnSpc>
                <a:spcPct val="100000"/>
              </a:lnSpc>
              <a:buClr>
                <a:srgbClr val="000000"/>
              </a:buClr>
              <a:buFont typeface="Wingdings" charset="2"/>
              <a:buChar char=""/>
            </a:pPr>
            <a:r>
              <a:rPr lang="ru-RU" sz="2400" b="1" strike="noStrike" spc="-1">
                <a:solidFill>
                  <a:srgbClr val="000000"/>
                </a:solidFill>
                <a:latin typeface="Calibri"/>
                <a:ea typeface="DejaVu Sans"/>
              </a:rPr>
              <a:t>4.1.1. До 100 мкл крові, стабілізованої гепарином, додати 50 мкл робочого розчину дріжджів. Акуратно перемішати.</a:t>
            </a:r>
            <a:endParaRPr lang="ru-RU" sz="2400" b="0" strike="noStrike" spc="-1">
              <a:latin typeface="Arial"/>
            </a:endParaRPr>
          </a:p>
          <a:p>
            <a:pPr marL="216000" indent="-214560" algn="just">
              <a:lnSpc>
                <a:spcPct val="100000"/>
              </a:lnSpc>
              <a:buClr>
                <a:srgbClr val="000000"/>
              </a:buClr>
              <a:buFont typeface="Wingdings" charset="2"/>
              <a:buChar char=""/>
            </a:pPr>
            <a:r>
              <a:rPr lang="ru-RU" sz="2400" b="1" strike="noStrike" spc="-1">
                <a:solidFill>
                  <a:srgbClr val="000000"/>
                </a:solidFill>
                <a:latin typeface="Calibri"/>
                <a:ea typeface="DejaVu Sans"/>
              </a:rPr>
              <a:t>4.1.2. Поставити в термостат на 30 хвилин (+37°С).</a:t>
            </a:r>
            <a:endParaRPr lang="ru-RU" sz="2400" b="0" strike="noStrike" spc="-1">
              <a:latin typeface="Arial"/>
            </a:endParaRPr>
          </a:p>
          <a:p>
            <a:pPr marL="216000" indent="-214560" algn="just">
              <a:lnSpc>
                <a:spcPct val="100000"/>
              </a:lnSpc>
              <a:buClr>
                <a:srgbClr val="000000"/>
              </a:buClr>
              <a:buFont typeface="Wingdings" charset="2"/>
              <a:buChar char=""/>
            </a:pPr>
            <a:r>
              <a:rPr lang="ru-RU" sz="2400" b="1" strike="noStrike" spc="-1">
                <a:solidFill>
                  <a:srgbClr val="000000"/>
                </a:solidFill>
                <a:latin typeface="Calibri"/>
                <a:ea typeface="DejaVu Sans"/>
              </a:rPr>
              <a:t>4.1.3. Приготувати мазок.</a:t>
            </a:r>
            <a:endParaRPr lang="ru-RU" sz="2400" b="0" strike="noStrike" spc="-1">
              <a:latin typeface="Arial"/>
            </a:endParaRPr>
          </a:p>
          <a:p>
            <a:pPr marL="216000" indent="-214560" algn="just">
              <a:lnSpc>
                <a:spcPct val="100000"/>
              </a:lnSpc>
              <a:buClr>
                <a:srgbClr val="000000"/>
              </a:buClr>
              <a:buFont typeface="Wingdings" charset="2"/>
              <a:buChar char=""/>
            </a:pPr>
            <a:r>
              <a:rPr lang="ru-RU" sz="2400" b="1" strike="noStrike" spc="-1">
                <a:solidFill>
                  <a:srgbClr val="000000"/>
                </a:solidFill>
                <a:latin typeface="Calibri"/>
                <a:ea typeface="DejaVu Sans"/>
              </a:rPr>
              <a:t>4.1.4. Поставити на інкубацію в термостат ще на 60 хв. (+37°С).</a:t>
            </a:r>
            <a:endParaRPr lang="ru-RU" sz="2400" b="0" strike="noStrike" spc="-1">
              <a:latin typeface="Arial"/>
            </a:endParaRPr>
          </a:p>
          <a:p>
            <a:pPr marL="216000" indent="-214560" algn="just">
              <a:lnSpc>
                <a:spcPct val="100000"/>
              </a:lnSpc>
              <a:buClr>
                <a:srgbClr val="000000"/>
              </a:buClr>
              <a:buFont typeface="Wingdings" charset="2"/>
              <a:buChar char=""/>
            </a:pPr>
            <a:r>
              <a:rPr lang="ru-RU" sz="2400" b="1" strike="noStrike" spc="-1">
                <a:solidFill>
                  <a:srgbClr val="000000"/>
                </a:solidFill>
                <a:latin typeface="Calibri"/>
                <a:ea typeface="DejaVu Sans"/>
              </a:rPr>
              <a:t>4.1.5. Приготувати мазок.</a:t>
            </a:r>
            <a:endParaRPr lang="ru-RU" sz="2400" b="0" strike="noStrike" spc="-1">
              <a:latin typeface="Arial"/>
            </a:endParaRPr>
          </a:p>
          <a:p>
            <a:pPr marL="216000" indent="-214560" algn="just">
              <a:lnSpc>
                <a:spcPct val="100000"/>
              </a:lnSpc>
              <a:buClr>
                <a:srgbClr val="000000"/>
              </a:buClr>
              <a:buFont typeface="Wingdings" charset="2"/>
              <a:buChar char=""/>
            </a:pPr>
            <a:r>
              <a:rPr lang="ru-RU" sz="2400" b="1" i="1" strike="noStrike" spc="-1">
                <a:solidFill>
                  <a:srgbClr val="C9211E"/>
                </a:solidFill>
                <a:latin typeface="Calibri"/>
                <a:ea typeface="DejaVu Sans"/>
              </a:rPr>
              <a:t>Таким чином, мазки готують на 30-й і 90-й хвилинах інкубації.</a:t>
            </a:r>
            <a:r>
              <a:rPr lang="ru-RU" sz="2400" b="1" strike="noStrike" spc="-1">
                <a:solidFill>
                  <a:srgbClr val="000000"/>
                </a:solidFill>
                <a:latin typeface="Calibri"/>
                <a:ea typeface="DejaVu Sans"/>
              </a:rPr>
              <a:t> Кожні 10 хвилин суспензію акуратно перемішувати.</a:t>
            </a:r>
            <a:endParaRPr lang="ru-RU" sz="2400" b="0" strike="noStrike" spc="-1">
              <a:latin typeface="Arial"/>
            </a:endParaRPr>
          </a:p>
          <a:p>
            <a:pPr marL="216000" indent="-214560" algn="just">
              <a:lnSpc>
                <a:spcPct val="100000"/>
              </a:lnSpc>
              <a:buClr>
                <a:srgbClr val="000000"/>
              </a:buClr>
              <a:buFont typeface="Wingdings" charset="2"/>
              <a:buChar char=""/>
            </a:pPr>
            <a:r>
              <a:rPr lang="ru-RU" sz="2400" b="1" strike="noStrike" spc="-1">
                <a:solidFill>
                  <a:srgbClr val="000000"/>
                </a:solidFill>
                <a:latin typeface="Calibri"/>
                <a:ea typeface="DejaVu Sans"/>
              </a:rPr>
              <a:t>4.1.6. Висушування мазків.</a:t>
            </a:r>
            <a:endParaRPr lang="ru-RU" sz="2400" b="0" strike="noStrike" spc="-1">
              <a:latin typeface="Arial"/>
            </a:endParaRPr>
          </a:p>
          <a:p>
            <a:pPr marL="216000" indent="-214560" algn="just">
              <a:lnSpc>
                <a:spcPct val="100000"/>
              </a:lnSpc>
              <a:buClr>
                <a:srgbClr val="000000"/>
              </a:buClr>
              <a:buFont typeface="Wingdings" charset="2"/>
              <a:buChar char=""/>
            </a:pPr>
            <a:r>
              <a:rPr lang="ru-RU" sz="2400" b="1" strike="noStrike" spc="-1">
                <a:solidFill>
                  <a:srgbClr val="000000"/>
                </a:solidFill>
                <a:latin typeface="Calibri"/>
                <a:ea typeface="DejaVu Sans"/>
              </a:rPr>
              <a:t>4.1.7. Фіксація препаратів у етиловому спирті (96°) 15 хв.</a:t>
            </a:r>
            <a:endParaRPr lang="ru-RU" sz="2400" b="0" strike="noStrike" spc="-1">
              <a:latin typeface="Arial"/>
            </a:endParaRPr>
          </a:p>
          <a:p>
            <a:pPr marL="216000" indent="-214560" algn="just">
              <a:lnSpc>
                <a:spcPct val="100000"/>
              </a:lnSpc>
              <a:buClr>
                <a:srgbClr val="000000"/>
              </a:buClr>
              <a:buFont typeface="Wingdings" charset="2"/>
              <a:buChar char=""/>
            </a:pPr>
            <a:r>
              <a:rPr lang="ru-RU" sz="2400" b="1" strike="noStrike" spc="-1">
                <a:solidFill>
                  <a:srgbClr val="000000"/>
                </a:solidFill>
                <a:latin typeface="Calibri"/>
                <a:ea typeface="DejaVu Sans"/>
              </a:rPr>
              <a:t>4.1.8. Фарбування мазків за Паппенгеймом (комбіноване фарбування за Май-Грюнвальдом та Романовським-Гімза).</a:t>
            </a:r>
            <a:endParaRPr lang="ru-RU" sz="2400" b="0" strike="noStrike" spc="-1">
              <a:latin typeface="Arial"/>
            </a:endParaRPr>
          </a:p>
          <a:p>
            <a:pPr algn="just">
              <a:lnSpc>
                <a:spcPct val="100000"/>
              </a:lnSpc>
            </a:pP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ustomShape 1"/>
          <p:cNvSpPr/>
          <p:nvPr/>
        </p:nvSpPr>
        <p:spPr>
          <a:xfrm>
            <a:off x="144000" y="144000"/>
            <a:ext cx="8854560" cy="6167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900" b="1" strike="noStrike" spc="-1">
                <a:solidFill>
                  <a:srgbClr val="C9211E"/>
                </a:solidFill>
                <a:latin typeface="Arial"/>
                <a:ea typeface="DejaVu Sans"/>
              </a:rPr>
              <a:t>Оцінка функціональних параметрів нейтрофілів </a:t>
            </a:r>
            <a:r>
              <a:rPr lang="ru-RU" sz="1900" b="1" strike="noStrike" spc="-1">
                <a:solidFill>
                  <a:srgbClr val="040404"/>
                </a:solidFill>
                <a:latin typeface="Arial"/>
                <a:ea typeface="DejaVu Sans"/>
              </a:rPr>
              <a:t>має значення при частих рецидивуючих гнійних запальних процесах, довго не загоюваних ранах, розвитку післяопераційних ускладнень, при підозрі на наявність імунодефіциту, пов'язаного з порушенням функцій цих клітин. Слід враховувати, що функціональні властивості нейтрофілів тісно пов'язані з активністю компонентів комплементу, концентрацією імуноглобулінів, наявністю факторів опсонізації.</a:t>
            </a:r>
            <a:endParaRPr lang="ru-RU" sz="1900" b="0" strike="noStrike" spc="-1">
              <a:latin typeface="Arial"/>
            </a:endParaRPr>
          </a:p>
          <a:p>
            <a:pPr algn="just">
              <a:lnSpc>
                <a:spcPct val="100000"/>
              </a:lnSpc>
            </a:pPr>
            <a:endParaRPr lang="ru-RU" sz="1900" b="0" strike="noStrike" spc="-1">
              <a:latin typeface="Arial"/>
            </a:endParaRPr>
          </a:p>
          <a:p>
            <a:pPr algn="just">
              <a:lnSpc>
                <a:spcPct val="100000"/>
              </a:lnSpc>
            </a:pPr>
            <a:r>
              <a:rPr lang="ru-RU" sz="1900" b="1" strike="noStrike" spc="-1">
                <a:solidFill>
                  <a:srgbClr val="C9211E"/>
                </a:solidFill>
                <a:latin typeface="Arial"/>
                <a:ea typeface="DejaVu Sans"/>
              </a:rPr>
              <a:t>Так як </a:t>
            </a:r>
            <a:r>
              <a:rPr lang="ru-RU" sz="1900" b="1" i="1" strike="noStrike" spc="-1">
                <a:solidFill>
                  <a:srgbClr val="C9211E"/>
                </a:solidFill>
                <a:latin typeface="Arial"/>
                <a:ea typeface="DejaVu Sans"/>
              </a:rPr>
              <a:t>основна функція нейтрофілів</a:t>
            </a:r>
            <a:r>
              <a:rPr lang="ru-RU" sz="1900" b="1" strike="noStrike" spc="-1">
                <a:solidFill>
                  <a:srgbClr val="C9211E"/>
                </a:solidFill>
                <a:latin typeface="Arial"/>
                <a:ea typeface="DejaVu Sans"/>
              </a:rPr>
              <a:t> - це </a:t>
            </a:r>
            <a:r>
              <a:rPr lang="ru-RU" sz="1900" b="1" strike="noStrike" spc="-1">
                <a:solidFill>
                  <a:srgbClr val="0070C0"/>
                </a:solidFill>
                <a:latin typeface="Arial"/>
                <a:ea typeface="DejaVu Sans"/>
              </a:rPr>
              <a:t>фагоцитоз, </a:t>
            </a:r>
            <a:r>
              <a:rPr lang="ru-RU" sz="1900" b="1" strike="noStrike" spc="-1">
                <a:solidFill>
                  <a:srgbClr val="040404"/>
                </a:solidFill>
                <a:latin typeface="Arial"/>
                <a:ea typeface="DejaVu Sans"/>
              </a:rPr>
              <a:t>який представляє собою динамічний стадійний процес, то в даний час розроблені окремі методи для визначення параметрів </a:t>
            </a:r>
            <a:r>
              <a:rPr lang="ru-RU" sz="1900" b="1" u="sng" strike="noStrike" spc="-1">
                <a:solidFill>
                  <a:srgbClr val="040404"/>
                </a:solidFill>
                <a:uFillTx/>
                <a:latin typeface="Arial"/>
                <a:ea typeface="DejaVu Sans"/>
              </a:rPr>
              <a:t>більшості стадій фагоцитарної реакції або функцій нейтрофілів,</a:t>
            </a:r>
            <a:r>
              <a:rPr lang="ru-RU" sz="1900" b="1" strike="noStrike" spc="-1">
                <a:solidFill>
                  <a:srgbClr val="040404"/>
                </a:solidFill>
                <a:latin typeface="Arial"/>
                <a:ea typeface="DejaVu Sans"/>
              </a:rPr>
              <a:t> що визначають ту чи іншу стадію.</a:t>
            </a:r>
            <a:endParaRPr lang="ru-RU" sz="1900" b="0" strike="noStrike" spc="-1">
              <a:latin typeface="Arial"/>
            </a:endParaRPr>
          </a:p>
          <a:p>
            <a:pPr algn="just">
              <a:lnSpc>
                <a:spcPct val="100000"/>
              </a:lnSpc>
            </a:pPr>
            <a:r>
              <a:rPr lang="ru-RU" sz="1900" b="1" strike="noStrike" spc="-1">
                <a:solidFill>
                  <a:srgbClr val="040404"/>
                </a:solidFill>
                <a:latin typeface="Arial"/>
                <a:ea typeface="DejaVu Sans"/>
              </a:rPr>
              <a:t>Інтегральною характеристикою функціонального стану нейтрофілів є оцінка їх</a:t>
            </a:r>
            <a:r>
              <a:rPr lang="ru-RU" sz="1900" b="1" strike="noStrike" spc="-1">
                <a:solidFill>
                  <a:srgbClr val="0070C0"/>
                </a:solidFill>
                <a:latin typeface="Arial"/>
                <a:ea typeface="DejaVu Sans"/>
              </a:rPr>
              <a:t> </a:t>
            </a:r>
            <a:r>
              <a:rPr lang="ru-RU" sz="1900" b="1" i="1" strike="noStrike" spc="-1">
                <a:solidFill>
                  <a:srgbClr val="C9211E"/>
                </a:solidFill>
                <a:latin typeface="Arial"/>
                <a:ea typeface="DejaVu Sans"/>
              </a:rPr>
              <a:t>фагоцитарної активності in vitro</a:t>
            </a:r>
            <a:r>
              <a:rPr lang="ru-RU" sz="1900" b="1" strike="noStrike" spc="-1">
                <a:solidFill>
                  <a:srgbClr val="C9211E"/>
                </a:solidFill>
                <a:latin typeface="Arial"/>
                <a:ea typeface="DejaVu Sans"/>
              </a:rPr>
              <a:t> на підставі визначення </a:t>
            </a:r>
            <a:r>
              <a:rPr lang="ru-RU" sz="1900" b="1" i="1" strike="noStrike" spc="-1">
                <a:solidFill>
                  <a:srgbClr val="0070C0"/>
                </a:solidFill>
                <a:latin typeface="Arial"/>
                <a:ea typeface="DejaVu Sans"/>
              </a:rPr>
              <a:t>фагоцитарного індекса Гамбургера, фагоцитарного числа Райта, коефіцієнта фагоцитарного числа і опсонічного індексу поглинання</a:t>
            </a:r>
            <a:r>
              <a:rPr lang="ru-RU" sz="1900" b="1" strike="noStrike" spc="-1">
                <a:solidFill>
                  <a:srgbClr val="0070C0"/>
                </a:solidFill>
                <a:latin typeface="Arial"/>
                <a:ea typeface="DejaVu Sans"/>
              </a:rPr>
              <a:t>. </a:t>
            </a:r>
            <a:r>
              <a:rPr lang="ru-RU" sz="1900" b="1" strike="noStrike" spc="-1">
                <a:solidFill>
                  <a:srgbClr val="040404"/>
                </a:solidFill>
                <a:latin typeface="Arial"/>
                <a:ea typeface="DejaVu Sans"/>
              </a:rPr>
              <a:t>Проте, виявлення дисфункцій окремих етапів фагоцитозу також може мати діагностичне значення. Для цього оцінюють такі параметри, як</a:t>
            </a:r>
            <a:r>
              <a:rPr lang="ru-RU" sz="1900" b="1" strike="noStrike" spc="-1">
                <a:solidFill>
                  <a:srgbClr val="0070C0"/>
                </a:solidFill>
                <a:latin typeface="Arial"/>
                <a:ea typeface="DejaVu Sans"/>
              </a:rPr>
              <a:t> </a:t>
            </a:r>
            <a:r>
              <a:rPr lang="ru-RU" sz="1900" b="1" i="1" strike="noStrike" spc="-1">
                <a:solidFill>
                  <a:srgbClr val="0070C0"/>
                </a:solidFill>
                <a:latin typeface="Arial"/>
                <a:ea typeface="DejaVu Sans"/>
              </a:rPr>
              <a:t>адгезивна міграційна і метаболічна активність, хемілюмінесцентна здатність, швидкість поглинання кисню, її зміна в тестах із специфічним лікарським навантаженням.</a:t>
            </a:r>
            <a:endParaRPr lang="ru-RU" sz="19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CustomShape 1"/>
          <p:cNvSpPr/>
          <p:nvPr/>
        </p:nvSpPr>
        <p:spPr>
          <a:xfrm>
            <a:off x="267480" y="216000"/>
            <a:ext cx="8803440" cy="667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16000" indent="-214560" algn="just">
              <a:lnSpc>
                <a:spcPct val="100000"/>
              </a:lnSpc>
              <a:buClr>
                <a:srgbClr val="000000"/>
              </a:buClr>
              <a:buSzPct val="45000"/>
              <a:buFont typeface="Wingdings" charset="2"/>
              <a:buChar char=""/>
            </a:pPr>
            <a:r>
              <a:rPr lang="ru-RU" sz="1800" b="1" strike="noStrike" spc="-1">
                <a:solidFill>
                  <a:srgbClr val="000000"/>
                </a:solidFill>
                <a:latin typeface="Arial"/>
                <a:ea typeface="DejaVu Sans"/>
              </a:rPr>
              <a:t>4.1.9. </a:t>
            </a:r>
            <a:r>
              <a:rPr lang="ru-RU" sz="1800" b="1" i="1" strike="noStrike" spc="-1">
                <a:solidFill>
                  <a:srgbClr val="0070C0"/>
                </a:solidFill>
                <a:latin typeface="Arial"/>
                <a:ea typeface="DejaVu Sans"/>
              </a:rPr>
              <a:t>Оцінка результатів</a:t>
            </a:r>
            <a:r>
              <a:rPr lang="ru-RU" sz="1800" b="1" strike="noStrike" spc="-1">
                <a:solidFill>
                  <a:srgbClr val="0070C0"/>
                </a:solidFill>
                <a:latin typeface="Arial"/>
                <a:ea typeface="DejaVu Sans"/>
              </a:rPr>
              <a:t>. Визначають фагоцитарний індекс, фагоцитарне число.</a:t>
            </a:r>
            <a:endParaRPr lang="ru-RU" sz="1800" b="0" strike="noStrike" spc="-1">
              <a:latin typeface="Arial"/>
            </a:endParaRPr>
          </a:p>
          <a:p>
            <a:pPr marL="216000" indent="-214560" algn="just">
              <a:lnSpc>
                <a:spcPct val="100000"/>
              </a:lnSpc>
              <a:buClr>
                <a:srgbClr val="000000"/>
              </a:buClr>
              <a:buSzPct val="45000"/>
              <a:buFont typeface="Wingdings" charset="2"/>
              <a:buChar char=""/>
            </a:pPr>
            <a:r>
              <a:rPr lang="ru-RU" sz="1800" b="1" strike="noStrike" spc="-1">
                <a:solidFill>
                  <a:srgbClr val="C9211E"/>
                </a:solidFill>
                <a:latin typeface="Arial"/>
                <a:ea typeface="DejaVu Sans"/>
              </a:rPr>
              <a:t>4.2. Хід роботи по визначенню фагоцитраної активності нейтрофілів з частками латексу.</a:t>
            </a:r>
            <a:endParaRPr lang="ru-RU" sz="1800" b="0" strike="noStrike" spc="-1">
              <a:latin typeface="Arial"/>
            </a:endParaRPr>
          </a:p>
          <a:p>
            <a:pPr marL="216000" indent="-214560" algn="just">
              <a:lnSpc>
                <a:spcPct val="100000"/>
              </a:lnSpc>
              <a:buClr>
                <a:srgbClr val="000000"/>
              </a:buClr>
              <a:buSzPct val="45000"/>
              <a:buFont typeface="Wingdings" charset="2"/>
              <a:buChar char=""/>
            </a:pPr>
            <a:r>
              <a:rPr lang="ru-RU" sz="1800" b="1" strike="noStrike" spc="-1">
                <a:solidFill>
                  <a:srgbClr val="040404"/>
                </a:solidFill>
                <a:latin typeface="Arial"/>
                <a:ea typeface="DejaVu Sans"/>
              </a:rPr>
              <a:t>4.2.1. Виділити лейкоконцентрат за допомогою желатину (див. лабораторну роботу №3).</a:t>
            </a:r>
            <a:endParaRPr lang="ru-RU" sz="1800" b="0" strike="noStrike" spc="-1">
              <a:latin typeface="Arial"/>
            </a:endParaRPr>
          </a:p>
          <a:p>
            <a:pPr marL="216000" indent="-214560" algn="just">
              <a:lnSpc>
                <a:spcPct val="100000"/>
              </a:lnSpc>
              <a:buClr>
                <a:srgbClr val="000000"/>
              </a:buClr>
              <a:buSzPct val="45000"/>
              <a:buFont typeface="Wingdings" charset="2"/>
              <a:buChar char=""/>
            </a:pPr>
            <a:r>
              <a:rPr lang="ru-RU" sz="1800" b="1" strike="noStrike" spc="-1">
                <a:solidFill>
                  <a:srgbClr val="040404"/>
                </a:solidFill>
                <a:latin typeface="Arial"/>
                <a:ea typeface="DejaVu Sans"/>
              </a:rPr>
              <a:t>4.2.2. 0,1 мл лейкоконцетрату, що досліджується, дозатором лабораторним перенести в пробірку поліетиленову і додати 0,1 мл робочого розчину латексу, добре перемішати.</a:t>
            </a:r>
            <a:endParaRPr lang="ru-RU" sz="1800" b="0" strike="noStrike" spc="-1">
              <a:latin typeface="Arial"/>
            </a:endParaRPr>
          </a:p>
          <a:p>
            <a:pPr marL="216000" indent="-214560" algn="just">
              <a:lnSpc>
                <a:spcPct val="100000"/>
              </a:lnSpc>
              <a:buClr>
                <a:srgbClr val="000000"/>
              </a:buClr>
              <a:buSzPct val="45000"/>
              <a:buFont typeface="Wingdings" charset="2"/>
              <a:buChar char=""/>
            </a:pPr>
            <a:r>
              <a:rPr lang="ru-RU" sz="1800" b="1" strike="noStrike" spc="-1">
                <a:solidFill>
                  <a:srgbClr val="040404"/>
                </a:solidFill>
                <a:latin typeface="Arial"/>
                <a:ea typeface="DejaVu Sans"/>
              </a:rPr>
              <a:t>4.2.3. Суміш інкубувати в термостаті при температурі +37°С протягом 30 хвилин. Час інкубації контролювати секундоміром. Кожні 10 хвилин вміст пробірок обережно перемішувати.</a:t>
            </a:r>
            <a:endParaRPr lang="ru-RU" sz="1800" b="0" strike="noStrike" spc="-1">
              <a:latin typeface="Arial"/>
            </a:endParaRPr>
          </a:p>
          <a:p>
            <a:pPr marL="216000" indent="-214560" algn="just">
              <a:lnSpc>
                <a:spcPct val="100000"/>
              </a:lnSpc>
              <a:buClr>
                <a:srgbClr val="000000"/>
              </a:buClr>
              <a:buSzPct val="45000"/>
              <a:buFont typeface="Wingdings" charset="2"/>
              <a:buChar char=""/>
            </a:pPr>
            <a:r>
              <a:rPr lang="ru-RU" sz="1800" b="1" strike="noStrike" spc="-1">
                <a:solidFill>
                  <a:srgbClr val="040404"/>
                </a:solidFill>
                <a:latin typeface="Arial"/>
                <a:ea typeface="DejaVu Sans"/>
              </a:rPr>
              <a:t>4.2.4. Після інкубації пробірки центрифугувати 5 хвилин при 1000 об./хв., відібрати надосадову рідину за допомогою дозатора лабораторного.</a:t>
            </a:r>
            <a:endParaRPr lang="ru-RU" sz="1800" b="0" strike="noStrike" spc="-1">
              <a:latin typeface="Arial"/>
            </a:endParaRPr>
          </a:p>
          <a:p>
            <a:pPr marL="216000" indent="-214560" algn="just">
              <a:lnSpc>
                <a:spcPct val="100000"/>
              </a:lnSpc>
              <a:buClr>
                <a:srgbClr val="000000"/>
              </a:buClr>
              <a:buSzPct val="45000"/>
              <a:buFont typeface="Wingdings" charset="2"/>
              <a:buChar char=""/>
            </a:pPr>
            <a:r>
              <a:rPr lang="ru-RU" sz="1800" b="1" strike="noStrike" spc="-1">
                <a:solidFill>
                  <a:srgbClr val="040404"/>
                </a:solidFill>
                <a:latin typeface="Arial"/>
                <a:ea typeface="DejaVu Sans"/>
              </a:rPr>
              <a:t>4.2.5. Дозатором лабораторним з верхнього пласту клітин відібрати 7-8 мкл лейкоконцетрату, перенести його на предметне скло і рівномірно розподілити по поверхні скла тонким шаром за допомогою шліфованого скла.</a:t>
            </a:r>
            <a:endParaRPr lang="ru-RU" sz="1800" b="0" strike="noStrike" spc="-1">
              <a:latin typeface="Arial"/>
            </a:endParaRPr>
          </a:p>
          <a:p>
            <a:pPr marL="216000" indent="-214560" algn="just">
              <a:lnSpc>
                <a:spcPct val="100000"/>
              </a:lnSpc>
              <a:buClr>
                <a:srgbClr val="000000"/>
              </a:buClr>
              <a:buSzPct val="45000"/>
              <a:buFont typeface="Wingdings" charset="2"/>
              <a:buChar char=""/>
            </a:pPr>
            <a:r>
              <a:rPr lang="ru-RU" sz="1800" b="1" strike="noStrike" spc="-1">
                <a:solidFill>
                  <a:srgbClr val="040404"/>
                </a:solidFill>
                <a:latin typeface="Arial"/>
                <a:ea typeface="DejaVu Sans"/>
              </a:rPr>
              <a:t>4.2.6. Отримані мазки висушити при кімнатній температурі.</a:t>
            </a:r>
            <a:endParaRPr lang="ru-RU" sz="1800" b="0" strike="noStrike" spc="-1">
              <a:latin typeface="Arial"/>
            </a:endParaRPr>
          </a:p>
          <a:p>
            <a:pPr marL="216000" indent="-214560" algn="just">
              <a:lnSpc>
                <a:spcPct val="100000"/>
              </a:lnSpc>
              <a:buClr>
                <a:srgbClr val="000000"/>
              </a:buClr>
              <a:buSzPct val="45000"/>
              <a:buFont typeface="Wingdings" charset="2"/>
              <a:buChar char=""/>
            </a:pPr>
            <a:r>
              <a:rPr lang="ru-RU" sz="1800" b="1" strike="noStrike" spc="-1">
                <a:solidFill>
                  <a:srgbClr val="040404"/>
                </a:solidFill>
                <a:latin typeface="Arial"/>
                <a:ea typeface="DejaVu Sans"/>
              </a:rPr>
              <a:t>4.2.7. Мазки зафіксувати фарбою-фіксатором Май-Грюнвальда протягом 40 сек. Час фіксування контролювати секундоміром. Фарбу змити дистильованою водою, мазок висушити на повітрі при кімнатній температурі.</a:t>
            </a:r>
            <a:endParaRPr lang="ru-RU" sz="1800" b="0" strike="noStrike" spc="-1">
              <a:latin typeface="Arial"/>
            </a:endParaRPr>
          </a:p>
          <a:p>
            <a:pPr algn="just">
              <a:lnSpc>
                <a:spcPct val="100000"/>
              </a:lnSpc>
            </a:pP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CustomShape 1"/>
          <p:cNvSpPr/>
          <p:nvPr/>
        </p:nvSpPr>
        <p:spPr>
          <a:xfrm>
            <a:off x="236160" y="245520"/>
            <a:ext cx="8690400" cy="5273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16000" indent="-214560" algn="just">
              <a:lnSpc>
                <a:spcPct val="100000"/>
              </a:lnSpc>
              <a:buClr>
                <a:srgbClr val="000000"/>
              </a:buClr>
              <a:buSzPct val="45000"/>
              <a:buFont typeface="Wingdings" charset="2"/>
              <a:buChar char=""/>
            </a:pPr>
            <a:r>
              <a:rPr lang="ru-RU" sz="2000" b="1" strike="noStrike" spc="-1">
                <a:solidFill>
                  <a:srgbClr val="000000"/>
                </a:solidFill>
                <a:latin typeface="Arial"/>
                <a:ea typeface="DejaVu Sans"/>
              </a:rPr>
              <a:t>4.2.8. Мазки фарбувати робочим розчином фарби РомановськогоГімзи протягом 20 хв. Час фарбування контролювати секундоміром.</a:t>
            </a:r>
            <a:endParaRPr lang="ru-RU" sz="2000" b="0" strike="noStrike" spc="-1">
              <a:latin typeface="Arial"/>
            </a:endParaRPr>
          </a:p>
          <a:p>
            <a:pPr marL="216000" indent="-214560" algn="just">
              <a:lnSpc>
                <a:spcPct val="100000"/>
              </a:lnSpc>
              <a:buClr>
                <a:srgbClr val="000000"/>
              </a:buClr>
              <a:buSzPct val="45000"/>
              <a:buFont typeface="Wingdings" charset="2"/>
              <a:buChar char=""/>
            </a:pPr>
            <a:r>
              <a:rPr lang="ru-RU" sz="2000" b="1" strike="noStrike" spc="-1">
                <a:solidFill>
                  <a:srgbClr val="000000"/>
                </a:solidFill>
                <a:latin typeface="Arial"/>
                <a:ea typeface="DejaVu Sans"/>
              </a:rPr>
              <a:t>Фарбу змити дист. водою, мазок висушити на повітрі при кімнатній температурі.</a:t>
            </a:r>
            <a:endParaRPr lang="ru-RU" sz="2000" b="0" strike="noStrike" spc="-1">
              <a:latin typeface="Arial"/>
            </a:endParaRPr>
          </a:p>
          <a:p>
            <a:pPr marL="216000" indent="-214560" algn="just">
              <a:lnSpc>
                <a:spcPct val="100000"/>
              </a:lnSpc>
              <a:buClr>
                <a:srgbClr val="000000"/>
              </a:buClr>
              <a:buSzPct val="45000"/>
              <a:buFont typeface="Wingdings" charset="2"/>
              <a:buChar char=""/>
            </a:pPr>
            <a:r>
              <a:rPr lang="ru-RU" sz="2000" b="1" strike="noStrike" spc="-1">
                <a:solidFill>
                  <a:srgbClr val="000000"/>
                </a:solidFill>
                <a:latin typeface="Arial"/>
                <a:ea typeface="DejaVu Sans"/>
              </a:rPr>
              <a:t>4.1.9. </a:t>
            </a:r>
            <a:r>
              <a:rPr lang="ru-RU" sz="2000" b="1" i="1" strike="noStrike" spc="-1">
                <a:solidFill>
                  <a:srgbClr val="0070C0"/>
                </a:solidFill>
                <a:latin typeface="Arial"/>
                <a:ea typeface="DejaVu Sans"/>
              </a:rPr>
              <a:t>Оцінка результатів.</a:t>
            </a:r>
            <a:r>
              <a:rPr lang="ru-RU" sz="2000" b="1" strike="noStrike" spc="-1">
                <a:solidFill>
                  <a:srgbClr val="0070C0"/>
                </a:solidFill>
                <a:latin typeface="Arial"/>
                <a:ea typeface="DejaVu Sans"/>
              </a:rPr>
              <a:t> </a:t>
            </a:r>
            <a:r>
              <a:rPr lang="ru-RU" sz="2000" b="1" strike="noStrike" spc="-1">
                <a:solidFill>
                  <a:srgbClr val="040404"/>
                </a:solidFill>
                <a:latin typeface="Arial"/>
                <a:ea typeface="DejaVu Sans"/>
              </a:rPr>
              <a:t>Підрахунок результатів проводять за допомогою мікроскопу з використанням імерсійного об'єктиву (100х), окуляр (7х). Підрахунок проводять на 200 нейтрофілів і визначають відсоток тих клітин, які містять у своїй цитоплазмі часточки латексу (включення синього кольору).</a:t>
            </a:r>
            <a:endParaRPr lang="ru-RU" sz="2000" b="0" strike="noStrike" spc="-1">
              <a:latin typeface="Arial"/>
            </a:endParaRPr>
          </a:p>
          <a:p>
            <a:pPr algn="just">
              <a:lnSpc>
                <a:spcPct val="100000"/>
              </a:lnSpc>
            </a:pPr>
            <a:r>
              <a:rPr lang="ru-RU" sz="2000" b="1" strike="noStrike" spc="-1">
                <a:solidFill>
                  <a:srgbClr val="0070C0"/>
                </a:solidFill>
                <a:latin typeface="Arial"/>
                <a:ea typeface="DejaVu Sans"/>
              </a:rPr>
              <a:t>Вираховують показники, які характеризують стан фагоцитозу:</a:t>
            </a:r>
            <a:endParaRPr lang="ru-RU" sz="2000" b="0" strike="noStrike" spc="-1">
              <a:latin typeface="Arial"/>
            </a:endParaRPr>
          </a:p>
          <a:p>
            <a:pPr algn="just">
              <a:lnSpc>
                <a:spcPct val="100000"/>
              </a:lnSpc>
            </a:pPr>
            <a:r>
              <a:rPr lang="ru-RU" sz="2000" b="1" i="1" strike="noStrike" spc="-1">
                <a:solidFill>
                  <a:srgbClr val="C9211E"/>
                </a:solidFill>
                <a:latin typeface="Arial"/>
                <a:ea typeface="DejaVu Sans"/>
              </a:rPr>
              <a:t>Фагоцитарний показник (ФП)</a:t>
            </a:r>
            <a:r>
              <a:rPr lang="ru-RU" sz="2000" b="1" strike="noStrike" spc="-1">
                <a:solidFill>
                  <a:srgbClr val="C9211E"/>
                </a:solidFill>
                <a:latin typeface="Arial"/>
                <a:ea typeface="DejaVu Sans"/>
              </a:rPr>
              <a:t> </a:t>
            </a:r>
            <a:r>
              <a:rPr lang="ru-RU" sz="2000" b="1" strike="noStrike" spc="-1">
                <a:solidFill>
                  <a:srgbClr val="040404"/>
                </a:solidFill>
                <a:latin typeface="Arial"/>
                <a:ea typeface="DejaVu Sans"/>
              </a:rPr>
              <a:t>- відсоток нейтрофілів, які приймають участь у фагоцитозі.</a:t>
            </a:r>
            <a:endParaRPr lang="ru-RU" sz="2000" b="0" strike="noStrike" spc="-1">
              <a:latin typeface="Arial"/>
            </a:endParaRPr>
          </a:p>
          <a:p>
            <a:pPr algn="just">
              <a:lnSpc>
                <a:spcPct val="100000"/>
              </a:lnSpc>
            </a:pPr>
            <a:r>
              <a:rPr lang="ru-RU" sz="2000" b="1" i="1" strike="noStrike" spc="-1">
                <a:solidFill>
                  <a:srgbClr val="C9211E"/>
                </a:solidFill>
                <a:latin typeface="Arial"/>
                <a:ea typeface="DejaVu Sans"/>
              </a:rPr>
              <a:t>Фагоцитарне число (ФЧ)</a:t>
            </a:r>
            <a:r>
              <a:rPr lang="ru-RU" sz="2000" b="1" strike="noStrike" spc="-1">
                <a:solidFill>
                  <a:srgbClr val="C9211E"/>
                </a:solidFill>
                <a:latin typeface="Arial"/>
                <a:ea typeface="DejaVu Sans"/>
              </a:rPr>
              <a:t> - </a:t>
            </a:r>
            <a:r>
              <a:rPr lang="ru-RU" sz="2000" b="1" strike="noStrike" spc="-1">
                <a:solidFill>
                  <a:srgbClr val="040404"/>
                </a:solidFill>
                <a:latin typeface="Arial"/>
                <a:ea typeface="DejaVu Sans"/>
              </a:rPr>
              <a:t>середня кількість часточок латексу, захоплених одним нейтрофілом крові. Характеризує поглинальну здатність нейтрофілів.</a:t>
            </a:r>
            <a:endParaRPr lang="ru-RU" sz="2000" b="0" strike="noStrike" spc="-1">
              <a:latin typeface="Arial"/>
            </a:endParaRPr>
          </a:p>
          <a:p>
            <a:pPr algn="just">
              <a:lnSpc>
                <a:spcPct val="100000"/>
              </a:lnSpc>
            </a:pPr>
            <a:endParaRPr lang="ru-RU" sz="2000" b="0" strike="noStrike" spc="-1">
              <a:latin typeface="Arial"/>
            </a:endParaRPr>
          </a:p>
        </p:txBody>
      </p:sp>
      <p:pic>
        <p:nvPicPr>
          <p:cNvPr id="141" name="Рисунок 140"/>
          <p:cNvPicPr/>
          <p:nvPr/>
        </p:nvPicPr>
        <p:blipFill>
          <a:blip r:embed="rId2"/>
          <a:srcRect l="34398" t="35207" r="31780" b="57840"/>
          <a:stretch/>
        </p:blipFill>
        <p:spPr>
          <a:xfrm>
            <a:off x="1868760" y="5243040"/>
            <a:ext cx="5689800" cy="659520"/>
          </a:xfrm>
          <a:prstGeom prst="rect">
            <a:avLst/>
          </a:prstGeom>
          <a:ln>
            <a:noFill/>
          </a:ln>
        </p:spPr>
      </p:pic>
      <p:pic>
        <p:nvPicPr>
          <p:cNvPr id="142" name="Рисунок 141"/>
          <p:cNvPicPr/>
          <p:nvPr/>
        </p:nvPicPr>
        <p:blipFill>
          <a:blip r:embed="rId2"/>
          <a:srcRect l="34398" t="59734" r="31780" b="31914"/>
          <a:stretch/>
        </p:blipFill>
        <p:spPr>
          <a:xfrm>
            <a:off x="1723320" y="5976000"/>
            <a:ext cx="5691240" cy="7923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1008000" y="221400"/>
            <a:ext cx="7126560" cy="1004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000" b="1" i="1" strike="noStrike" spc="-1">
                <a:solidFill>
                  <a:srgbClr val="C9211E"/>
                </a:solidFill>
                <a:latin typeface="Arial"/>
                <a:ea typeface="DejaVu Sans"/>
              </a:rPr>
              <a:t>Норма:</a:t>
            </a:r>
            <a:endParaRPr lang="ru-RU" sz="2000" b="0" strike="noStrike" spc="-1">
              <a:latin typeface="Arial"/>
            </a:endParaRPr>
          </a:p>
          <a:p>
            <a:pPr marL="216000" indent="-214560">
              <a:lnSpc>
                <a:spcPct val="100000"/>
              </a:lnSpc>
              <a:buClr>
                <a:srgbClr val="000000"/>
              </a:buClr>
              <a:buSzPct val="45000"/>
              <a:buFont typeface="Wingdings" charset="2"/>
              <a:buChar char=""/>
            </a:pPr>
            <a:r>
              <a:rPr lang="ru-RU" sz="2000" b="1" strike="noStrike" spc="-1">
                <a:solidFill>
                  <a:srgbClr val="C9211E"/>
                </a:solidFill>
                <a:latin typeface="Arial"/>
                <a:ea typeface="DejaVu Sans"/>
              </a:rPr>
              <a:t>Фагоцитарний показник - 50-80%.</a:t>
            </a:r>
            <a:endParaRPr lang="ru-RU" sz="2000" b="0" strike="noStrike" spc="-1">
              <a:latin typeface="Arial"/>
            </a:endParaRPr>
          </a:p>
          <a:p>
            <a:pPr marL="216000" indent="-214560">
              <a:lnSpc>
                <a:spcPct val="100000"/>
              </a:lnSpc>
              <a:buClr>
                <a:srgbClr val="000000"/>
              </a:buClr>
              <a:buSzPct val="45000"/>
              <a:buFont typeface="Wingdings" charset="2"/>
              <a:buChar char=""/>
            </a:pPr>
            <a:r>
              <a:rPr lang="ru-RU" sz="2000" b="1" strike="noStrike" spc="-1">
                <a:solidFill>
                  <a:srgbClr val="C9211E"/>
                </a:solidFill>
                <a:latin typeface="Arial"/>
                <a:ea typeface="DejaVu Sans"/>
              </a:rPr>
              <a:t>Фагоцитарне число — 4-9.</a:t>
            </a:r>
            <a:endParaRPr lang="ru-RU" sz="2000" b="0" strike="noStrike" spc="-1">
              <a:latin typeface="Arial"/>
            </a:endParaRPr>
          </a:p>
        </p:txBody>
      </p:sp>
      <p:sp>
        <p:nvSpPr>
          <p:cNvPr id="144" name="CustomShape 2"/>
          <p:cNvSpPr/>
          <p:nvPr/>
        </p:nvSpPr>
        <p:spPr>
          <a:xfrm>
            <a:off x="307080" y="1423800"/>
            <a:ext cx="8619480" cy="289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3200" b="1" strike="noStrike" spc="-1">
                <a:solidFill>
                  <a:srgbClr val="0070C0"/>
                </a:solidFill>
                <a:latin typeface="Calibri"/>
                <a:ea typeface="DejaVu Sans"/>
              </a:rPr>
              <a:t>ЗАВДАННЯ 5. Медико-біологічна інтерпретація клінічного прикладу даних реакції фагоцитозу.</a:t>
            </a:r>
            <a:endParaRPr lang="ru-RU" sz="3200" b="0" strike="noStrike" spc="-1">
              <a:latin typeface="Arial"/>
            </a:endParaRPr>
          </a:p>
          <a:p>
            <a:pPr>
              <a:lnSpc>
                <a:spcPct val="100000"/>
              </a:lnSpc>
            </a:pPr>
            <a:endParaRPr lang="ru-RU" sz="3200" b="0" strike="noStrike" spc="-1">
              <a:latin typeface="Arial"/>
            </a:endParaRPr>
          </a:p>
          <a:p>
            <a:pPr algn="just">
              <a:lnSpc>
                <a:spcPct val="100000"/>
              </a:lnSpc>
            </a:pPr>
            <a:r>
              <a:rPr lang="ru-RU" sz="2200" b="1" i="1" strike="noStrike" spc="-1">
                <a:solidFill>
                  <a:srgbClr val="0070C0"/>
                </a:solidFill>
                <a:latin typeface="Calibri"/>
                <a:ea typeface="DejaVu Sans"/>
              </a:rPr>
              <a:t>На основі представлених результатів аналізу розрахуйте ФП та ФЧ.</a:t>
            </a:r>
            <a:endParaRPr lang="ru-RU" sz="2200" b="0" strike="noStrike" spc="-1">
              <a:latin typeface="Arial"/>
            </a:endParaRPr>
          </a:p>
          <a:p>
            <a:pPr algn="just">
              <a:lnSpc>
                <a:spcPct val="100000"/>
              </a:lnSpc>
            </a:pPr>
            <a:r>
              <a:rPr lang="ru-RU" sz="2200" b="1" i="1" strike="noStrike" spc="-1">
                <a:solidFill>
                  <a:srgbClr val="0070C0"/>
                </a:solidFill>
                <a:latin typeface="Calibri"/>
                <a:ea typeface="DejaVu Sans"/>
              </a:rPr>
              <a:t>Порівняйте отримані результати з референтними значеннями, зробіть висновки.</a:t>
            </a:r>
            <a:endParaRPr lang="ru-RU" sz="2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5" name="Table 1"/>
          <p:cNvGraphicFramePr/>
          <p:nvPr/>
        </p:nvGraphicFramePr>
        <p:xfrm>
          <a:off x="414720" y="575280"/>
          <a:ext cx="8351280" cy="5306280"/>
        </p:xfrm>
        <a:graphic>
          <a:graphicData uri="http://schemas.openxmlformats.org/drawingml/2006/table">
            <a:tbl>
              <a:tblPr/>
              <a:tblGrid>
                <a:gridCol w="478800">
                  <a:extLst>
                    <a:ext uri="{9D8B030D-6E8A-4147-A177-3AD203B41FA5}">
                      <a16:colId xmlns:a16="http://schemas.microsoft.com/office/drawing/2014/main" val="20000"/>
                    </a:ext>
                  </a:extLst>
                </a:gridCol>
                <a:gridCol w="1649880">
                  <a:extLst>
                    <a:ext uri="{9D8B030D-6E8A-4147-A177-3AD203B41FA5}">
                      <a16:colId xmlns:a16="http://schemas.microsoft.com/office/drawing/2014/main" val="20001"/>
                    </a:ext>
                  </a:extLst>
                </a:gridCol>
                <a:gridCol w="494280">
                  <a:extLst>
                    <a:ext uri="{9D8B030D-6E8A-4147-A177-3AD203B41FA5}">
                      <a16:colId xmlns:a16="http://schemas.microsoft.com/office/drawing/2014/main" val="20002"/>
                    </a:ext>
                  </a:extLst>
                </a:gridCol>
                <a:gridCol w="1623600">
                  <a:extLst>
                    <a:ext uri="{9D8B030D-6E8A-4147-A177-3AD203B41FA5}">
                      <a16:colId xmlns:a16="http://schemas.microsoft.com/office/drawing/2014/main" val="20003"/>
                    </a:ext>
                  </a:extLst>
                </a:gridCol>
                <a:gridCol w="591840">
                  <a:extLst>
                    <a:ext uri="{9D8B030D-6E8A-4147-A177-3AD203B41FA5}">
                      <a16:colId xmlns:a16="http://schemas.microsoft.com/office/drawing/2014/main" val="20004"/>
                    </a:ext>
                  </a:extLst>
                </a:gridCol>
                <a:gridCol w="1392480">
                  <a:extLst>
                    <a:ext uri="{9D8B030D-6E8A-4147-A177-3AD203B41FA5}">
                      <a16:colId xmlns:a16="http://schemas.microsoft.com/office/drawing/2014/main" val="20005"/>
                    </a:ext>
                  </a:extLst>
                </a:gridCol>
                <a:gridCol w="682920">
                  <a:extLst>
                    <a:ext uri="{9D8B030D-6E8A-4147-A177-3AD203B41FA5}">
                      <a16:colId xmlns:a16="http://schemas.microsoft.com/office/drawing/2014/main" val="20006"/>
                    </a:ext>
                  </a:extLst>
                </a:gridCol>
                <a:gridCol w="1437480">
                  <a:extLst>
                    <a:ext uri="{9D8B030D-6E8A-4147-A177-3AD203B41FA5}">
                      <a16:colId xmlns:a16="http://schemas.microsoft.com/office/drawing/2014/main" val="20007"/>
                    </a:ext>
                  </a:extLst>
                </a:gridCol>
              </a:tblGrid>
              <a:tr h="1343880">
                <a:tc>
                  <a:txBody>
                    <a:bodyPr/>
                    <a:lstStyle/>
                    <a:p>
                      <a:pPr algn="ctr">
                        <a:lnSpc>
                          <a:spcPct val="100000"/>
                        </a:lnSpc>
                      </a:pPr>
                      <a:r>
                        <a:rPr lang="ru-RU" sz="2600" b="1" strike="noStrike" spc="-1">
                          <a:latin typeface="Times New Roman"/>
                        </a:rPr>
                        <a:t>№</a:t>
                      </a:r>
                      <a:endParaRPr lang="ru-RU" sz="2600" b="0" strike="noStrike" spc="-1">
                        <a:latin typeface="Arial"/>
                      </a:endParaRPr>
                    </a:p>
                  </a:txBody>
                  <a:tcPr marL="90000" marR="90000">
                    <a:lnL w="720">
                      <a:solidFill>
                        <a:srgbClr val="FFFFFF"/>
                      </a:solidFill>
                    </a:lnL>
                    <a:lnR w="720">
                      <a:solidFill>
                        <a:srgbClr val="FFFFFF"/>
                      </a:solidFill>
                    </a:lnR>
                    <a:lnT w="720">
                      <a:solidFill>
                        <a:srgbClr val="FFFFFF"/>
                      </a:solidFill>
                    </a:lnT>
                    <a:solidFill>
                      <a:srgbClr val="B3B3B3"/>
                    </a:solidFill>
                  </a:tcPr>
                </a:tc>
                <a:tc>
                  <a:txBody>
                    <a:bodyPr/>
                    <a:lstStyle/>
                    <a:p>
                      <a:pPr algn="ctr">
                        <a:lnSpc>
                          <a:spcPct val="100000"/>
                        </a:lnSpc>
                      </a:pPr>
                      <a:r>
                        <a:rPr lang="ru-RU" sz="1300" b="1" strike="noStrike" spc="-1">
                          <a:latin typeface="Times New Roman"/>
                        </a:rPr>
                        <a:t>Нейтрофіл</a:t>
                      </a:r>
                      <a:endParaRPr lang="ru-RU" sz="1300" b="0" strike="noStrike" spc="-1">
                        <a:latin typeface="Arial"/>
                      </a:endParaRPr>
                    </a:p>
                    <a:p>
                      <a:pPr algn="ctr">
                        <a:lnSpc>
                          <a:spcPct val="100000"/>
                        </a:lnSpc>
                      </a:pPr>
                      <a:r>
                        <a:rPr lang="ru-RU" sz="1300" b="1" strike="noStrike" spc="-1">
                          <a:latin typeface="Times New Roman"/>
                        </a:rPr>
                        <a:t>фагоцитував (кількість поглинених дріжджів) / ні</a:t>
                      </a:r>
                      <a:endParaRPr lang="ru-RU" sz="1300" b="0" strike="noStrike" spc="-1">
                        <a:latin typeface="Arial"/>
                      </a:endParaRPr>
                    </a:p>
                  </a:txBody>
                  <a:tcPr marL="90000" marR="90000">
                    <a:lnL w="720">
                      <a:solidFill>
                        <a:srgbClr val="FFFFFF"/>
                      </a:solidFill>
                    </a:lnL>
                    <a:lnR w="720">
                      <a:solidFill>
                        <a:srgbClr val="FFFFFF"/>
                      </a:solidFill>
                    </a:lnR>
                    <a:lnT w="720">
                      <a:solidFill>
                        <a:srgbClr val="FFFFFF"/>
                      </a:solidFill>
                    </a:lnT>
                    <a:solidFill>
                      <a:srgbClr val="B3B3B3"/>
                    </a:solidFill>
                  </a:tcPr>
                </a:tc>
                <a:tc>
                  <a:txBody>
                    <a:bodyPr/>
                    <a:lstStyle/>
                    <a:p>
                      <a:pPr algn="ctr">
                        <a:lnSpc>
                          <a:spcPct val="100000"/>
                        </a:lnSpc>
                      </a:pPr>
                      <a:r>
                        <a:rPr lang="ru-RU" sz="2600" b="1" strike="noStrike" spc="-1">
                          <a:latin typeface="Times New Roman"/>
                        </a:rPr>
                        <a:t>№</a:t>
                      </a:r>
                      <a:endParaRPr lang="ru-RU" sz="2600" b="0" strike="noStrike" spc="-1">
                        <a:latin typeface="Arial"/>
                      </a:endParaRPr>
                    </a:p>
                  </a:txBody>
                  <a:tcPr marL="90000" marR="90000">
                    <a:lnL w="720">
                      <a:solidFill>
                        <a:srgbClr val="FFFFFF"/>
                      </a:solidFill>
                    </a:lnL>
                    <a:lnR w="720">
                      <a:solidFill>
                        <a:srgbClr val="FFFFFF"/>
                      </a:solidFill>
                    </a:lnR>
                    <a:lnT w="720">
                      <a:solidFill>
                        <a:srgbClr val="FFFFFF"/>
                      </a:solidFill>
                    </a:lnT>
                    <a:solidFill>
                      <a:srgbClr val="B3B3B3"/>
                    </a:solidFill>
                  </a:tcPr>
                </a:tc>
                <a:tc>
                  <a:txBody>
                    <a:bodyPr/>
                    <a:lstStyle/>
                    <a:p>
                      <a:pPr algn="ctr">
                        <a:lnSpc>
                          <a:spcPct val="100000"/>
                        </a:lnSpc>
                      </a:pPr>
                      <a:r>
                        <a:rPr lang="ru-RU" sz="1300" b="1" strike="noStrike" spc="-1">
                          <a:latin typeface="Times New Roman"/>
                        </a:rPr>
                        <a:t>Нейтрофіл</a:t>
                      </a:r>
                      <a:endParaRPr lang="ru-RU" sz="1300" b="0" strike="noStrike" spc="-1">
                        <a:latin typeface="Arial"/>
                      </a:endParaRPr>
                    </a:p>
                    <a:p>
                      <a:pPr algn="ctr">
                        <a:lnSpc>
                          <a:spcPct val="100000"/>
                        </a:lnSpc>
                      </a:pPr>
                      <a:r>
                        <a:rPr lang="ru-RU" sz="1300" b="1" strike="noStrike" spc="-1">
                          <a:latin typeface="Times New Roman"/>
                        </a:rPr>
                        <a:t>фагоцитував (кількість поглинених дріжджів) / ні</a:t>
                      </a:r>
                      <a:endParaRPr lang="ru-RU" sz="1300" b="0" strike="noStrike" spc="-1">
                        <a:latin typeface="Arial"/>
                      </a:endParaRPr>
                    </a:p>
                  </a:txBody>
                  <a:tcPr marL="90000" marR="90000">
                    <a:lnL w="720">
                      <a:solidFill>
                        <a:srgbClr val="FFFFFF"/>
                      </a:solidFill>
                    </a:lnL>
                    <a:lnR w="720">
                      <a:solidFill>
                        <a:srgbClr val="FFFFFF"/>
                      </a:solidFill>
                    </a:lnR>
                    <a:lnT w="720">
                      <a:solidFill>
                        <a:srgbClr val="FFFFFF"/>
                      </a:solidFill>
                    </a:lnT>
                    <a:solidFill>
                      <a:srgbClr val="B3B3B3"/>
                    </a:solidFill>
                  </a:tcPr>
                </a:tc>
                <a:tc>
                  <a:txBody>
                    <a:bodyPr/>
                    <a:lstStyle/>
                    <a:p>
                      <a:pPr algn="ctr">
                        <a:lnSpc>
                          <a:spcPct val="100000"/>
                        </a:lnSpc>
                      </a:pPr>
                      <a:r>
                        <a:rPr lang="ru-RU" sz="2600" b="1" strike="noStrike" spc="-1">
                          <a:latin typeface="Times New Roman"/>
                        </a:rPr>
                        <a:t>№</a:t>
                      </a:r>
                      <a:endParaRPr lang="ru-RU" sz="2600" b="0" strike="noStrike" spc="-1">
                        <a:latin typeface="Arial"/>
                      </a:endParaRPr>
                    </a:p>
                  </a:txBody>
                  <a:tcPr marL="90000" marR="90000">
                    <a:lnL w="720">
                      <a:solidFill>
                        <a:srgbClr val="FFFFFF"/>
                      </a:solidFill>
                    </a:lnL>
                    <a:lnR w="720">
                      <a:solidFill>
                        <a:srgbClr val="FFFFFF"/>
                      </a:solidFill>
                    </a:lnR>
                    <a:lnT w="720">
                      <a:solidFill>
                        <a:srgbClr val="FFFFFF"/>
                      </a:solidFill>
                    </a:lnT>
                    <a:solidFill>
                      <a:srgbClr val="B3B3B3"/>
                    </a:solidFill>
                  </a:tcPr>
                </a:tc>
                <a:tc>
                  <a:txBody>
                    <a:bodyPr/>
                    <a:lstStyle/>
                    <a:p>
                      <a:pPr algn="ctr">
                        <a:lnSpc>
                          <a:spcPct val="100000"/>
                        </a:lnSpc>
                      </a:pPr>
                      <a:r>
                        <a:rPr lang="ru-RU" sz="1300" b="1" strike="noStrike" spc="-1">
                          <a:latin typeface="Times New Roman"/>
                        </a:rPr>
                        <a:t>Нейтрофіл</a:t>
                      </a:r>
                      <a:endParaRPr lang="ru-RU" sz="1300" b="0" strike="noStrike" spc="-1">
                        <a:latin typeface="Arial"/>
                      </a:endParaRPr>
                    </a:p>
                    <a:p>
                      <a:pPr algn="ctr">
                        <a:lnSpc>
                          <a:spcPct val="100000"/>
                        </a:lnSpc>
                      </a:pPr>
                      <a:r>
                        <a:rPr lang="ru-RU" sz="1300" b="1" strike="noStrike" spc="-1">
                          <a:latin typeface="Times New Roman"/>
                        </a:rPr>
                        <a:t>фагоцитував (кількість поглинених дріжджів) / ні</a:t>
                      </a:r>
                      <a:endParaRPr lang="ru-RU" sz="1300" b="0" strike="noStrike" spc="-1">
                        <a:latin typeface="Arial"/>
                      </a:endParaRPr>
                    </a:p>
                  </a:txBody>
                  <a:tcPr marL="90000" marR="90000">
                    <a:lnL w="720">
                      <a:solidFill>
                        <a:srgbClr val="FFFFFF"/>
                      </a:solidFill>
                    </a:lnL>
                    <a:lnR w="720">
                      <a:solidFill>
                        <a:srgbClr val="FFFFFF"/>
                      </a:solidFill>
                    </a:lnR>
                    <a:lnT w="720">
                      <a:solidFill>
                        <a:srgbClr val="FFFFFF"/>
                      </a:solidFill>
                    </a:lnT>
                    <a:solidFill>
                      <a:srgbClr val="B3B3B3"/>
                    </a:solidFill>
                  </a:tcPr>
                </a:tc>
                <a:tc>
                  <a:txBody>
                    <a:bodyPr/>
                    <a:lstStyle/>
                    <a:p>
                      <a:pPr algn="ctr">
                        <a:lnSpc>
                          <a:spcPct val="100000"/>
                        </a:lnSpc>
                      </a:pPr>
                      <a:r>
                        <a:rPr lang="ru-RU" sz="2600" b="1" strike="noStrike" spc="-1">
                          <a:latin typeface="Times New Roman"/>
                        </a:rPr>
                        <a:t>№</a:t>
                      </a:r>
                      <a:endParaRPr lang="ru-RU" sz="2600" b="0" strike="noStrike" spc="-1">
                        <a:latin typeface="Arial"/>
                      </a:endParaRPr>
                    </a:p>
                  </a:txBody>
                  <a:tcPr marL="90000" marR="90000">
                    <a:lnL w="720">
                      <a:solidFill>
                        <a:srgbClr val="FFFFFF"/>
                      </a:solidFill>
                    </a:lnL>
                    <a:lnR w="720">
                      <a:solidFill>
                        <a:srgbClr val="FFFFFF"/>
                      </a:solidFill>
                    </a:lnR>
                    <a:lnT w="720">
                      <a:solidFill>
                        <a:srgbClr val="FFFFFF"/>
                      </a:solidFill>
                    </a:lnT>
                    <a:solidFill>
                      <a:srgbClr val="B3B3B3"/>
                    </a:solidFill>
                  </a:tcPr>
                </a:tc>
                <a:tc>
                  <a:txBody>
                    <a:bodyPr/>
                    <a:lstStyle/>
                    <a:p>
                      <a:pPr algn="ctr">
                        <a:lnSpc>
                          <a:spcPct val="100000"/>
                        </a:lnSpc>
                      </a:pPr>
                      <a:r>
                        <a:rPr lang="ru-RU" sz="1300" b="1" strike="noStrike" spc="-1">
                          <a:latin typeface="Times New Roman"/>
                        </a:rPr>
                        <a:t>Нейтрофіл</a:t>
                      </a:r>
                      <a:endParaRPr lang="ru-RU" sz="1300" b="0" strike="noStrike" spc="-1">
                        <a:latin typeface="Arial"/>
                      </a:endParaRPr>
                    </a:p>
                    <a:p>
                      <a:pPr algn="ctr">
                        <a:lnSpc>
                          <a:spcPct val="100000"/>
                        </a:lnSpc>
                      </a:pPr>
                      <a:r>
                        <a:rPr lang="ru-RU" sz="1300" b="1" strike="noStrike" spc="-1">
                          <a:latin typeface="Times New Roman"/>
                        </a:rPr>
                        <a:t>фагоцитував (кількість поглинених дріжджів) / ні</a:t>
                      </a:r>
                      <a:endParaRPr lang="ru-RU" sz="1300" b="0" strike="noStrike" spc="-1">
                        <a:latin typeface="Arial"/>
                      </a:endParaRPr>
                    </a:p>
                  </a:txBody>
                  <a:tcPr marL="90000" marR="90000">
                    <a:lnL w="720">
                      <a:solidFill>
                        <a:srgbClr val="FFFFFF"/>
                      </a:solidFill>
                    </a:lnL>
                    <a:lnR w="720">
                      <a:solidFill>
                        <a:srgbClr val="FFFFFF"/>
                      </a:solidFill>
                    </a:lnR>
                    <a:lnT w="720">
                      <a:solidFill>
                        <a:srgbClr val="FFFFFF"/>
                      </a:solidFill>
                    </a:lnT>
                    <a:solidFill>
                      <a:srgbClr val="B3B3B3"/>
                    </a:solidFill>
                  </a:tcPr>
                </a:tc>
                <a:extLst>
                  <a:ext uri="{0D108BD9-81ED-4DB2-BD59-A6C34878D82A}">
                    <a16:rowId xmlns:a16="http://schemas.microsoft.com/office/drawing/2014/main" val="10000"/>
                  </a:ext>
                </a:extLst>
              </a:tr>
              <a:tr h="347040">
                <a:tc>
                  <a:txBody>
                    <a:bodyPr/>
                    <a:lstStyle/>
                    <a:p>
                      <a:pPr algn="ctr">
                        <a:lnSpc>
                          <a:spcPct val="100000"/>
                        </a:lnSpc>
                      </a:pPr>
                      <a:r>
                        <a:rPr lang="ru-RU" sz="2000" b="1" strike="noStrike" spc="-1">
                          <a:latin typeface="Times New Roman"/>
                        </a:rPr>
                        <a:t>1</a:t>
                      </a:r>
                      <a:endParaRPr lang="ru-RU" sz="2000" b="0" strike="noStrike" spc="-1">
                        <a:latin typeface="Arial"/>
                      </a:endParaRPr>
                    </a:p>
                  </a:txBody>
                  <a:tcPr marL="90000" marR="90000">
                    <a:lnL w="720">
                      <a:solidFill>
                        <a:srgbClr val="FFFFFF"/>
                      </a:solidFill>
                    </a:lnL>
                    <a:lnR w="720">
                      <a:solidFill>
                        <a:srgbClr val="FFFFFF"/>
                      </a:solidFill>
                    </a:lnR>
                    <a:lnB w="720">
                      <a:solidFill>
                        <a:srgbClr val="FFFFFF"/>
                      </a:solidFill>
                    </a:lnB>
                    <a:solidFill>
                      <a:srgbClr val="CCCCCC"/>
                    </a:solidFill>
                  </a:tcPr>
                </a:tc>
                <a:tc>
                  <a:txBody>
                    <a:bodyPr/>
                    <a:lstStyle/>
                    <a:p>
                      <a:pPr algn="ctr">
                        <a:lnSpc>
                          <a:spcPct val="100000"/>
                        </a:lnSpc>
                      </a:pPr>
                      <a:r>
                        <a:rPr lang="ru-RU" sz="2000" b="1" strike="noStrike" spc="-1">
                          <a:latin typeface="Times New Roman"/>
                        </a:rPr>
                        <a:t>0</a:t>
                      </a:r>
                      <a:endParaRPr lang="ru-RU" sz="2000" b="0" strike="noStrike" spc="-1">
                        <a:latin typeface="Arial"/>
                      </a:endParaRPr>
                    </a:p>
                  </a:txBody>
                  <a:tcPr marL="90000" marR="90000">
                    <a:lnL w="720">
                      <a:solidFill>
                        <a:srgbClr val="FFFFFF"/>
                      </a:solidFill>
                    </a:lnL>
                    <a:lnR w="720">
                      <a:solidFill>
                        <a:srgbClr val="FFFFFF"/>
                      </a:solidFill>
                    </a:lnR>
                    <a:lnB w="720">
                      <a:solidFill>
                        <a:srgbClr val="FFFFFF"/>
                      </a:solidFill>
                    </a:lnB>
                    <a:solidFill>
                      <a:srgbClr val="CCCCCC"/>
                    </a:solidFill>
                  </a:tcPr>
                </a:tc>
                <a:tc>
                  <a:txBody>
                    <a:bodyPr/>
                    <a:lstStyle/>
                    <a:p>
                      <a:pPr algn="ctr">
                        <a:lnSpc>
                          <a:spcPct val="100000"/>
                        </a:lnSpc>
                      </a:pPr>
                      <a:r>
                        <a:rPr lang="ru-RU" sz="2000" b="1" strike="noStrike" spc="-1">
                          <a:latin typeface="Times New Roman"/>
                        </a:rPr>
                        <a:t>26</a:t>
                      </a:r>
                      <a:endParaRPr lang="ru-RU" sz="2000" b="0" strike="noStrike" spc="-1">
                        <a:latin typeface="Arial"/>
                      </a:endParaRPr>
                    </a:p>
                  </a:txBody>
                  <a:tcPr marL="90000" marR="90000">
                    <a:lnL w="720">
                      <a:solidFill>
                        <a:srgbClr val="FFFFFF"/>
                      </a:solidFill>
                    </a:lnL>
                    <a:lnR w="720">
                      <a:solidFill>
                        <a:srgbClr val="FFFFFF"/>
                      </a:solidFill>
                    </a:lnR>
                    <a:lnB w="720">
                      <a:solidFill>
                        <a:srgbClr val="FFFFFF"/>
                      </a:solidFill>
                    </a:lnB>
                    <a:solidFill>
                      <a:srgbClr val="CCCCCC"/>
                    </a:solidFill>
                  </a:tcPr>
                </a:tc>
                <a:tc>
                  <a:txBody>
                    <a:bodyPr/>
                    <a:lstStyle/>
                    <a:p>
                      <a:pPr algn="ctr">
                        <a:lnSpc>
                          <a:spcPct val="100000"/>
                        </a:lnSpc>
                      </a:pPr>
                      <a:r>
                        <a:rPr lang="ru-RU" sz="2000" b="1" strike="noStrike" spc="-1">
                          <a:latin typeface="Times New Roman"/>
                        </a:rPr>
                        <a:t>3</a:t>
                      </a:r>
                      <a:endParaRPr lang="ru-RU" sz="2000" b="0" strike="noStrike" spc="-1">
                        <a:latin typeface="Arial"/>
                      </a:endParaRPr>
                    </a:p>
                  </a:txBody>
                  <a:tcPr marL="90000" marR="90000">
                    <a:lnL w="720">
                      <a:solidFill>
                        <a:srgbClr val="FFFFFF"/>
                      </a:solidFill>
                    </a:lnL>
                    <a:lnR w="720">
                      <a:solidFill>
                        <a:srgbClr val="FFFFFF"/>
                      </a:solidFill>
                    </a:lnR>
                    <a:lnB w="720">
                      <a:solidFill>
                        <a:srgbClr val="FFFFFF"/>
                      </a:solidFill>
                    </a:lnB>
                    <a:solidFill>
                      <a:srgbClr val="CCCCCC"/>
                    </a:solidFill>
                  </a:tcPr>
                </a:tc>
                <a:tc>
                  <a:txBody>
                    <a:bodyPr/>
                    <a:lstStyle/>
                    <a:p>
                      <a:pPr algn="ctr">
                        <a:lnSpc>
                          <a:spcPct val="100000"/>
                        </a:lnSpc>
                      </a:pPr>
                      <a:r>
                        <a:rPr lang="ru-RU" sz="2000" b="1" strike="noStrike" spc="-1">
                          <a:latin typeface="Times New Roman"/>
                        </a:rPr>
                        <a:t>51</a:t>
                      </a:r>
                      <a:endParaRPr lang="ru-RU" sz="2000" b="0" strike="noStrike" spc="-1">
                        <a:latin typeface="Arial"/>
                      </a:endParaRPr>
                    </a:p>
                  </a:txBody>
                  <a:tcPr marL="90000" marR="90000">
                    <a:lnL w="720">
                      <a:solidFill>
                        <a:srgbClr val="FFFFFF"/>
                      </a:solidFill>
                    </a:lnL>
                    <a:lnR w="720">
                      <a:solidFill>
                        <a:srgbClr val="FFFFFF"/>
                      </a:solidFill>
                    </a:lnR>
                    <a:lnB w="720">
                      <a:solidFill>
                        <a:srgbClr val="FFFFFF"/>
                      </a:solidFill>
                    </a:lnB>
                    <a:solidFill>
                      <a:srgbClr val="CCCCCC"/>
                    </a:solidFill>
                  </a:tcPr>
                </a:tc>
                <a:tc>
                  <a:txBody>
                    <a:bodyPr/>
                    <a:lstStyle/>
                    <a:p>
                      <a:pPr algn="ctr">
                        <a:lnSpc>
                          <a:spcPct val="100000"/>
                        </a:lnSpc>
                      </a:pPr>
                      <a:r>
                        <a:rPr lang="ru-RU" sz="2000" b="1" strike="noStrike" spc="-1">
                          <a:latin typeface="Times New Roman"/>
                        </a:rPr>
                        <a:t>0</a:t>
                      </a:r>
                      <a:endParaRPr lang="ru-RU" sz="2000" b="0" strike="noStrike" spc="-1">
                        <a:latin typeface="Arial"/>
                      </a:endParaRPr>
                    </a:p>
                  </a:txBody>
                  <a:tcPr marL="90000" marR="90000">
                    <a:lnL w="720">
                      <a:solidFill>
                        <a:srgbClr val="FFFFFF"/>
                      </a:solidFill>
                    </a:lnL>
                    <a:lnR w="720">
                      <a:solidFill>
                        <a:srgbClr val="FFFFFF"/>
                      </a:solidFill>
                    </a:lnR>
                    <a:lnB w="720">
                      <a:solidFill>
                        <a:srgbClr val="FFFFFF"/>
                      </a:solidFill>
                    </a:lnB>
                    <a:solidFill>
                      <a:srgbClr val="CCCCCC"/>
                    </a:solidFill>
                  </a:tcPr>
                </a:tc>
                <a:tc>
                  <a:txBody>
                    <a:bodyPr/>
                    <a:lstStyle/>
                    <a:p>
                      <a:pPr algn="ctr">
                        <a:lnSpc>
                          <a:spcPct val="100000"/>
                        </a:lnSpc>
                      </a:pPr>
                      <a:r>
                        <a:rPr lang="ru-RU" sz="2000" b="1" strike="noStrike" spc="-1">
                          <a:latin typeface="Times New Roman"/>
                        </a:rPr>
                        <a:t>76</a:t>
                      </a:r>
                      <a:endParaRPr lang="ru-RU" sz="2000" b="0" strike="noStrike" spc="-1">
                        <a:latin typeface="Arial"/>
                      </a:endParaRPr>
                    </a:p>
                  </a:txBody>
                  <a:tcPr marL="90000" marR="90000">
                    <a:lnL w="720">
                      <a:solidFill>
                        <a:srgbClr val="FFFFFF"/>
                      </a:solidFill>
                    </a:lnL>
                    <a:lnR w="720">
                      <a:solidFill>
                        <a:srgbClr val="FFFFFF"/>
                      </a:solidFill>
                    </a:lnR>
                    <a:lnB w="720">
                      <a:solidFill>
                        <a:srgbClr val="FFFFFF"/>
                      </a:solidFill>
                    </a:lnB>
                    <a:solidFill>
                      <a:srgbClr val="CCCCCC"/>
                    </a:solidFill>
                  </a:tcPr>
                </a:tc>
                <a:tc>
                  <a:txBody>
                    <a:bodyPr/>
                    <a:lstStyle/>
                    <a:p>
                      <a:pPr algn="ctr">
                        <a:lnSpc>
                          <a:spcPct val="100000"/>
                        </a:lnSpc>
                      </a:pPr>
                      <a:r>
                        <a:rPr lang="ru-RU" sz="2000" b="1" strike="noStrike" spc="-1">
                          <a:latin typeface="Times New Roman"/>
                        </a:rPr>
                        <a:t>2</a:t>
                      </a:r>
                      <a:endParaRPr lang="ru-RU" sz="2000" b="0" strike="noStrike" spc="-1">
                        <a:latin typeface="Arial"/>
                      </a:endParaRPr>
                    </a:p>
                  </a:txBody>
                  <a:tcPr marL="90000" marR="90000">
                    <a:lnL w="720">
                      <a:solidFill>
                        <a:srgbClr val="FFFFFF"/>
                      </a:solidFill>
                    </a:lnL>
                    <a:lnR w="720">
                      <a:solidFill>
                        <a:srgbClr val="FFFFFF"/>
                      </a:solidFill>
                    </a:lnR>
                    <a:lnB w="720">
                      <a:solidFill>
                        <a:srgbClr val="FFFFFF"/>
                      </a:solidFill>
                    </a:lnB>
                    <a:solidFill>
                      <a:srgbClr val="CCCCCC"/>
                    </a:solidFill>
                  </a:tcPr>
                </a:tc>
                <a:extLst>
                  <a:ext uri="{0D108BD9-81ED-4DB2-BD59-A6C34878D82A}">
                    <a16:rowId xmlns:a16="http://schemas.microsoft.com/office/drawing/2014/main" val="10001"/>
                  </a:ext>
                </a:extLst>
              </a:tr>
              <a:tr h="347040">
                <a:tc>
                  <a:txBody>
                    <a:bodyPr/>
                    <a:lstStyle/>
                    <a:p>
                      <a:pPr algn="ctr">
                        <a:lnSpc>
                          <a:spcPct val="100000"/>
                        </a:lnSpc>
                      </a:pPr>
                      <a:r>
                        <a:rPr lang="ru-RU" sz="2000" b="1" strike="noStrike" spc="-1">
                          <a:latin typeface="Times New Roman"/>
                        </a:rPr>
                        <a:t>2</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2</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27</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4</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52</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6</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77</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4</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347040">
                <a:tc>
                  <a:txBody>
                    <a:bodyPr/>
                    <a:lstStyle/>
                    <a:p>
                      <a:pPr algn="ctr">
                        <a:lnSpc>
                          <a:spcPct val="100000"/>
                        </a:lnSpc>
                      </a:pPr>
                      <a:r>
                        <a:rPr lang="ru-RU" sz="2000" b="1" strike="noStrike" spc="-1">
                          <a:latin typeface="Times New Roman"/>
                        </a:rPr>
                        <a:t>3</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5</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28</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7</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53</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7</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78</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6</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r h="347040">
                <a:tc>
                  <a:txBody>
                    <a:bodyPr/>
                    <a:lstStyle/>
                    <a:p>
                      <a:pPr algn="ctr">
                        <a:lnSpc>
                          <a:spcPct val="100000"/>
                        </a:lnSpc>
                      </a:pPr>
                      <a:r>
                        <a:rPr lang="ru-RU" sz="2000" b="1" strike="noStrike" spc="-1">
                          <a:latin typeface="Times New Roman"/>
                        </a:rPr>
                        <a:t>4</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1</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29</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0</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54</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4</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79</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7</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4"/>
                  </a:ext>
                </a:extLst>
              </a:tr>
              <a:tr h="347040">
                <a:tc>
                  <a:txBody>
                    <a:bodyPr/>
                    <a:lstStyle/>
                    <a:p>
                      <a:pPr algn="ctr">
                        <a:lnSpc>
                          <a:spcPct val="100000"/>
                        </a:lnSpc>
                      </a:pPr>
                      <a:r>
                        <a:rPr lang="ru-RU" sz="2000" b="1" strike="noStrike" spc="-1">
                          <a:latin typeface="Times New Roman"/>
                        </a:rPr>
                        <a:t>5</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0</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30</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0</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55</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4</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80</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0</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5"/>
                  </a:ext>
                </a:extLst>
              </a:tr>
              <a:tr h="347040">
                <a:tc>
                  <a:txBody>
                    <a:bodyPr/>
                    <a:lstStyle/>
                    <a:p>
                      <a:pPr algn="ctr">
                        <a:lnSpc>
                          <a:spcPct val="100000"/>
                        </a:lnSpc>
                      </a:pPr>
                      <a:r>
                        <a:rPr lang="ru-RU" sz="2000" b="1" strike="noStrike" spc="-1">
                          <a:latin typeface="Times New Roman"/>
                        </a:rPr>
                        <a:t>6</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0</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31</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0</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56</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1</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81</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0</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6"/>
                  </a:ext>
                </a:extLst>
              </a:tr>
              <a:tr h="347040">
                <a:tc>
                  <a:txBody>
                    <a:bodyPr/>
                    <a:lstStyle/>
                    <a:p>
                      <a:pPr algn="ctr">
                        <a:lnSpc>
                          <a:spcPct val="100000"/>
                        </a:lnSpc>
                      </a:pPr>
                      <a:r>
                        <a:rPr lang="ru-RU" sz="2000" b="1" strike="noStrike" spc="-1">
                          <a:latin typeface="Times New Roman"/>
                        </a:rPr>
                        <a:t>7</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0</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32</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3</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57</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0</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82</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0</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7"/>
                  </a:ext>
                </a:extLst>
              </a:tr>
              <a:tr h="347040">
                <a:tc>
                  <a:txBody>
                    <a:bodyPr/>
                    <a:lstStyle/>
                    <a:p>
                      <a:pPr algn="ctr">
                        <a:lnSpc>
                          <a:spcPct val="100000"/>
                        </a:lnSpc>
                      </a:pPr>
                      <a:r>
                        <a:rPr lang="ru-RU" sz="2000" b="1" strike="noStrike" spc="-1">
                          <a:latin typeface="Times New Roman"/>
                        </a:rPr>
                        <a:t>8</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5</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33</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8</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58</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0</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83</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1</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8"/>
                  </a:ext>
                </a:extLst>
              </a:tr>
              <a:tr h="347040">
                <a:tc>
                  <a:txBody>
                    <a:bodyPr/>
                    <a:lstStyle/>
                    <a:p>
                      <a:pPr algn="ctr">
                        <a:lnSpc>
                          <a:spcPct val="100000"/>
                        </a:lnSpc>
                      </a:pPr>
                      <a:r>
                        <a:rPr lang="ru-RU" sz="2000" b="1" strike="noStrike" spc="-1">
                          <a:latin typeface="Times New Roman"/>
                        </a:rPr>
                        <a:t>9</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7</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34</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5</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59</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0</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84</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2</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9"/>
                  </a:ext>
                </a:extLst>
              </a:tr>
              <a:tr h="347040">
                <a:tc>
                  <a:txBody>
                    <a:bodyPr/>
                    <a:lstStyle/>
                    <a:p>
                      <a:pPr algn="ctr">
                        <a:lnSpc>
                          <a:spcPct val="100000"/>
                        </a:lnSpc>
                      </a:pPr>
                      <a:r>
                        <a:rPr lang="ru-RU" sz="2000" b="1" strike="noStrike" spc="-1">
                          <a:latin typeface="Times New Roman"/>
                        </a:rPr>
                        <a:t>10</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0</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35</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1</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60</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4</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85</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5</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1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6" name="Table 1"/>
          <p:cNvGraphicFramePr/>
          <p:nvPr/>
        </p:nvGraphicFramePr>
        <p:xfrm>
          <a:off x="345960" y="464040"/>
          <a:ext cx="8351280" cy="5943600"/>
        </p:xfrm>
        <a:graphic>
          <a:graphicData uri="http://schemas.openxmlformats.org/drawingml/2006/table">
            <a:tbl>
              <a:tblPr/>
              <a:tblGrid>
                <a:gridCol w="478800">
                  <a:extLst>
                    <a:ext uri="{9D8B030D-6E8A-4147-A177-3AD203B41FA5}">
                      <a16:colId xmlns:a16="http://schemas.microsoft.com/office/drawing/2014/main" val="20000"/>
                    </a:ext>
                  </a:extLst>
                </a:gridCol>
                <a:gridCol w="1649880">
                  <a:extLst>
                    <a:ext uri="{9D8B030D-6E8A-4147-A177-3AD203B41FA5}">
                      <a16:colId xmlns:a16="http://schemas.microsoft.com/office/drawing/2014/main" val="20001"/>
                    </a:ext>
                  </a:extLst>
                </a:gridCol>
                <a:gridCol w="494280">
                  <a:extLst>
                    <a:ext uri="{9D8B030D-6E8A-4147-A177-3AD203B41FA5}">
                      <a16:colId xmlns:a16="http://schemas.microsoft.com/office/drawing/2014/main" val="20002"/>
                    </a:ext>
                  </a:extLst>
                </a:gridCol>
                <a:gridCol w="1623600">
                  <a:extLst>
                    <a:ext uri="{9D8B030D-6E8A-4147-A177-3AD203B41FA5}">
                      <a16:colId xmlns:a16="http://schemas.microsoft.com/office/drawing/2014/main" val="20003"/>
                    </a:ext>
                  </a:extLst>
                </a:gridCol>
                <a:gridCol w="646200">
                  <a:extLst>
                    <a:ext uri="{9D8B030D-6E8A-4147-A177-3AD203B41FA5}">
                      <a16:colId xmlns:a16="http://schemas.microsoft.com/office/drawing/2014/main" val="20004"/>
                    </a:ext>
                  </a:extLst>
                </a:gridCol>
                <a:gridCol w="1338120">
                  <a:extLst>
                    <a:ext uri="{9D8B030D-6E8A-4147-A177-3AD203B41FA5}">
                      <a16:colId xmlns:a16="http://schemas.microsoft.com/office/drawing/2014/main" val="20005"/>
                    </a:ext>
                  </a:extLst>
                </a:gridCol>
                <a:gridCol w="682920">
                  <a:extLst>
                    <a:ext uri="{9D8B030D-6E8A-4147-A177-3AD203B41FA5}">
                      <a16:colId xmlns:a16="http://schemas.microsoft.com/office/drawing/2014/main" val="20006"/>
                    </a:ext>
                  </a:extLst>
                </a:gridCol>
                <a:gridCol w="1437480">
                  <a:extLst>
                    <a:ext uri="{9D8B030D-6E8A-4147-A177-3AD203B41FA5}">
                      <a16:colId xmlns:a16="http://schemas.microsoft.com/office/drawing/2014/main" val="20007"/>
                    </a:ext>
                  </a:extLst>
                </a:gridCol>
              </a:tblGrid>
              <a:tr h="347040">
                <a:tc>
                  <a:txBody>
                    <a:bodyPr/>
                    <a:lstStyle/>
                    <a:p>
                      <a:pPr algn="ctr">
                        <a:lnSpc>
                          <a:spcPct val="100000"/>
                        </a:lnSpc>
                      </a:pPr>
                      <a:r>
                        <a:rPr lang="ru-RU" sz="2000" b="1" strike="noStrike" spc="-1">
                          <a:latin typeface="Times New Roman"/>
                        </a:rPr>
                        <a:t>11</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gn="ctr">
                        <a:lnSpc>
                          <a:spcPct val="100000"/>
                        </a:lnSpc>
                      </a:pPr>
                      <a:r>
                        <a:rPr lang="ru-RU" sz="2000" b="1" strike="noStrike" spc="-1">
                          <a:latin typeface="Times New Roman"/>
                        </a:rPr>
                        <a:t>0</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gn="ctr">
                        <a:lnSpc>
                          <a:spcPct val="100000"/>
                        </a:lnSpc>
                      </a:pPr>
                      <a:r>
                        <a:rPr lang="ru-RU" sz="2000" b="1" strike="noStrike" spc="-1">
                          <a:latin typeface="Times New Roman"/>
                        </a:rPr>
                        <a:t>36</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gn="ctr">
                        <a:lnSpc>
                          <a:spcPct val="100000"/>
                        </a:lnSpc>
                      </a:pPr>
                      <a:r>
                        <a:rPr lang="ru-RU" sz="2000" b="1" strike="noStrike" spc="-1">
                          <a:latin typeface="Times New Roman"/>
                        </a:rPr>
                        <a:t>1</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gn="ctr">
                        <a:lnSpc>
                          <a:spcPct val="100000"/>
                        </a:lnSpc>
                      </a:pPr>
                      <a:r>
                        <a:rPr lang="ru-RU" sz="2000" b="1" strike="noStrike" spc="-1">
                          <a:latin typeface="Times New Roman"/>
                        </a:rPr>
                        <a:t>61</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gn="ctr">
                        <a:lnSpc>
                          <a:spcPct val="100000"/>
                        </a:lnSpc>
                      </a:pPr>
                      <a:r>
                        <a:rPr lang="ru-RU" sz="2000" b="1" strike="noStrike" spc="-1">
                          <a:latin typeface="Times New Roman"/>
                        </a:rPr>
                        <a:t>3</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gn="ctr">
                        <a:lnSpc>
                          <a:spcPct val="100000"/>
                        </a:lnSpc>
                      </a:pPr>
                      <a:r>
                        <a:rPr lang="ru-RU" sz="2000" b="1" strike="noStrike" spc="-1">
                          <a:latin typeface="Times New Roman"/>
                        </a:rPr>
                        <a:t>86</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gn="ctr">
                        <a:lnSpc>
                          <a:spcPct val="100000"/>
                        </a:lnSpc>
                      </a:pPr>
                      <a:r>
                        <a:rPr lang="ru-RU" sz="2000" b="1" strike="noStrike" spc="-1">
                          <a:latin typeface="Times New Roman"/>
                        </a:rPr>
                        <a:t>4</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347040">
                <a:tc>
                  <a:txBody>
                    <a:bodyPr/>
                    <a:lstStyle/>
                    <a:p>
                      <a:pPr algn="ctr">
                        <a:lnSpc>
                          <a:spcPct val="100000"/>
                        </a:lnSpc>
                      </a:pPr>
                      <a:r>
                        <a:rPr lang="ru-RU" sz="2000" b="1" strike="noStrike" spc="-1">
                          <a:latin typeface="Times New Roman"/>
                        </a:rPr>
                        <a:t>12</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2</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37</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1</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62</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6</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87</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7</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347040">
                <a:tc>
                  <a:txBody>
                    <a:bodyPr/>
                    <a:lstStyle/>
                    <a:p>
                      <a:pPr algn="ctr">
                        <a:lnSpc>
                          <a:spcPct val="100000"/>
                        </a:lnSpc>
                      </a:pPr>
                      <a:r>
                        <a:rPr lang="ru-RU" sz="2000" b="1" strike="noStrike" spc="-1">
                          <a:latin typeface="Times New Roman"/>
                        </a:rPr>
                        <a:t>13</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3</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38</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1</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63</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1</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88</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2</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347040">
                <a:tc>
                  <a:txBody>
                    <a:bodyPr/>
                    <a:lstStyle/>
                    <a:p>
                      <a:pPr algn="ctr">
                        <a:lnSpc>
                          <a:spcPct val="100000"/>
                        </a:lnSpc>
                      </a:pPr>
                      <a:r>
                        <a:rPr lang="ru-RU" sz="2000" b="1" strike="noStrike" spc="-1">
                          <a:latin typeface="Times New Roman"/>
                        </a:rPr>
                        <a:t>14</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1</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39</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4</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64</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1</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89</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1</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r h="347040">
                <a:tc>
                  <a:txBody>
                    <a:bodyPr/>
                    <a:lstStyle/>
                    <a:p>
                      <a:pPr algn="ctr">
                        <a:lnSpc>
                          <a:spcPct val="100000"/>
                        </a:lnSpc>
                      </a:pPr>
                      <a:r>
                        <a:rPr lang="ru-RU" sz="2000" b="1" strike="noStrike" spc="-1">
                          <a:latin typeface="Times New Roman"/>
                        </a:rPr>
                        <a:t>15</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1</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40</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3</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65</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1</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90</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1</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4"/>
                  </a:ext>
                </a:extLst>
              </a:tr>
              <a:tr h="347040">
                <a:tc>
                  <a:txBody>
                    <a:bodyPr/>
                    <a:lstStyle/>
                    <a:p>
                      <a:pPr algn="ctr">
                        <a:lnSpc>
                          <a:spcPct val="100000"/>
                        </a:lnSpc>
                      </a:pPr>
                      <a:r>
                        <a:rPr lang="ru-RU" sz="2000" b="1" strike="noStrike" spc="-1">
                          <a:latin typeface="Times New Roman"/>
                        </a:rPr>
                        <a:t>16</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10</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41</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3</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66</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9</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91</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0</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5"/>
                  </a:ext>
                </a:extLst>
              </a:tr>
              <a:tr h="347040">
                <a:tc>
                  <a:txBody>
                    <a:bodyPr/>
                    <a:lstStyle/>
                    <a:p>
                      <a:pPr algn="ctr">
                        <a:lnSpc>
                          <a:spcPct val="100000"/>
                        </a:lnSpc>
                      </a:pPr>
                      <a:r>
                        <a:rPr lang="ru-RU" sz="2000" b="1" strike="noStrike" spc="-1">
                          <a:latin typeface="Times New Roman"/>
                        </a:rPr>
                        <a:t>17</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8</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42</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8</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67</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0</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92</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0</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6"/>
                  </a:ext>
                </a:extLst>
              </a:tr>
              <a:tr h="347040">
                <a:tc>
                  <a:txBody>
                    <a:bodyPr/>
                    <a:lstStyle/>
                    <a:p>
                      <a:pPr algn="ctr">
                        <a:lnSpc>
                          <a:spcPct val="100000"/>
                        </a:lnSpc>
                      </a:pPr>
                      <a:r>
                        <a:rPr lang="ru-RU" sz="2000" b="1" strike="noStrike" spc="-1">
                          <a:latin typeface="Times New Roman"/>
                        </a:rPr>
                        <a:t>18</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1</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43</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1</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68</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0</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93</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0</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7"/>
                  </a:ext>
                </a:extLst>
              </a:tr>
              <a:tr h="347040">
                <a:tc>
                  <a:txBody>
                    <a:bodyPr/>
                    <a:lstStyle/>
                    <a:p>
                      <a:pPr algn="ctr">
                        <a:lnSpc>
                          <a:spcPct val="100000"/>
                        </a:lnSpc>
                      </a:pPr>
                      <a:r>
                        <a:rPr lang="ru-RU" sz="2000" b="1" strike="noStrike" spc="-1">
                          <a:latin typeface="Times New Roman"/>
                        </a:rPr>
                        <a:t>19</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1</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44</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0</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69</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2</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94</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0</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8"/>
                  </a:ext>
                </a:extLst>
              </a:tr>
              <a:tr h="347040">
                <a:tc>
                  <a:txBody>
                    <a:bodyPr/>
                    <a:lstStyle/>
                    <a:p>
                      <a:pPr algn="ctr">
                        <a:lnSpc>
                          <a:spcPct val="100000"/>
                        </a:lnSpc>
                      </a:pPr>
                      <a:r>
                        <a:rPr lang="ru-RU" sz="2000" b="1" strike="noStrike" spc="-1">
                          <a:latin typeface="Times New Roman"/>
                        </a:rPr>
                        <a:t>20</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0</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45</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0</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70</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0</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95</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3</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9"/>
                  </a:ext>
                </a:extLst>
              </a:tr>
              <a:tr h="347040">
                <a:tc>
                  <a:txBody>
                    <a:bodyPr/>
                    <a:lstStyle/>
                    <a:p>
                      <a:pPr algn="ctr">
                        <a:lnSpc>
                          <a:spcPct val="100000"/>
                        </a:lnSpc>
                      </a:pPr>
                      <a:r>
                        <a:rPr lang="ru-RU" sz="2000" b="1" strike="noStrike" spc="-1">
                          <a:latin typeface="Times New Roman"/>
                        </a:rPr>
                        <a:t>21</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0</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46</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0</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71</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0</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96</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7</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10"/>
                  </a:ext>
                </a:extLst>
              </a:tr>
              <a:tr h="347040">
                <a:tc>
                  <a:txBody>
                    <a:bodyPr/>
                    <a:lstStyle/>
                    <a:p>
                      <a:pPr algn="ctr">
                        <a:lnSpc>
                          <a:spcPct val="100000"/>
                        </a:lnSpc>
                      </a:pPr>
                      <a:r>
                        <a:rPr lang="ru-RU" sz="2000" b="1" strike="noStrike" spc="-1">
                          <a:latin typeface="Times New Roman"/>
                        </a:rPr>
                        <a:t>22</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0</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47</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0</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72</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0</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97</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9</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11"/>
                  </a:ext>
                </a:extLst>
              </a:tr>
              <a:tr h="347040">
                <a:tc>
                  <a:txBody>
                    <a:bodyPr/>
                    <a:lstStyle/>
                    <a:p>
                      <a:pPr algn="ctr">
                        <a:lnSpc>
                          <a:spcPct val="100000"/>
                        </a:lnSpc>
                      </a:pPr>
                      <a:r>
                        <a:rPr lang="ru-RU" sz="2000" b="1" strike="noStrike" spc="-1">
                          <a:latin typeface="Times New Roman"/>
                        </a:rPr>
                        <a:t>23</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0</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48</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2</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73</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0</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98</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0</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12"/>
                  </a:ext>
                </a:extLst>
              </a:tr>
              <a:tr h="347040">
                <a:tc>
                  <a:txBody>
                    <a:bodyPr/>
                    <a:lstStyle/>
                    <a:p>
                      <a:pPr algn="ctr">
                        <a:lnSpc>
                          <a:spcPct val="100000"/>
                        </a:lnSpc>
                      </a:pPr>
                      <a:r>
                        <a:rPr lang="ru-RU" sz="2000" b="1" strike="noStrike" spc="-1">
                          <a:latin typeface="Times New Roman"/>
                        </a:rPr>
                        <a:t>24</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2</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49</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5</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74</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0</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99</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pPr>
                      <a:r>
                        <a:rPr lang="ru-RU" sz="2000" b="1" strike="noStrike" spc="-1">
                          <a:latin typeface="Times New Roman"/>
                        </a:rPr>
                        <a:t>11</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13"/>
                  </a:ext>
                </a:extLst>
              </a:tr>
              <a:tr h="347040">
                <a:tc>
                  <a:txBody>
                    <a:bodyPr/>
                    <a:lstStyle/>
                    <a:p>
                      <a:pPr algn="ctr">
                        <a:lnSpc>
                          <a:spcPct val="100000"/>
                        </a:lnSpc>
                      </a:pPr>
                      <a:r>
                        <a:rPr lang="ru-RU" sz="2000" b="1" strike="noStrike" spc="-1">
                          <a:latin typeface="Times New Roman"/>
                        </a:rPr>
                        <a:t>25</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7</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50</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4</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75</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3</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100</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pPr>
                      <a:r>
                        <a:rPr lang="ru-RU" sz="2000" b="1" strike="noStrike" spc="-1">
                          <a:latin typeface="Times New Roman"/>
                        </a:rPr>
                        <a:t>0</a:t>
                      </a:r>
                      <a:endParaRPr lang="ru-RU" sz="20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1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CustomShape 1"/>
          <p:cNvSpPr/>
          <p:nvPr/>
        </p:nvSpPr>
        <p:spPr>
          <a:xfrm>
            <a:off x="216000" y="216000"/>
            <a:ext cx="8710560" cy="603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i="1" strike="noStrike" spc="-1" dirty="0" err="1">
                <a:solidFill>
                  <a:srgbClr val="C9211E"/>
                </a:solidFill>
                <a:latin typeface="Arial"/>
                <a:ea typeface="DejaVu Sans"/>
              </a:rPr>
              <a:t>Оцінка</a:t>
            </a:r>
            <a:r>
              <a:rPr lang="ru-RU" sz="2000" b="1" i="1" strike="noStrike" spc="-1" dirty="0">
                <a:solidFill>
                  <a:srgbClr val="C9211E"/>
                </a:solidFill>
                <a:latin typeface="Arial"/>
                <a:ea typeface="DejaVu Sans"/>
              </a:rPr>
              <a:t> </a:t>
            </a:r>
            <a:r>
              <a:rPr lang="ru-RU" sz="2000" b="1" i="1" strike="noStrike" spc="-1" dirty="0" err="1">
                <a:solidFill>
                  <a:srgbClr val="C9211E"/>
                </a:solidFill>
                <a:latin typeface="Arial"/>
                <a:ea typeface="DejaVu Sans"/>
              </a:rPr>
              <a:t>завершеності</a:t>
            </a:r>
            <a:r>
              <a:rPr lang="ru-RU" sz="2000" b="1" i="1" strike="noStrike" spc="-1" dirty="0">
                <a:solidFill>
                  <a:srgbClr val="C9211E"/>
                </a:solidFill>
                <a:latin typeface="Arial"/>
                <a:ea typeface="DejaVu Sans"/>
              </a:rPr>
              <a:t> </a:t>
            </a:r>
            <a:r>
              <a:rPr lang="ru-RU" sz="2000" b="1" i="1" strike="noStrike" spc="-1" dirty="0" err="1">
                <a:solidFill>
                  <a:srgbClr val="C9211E"/>
                </a:solidFill>
                <a:latin typeface="Arial"/>
                <a:ea typeface="DejaVu Sans"/>
              </a:rPr>
              <a:t>фагоцитарної</a:t>
            </a:r>
            <a:r>
              <a:rPr lang="ru-RU" sz="2000" b="1" i="1" strike="noStrike" spc="-1" dirty="0">
                <a:solidFill>
                  <a:srgbClr val="C9211E"/>
                </a:solidFill>
                <a:latin typeface="Arial"/>
                <a:ea typeface="DejaVu Sans"/>
              </a:rPr>
              <a:t> </a:t>
            </a:r>
            <a:r>
              <a:rPr lang="ru-RU" sz="2000" b="1" i="1" strike="noStrike" spc="-1" dirty="0" err="1">
                <a:solidFill>
                  <a:srgbClr val="C9211E"/>
                </a:solidFill>
                <a:latin typeface="Arial"/>
                <a:ea typeface="DejaVu Sans"/>
              </a:rPr>
              <a:t>реакції</a:t>
            </a:r>
            <a:r>
              <a:rPr lang="ru-RU" sz="2000" b="1" i="1" strike="noStrike" spc="-1" dirty="0">
                <a:solidFill>
                  <a:srgbClr val="C9211E"/>
                </a:solidFill>
                <a:latin typeface="Arial"/>
                <a:ea typeface="DejaVu Sans"/>
              </a:rPr>
              <a:t> за </a:t>
            </a:r>
            <a:r>
              <a:rPr lang="ru-RU" sz="2000" b="1" i="1" strike="noStrike" spc="-1" dirty="0" err="1">
                <a:solidFill>
                  <a:srgbClr val="C9211E"/>
                </a:solidFill>
                <a:latin typeface="Arial"/>
                <a:ea typeface="DejaVu Sans"/>
              </a:rPr>
              <a:t>індексом</a:t>
            </a:r>
            <a:r>
              <a:rPr lang="ru-RU" sz="2000" b="1" i="1" strike="noStrike" spc="-1" dirty="0">
                <a:solidFill>
                  <a:srgbClr val="C9211E"/>
                </a:solidFill>
                <a:latin typeface="Arial"/>
                <a:ea typeface="DejaVu Sans"/>
              </a:rPr>
              <a:t> </a:t>
            </a:r>
            <a:r>
              <a:rPr lang="ru-RU" sz="2000" b="1" i="1" strike="noStrike" spc="-1" dirty="0" err="1">
                <a:solidFill>
                  <a:srgbClr val="C9211E"/>
                </a:solidFill>
                <a:latin typeface="Arial"/>
                <a:ea typeface="DejaVu Sans"/>
              </a:rPr>
              <a:t>завершеності</a:t>
            </a:r>
            <a:r>
              <a:rPr lang="ru-RU" sz="2000" b="1" i="1" strike="noStrike" spc="-1" dirty="0">
                <a:solidFill>
                  <a:srgbClr val="C9211E"/>
                </a:solidFill>
                <a:latin typeface="Arial"/>
                <a:ea typeface="DejaVu Sans"/>
              </a:rPr>
              <a:t>.</a:t>
            </a:r>
            <a:endParaRPr lang="ru-RU" sz="2000" b="0" strike="noStrike" spc="-1" dirty="0">
              <a:latin typeface="Arial"/>
            </a:endParaRPr>
          </a:p>
          <a:p>
            <a:pPr algn="just">
              <a:lnSpc>
                <a:spcPct val="100000"/>
              </a:lnSpc>
            </a:pPr>
            <a:r>
              <a:rPr lang="ru-RU" sz="1800" b="1" strike="noStrike" spc="-1" dirty="0" err="1">
                <a:solidFill>
                  <a:srgbClr val="040404"/>
                </a:solidFill>
                <a:latin typeface="Arial"/>
                <a:ea typeface="DejaVu Sans"/>
              </a:rPr>
              <a:t>Кров'яно-мікробну</a:t>
            </a:r>
            <a:r>
              <a:rPr lang="ru-RU" sz="1800" b="1" strike="noStrike" spc="-1" dirty="0">
                <a:solidFill>
                  <a:srgbClr val="040404"/>
                </a:solidFill>
                <a:latin typeface="Arial"/>
                <a:ea typeface="DejaVu Sans"/>
              </a:rPr>
              <a:t> </a:t>
            </a:r>
            <a:r>
              <a:rPr lang="ru-RU" sz="1800" b="1" strike="noStrike" spc="-1" dirty="0" err="1">
                <a:solidFill>
                  <a:srgbClr val="040404"/>
                </a:solidFill>
                <a:latin typeface="Arial"/>
                <a:ea typeface="DejaVu Sans"/>
              </a:rPr>
              <a:t>суспензію</a:t>
            </a:r>
            <a:r>
              <a:rPr lang="ru-RU" sz="1800" b="1" strike="noStrike" spc="-1" dirty="0">
                <a:solidFill>
                  <a:srgbClr val="040404"/>
                </a:solidFill>
                <a:latin typeface="Arial"/>
                <a:ea typeface="DejaVu Sans"/>
              </a:rPr>
              <a:t> </a:t>
            </a:r>
            <a:r>
              <a:rPr lang="ru-RU" sz="1800" b="1" strike="noStrike" spc="-1" dirty="0" err="1">
                <a:solidFill>
                  <a:srgbClr val="040404"/>
                </a:solidFill>
                <a:latin typeface="Arial"/>
                <a:ea typeface="DejaVu Sans"/>
              </a:rPr>
              <a:t>інкубують</a:t>
            </a:r>
            <a:r>
              <a:rPr lang="ru-RU" sz="1800" b="1" strike="noStrike" spc="-1" dirty="0">
                <a:solidFill>
                  <a:srgbClr val="040404"/>
                </a:solidFill>
                <a:latin typeface="Arial"/>
                <a:ea typeface="DejaVu Sans"/>
              </a:rPr>
              <a:t> при + 37Сº 2 </a:t>
            </a:r>
            <a:r>
              <a:rPr lang="ru-RU" sz="1800" b="1" strike="noStrike" spc="-1" dirty="0" err="1">
                <a:solidFill>
                  <a:srgbClr val="040404"/>
                </a:solidFill>
                <a:latin typeface="Arial"/>
                <a:ea typeface="DejaVu Sans"/>
              </a:rPr>
              <a:t>години</a:t>
            </a:r>
            <a:r>
              <a:rPr lang="ru-RU" sz="1800" b="1" strike="noStrike" spc="-1" dirty="0">
                <a:solidFill>
                  <a:srgbClr val="040404"/>
                </a:solidFill>
                <a:latin typeface="Arial"/>
                <a:ea typeface="DejaVu Sans"/>
              </a:rPr>
              <a:t>. </a:t>
            </a:r>
            <a:r>
              <a:rPr lang="ru-RU" sz="1800" b="1" strike="noStrike" spc="-1" dirty="0" err="1">
                <a:solidFill>
                  <a:srgbClr val="040404"/>
                </a:solidFill>
                <a:latin typeface="Arial"/>
                <a:ea typeface="DejaVu Sans"/>
              </a:rPr>
              <a:t>Після</a:t>
            </a:r>
            <a:r>
              <a:rPr lang="ru-RU" sz="1800" b="1" strike="noStrike" spc="-1" dirty="0">
                <a:solidFill>
                  <a:srgbClr val="040404"/>
                </a:solidFill>
                <a:latin typeface="Arial"/>
                <a:ea typeface="DejaVu Sans"/>
              </a:rPr>
              <a:t> </a:t>
            </a:r>
            <a:r>
              <a:rPr lang="ru-RU" sz="1800" b="1" strike="noStrike" spc="-1" dirty="0" err="1">
                <a:solidFill>
                  <a:srgbClr val="040404"/>
                </a:solidFill>
                <a:latin typeface="Arial"/>
                <a:ea typeface="DejaVu Sans"/>
              </a:rPr>
              <a:t>цього</a:t>
            </a:r>
            <a:r>
              <a:rPr lang="ru-RU" sz="1800" b="1" strike="noStrike" spc="-1" dirty="0">
                <a:solidFill>
                  <a:srgbClr val="040404"/>
                </a:solidFill>
                <a:latin typeface="Arial"/>
                <a:ea typeface="DejaVu Sans"/>
              </a:rPr>
              <a:t> з </a:t>
            </a:r>
            <a:r>
              <a:rPr lang="ru-RU" sz="1800" b="1" strike="noStrike" spc="-1" dirty="0" err="1">
                <a:solidFill>
                  <a:srgbClr val="040404"/>
                </a:solidFill>
                <a:latin typeface="Arial"/>
                <a:ea typeface="DejaVu Sans"/>
              </a:rPr>
              <a:t>неї</a:t>
            </a:r>
            <a:r>
              <a:rPr lang="ru-RU" sz="1800" b="1" strike="noStrike" spc="-1" dirty="0">
                <a:solidFill>
                  <a:srgbClr val="040404"/>
                </a:solidFill>
                <a:latin typeface="Arial"/>
                <a:ea typeface="DejaVu Sans"/>
              </a:rPr>
              <a:t> </a:t>
            </a:r>
            <a:r>
              <a:rPr lang="ru-RU" sz="1800" b="1" strike="noStrike" spc="-1" dirty="0" err="1">
                <a:solidFill>
                  <a:srgbClr val="040404"/>
                </a:solidFill>
                <a:latin typeface="Arial"/>
                <a:ea typeface="DejaVu Sans"/>
              </a:rPr>
              <a:t>готують</a:t>
            </a:r>
            <a:r>
              <a:rPr lang="ru-RU" sz="1800" b="1" strike="noStrike" spc="-1" dirty="0">
                <a:solidFill>
                  <a:srgbClr val="040404"/>
                </a:solidFill>
                <a:latin typeface="Arial"/>
                <a:ea typeface="DejaVu Sans"/>
              </a:rPr>
              <a:t> мазок, </a:t>
            </a:r>
            <a:r>
              <a:rPr lang="ru-RU" sz="1800" b="1" strike="noStrike" spc="-1" dirty="0" err="1">
                <a:solidFill>
                  <a:srgbClr val="040404"/>
                </a:solidFill>
                <a:latin typeface="Arial"/>
                <a:ea typeface="DejaVu Sans"/>
              </a:rPr>
              <a:t>висушують</a:t>
            </a:r>
            <a:r>
              <a:rPr lang="ru-RU" sz="1800" b="1" strike="noStrike" spc="-1" dirty="0">
                <a:solidFill>
                  <a:srgbClr val="040404"/>
                </a:solidFill>
                <a:latin typeface="Arial"/>
                <a:ea typeface="DejaVu Sans"/>
              </a:rPr>
              <a:t> і </a:t>
            </a:r>
            <a:r>
              <a:rPr lang="ru-RU" sz="1800" b="1" strike="noStrike" spc="-1" dirty="0" err="1">
                <a:solidFill>
                  <a:srgbClr val="040404"/>
                </a:solidFill>
                <a:latin typeface="Arial"/>
                <a:ea typeface="DejaVu Sans"/>
              </a:rPr>
              <a:t>окремо</a:t>
            </a:r>
            <a:r>
              <a:rPr lang="ru-RU" sz="1800" b="1" strike="noStrike" spc="-1" dirty="0">
                <a:solidFill>
                  <a:srgbClr val="040404"/>
                </a:solidFill>
                <a:latin typeface="Arial"/>
                <a:ea typeface="DejaVu Sans"/>
              </a:rPr>
              <a:t> не </a:t>
            </a:r>
            <a:r>
              <a:rPr lang="ru-RU" sz="1800" b="1" strike="noStrike" spc="-1" dirty="0" err="1">
                <a:solidFill>
                  <a:srgbClr val="040404"/>
                </a:solidFill>
                <a:latin typeface="Arial"/>
                <a:ea typeface="DejaVu Sans"/>
              </a:rPr>
              <a:t>фіксують</a:t>
            </a:r>
            <a:r>
              <a:rPr lang="ru-RU" sz="1800" b="1" strike="noStrike" spc="-1" dirty="0">
                <a:solidFill>
                  <a:srgbClr val="040404"/>
                </a:solidFill>
                <a:latin typeface="Arial"/>
                <a:ea typeface="DejaVu Sans"/>
              </a:rPr>
              <a:t>, </a:t>
            </a:r>
            <a:r>
              <a:rPr lang="ru-RU" sz="1800" b="1" strike="noStrike" spc="-1" dirty="0" err="1">
                <a:solidFill>
                  <a:srgbClr val="040404"/>
                </a:solidFill>
                <a:latin typeface="Arial"/>
                <a:ea typeface="DejaVu Sans"/>
              </a:rPr>
              <a:t>фарбують</a:t>
            </a:r>
            <a:r>
              <a:rPr lang="ru-RU" sz="1800" b="1" strike="noStrike" spc="-1" dirty="0">
                <a:solidFill>
                  <a:srgbClr val="040404"/>
                </a:solidFill>
                <a:latin typeface="Arial"/>
                <a:ea typeface="DejaVu Sans"/>
              </a:rPr>
              <a:t> </a:t>
            </a:r>
            <a:r>
              <a:rPr lang="ru-RU" sz="1800" b="1" strike="noStrike" spc="-1" dirty="0" err="1">
                <a:solidFill>
                  <a:srgbClr val="040404"/>
                </a:solidFill>
                <a:latin typeface="Arial"/>
                <a:ea typeface="DejaVu Sans"/>
              </a:rPr>
              <a:t>спочатку</a:t>
            </a:r>
            <a:r>
              <a:rPr lang="ru-RU" sz="1800" b="1" strike="noStrike" spc="-1" dirty="0">
                <a:solidFill>
                  <a:srgbClr val="040404"/>
                </a:solidFill>
                <a:latin typeface="Arial"/>
                <a:ea typeface="DejaVu Sans"/>
              </a:rPr>
              <a:t> </a:t>
            </a:r>
            <a:r>
              <a:rPr lang="ru-RU" sz="1800" b="1" strike="noStrike" spc="-1" dirty="0" err="1">
                <a:solidFill>
                  <a:srgbClr val="040404"/>
                </a:solidFill>
                <a:latin typeface="Arial"/>
                <a:ea typeface="DejaVu Sans"/>
              </a:rPr>
              <a:t>розчином</a:t>
            </a:r>
            <a:r>
              <a:rPr lang="ru-RU" sz="1800" b="1" strike="noStrike" spc="-1" dirty="0">
                <a:solidFill>
                  <a:srgbClr val="040404"/>
                </a:solidFill>
                <a:latin typeface="Arial"/>
                <a:ea typeface="DejaVu Sans"/>
              </a:rPr>
              <a:t> </a:t>
            </a:r>
            <a:r>
              <a:rPr lang="ru-RU" sz="1800" b="1" strike="noStrike" spc="-1" dirty="0" err="1">
                <a:solidFill>
                  <a:srgbClr val="040404"/>
                </a:solidFill>
                <a:latin typeface="Arial"/>
                <a:ea typeface="DejaVu Sans"/>
              </a:rPr>
              <a:t>міцного</a:t>
            </a:r>
            <a:r>
              <a:rPr lang="ru-RU" sz="1800" b="1" strike="noStrike" spc="-1" dirty="0">
                <a:solidFill>
                  <a:srgbClr val="040404"/>
                </a:solidFill>
                <a:latin typeface="Arial"/>
                <a:ea typeface="DejaVu Sans"/>
              </a:rPr>
              <a:t> зеленого 20 </a:t>
            </a:r>
            <a:r>
              <a:rPr lang="ru-RU" sz="1800" b="1" strike="noStrike" spc="-1" dirty="0" err="1">
                <a:solidFill>
                  <a:srgbClr val="040404"/>
                </a:solidFill>
                <a:latin typeface="Arial"/>
                <a:ea typeface="DejaVu Sans"/>
              </a:rPr>
              <a:t>хвилин</a:t>
            </a:r>
            <a:r>
              <a:rPr lang="ru-RU" sz="1800" b="1" strike="noStrike" spc="-1" dirty="0">
                <a:solidFill>
                  <a:srgbClr val="040404"/>
                </a:solidFill>
                <a:latin typeface="Arial"/>
                <a:ea typeface="DejaVu Sans"/>
              </a:rPr>
              <a:t> і </a:t>
            </a:r>
            <a:r>
              <a:rPr lang="ru-RU" sz="1800" b="1" strike="noStrike" spc="-1" dirty="0" err="1">
                <a:solidFill>
                  <a:srgbClr val="040404"/>
                </a:solidFill>
                <a:latin typeface="Arial"/>
                <a:ea typeface="DejaVu Sans"/>
              </a:rPr>
              <a:t>дофарбовують</a:t>
            </a:r>
            <a:r>
              <a:rPr lang="ru-RU" sz="1800" b="1" strike="noStrike" spc="-1" dirty="0">
                <a:solidFill>
                  <a:srgbClr val="040404"/>
                </a:solidFill>
                <a:latin typeface="Arial"/>
                <a:ea typeface="DejaVu Sans"/>
              </a:rPr>
              <a:t> 0,1% </a:t>
            </a:r>
            <a:r>
              <a:rPr lang="ru-RU" sz="1800" b="1" strike="noStrike" spc="-1" dirty="0" err="1">
                <a:solidFill>
                  <a:srgbClr val="040404"/>
                </a:solidFill>
                <a:latin typeface="Arial"/>
                <a:ea typeface="DejaVu Sans"/>
              </a:rPr>
              <a:t>водним</a:t>
            </a:r>
            <a:r>
              <a:rPr lang="ru-RU" sz="1800" b="1" strike="noStrike" spc="-1" dirty="0">
                <a:solidFill>
                  <a:srgbClr val="040404"/>
                </a:solidFill>
                <a:latin typeface="Arial"/>
                <a:ea typeface="DejaVu Sans"/>
              </a:rPr>
              <a:t> </a:t>
            </a:r>
            <a:r>
              <a:rPr lang="ru-RU" sz="1800" b="1" strike="noStrike" spc="-1" dirty="0" err="1">
                <a:solidFill>
                  <a:srgbClr val="040404"/>
                </a:solidFill>
                <a:latin typeface="Arial"/>
                <a:ea typeface="DejaVu Sans"/>
              </a:rPr>
              <a:t>розчином</a:t>
            </a:r>
            <a:r>
              <a:rPr lang="ru-RU" sz="1800" b="1" strike="noStrike" spc="-1" dirty="0">
                <a:solidFill>
                  <a:srgbClr val="040404"/>
                </a:solidFill>
                <a:latin typeface="Arial"/>
                <a:ea typeface="DejaVu Sans"/>
              </a:rPr>
              <a:t> Азура ІІ.</a:t>
            </a:r>
            <a:endParaRPr lang="ru-RU" sz="1800" b="0" strike="noStrike" spc="-1" dirty="0">
              <a:latin typeface="Arial"/>
            </a:endParaRPr>
          </a:p>
          <a:p>
            <a:pPr algn="just">
              <a:lnSpc>
                <a:spcPct val="100000"/>
              </a:lnSpc>
            </a:pPr>
            <a:r>
              <a:rPr lang="ru-RU" sz="1800" b="1" strike="noStrike" spc="-1" dirty="0">
                <a:solidFill>
                  <a:srgbClr val="040404"/>
                </a:solidFill>
                <a:latin typeface="Arial"/>
                <a:ea typeface="DejaVu Sans"/>
              </a:rPr>
              <a:t>При </a:t>
            </a:r>
            <a:r>
              <a:rPr lang="ru-RU" sz="1800" b="1" strike="noStrike" spc="-1" dirty="0" err="1">
                <a:solidFill>
                  <a:srgbClr val="040404"/>
                </a:solidFill>
                <a:latin typeface="Arial"/>
                <a:ea typeface="DejaVu Sans"/>
              </a:rPr>
              <a:t>цьому</a:t>
            </a:r>
            <a:r>
              <a:rPr lang="ru-RU" sz="1800" b="1" strike="noStrike" spc="-1" dirty="0">
                <a:solidFill>
                  <a:srgbClr val="040404"/>
                </a:solidFill>
                <a:latin typeface="Arial"/>
                <a:ea typeface="DejaVu Sans"/>
              </a:rPr>
              <a:t> </a:t>
            </a:r>
            <a:r>
              <a:rPr lang="ru-RU" sz="1800" b="1" strike="noStrike" spc="-1" dirty="0" err="1">
                <a:solidFill>
                  <a:srgbClr val="040404"/>
                </a:solidFill>
                <a:latin typeface="Arial"/>
                <a:ea typeface="DejaVu Sans"/>
              </a:rPr>
              <a:t>життєздатні</a:t>
            </a:r>
            <a:r>
              <a:rPr lang="ru-RU" sz="1800" b="1" strike="noStrike" spc="-1" dirty="0">
                <a:solidFill>
                  <a:srgbClr val="040404"/>
                </a:solidFill>
                <a:latin typeface="Arial"/>
                <a:ea typeface="DejaVu Sans"/>
              </a:rPr>
              <a:t> </a:t>
            </a:r>
            <a:r>
              <a:rPr lang="ru-RU" sz="1800" b="1" strike="noStrike" spc="-1" dirty="0" err="1">
                <a:solidFill>
                  <a:srgbClr val="040404"/>
                </a:solidFill>
                <a:latin typeface="Arial"/>
                <a:ea typeface="DejaVu Sans"/>
              </a:rPr>
              <a:t>клітини</a:t>
            </a:r>
            <a:r>
              <a:rPr lang="ru-RU" sz="1800" b="1" strike="noStrike" spc="-1" dirty="0">
                <a:solidFill>
                  <a:srgbClr val="040404"/>
                </a:solidFill>
                <a:latin typeface="Arial"/>
                <a:ea typeface="DejaVu Sans"/>
              </a:rPr>
              <a:t> </a:t>
            </a:r>
            <a:r>
              <a:rPr lang="ru-RU" sz="1800" b="1" strike="noStrike" spc="-1" dirty="0" err="1">
                <a:solidFill>
                  <a:srgbClr val="040404"/>
                </a:solidFill>
                <a:latin typeface="Arial"/>
                <a:ea typeface="DejaVu Sans"/>
              </a:rPr>
              <a:t>фарбуються</a:t>
            </a:r>
            <a:r>
              <a:rPr lang="ru-RU" sz="1800" b="1" strike="noStrike" spc="-1" dirty="0">
                <a:solidFill>
                  <a:srgbClr val="040404"/>
                </a:solidFill>
                <a:latin typeface="Arial"/>
                <a:ea typeface="DejaVu Sans"/>
              </a:rPr>
              <a:t> в </a:t>
            </a:r>
            <a:r>
              <a:rPr lang="ru-RU" sz="1800" b="1" strike="noStrike" spc="-1" dirty="0" err="1">
                <a:solidFill>
                  <a:srgbClr val="040404"/>
                </a:solidFill>
                <a:latin typeface="Arial"/>
                <a:ea typeface="DejaVu Sans"/>
              </a:rPr>
              <a:t>синьо-бузковий</a:t>
            </a:r>
            <a:r>
              <a:rPr lang="ru-RU" sz="1800" b="1" strike="noStrike" spc="-1" dirty="0">
                <a:solidFill>
                  <a:srgbClr val="040404"/>
                </a:solidFill>
                <a:latin typeface="Arial"/>
                <a:ea typeface="DejaVu Sans"/>
              </a:rPr>
              <a:t> </a:t>
            </a:r>
            <a:r>
              <a:rPr lang="ru-RU" sz="1800" b="1" strike="noStrike" spc="-1" dirty="0" err="1">
                <a:solidFill>
                  <a:srgbClr val="040404"/>
                </a:solidFill>
                <a:latin typeface="Arial"/>
                <a:ea typeface="DejaVu Sans"/>
              </a:rPr>
              <a:t>колір</a:t>
            </a:r>
            <a:r>
              <a:rPr lang="ru-RU" sz="1800" b="1" strike="noStrike" spc="-1" dirty="0">
                <a:solidFill>
                  <a:srgbClr val="040404"/>
                </a:solidFill>
                <a:latin typeface="Arial"/>
                <a:ea typeface="DejaVu Sans"/>
              </a:rPr>
              <a:t>.</a:t>
            </a:r>
            <a:endParaRPr lang="ru-RU" sz="1800" b="0" strike="noStrike" spc="-1" dirty="0">
              <a:latin typeface="Arial"/>
            </a:endParaRPr>
          </a:p>
          <a:p>
            <a:pPr algn="just">
              <a:lnSpc>
                <a:spcPct val="100000"/>
              </a:lnSpc>
            </a:pPr>
            <a:r>
              <a:rPr lang="ru-RU" sz="1800" b="1" strike="noStrike" spc="-1" dirty="0" err="1">
                <a:solidFill>
                  <a:srgbClr val="040404"/>
                </a:solidFill>
                <a:latin typeface="Arial"/>
                <a:ea typeface="DejaVu Sans"/>
              </a:rPr>
              <a:t>Визначають</a:t>
            </a:r>
            <a:r>
              <a:rPr lang="ru-RU" sz="1800" b="1" strike="noStrike" spc="-1" dirty="0">
                <a:solidFill>
                  <a:srgbClr val="040404"/>
                </a:solidFill>
                <a:latin typeface="Arial"/>
                <a:ea typeface="DejaVu Sans"/>
              </a:rPr>
              <a:t> ІЗФ - </a:t>
            </a:r>
            <a:r>
              <a:rPr lang="ru-RU" sz="1800" b="1" strike="noStrike" spc="-1" dirty="0" err="1">
                <a:solidFill>
                  <a:srgbClr val="040404"/>
                </a:solidFill>
                <a:latin typeface="Arial"/>
                <a:ea typeface="DejaVu Sans"/>
              </a:rPr>
              <a:t>індекс</a:t>
            </a:r>
            <a:r>
              <a:rPr lang="ru-RU" sz="1800" b="1" strike="noStrike" spc="-1" dirty="0">
                <a:solidFill>
                  <a:srgbClr val="040404"/>
                </a:solidFill>
                <a:latin typeface="Arial"/>
                <a:ea typeface="DejaVu Sans"/>
              </a:rPr>
              <a:t> </a:t>
            </a:r>
            <a:r>
              <a:rPr lang="ru-RU" sz="1800" b="1" strike="noStrike" spc="-1" dirty="0" err="1">
                <a:solidFill>
                  <a:srgbClr val="040404"/>
                </a:solidFill>
                <a:latin typeface="Arial"/>
                <a:ea typeface="DejaVu Sans"/>
              </a:rPr>
              <a:t>завершеності</a:t>
            </a:r>
            <a:r>
              <a:rPr lang="ru-RU" sz="1800" b="1" strike="noStrike" spc="-1" dirty="0">
                <a:solidFill>
                  <a:srgbClr val="040404"/>
                </a:solidFill>
                <a:latin typeface="Arial"/>
                <a:ea typeface="DejaVu Sans"/>
              </a:rPr>
              <a:t> фагоцитозу за формулою:</a:t>
            </a:r>
            <a:endParaRPr lang="ru-RU" sz="1800" b="0" strike="noStrike" spc="-1" dirty="0">
              <a:latin typeface="Arial"/>
            </a:endParaRPr>
          </a:p>
          <a:p>
            <a:pPr algn="just">
              <a:lnSpc>
                <a:spcPct val="100000"/>
              </a:lnSpc>
            </a:pPr>
            <a:endParaRPr lang="ru-RU" sz="1800" b="0" strike="noStrike" spc="-1" dirty="0">
              <a:latin typeface="Arial"/>
            </a:endParaRPr>
          </a:p>
          <a:p>
            <a:pPr algn="just">
              <a:lnSpc>
                <a:spcPct val="100000"/>
              </a:lnSpc>
            </a:pPr>
            <a:endParaRPr lang="ru-RU" sz="1800" b="0" strike="noStrike" spc="-1" dirty="0">
              <a:latin typeface="Arial"/>
            </a:endParaRPr>
          </a:p>
          <a:p>
            <a:pPr algn="just">
              <a:lnSpc>
                <a:spcPct val="100000"/>
              </a:lnSpc>
            </a:pPr>
            <a:endParaRPr lang="ru-RU" sz="1800" b="0" strike="noStrike" spc="-1" dirty="0">
              <a:latin typeface="Arial"/>
            </a:endParaRPr>
          </a:p>
          <a:p>
            <a:pPr algn="just">
              <a:lnSpc>
                <a:spcPct val="100000"/>
              </a:lnSpc>
            </a:pPr>
            <a:endParaRPr lang="ru-RU" sz="1800" b="0" strike="noStrike" spc="-1" dirty="0">
              <a:latin typeface="Arial"/>
            </a:endParaRPr>
          </a:p>
          <a:p>
            <a:pPr algn="just">
              <a:lnSpc>
                <a:spcPct val="100000"/>
              </a:lnSpc>
            </a:pPr>
            <a:r>
              <a:rPr lang="ru-RU" sz="2000" b="1" strike="noStrike" spc="-1" dirty="0" err="1">
                <a:solidFill>
                  <a:srgbClr val="040404"/>
                </a:solidFill>
                <a:latin typeface="Arial"/>
                <a:ea typeface="DejaVu Sans"/>
              </a:rPr>
              <a:t>Завершеним</a:t>
            </a:r>
            <a:r>
              <a:rPr lang="ru-RU" sz="2000" b="1" strike="noStrike" spc="-1" dirty="0">
                <a:solidFill>
                  <a:srgbClr val="040404"/>
                </a:solidFill>
                <a:latin typeface="Arial"/>
                <a:ea typeface="DejaVu Sans"/>
              </a:rPr>
              <a:t> повинен бути фагоцитоз з не </a:t>
            </a:r>
            <a:r>
              <a:rPr lang="ru-RU" sz="2000" b="1" strike="noStrike" spc="-1" dirty="0" err="1">
                <a:solidFill>
                  <a:srgbClr val="040404"/>
                </a:solidFill>
                <a:latin typeface="Arial"/>
                <a:ea typeface="DejaVu Sans"/>
              </a:rPr>
              <a:t>менш</a:t>
            </a:r>
            <a:r>
              <a:rPr lang="ru-RU" sz="2000" b="1" strike="noStrike" spc="-1" dirty="0">
                <a:solidFill>
                  <a:srgbClr val="040404"/>
                </a:solidFill>
                <a:latin typeface="Arial"/>
                <a:ea typeface="DejaVu Sans"/>
              </a:rPr>
              <a:t> 2/3 </a:t>
            </a:r>
            <a:r>
              <a:rPr lang="ru-RU" sz="2000" b="1" strike="noStrike" spc="-1" dirty="0" err="1">
                <a:solidFill>
                  <a:srgbClr val="040404"/>
                </a:solidFill>
                <a:latin typeface="Arial"/>
                <a:ea typeface="DejaVu Sans"/>
              </a:rPr>
              <a:t>фагоцитів</a:t>
            </a:r>
            <a:r>
              <a:rPr lang="ru-RU" sz="2000" b="1" strike="noStrike" spc="-1" dirty="0">
                <a:solidFill>
                  <a:srgbClr val="040404"/>
                </a:solidFill>
                <a:latin typeface="Arial"/>
                <a:ea typeface="DejaVu Sans"/>
              </a:rPr>
              <a:t> (~ 60% і&gt;).</a:t>
            </a:r>
            <a:endParaRPr lang="ru-RU" sz="2000" b="0" strike="noStrike" spc="-1" dirty="0">
              <a:latin typeface="Arial"/>
            </a:endParaRPr>
          </a:p>
          <a:p>
            <a:pPr algn="just">
              <a:lnSpc>
                <a:spcPct val="100000"/>
              </a:lnSpc>
            </a:pPr>
            <a:r>
              <a:rPr lang="ru-RU" sz="2000" b="1" i="1" strike="noStrike" spc="-1" dirty="0">
                <a:solidFill>
                  <a:srgbClr val="C9211E"/>
                </a:solidFill>
                <a:latin typeface="Arial"/>
                <a:ea typeface="DejaVu Sans"/>
              </a:rPr>
              <a:t>б) </a:t>
            </a:r>
            <a:r>
              <a:rPr lang="ru-RU" sz="2000" b="1" i="1" strike="noStrike" spc="-1" dirty="0" err="1">
                <a:solidFill>
                  <a:srgbClr val="C9211E"/>
                </a:solidFill>
                <a:latin typeface="Arial"/>
                <a:ea typeface="DejaVu Sans"/>
              </a:rPr>
              <a:t>Оцінка</a:t>
            </a:r>
            <a:r>
              <a:rPr lang="ru-RU" sz="2000" b="1" i="1" strike="noStrike" spc="-1" dirty="0">
                <a:solidFill>
                  <a:srgbClr val="C9211E"/>
                </a:solidFill>
                <a:latin typeface="Arial"/>
                <a:ea typeface="DejaVu Sans"/>
              </a:rPr>
              <a:t> </a:t>
            </a:r>
            <a:r>
              <a:rPr lang="ru-RU" sz="2000" b="1" i="1" strike="noStrike" spc="-1" dirty="0" err="1">
                <a:solidFill>
                  <a:srgbClr val="C9211E"/>
                </a:solidFill>
                <a:latin typeface="Arial"/>
                <a:ea typeface="DejaVu Sans"/>
              </a:rPr>
              <a:t>завершеності</a:t>
            </a:r>
            <a:r>
              <a:rPr lang="ru-RU" sz="2000" b="1" i="1" strike="noStrike" spc="-1" dirty="0">
                <a:solidFill>
                  <a:srgbClr val="C9211E"/>
                </a:solidFill>
                <a:latin typeface="Arial"/>
                <a:ea typeface="DejaVu Sans"/>
              </a:rPr>
              <a:t> фагоцитозу </a:t>
            </a:r>
            <a:r>
              <a:rPr lang="ru-RU" sz="2000" b="1" i="1" strike="noStrike" spc="-1" dirty="0" err="1">
                <a:solidFill>
                  <a:srgbClr val="C9211E"/>
                </a:solidFill>
                <a:latin typeface="Arial"/>
                <a:ea typeface="DejaVu Sans"/>
              </a:rPr>
              <a:t>прискореним</a:t>
            </a:r>
            <a:r>
              <a:rPr lang="ru-RU" sz="2000" b="1" i="1" strike="noStrike" spc="-1" dirty="0">
                <a:solidFill>
                  <a:srgbClr val="C9211E"/>
                </a:solidFill>
                <a:latin typeface="Arial"/>
                <a:ea typeface="DejaVu Sans"/>
              </a:rPr>
              <a:t> методом </a:t>
            </a:r>
            <a:r>
              <a:rPr lang="ru-RU" sz="2000" b="1" i="1" strike="noStrike" spc="-1" dirty="0" err="1">
                <a:solidFill>
                  <a:srgbClr val="C9211E"/>
                </a:solidFill>
                <a:latin typeface="Arial"/>
                <a:ea typeface="DejaVu Sans"/>
              </a:rPr>
              <a:t>Мотавкіной</a:t>
            </a:r>
            <a:r>
              <a:rPr lang="ru-RU" sz="2000" b="1" i="1" strike="noStrike" spc="-1" dirty="0">
                <a:solidFill>
                  <a:srgbClr val="C9211E"/>
                </a:solidFill>
                <a:latin typeface="Arial"/>
                <a:ea typeface="DejaVu Sans"/>
              </a:rPr>
              <a:t> Н.С., </a:t>
            </a:r>
            <a:r>
              <a:rPr lang="ru-RU" sz="2000" b="1" i="1" strike="noStrike" spc="-1" dirty="0" err="1">
                <a:solidFill>
                  <a:srgbClr val="C9211E"/>
                </a:solidFill>
                <a:latin typeface="Arial"/>
                <a:ea typeface="DejaVu Sans"/>
              </a:rPr>
              <a:t>Ховріної</a:t>
            </a:r>
            <a:r>
              <a:rPr lang="ru-RU" sz="2000" b="1" i="1" strike="noStrike" spc="-1" dirty="0">
                <a:solidFill>
                  <a:srgbClr val="C9211E"/>
                </a:solidFill>
                <a:latin typeface="Arial"/>
                <a:ea typeface="DejaVu Sans"/>
              </a:rPr>
              <a:t> М.П. (1962). </a:t>
            </a:r>
            <a:r>
              <a:rPr lang="ru-RU" sz="1800" b="1" strike="noStrike" spc="-1" dirty="0">
                <a:solidFill>
                  <a:srgbClr val="040404"/>
                </a:solidFill>
                <a:latin typeface="Arial"/>
                <a:ea typeface="DejaVu Sans"/>
              </a:rPr>
              <a:t>Вона </a:t>
            </a:r>
            <a:r>
              <a:rPr lang="ru-RU" sz="1800" b="1" strike="noStrike" spc="-1" dirty="0" err="1">
                <a:solidFill>
                  <a:srgbClr val="040404"/>
                </a:solidFill>
                <a:latin typeface="Arial"/>
                <a:ea typeface="DejaVu Sans"/>
              </a:rPr>
              <a:t>здійснюється</a:t>
            </a:r>
            <a:r>
              <a:rPr lang="ru-RU" sz="1800" b="1" strike="noStrike" spc="-1" dirty="0">
                <a:solidFill>
                  <a:srgbClr val="040404"/>
                </a:solidFill>
                <a:latin typeface="Arial"/>
                <a:ea typeface="DejaVu Sans"/>
              </a:rPr>
              <a:t> </a:t>
            </a:r>
            <a:r>
              <a:rPr lang="ru-RU" sz="1800" b="1" strike="noStrike" spc="-1" dirty="0" err="1">
                <a:solidFill>
                  <a:srgbClr val="040404"/>
                </a:solidFill>
                <a:latin typeface="Arial"/>
                <a:ea typeface="DejaVu Sans"/>
              </a:rPr>
              <a:t>відразу</a:t>
            </a:r>
            <a:r>
              <a:rPr lang="ru-RU" sz="1800" b="1" strike="noStrike" spc="-1" dirty="0">
                <a:solidFill>
                  <a:srgbClr val="040404"/>
                </a:solidFill>
                <a:latin typeface="Arial"/>
                <a:ea typeface="DejaVu Sans"/>
              </a:rPr>
              <a:t> </a:t>
            </a:r>
            <a:r>
              <a:rPr lang="ru-RU" sz="1800" b="1" strike="noStrike" spc="-1" dirty="0" err="1">
                <a:solidFill>
                  <a:srgbClr val="040404"/>
                </a:solidFill>
                <a:latin typeface="Arial"/>
                <a:ea typeface="DejaVu Sans"/>
              </a:rPr>
              <a:t>після</a:t>
            </a:r>
            <a:r>
              <a:rPr lang="ru-RU" sz="1800" b="1" strike="noStrike" spc="-1" dirty="0">
                <a:solidFill>
                  <a:srgbClr val="040404"/>
                </a:solidFill>
                <a:latin typeface="Arial"/>
                <a:ea typeface="DejaVu Sans"/>
              </a:rPr>
              <a:t> </a:t>
            </a:r>
            <a:r>
              <a:rPr lang="ru-RU" sz="1800" b="1" strike="noStrike" spc="-1" dirty="0" err="1">
                <a:solidFill>
                  <a:srgbClr val="040404"/>
                </a:solidFill>
                <a:latin typeface="Arial"/>
                <a:ea typeface="DejaVu Sans"/>
              </a:rPr>
              <a:t>закінчення</a:t>
            </a:r>
            <a:r>
              <a:rPr lang="ru-RU" sz="1800" b="1" strike="noStrike" spc="-1" dirty="0">
                <a:solidFill>
                  <a:srgbClr val="040404"/>
                </a:solidFill>
                <a:latin typeface="Arial"/>
                <a:ea typeface="DejaVu Sans"/>
              </a:rPr>
              <a:t> </a:t>
            </a:r>
            <a:r>
              <a:rPr lang="ru-RU" sz="1800" b="1" strike="noStrike" spc="-1" dirty="0" err="1">
                <a:solidFill>
                  <a:srgbClr val="040404"/>
                </a:solidFill>
                <a:latin typeface="Arial"/>
                <a:ea typeface="Times New Roman"/>
              </a:rPr>
              <a:t>досліду</a:t>
            </a:r>
            <a:r>
              <a:rPr lang="ru-RU" sz="1800" b="1" strike="noStrike" spc="-1" dirty="0">
                <a:solidFill>
                  <a:srgbClr val="040404"/>
                </a:solidFill>
                <a:latin typeface="Arial"/>
                <a:ea typeface="Times New Roman"/>
              </a:rPr>
              <a:t> шляхом </a:t>
            </a:r>
            <a:r>
              <a:rPr lang="ru-RU" sz="1800" b="1" strike="noStrike" spc="-1" dirty="0" err="1">
                <a:solidFill>
                  <a:srgbClr val="040404"/>
                </a:solidFill>
                <a:latin typeface="Arial"/>
                <a:ea typeface="Times New Roman"/>
              </a:rPr>
              <a:t>обробки</a:t>
            </a:r>
            <a:r>
              <a:rPr lang="ru-RU" sz="1800" b="1" strike="noStrike" spc="-1" dirty="0">
                <a:solidFill>
                  <a:srgbClr val="040404"/>
                </a:solidFill>
                <a:latin typeface="Arial"/>
                <a:ea typeface="Times New Roman"/>
              </a:rPr>
              <a:t> </a:t>
            </a:r>
            <a:r>
              <a:rPr lang="ru-RU" sz="1800" b="1" strike="noStrike" spc="-1" dirty="0" err="1">
                <a:solidFill>
                  <a:srgbClr val="040404"/>
                </a:solidFill>
                <a:latin typeface="Arial"/>
                <a:ea typeface="Times New Roman"/>
              </a:rPr>
              <a:t>мікробо-кров'яної</a:t>
            </a:r>
            <a:r>
              <a:rPr lang="ru-RU" sz="1800" b="1" strike="noStrike" spc="-1" dirty="0">
                <a:solidFill>
                  <a:srgbClr val="040404"/>
                </a:solidFill>
                <a:latin typeface="Arial"/>
                <a:ea typeface="Times New Roman"/>
              </a:rPr>
              <a:t> (</a:t>
            </a:r>
            <a:r>
              <a:rPr lang="ru-RU" sz="1800" b="1" strike="noStrike" spc="-1" dirty="0" err="1">
                <a:solidFill>
                  <a:srgbClr val="040404"/>
                </a:solidFill>
                <a:latin typeface="Arial"/>
                <a:ea typeface="Times New Roman"/>
              </a:rPr>
              <a:t>лейкоцитарної</a:t>
            </a:r>
            <a:r>
              <a:rPr lang="ru-RU" sz="1800" b="1" strike="noStrike" spc="-1" dirty="0">
                <a:solidFill>
                  <a:srgbClr val="040404"/>
                </a:solidFill>
                <a:latin typeface="Arial"/>
                <a:ea typeface="Times New Roman"/>
              </a:rPr>
              <a:t>) </a:t>
            </a:r>
            <a:r>
              <a:rPr lang="ru-RU" sz="1800" b="1" strike="noStrike" spc="-1" dirty="0" err="1">
                <a:solidFill>
                  <a:srgbClr val="040404"/>
                </a:solidFill>
                <a:latin typeface="Arial"/>
                <a:ea typeface="Times New Roman"/>
              </a:rPr>
              <a:t>суспензії</a:t>
            </a:r>
            <a:r>
              <a:rPr lang="ru-RU" sz="1800" b="1" strike="noStrike" spc="-1" dirty="0">
                <a:solidFill>
                  <a:srgbClr val="040404"/>
                </a:solidFill>
                <a:latin typeface="Arial"/>
                <a:ea typeface="Times New Roman"/>
              </a:rPr>
              <a:t> </a:t>
            </a:r>
            <a:r>
              <a:rPr lang="ru-RU" sz="1800" b="1" strike="noStrike" spc="-1" dirty="0" err="1">
                <a:solidFill>
                  <a:srgbClr val="040404"/>
                </a:solidFill>
                <a:latin typeface="Arial"/>
                <a:ea typeface="Times New Roman"/>
              </a:rPr>
              <a:t>розчином</a:t>
            </a:r>
            <a:r>
              <a:rPr lang="ru-RU" sz="1800" b="1" strike="noStrike" spc="-1" dirty="0">
                <a:solidFill>
                  <a:srgbClr val="040404"/>
                </a:solidFill>
                <a:latin typeface="Arial"/>
                <a:ea typeface="Times New Roman"/>
              </a:rPr>
              <a:t> </a:t>
            </a:r>
            <a:r>
              <a:rPr lang="ru-RU" sz="1800" b="1" strike="noStrike" spc="-1" dirty="0" err="1">
                <a:solidFill>
                  <a:srgbClr val="040404"/>
                </a:solidFill>
                <a:latin typeface="Arial"/>
                <a:ea typeface="Times New Roman"/>
              </a:rPr>
              <a:t>флюорохромів</a:t>
            </a:r>
            <a:r>
              <a:rPr lang="ru-RU" sz="1800" b="1" strike="noStrike" spc="-1" dirty="0">
                <a:solidFill>
                  <a:srgbClr val="040404"/>
                </a:solidFill>
                <a:latin typeface="Arial"/>
                <a:ea typeface="Times New Roman"/>
              </a:rPr>
              <a:t> - акридину оранжевого 1: 1000. </a:t>
            </a:r>
            <a:r>
              <a:rPr lang="ru-RU" sz="1800" b="1" strike="noStrike" spc="-1" dirty="0" err="1">
                <a:solidFill>
                  <a:srgbClr val="040404"/>
                </a:solidFill>
                <a:latin typeface="Arial"/>
                <a:ea typeface="Times New Roman"/>
              </a:rPr>
              <a:t>Мертві</a:t>
            </a:r>
            <a:r>
              <a:rPr lang="ru-RU" sz="1800" b="1" strike="noStrike" spc="-1" dirty="0">
                <a:solidFill>
                  <a:srgbClr val="040404"/>
                </a:solidFill>
                <a:latin typeface="Arial"/>
                <a:ea typeface="Times New Roman"/>
              </a:rPr>
              <a:t> </a:t>
            </a:r>
            <a:r>
              <a:rPr lang="ru-RU" sz="1800" b="1" strike="noStrike" spc="-1" dirty="0" err="1">
                <a:solidFill>
                  <a:srgbClr val="040404"/>
                </a:solidFill>
                <a:latin typeface="Arial"/>
                <a:ea typeface="Times New Roman"/>
              </a:rPr>
              <a:t>клітини</a:t>
            </a:r>
            <a:r>
              <a:rPr lang="ru-RU" sz="1800" b="1" strike="noStrike" spc="-1" dirty="0">
                <a:solidFill>
                  <a:srgbClr val="040404"/>
                </a:solidFill>
                <a:latin typeface="Arial"/>
                <a:ea typeface="Times New Roman"/>
              </a:rPr>
              <a:t> </a:t>
            </a:r>
            <a:r>
              <a:rPr lang="ru-RU" sz="1800" b="1" strike="noStrike" spc="-1" dirty="0" err="1">
                <a:solidFill>
                  <a:srgbClr val="040404"/>
                </a:solidFill>
                <a:latin typeface="Arial"/>
                <a:ea typeface="Times New Roman"/>
              </a:rPr>
              <a:t>під</a:t>
            </a:r>
            <a:r>
              <a:rPr lang="ru-RU" sz="1800" b="1" strike="noStrike" spc="-1" dirty="0">
                <a:solidFill>
                  <a:srgbClr val="040404"/>
                </a:solidFill>
                <a:latin typeface="Arial"/>
                <a:ea typeface="Times New Roman"/>
              </a:rPr>
              <a:t> </a:t>
            </a:r>
            <a:r>
              <a:rPr lang="ru-RU" sz="1800" b="1" strike="noStrike" spc="-1" dirty="0" err="1">
                <a:solidFill>
                  <a:srgbClr val="040404"/>
                </a:solidFill>
                <a:latin typeface="Arial"/>
                <a:ea typeface="Times New Roman"/>
              </a:rPr>
              <a:t>люмінесцентним</a:t>
            </a:r>
            <a:r>
              <a:rPr lang="ru-RU" sz="1800" b="1" strike="noStrike" spc="-1" dirty="0">
                <a:solidFill>
                  <a:srgbClr val="040404"/>
                </a:solidFill>
                <a:latin typeface="Arial"/>
                <a:ea typeface="Times New Roman"/>
              </a:rPr>
              <a:t> </a:t>
            </a:r>
            <a:r>
              <a:rPr lang="ru-RU" sz="1800" b="1" strike="noStrike" spc="-1" dirty="0" err="1">
                <a:solidFill>
                  <a:srgbClr val="040404"/>
                </a:solidFill>
                <a:latin typeface="Arial"/>
                <a:ea typeface="Times New Roman"/>
              </a:rPr>
              <a:t>мікроскопом</a:t>
            </a:r>
            <a:r>
              <a:rPr lang="ru-RU" sz="1800" b="1" strike="noStrike" spc="-1" dirty="0">
                <a:solidFill>
                  <a:srgbClr val="040404"/>
                </a:solidFill>
                <a:latin typeface="Arial"/>
                <a:ea typeface="Times New Roman"/>
              </a:rPr>
              <a:t> оранжево-</a:t>
            </a:r>
            <a:r>
              <a:rPr lang="ru-RU" sz="1800" b="1" strike="noStrike" spc="-1" dirty="0" err="1">
                <a:solidFill>
                  <a:srgbClr val="040404"/>
                </a:solidFill>
                <a:latin typeface="Arial"/>
                <a:ea typeface="Times New Roman"/>
              </a:rPr>
              <a:t>жовті</a:t>
            </a:r>
            <a:r>
              <a:rPr lang="ru-RU" sz="1800" b="1" strike="noStrike" spc="-1" dirty="0">
                <a:solidFill>
                  <a:srgbClr val="040404"/>
                </a:solidFill>
                <a:latin typeface="Arial"/>
                <a:ea typeface="Times New Roman"/>
              </a:rPr>
              <a:t>, </a:t>
            </a:r>
            <a:r>
              <a:rPr lang="ru-RU" sz="1800" b="1" strike="noStrike" spc="-1" dirty="0" err="1">
                <a:solidFill>
                  <a:srgbClr val="040404"/>
                </a:solidFill>
                <a:latin typeface="Arial"/>
                <a:ea typeface="Times New Roman"/>
              </a:rPr>
              <a:t>живі</a:t>
            </a:r>
            <a:r>
              <a:rPr lang="ru-RU" sz="1800" b="1" strike="noStrike" spc="-1" dirty="0">
                <a:solidFill>
                  <a:srgbClr val="040404"/>
                </a:solidFill>
                <a:latin typeface="Arial"/>
                <a:ea typeface="Times New Roman"/>
              </a:rPr>
              <a:t> - </a:t>
            </a:r>
            <a:r>
              <a:rPr lang="ru-RU" sz="1800" b="1" strike="noStrike" spc="-1" dirty="0" err="1">
                <a:solidFill>
                  <a:srgbClr val="040404"/>
                </a:solidFill>
                <a:latin typeface="Arial"/>
                <a:ea typeface="Times New Roman"/>
              </a:rPr>
              <a:t>зелені</a:t>
            </a:r>
            <a:r>
              <a:rPr lang="ru-RU" sz="1800" b="1" strike="noStrike" spc="-1" dirty="0">
                <a:solidFill>
                  <a:srgbClr val="040404"/>
                </a:solidFill>
                <a:latin typeface="Arial"/>
                <a:ea typeface="Times New Roman"/>
              </a:rPr>
              <a:t>. </a:t>
            </a:r>
            <a:r>
              <a:rPr lang="ru-RU" sz="1800" b="1" strike="noStrike" spc="-1" dirty="0" err="1">
                <a:solidFill>
                  <a:srgbClr val="040404"/>
                </a:solidFill>
                <a:latin typeface="Arial"/>
                <a:ea typeface="Times New Roman"/>
              </a:rPr>
              <a:t>Розрахунок</a:t>
            </a:r>
            <a:r>
              <a:rPr lang="ru-RU" sz="1800" b="1" strike="noStrike" spc="-1" dirty="0">
                <a:solidFill>
                  <a:srgbClr val="040404"/>
                </a:solidFill>
                <a:latin typeface="Arial"/>
                <a:ea typeface="Times New Roman"/>
              </a:rPr>
              <a:t> </a:t>
            </a:r>
            <a:r>
              <a:rPr lang="ru-RU" sz="1800" b="1" strike="noStrike" spc="-1" dirty="0" err="1">
                <a:solidFill>
                  <a:srgbClr val="040404"/>
                </a:solidFill>
                <a:latin typeface="Arial"/>
                <a:ea typeface="Times New Roman"/>
              </a:rPr>
              <a:t>завершеності</a:t>
            </a:r>
            <a:r>
              <a:rPr lang="ru-RU" sz="1800" b="1" strike="noStrike" spc="-1" dirty="0">
                <a:solidFill>
                  <a:srgbClr val="040404"/>
                </a:solidFill>
                <a:latin typeface="Arial"/>
                <a:ea typeface="Times New Roman"/>
              </a:rPr>
              <a:t> </a:t>
            </a:r>
            <a:r>
              <a:rPr lang="ru-RU" sz="1800" b="1" strike="noStrike" spc="-1" dirty="0" err="1">
                <a:solidFill>
                  <a:srgbClr val="040404"/>
                </a:solidFill>
                <a:latin typeface="Arial"/>
                <a:ea typeface="Times New Roman"/>
              </a:rPr>
              <a:t>роблять</a:t>
            </a:r>
            <a:r>
              <a:rPr lang="ru-RU" sz="1800" b="1" strike="noStrike" spc="-1" dirty="0">
                <a:solidFill>
                  <a:srgbClr val="040404"/>
                </a:solidFill>
                <a:latin typeface="Arial"/>
                <a:ea typeface="Times New Roman"/>
              </a:rPr>
              <a:t> за </a:t>
            </a:r>
            <a:r>
              <a:rPr lang="ru-RU" sz="1800" b="1" strike="noStrike" spc="-1" dirty="0" err="1">
                <a:solidFill>
                  <a:srgbClr val="040404"/>
                </a:solidFill>
                <a:latin typeface="Arial"/>
                <a:ea typeface="Times New Roman"/>
              </a:rPr>
              <a:t>відсотком</a:t>
            </a:r>
            <a:r>
              <a:rPr lang="ru-RU" sz="1800" b="1" strike="noStrike" spc="-1" dirty="0">
                <a:solidFill>
                  <a:srgbClr val="040404"/>
                </a:solidFill>
                <a:latin typeface="Arial"/>
                <a:ea typeface="Times New Roman"/>
              </a:rPr>
              <a:t> </a:t>
            </a:r>
            <a:r>
              <a:rPr lang="ru-RU" sz="1800" b="1" strike="noStrike" spc="-1" dirty="0" err="1">
                <a:solidFill>
                  <a:srgbClr val="040404"/>
                </a:solidFill>
                <a:latin typeface="Arial"/>
                <a:ea typeface="Times New Roman"/>
              </a:rPr>
              <a:t>фагоцитів</a:t>
            </a:r>
            <a:r>
              <a:rPr lang="ru-RU" sz="1800" b="1" strike="noStrike" spc="-1" dirty="0">
                <a:solidFill>
                  <a:srgbClr val="040404"/>
                </a:solidFill>
                <a:latin typeface="Arial"/>
                <a:ea typeface="Times New Roman"/>
              </a:rPr>
              <a:t> з </a:t>
            </a:r>
            <a:r>
              <a:rPr lang="ru-RU" sz="1800" b="1" strike="noStrike" spc="-1" dirty="0" err="1">
                <a:solidFill>
                  <a:srgbClr val="040404"/>
                </a:solidFill>
                <a:latin typeface="Arial"/>
                <a:ea typeface="Times New Roman"/>
              </a:rPr>
              <a:t>поглиненими</a:t>
            </a:r>
            <a:r>
              <a:rPr lang="ru-RU" sz="1800" b="1" strike="noStrike" spc="-1" dirty="0">
                <a:solidFill>
                  <a:srgbClr val="040404"/>
                </a:solidFill>
                <a:latin typeface="Arial"/>
                <a:ea typeface="Times New Roman"/>
              </a:rPr>
              <a:t> </a:t>
            </a:r>
            <a:r>
              <a:rPr lang="ru-RU" sz="1800" b="1" strike="noStrike" spc="-1" dirty="0" err="1">
                <a:solidFill>
                  <a:srgbClr val="040404"/>
                </a:solidFill>
                <a:latin typeface="Arial"/>
                <a:ea typeface="Times New Roman"/>
              </a:rPr>
              <a:t>мікроорганізмами</a:t>
            </a:r>
            <a:r>
              <a:rPr lang="ru-RU" sz="1800" b="1" strike="noStrike" spc="-1" dirty="0">
                <a:solidFill>
                  <a:srgbClr val="040404"/>
                </a:solidFill>
                <a:latin typeface="Arial"/>
                <a:ea typeface="Times New Roman"/>
              </a:rPr>
              <a:t>.</a:t>
            </a:r>
            <a:endParaRPr lang="ru-RU" sz="1800" b="0" strike="noStrike" spc="-1" dirty="0">
              <a:latin typeface="Arial"/>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8345" y="2588396"/>
            <a:ext cx="4305869" cy="9330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CustomShape 1"/>
          <p:cNvSpPr/>
          <p:nvPr/>
        </p:nvSpPr>
        <p:spPr>
          <a:xfrm>
            <a:off x="144000" y="214200"/>
            <a:ext cx="8782560" cy="5331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800" b="1" strike="noStrike" spc="-1">
                <a:solidFill>
                  <a:srgbClr val="FF0000"/>
                </a:solidFill>
                <a:latin typeface="Calibri"/>
                <a:ea typeface="DejaVu Sans"/>
              </a:rPr>
              <a:t>ПИТАННЯ ДЛЯ САМОСТІЙНОЇ РОБОТИ </a:t>
            </a:r>
            <a:endParaRPr lang="ru-RU" sz="2800" b="0" strike="noStrike" spc="-1">
              <a:latin typeface="Arial"/>
            </a:endParaRPr>
          </a:p>
          <a:p>
            <a:pPr algn="just">
              <a:lnSpc>
                <a:spcPct val="100000"/>
              </a:lnSpc>
            </a:pPr>
            <a:endParaRPr lang="ru-RU" sz="2800" b="0" strike="noStrike" spc="-1">
              <a:latin typeface="Arial"/>
            </a:endParaRPr>
          </a:p>
          <a:p>
            <a:pPr algn="just">
              <a:lnSpc>
                <a:spcPct val="100000"/>
              </a:lnSpc>
            </a:pPr>
            <a:r>
              <a:rPr lang="ru-RU" sz="2400" b="1" strike="noStrike" spc="-1">
                <a:solidFill>
                  <a:srgbClr val="000000"/>
                </a:solidFill>
                <a:latin typeface="Calibri"/>
                <a:ea typeface="DejaVu Sans"/>
              </a:rPr>
              <a:t>1. Кисневозалежна і кисневонезалежна бактерицидність фагоцитів.</a:t>
            </a:r>
            <a:endParaRPr lang="ru-RU" sz="2400" b="0" strike="noStrike" spc="-1">
              <a:latin typeface="Arial"/>
            </a:endParaRPr>
          </a:p>
          <a:p>
            <a:pPr algn="just">
              <a:lnSpc>
                <a:spcPct val="100000"/>
              </a:lnSpc>
            </a:pPr>
            <a:r>
              <a:rPr lang="ru-RU" sz="2400" b="1" strike="noStrike" spc="-1">
                <a:solidFill>
                  <a:srgbClr val="000000"/>
                </a:solidFill>
                <a:latin typeface="Calibri"/>
                <a:ea typeface="DejaVu Sans"/>
              </a:rPr>
              <a:t>2. Механізми пригнічення паразитами фагоцитарної реакції.</a:t>
            </a:r>
            <a:endParaRPr lang="ru-RU" sz="2400" b="0" strike="noStrike" spc="-1">
              <a:latin typeface="Arial"/>
            </a:endParaRPr>
          </a:p>
          <a:p>
            <a:pPr algn="just">
              <a:lnSpc>
                <a:spcPct val="100000"/>
              </a:lnSpc>
            </a:pPr>
            <a:r>
              <a:rPr lang="ru-RU" sz="2400" b="1" strike="noStrike" spc="-1">
                <a:solidFill>
                  <a:srgbClr val="000000"/>
                </a:solidFill>
                <a:latin typeface="Calibri"/>
                <a:ea typeface="DejaVu Sans"/>
              </a:rPr>
              <a:t>3. Молекулярно-клітинний механізм хемотаксису.</a:t>
            </a:r>
            <a:endParaRPr lang="ru-RU" sz="2400" b="0" strike="noStrike" spc="-1">
              <a:latin typeface="Arial"/>
            </a:endParaRPr>
          </a:p>
          <a:p>
            <a:pPr algn="just">
              <a:lnSpc>
                <a:spcPct val="100000"/>
              </a:lnSpc>
            </a:pPr>
            <a:r>
              <a:rPr lang="ru-RU" sz="2400" b="1" strike="noStrike" spc="-1">
                <a:solidFill>
                  <a:srgbClr val="000000"/>
                </a:solidFill>
                <a:latin typeface="Calibri"/>
                <a:ea typeface="DejaVu Sans"/>
              </a:rPr>
              <a:t>4. Механізм ефекту опсонізації.</a:t>
            </a:r>
            <a:endParaRPr lang="ru-RU" sz="2400" b="0" strike="noStrike" spc="-1">
              <a:latin typeface="Arial"/>
            </a:endParaRPr>
          </a:p>
          <a:p>
            <a:pPr algn="just">
              <a:lnSpc>
                <a:spcPct val="100000"/>
              </a:lnSpc>
            </a:pPr>
            <a:r>
              <a:rPr lang="ru-RU" sz="2400" b="1" strike="noStrike" spc="-1">
                <a:solidFill>
                  <a:srgbClr val="000000"/>
                </a:solidFill>
                <a:latin typeface="Calibri"/>
                <a:ea typeface="DejaVu Sans"/>
              </a:rPr>
              <a:t>5. Який механізм судинної реакції при гострому запаленні?</a:t>
            </a:r>
            <a:endParaRPr lang="ru-RU" sz="2400" b="0" strike="noStrike" spc="-1">
              <a:latin typeface="Arial"/>
            </a:endParaRPr>
          </a:p>
          <a:p>
            <a:pPr algn="just">
              <a:lnSpc>
                <a:spcPct val="100000"/>
              </a:lnSpc>
            </a:pPr>
            <a:r>
              <a:rPr lang="ru-RU" sz="2400" b="1" strike="noStrike" spc="-1">
                <a:solidFill>
                  <a:srgbClr val="000000"/>
                </a:solidFill>
                <a:latin typeface="Calibri"/>
                <a:ea typeface="DejaVu Sans"/>
              </a:rPr>
              <a:t>6. Навести молекулярно-клітинні механізми міграції імунокомпетентних клітин у ланку запалення?</a:t>
            </a:r>
            <a:endParaRPr lang="ru-RU" sz="2400" b="0" strike="noStrike" spc="-1">
              <a:latin typeface="Arial"/>
            </a:endParaRPr>
          </a:p>
          <a:p>
            <a:pPr algn="just">
              <a:lnSpc>
                <a:spcPct val="100000"/>
              </a:lnSpc>
            </a:pPr>
            <a:r>
              <a:rPr lang="ru-RU" sz="2400" b="1" strike="noStrike" spc="-1">
                <a:solidFill>
                  <a:srgbClr val="000000"/>
                </a:solidFill>
                <a:latin typeface="Calibri"/>
                <a:ea typeface="DejaVu Sans"/>
              </a:rPr>
              <a:t>7. Що мається на увазі під поняттям “метаболічний вибух”, який виникає у фагоцитуючих клітинах?</a:t>
            </a:r>
            <a:endParaRPr lang="ru-RU" sz="2400" b="0" strike="noStrike" spc="-1">
              <a:latin typeface="Arial"/>
            </a:endParaRPr>
          </a:p>
          <a:p>
            <a:pPr algn="just">
              <a:lnSpc>
                <a:spcPct val="100000"/>
              </a:lnSpc>
            </a:pPr>
            <a:r>
              <a:rPr lang="ru-RU" sz="2400" b="1" strike="noStrike" spc="-1">
                <a:solidFill>
                  <a:srgbClr val="000000"/>
                </a:solidFill>
                <a:latin typeface="Calibri"/>
                <a:ea typeface="DejaVu Sans"/>
              </a:rPr>
              <a:t>8. Які активні форми кисню та галогенів утворюються при “метаболічному вибуху”.</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Shape 1"/>
          <p:cNvSpPr txBox="1"/>
          <p:nvPr/>
        </p:nvSpPr>
        <p:spPr>
          <a:xfrm>
            <a:off x="555840" y="254160"/>
            <a:ext cx="4556160" cy="5977440"/>
          </a:xfrm>
          <a:prstGeom prst="rect">
            <a:avLst/>
          </a:prstGeom>
          <a:noFill/>
          <a:ln>
            <a:noFill/>
          </a:ln>
        </p:spPr>
        <p:txBody>
          <a:bodyPr lIns="90000" tIns="45000" rIns="90000" bIns="45000">
            <a:spAutoFit/>
          </a:bodyPr>
          <a:lstStyle/>
          <a:p>
            <a:pPr algn="just"/>
            <a:r>
              <a:rPr lang="ru-RU" sz="1800" b="1" i="1" strike="noStrike" spc="-1" dirty="0" err="1">
                <a:solidFill>
                  <a:srgbClr val="F9070A"/>
                </a:solidFill>
                <a:latin typeface="Arial"/>
              </a:rPr>
              <a:t>Діапедез</a:t>
            </a:r>
            <a:r>
              <a:rPr lang="ru-RU" sz="1800" b="1" i="1" strike="noStrike" spc="-1" dirty="0">
                <a:solidFill>
                  <a:srgbClr val="F9070A"/>
                </a:solidFill>
                <a:latin typeface="Arial"/>
              </a:rPr>
              <a:t> </a:t>
            </a:r>
            <a:r>
              <a:rPr lang="ru-RU" sz="1800" b="1" strike="noStrike" spc="-1" dirty="0">
                <a:solidFill>
                  <a:srgbClr val="F9070A"/>
                </a:solidFill>
                <a:latin typeface="Arial"/>
              </a:rPr>
              <a:t>(др.-</a:t>
            </a:r>
            <a:r>
              <a:rPr lang="ru-RU" sz="1800" b="1" strike="noStrike" spc="-1" dirty="0" err="1">
                <a:solidFill>
                  <a:srgbClr val="F9070A"/>
                </a:solidFill>
                <a:latin typeface="Arial"/>
              </a:rPr>
              <a:t>грец</a:t>
            </a:r>
            <a:r>
              <a:rPr lang="ru-RU" sz="1800" b="1" strike="noStrike" spc="-1" dirty="0">
                <a:solidFill>
                  <a:srgbClr val="F9070A"/>
                </a:solidFill>
                <a:latin typeface="Arial"/>
              </a:rPr>
              <a:t>. </a:t>
            </a:r>
            <a:r>
              <a:rPr lang="ru-RU" sz="1800" b="1" strike="noStrike" spc="-1" dirty="0" err="1">
                <a:solidFill>
                  <a:srgbClr val="F9070A"/>
                </a:solidFill>
                <a:latin typeface="Arial"/>
              </a:rPr>
              <a:t>δι</a:t>
            </a:r>
            <a:r>
              <a:rPr lang="ru-RU" sz="1800" b="1" strike="noStrike" spc="-1" dirty="0">
                <a:solidFill>
                  <a:srgbClr val="F9070A"/>
                </a:solidFill>
                <a:latin typeface="Arial"/>
              </a:rPr>
              <a:t>απηδάω - перестрибую, перескакую)</a:t>
            </a:r>
            <a:r>
              <a:rPr lang="ru-RU" sz="1800" b="1" strike="noStrike" spc="-1" dirty="0">
                <a:latin typeface="Arial"/>
              </a:rPr>
              <a:t> - вихід формених елементів крові через стінки капілярів і дрібних вен у зв'язку з порушенням їх тонусу і проникності, що спостерігається, зокрема, </a:t>
            </a:r>
            <a:r>
              <a:rPr lang="ru-RU" sz="1800" b="1" u="sng" strike="noStrike" spc="-1" dirty="0">
                <a:uFillTx/>
                <a:latin typeface="Arial"/>
              </a:rPr>
              <a:t>при запаленні тканин, що оточують ці судини. Один </a:t>
            </a:r>
            <a:r>
              <a:rPr lang="ru-RU" sz="1800" b="1" u="sng" strike="noStrike" spc="-1" dirty="0" err="1">
                <a:uFillTx/>
                <a:latin typeface="Arial"/>
              </a:rPr>
              <a:t>із</a:t>
            </a:r>
            <a:r>
              <a:rPr lang="ru-RU" sz="1800" b="1" u="sng" strike="noStrike" spc="-1" dirty="0">
                <a:uFillTx/>
                <a:latin typeface="Arial"/>
              </a:rPr>
              <a:t> </a:t>
            </a:r>
            <a:r>
              <a:rPr lang="ru-RU" sz="1800" b="1" u="sng" strike="noStrike" spc="-1" dirty="0" err="1">
                <a:uFillTx/>
                <a:latin typeface="Arial"/>
              </a:rPr>
              <a:t>видів</a:t>
            </a:r>
            <a:r>
              <a:rPr lang="ru-RU" sz="1800" b="1" u="sng" strike="noStrike" spc="-1" dirty="0">
                <a:uFillTx/>
                <a:latin typeface="Arial"/>
              </a:rPr>
              <a:t> </a:t>
            </a:r>
            <a:r>
              <a:rPr lang="ru-RU" sz="1800" b="1" u="sng" strike="noStrike" spc="-1" dirty="0" err="1">
                <a:uFillTx/>
                <a:latin typeface="Arial"/>
              </a:rPr>
              <a:t>кровотечі</a:t>
            </a:r>
            <a:r>
              <a:rPr lang="ru-RU" sz="1800" b="1" strike="noStrike" spc="-1" dirty="0">
                <a:latin typeface="Arial"/>
              </a:rPr>
              <a:t>.</a:t>
            </a:r>
          </a:p>
          <a:p>
            <a:pPr algn="just"/>
            <a:r>
              <a:rPr lang="ru-RU" sz="1800" b="1" i="1" strike="noStrike" spc="-1" dirty="0" err="1">
                <a:solidFill>
                  <a:srgbClr val="F9070A"/>
                </a:solidFill>
                <a:latin typeface="Arial"/>
              </a:rPr>
              <a:t>Діапедез</a:t>
            </a:r>
            <a:r>
              <a:rPr lang="ru-RU" sz="1800" b="1" i="1" strike="noStrike" spc="-1" dirty="0">
                <a:solidFill>
                  <a:srgbClr val="F9070A"/>
                </a:solidFill>
                <a:latin typeface="Arial"/>
              </a:rPr>
              <a:t> </a:t>
            </a:r>
            <a:r>
              <a:rPr lang="ru-RU" sz="1800" b="1" i="1" strike="noStrike" spc="-1" dirty="0" err="1">
                <a:solidFill>
                  <a:srgbClr val="F9070A"/>
                </a:solidFill>
                <a:latin typeface="Arial"/>
              </a:rPr>
              <a:t>нейтрофілів</a:t>
            </a:r>
            <a:r>
              <a:rPr lang="ru-RU" sz="1800" b="1" i="1" strike="noStrike" spc="-1" dirty="0">
                <a:solidFill>
                  <a:srgbClr val="F9070A"/>
                </a:solidFill>
                <a:latin typeface="Arial"/>
              </a:rPr>
              <a:t> </a:t>
            </a:r>
            <a:r>
              <a:rPr lang="ru-RU" sz="1800" b="1" strike="noStrike" spc="-1" dirty="0">
                <a:latin typeface="Arial"/>
              </a:rPr>
              <a:t>– </a:t>
            </a:r>
            <a:r>
              <a:rPr lang="ru-RU" sz="1800" b="1" strike="noStrike" spc="-1" dirty="0" err="1">
                <a:latin typeface="Arial"/>
              </a:rPr>
              <a:t>процес</a:t>
            </a:r>
            <a:r>
              <a:rPr lang="ru-RU" sz="1800" b="1" strike="noStrike" spc="-1" dirty="0">
                <a:latin typeface="Arial"/>
              </a:rPr>
              <a:t> переходу </a:t>
            </a:r>
            <a:r>
              <a:rPr lang="ru-RU" sz="1800" b="1" strike="noStrike" spc="-1" dirty="0" err="1">
                <a:latin typeface="Arial"/>
              </a:rPr>
              <a:t>нейтрофілів</a:t>
            </a:r>
            <a:r>
              <a:rPr lang="ru-RU" sz="1800" b="1" strike="noStrike" spc="-1" dirty="0">
                <a:latin typeface="Arial"/>
              </a:rPr>
              <a:t> у </a:t>
            </a:r>
            <a:r>
              <a:rPr lang="ru-RU" sz="1800" b="1" strike="noStrike" spc="-1" dirty="0" err="1">
                <a:latin typeface="Arial"/>
              </a:rPr>
              <a:t>тканини</a:t>
            </a:r>
            <a:r>
              <a:rPr lang="ru-RU" sz="1800" b="1" strike="noStrike" spc="-1" dirty="0">
                <a:latin typeface="Arial"/>
              </a:rPr>
              <a:t>. При </a:t>
            </a:r>
            <a:r>
              <a:rPr lang="ru-RU" sz="1800" b="1" strike="noStrike" spc="-1" dirty="0" err="1">
                <a:latin typeface="Arial"/>
              </a:rPr>
              <a:t>цьому</a:t>
            </a:r>
            <a:r>
              <a:rPr lang="ru-RU" sz="1800" b="1" strike="noStrike" spc="-1" dirty="0">
                <a:latin typeface="Arial"/>
              </a:rPr>
              <a:t> </a:t>
            </a:r>
            <a:r>
              <a:rPr lang="ru-RU" sz="1800" b="1" strike="noStrike" spc="-1" dirty="0" err="1">
                <a:latin typeface="Arial"/>
              </a:rPr>
              <a:t>нейтрофіли</a:t>
            </a:r>
            <a:r>
              <a:rPr lang="ru-RU" sz="1800" b="1" strike="noStrike" spc="-1" dirty="0">
                <a:latin typeface="Arial"/>
              </a:rPr>
              <a:t> </a:t>
            </a:r>
            <a:r>
              <a:rPr lang="ru-RU" sz="1800" b="1" strike="noStrike" spc="-1" dirty="0" err="1">
                <a:latin typeface="Arial"/>
              </a:rPr>
              <a:t>проникають</a:t>
            </a:r>
            <a:r>
              <a:rPr lang="ru-RU" sz="1800" b="1" strike="noStrike" spc="-1" dirty="0">
                <a:latin typeface="Arial"/>
              </a:rPr>
              <a:t> у </a:t>
            </a:r>
            <a:r>
              <a:rPr lang="ru-RU" sz="1800" b="1" strike="noStrike" spc="-1" dirty="0" err="1">
                <a:latin typeface="Arial"/>
              </a:rPr>
              <a:t>щілини</a:t>
            </a:r>
            <a:r>
              <a:rPr lang="ru-RU" sz="1800" b="1" strike="noStrike" spc="-1" dirty="0">
                <a:latin typeface="Arial"/>
              </a:rPr>
              <a:t> </a:t>
            </a:r>
            <a:r>
              <a:rPr lang="ru-RU" sz="1800" b="1" strike="noStrike" spc="-1" dirty="0" err="1">
                <a:latin typeface="Arial"/>
              </a:rPr>
              <a:t>між</a:t>
            </a:r>
            <a:r>
              <a:rPr lang="ru-RU" sz="1800" b="1" strike="noStrike" spc="-1" dirty="0">
                <a:latin typeface="Arial"/>
              </a:rPr>
              <a:t> </a:t>
            </a:r>
            <a:r>
              <a:rPr lang="ru-RU" sz="1800" b="1" strike="noStrike" spc="-1" dirty="0" err="1">
                <a:latin typeface="Arial"/>
              </a:rPr>
              <a:t>ендотеліальними</a:t>
            </a:r>
            <a:r>
              <a:rPr lang="ru-RU" sz="1800" b="1" strike="noStrike" spc="-1" dirty="0">
                <a:latin typeface="Arial"/>
              </a:rPr>
              <a:t> </a:t>
            </a:r>
            <a:r>
              <a:rPr lang="ru-RU" sz="1800" b="1" strike="noStrike" spc="-1" dirty="0" err="1">
                <a:latin typeface="Arial"/>
              </a:rPr>
              <a:t>клітинами</a:t>
            </a:r>
            <a:r>
              <a:rPr lang="ru-RU" sz="1800" b="1" strike="noStrike" spc="-1" dirty="0">
                <a:latin typeface="Arial"/>
              </a:rPr>
              <a:t> </a:t>
            </a:r>
            <a:r>
              <a:rPr lang="ru-RU" sz="1800" b="1" strike="noStrike" spc="-1" dirty="0" err="1">
                <a:latin typeface="Arial"/>
              </a:rPr>
              <a:t>посткапілярних</a:t>
            </a:r>
            <a:r>
              <a:rPr lang="ru-RU" sz="1800" b="1" strike="noStrike" spc="-1" dirty="0">
                <a:latin typeface="Arial"/>
              </a:rPr>
              <a:t> </a:t>
            </a:r>
            <a:r>
              <a:rPr lang="ru-RU" sz="1800" b="1" strike="noStrike" spc="-1" dirty="0" err="1">
                <a:latin typeface="Arial"/>
              </a:rPr>
              <a:t>венул</a:t>
            </a:r>
            <a:r>
              <a:rPr lang="ru-RU" sz="1800" b="1" strike="noStrike" spc="-1" dirty="0">
                <a:latin typeface="Arial"/>
              </a:rPr>
              <a:t> </a:t>
            </a:r>
            <a:r>
              <a:rPr lang="ru-RU" sz="1800" b="1" strike="noStrike" spc="-1" dirty="0" err="1">
                <a:latin typeface="Arial"/>
              </a:rPr>
              <a:t>завдяки</a:t>
            </a:r>
            <a:r>
              <a:rPr lang="ru-RU" sz="1800" b="1" strike="noStrike" spc="-1" dirty="0">
                <a:latin typeface="Arial"/>
              </a:rPr>
              <a:t> </a:t>
            </a:r>
            <a:r>
              <a:rPr lang="ru-RU" sz="1800" b="1" strike="noStrike" spc="-1" dirty="0" err="1">
                <a:latin typeface="Arial"/>
              </a:rPr>
              <a:t>розбіжності</a:t>
            </a:r>
            <a:r>
              <a:rPr lang="ru-RU" sz="1800" b="1" strike="noStrike" spc="-1" dirty="0">
                <a:latin typeface="Arial"/>
              </a:rPr>
              <a:t> </a:t>
            </a:r>
            <a:r>
              <a:rPr lang="ru-RU" sz="1800" b="1" strike="noStrike" spc="-1" dirty="0" err="1">
                <a:latin typeface="Arial"/>
              </a:rPr>
              <a:t>міжклітинних</a:t>
            </a:r>
            <a:r>
              <a:rPr lang="ru-RU" sz="1800" b="1" strike="noStrike" spc="-1" dirty="0">
                <a:latin typeface="Arial"/>
              </a:rPr>
              <a:t> </a:t>
            </a:r>
            <a:r>
              <a:rPr lang="ru-RU" sz="1800" b="1" strike="noStrike" spc="-1" dirty="0" err="1">
                <a:latin typeface="Arial"/>
              </a:rPr>
              <a:t>контактів</a:t>
            </a:r>
            <a:r>
              <a:rPr lang="ru-RU" sz="1800" b="1" strike="noStrike" spc="-1" dirty="0">
                <a:latin typeface="Arial"/>
              </a:rPr>
              <a:t>. </a:t>
            </a:r>
            <a:r>
              <a:rPr lang="ru-RU" sz="1800" b="1" strike="noStrike" spc="-1" dirty="0" err="1">
                <a:latin typeface="Arial"/>
              </a:rPr>
              <a:t>Діапедез</a:t>
            </a:r>
            <a:r>
              <a:rPr lang="ru-RU" sz="1800" b="1" strike="noStrike" spc="-1" dirty="0">
                <a:latin typeface="Arial"/>
              </a:rPr>
              <a:t> </a:t>
            </a:r>
            <a:r>
              <a:rPr lang="ru-RU" sz="1800" b="1" strike="noStrike" spc="-1" dirty="0" err="1">
                <a:latin typeface="Arial"/>
              </a:rPr>
              <a:t>забезпечують</a:t>
            </a:r>
            <a:r>
              <a:rPr lang="ru-RU" sz="1800" b="1" strike="noStrike" spc="-1" dirty="0">
                <a:latin typeface="Arial"/>
              </a:rPr>
              <a:t> </a:t>
            </a:r>
            <a:r>
              <a:rPr lang="ru-RU" sz="1800" b="1" strike="noStrike" spc="-1" dirty="0" err="1">
                <a:latin typeface="Arial"/>
              </a:rPr>
              <a:t>молекули</a:t>
            </a:r>
            <a:r>
              <a:rPr lang="ru-RU" sz="1800" b="1" strike="noStrike" spc="-1" dirty="0">
                <a:latin typeface="Arial"/>
              </a:rPr>
              <a:t> </a:t>
            </a:r>
            <a:r>
              <a:rPr lang="ru-RU" sz="1800" b="1" strike="noStrike" spc="-1" dirty="0" err="1">
                <a:latin typeface="Arial"/>
              </a:rPr>
              <a:t>адгезії</a:t>
            </a:r>
            <a:r>
              <a:rPr lang="ru-RU" sz="1800" b="1" strike="noStrike" spc="-1" dirty="0">
                <a:latin typeface="Arial"/>
              </a:rPr>
              <a:t> ІСАМ-1, </a:t>
            </a:r>
            <a:r>
              <a:rPr lang="ru-RU" sz="1800" b="1" strike="noStrike" spc="-1" dirty="0" err="1">
                <a:latin typeface="Arial"/>
              </a:rPr>
              <a:t>експресовані</a:t>
            </a:r>
            <a:r>
              <a:rPr lang="ru-RU" sz="1800" b="1" strike="noStrike" spc="-1" dirty="0">
                <a:latin typeface="Arial"/>
              </a:rPr>
              <a:t> як </a:t>
            </a:r>
            <a:r>
              <a:rPr lang="ru-RU" sz="1800" b="1" strike="noStrike" spc="-1" dirty="0" err="1">
                <a:latin typeface="Arial"/>
              </a:rPr>
              <a:t>нейтрофілами</a:t>
            </a:r>
            <a:r>
              <a:rPr lang="ru-RU" sz="1800" b="1" strike="noStrike" spc="-1" dirty="0">
                <a:latin typeface="Arial"/>
              </a:rPr>
              <a:t>, </a:t>
            </a:r>
            <a:r>
              <a:rPr lang="ru-RU" sz="1800" b="1" strike="noStrike" spc="-1" dirty="0" err="1">
                <a:latin typeface="Arial"/>
              </a:rPr>
              <a:t>що</a:t>
            </a:r>
            <a:r>
              <a:rPr lang="ru-RU" sz="1800" b="1" strike="noStrike" spc="-1" dirty="0">
                <a:latin typeface="Arial"/>
              </a:rPr>
              <a:t> </a:t>
            </a:r>
            <a:r>
              <a:rPr lang="ru-RU" sz="1800" b="1" strike="noStrike" spc="-1" dirty="0" err="1">
                <a:latin typeface="Arial"/>
              </a:rPr>
              <a:t>мігрують</a:t>
            </a:r>
            <a:r>
              <a:rPr lang="ru-RU" sz="1800" b="1" strike="noStrike" spc="-1" dirty="0">
                <a:latin typeface="Arial"/>
              </a:rPr>
              <a:t>, так і </a:t>
            </a:r>
            <a:r>
              <a:rPr lang="ru-RU" sz="1800" b="1" strike="noStrike" spc="-1" dirty="0" err="1">
                <a:latin typeface="Arial"/>
              </a:rPr>
              <a:t>ендотеліальними</a:t>
            </a:r>
            <a:r>
              <a:rPr lang="ru-RU" sz="1800" b="1" strike="noStrike" spc="-1" dirty="0">
                <a:latin typeface="Arial"/>
              </a:rPr>
              <a:t> </a:t>
            </a:r>
            <a:r>
              <a:rPr lang="ru-RU" sz="1800" b="1" strike="noStrike" spc="-1" dirty="0" err="1">
                <a:latin typeface="Arial"/>
              </a:rPr>
              <a:t>клітинами</a:t>
            </a:r>
            <a:r>
              <a:rPr lang="ru-RU" sz="1800" b="1" strike="noStrike" spc="-1" dirty="0">
                <a:latin typeface="Arial"/>
              </a:rPr>
              <a:t>.</a:t>
            </a:r>
          </a:p>
          <a:p>
            <a:pPr algn="just"/>
            <a:r>
              <a:rPr lang="ru-RU" sz="1800" b="1" u="sng" strike="noStrike" spc="-1" dirty="0" err="1">
                <a:uFillTx/>
                <a:latin typeface="Arial"/>
              </a:rPr>
              <a:t>Нейтрофіли</a:t>
            </a:r>
            <a:r>
              <a:rPr lang="ru-RU" sz="1800" b="1" u="sng" strike="noStrike" spc="-1" dirty="0">
                <a:uFillTx/>
                <a:latin typeface="Arial"/>
              </a:rPr>
              <a:t> </a:t>
            </a:r>
            <a:r>
              <a:rPr lang="ru-RU" sz="1800" b="1" u="sng" strike="noStrike" spc="-1" dirty="0" err="1">
                <a:uFillTx/>
                <a:latin typeface="Arial"/>
              </a:rPr>
              <a:t>виходять</a:t>
            </a:r>
            <a:r>
              <a:rPr lang="ru-RU" sz="1800" b="1" u="sng" strike="noStrike" spc="-1" dirty="0">
                <a:uFillTx/>
                <a:latin typeface="Arial"/>
              </a:rPr>
              <a:t> </a:t>
            </a:r>
            <a:r>
              <a:rPr lang="ru-RU" sz="1800" b="1" u="sng" strike="noStrike" spc="-1" dirty="0" err="1">
                <a:uFillTx/>
                <a:latin typeface="Arial"/>
              </a:rPr>
              <a:t>із</a:t>
            </a:r>
            <a:r>
              <a:rPr lang="ru-RU" sz="1800" b="1" u="sng" strike="noStrike" spc="-1" dirty="0">
                <a:uFillTx/>
                <a:latin typeface="Arial"/>
              </a:rPr>
              <a:t> </a:t>
            </a:r>
            <a:r>
              <a:rPr lang="ru-RU" sz="1800" b="1" u="sng" strike="noStrike" spc="-1" dirty="0" err="1">
                <a:uFillTx/>
                <a:latin typeface="Arial"/>
              </a:rPr>
              <a:t>кровоносних</a:t>
            </a:r>
            <a:r>
              <a:rPr lang="ru-RU" sz="1800" b="1" u="sng" strike="noStrike" spc="-1" dirty="0">
                <a:uFillTx/>
                <a:latin typeface="Arial"/>
              </a:rPr>
              <a:t> </a:t>
            </a:r>
            <a:r>
              <a:rPr lang="ru-RU" sz="1800" b="1" u="sng" strike="noStrike" spc="-1" dirty="0" err="1">
                <a:uFillTx/>
                <a:latin typeface="Arial"/>
              </a:rPr>
              <a:t>судин</a:t>
            </a:r>
            <a:r>
              <a:rPr lang="ru-RU" sz="1800" b="1" u="sng" strike="noStrike" spc="-1" dirty="0">
                <a:uFillTx/>
                <a:latin typeface="Arial"/>
              </a:rPr>
              <a:t> у тканину в </a:t>
            </a:r>
            <a:r>
              <a:rPr lang="ru-RU" sz="1800" b="1" u="sng" strike="noStrike" spc="-1" dirty="0" err="1">
                <a:uFillTx/>
                <a:latin typeface="Arial"/>
              </a:rPr>
              <a:t>місці</a:t>
            </a:r>
            <a:r>
              <a:rPr lang="ru-RU" sz="1800" b="1" u="sng" strike="noStrike" spc="-1" dirty="0">
                <a:uFillTx/>
                <a:latin typeface="Arial"/>
              </a:rPr>
              <a:t> </a:t>
            </a:r>
            <a:r>
              <a:rPr lang="ru-RU" sz="1800" b="1" u="sng" strike="noStrike" spc="-1" dirty="0" err="1">
                <a:uFillTx/>
                <a:latin typeface="Arial"/>
              </a:rPr>
              <a:t>її</a:t>
            </a:r>
            <a:r>
              <a:rPr lang="ru-RU" sz="1800" b="1" u="sng" strike="noStrike" spc="-1" dirty="0">
                <a:uFillTx/>
                <a:latin typeface="Arial"/>
              </a:rPr>
              <a:t> </a:t>
            </a:r>
            <a:r>
              <a:rPr lang="ru-RU" sz="1800" b="1" u="sng" strike="noStrike" spc="-1" dirty="0" err="1">
                <a:uFillTx/>
                <a:latin typeface="Arial"/>
              </a:rPr>
              <a:t>пошкодження</a:t>
            </a:r>
            <a:r>
              <a:rPr lang="ru-RU" sz="1800" b="1" u="sng" strike="noStrike" spc="-1" dirty="0">
                <a:uFillTx/>
                <a:latin typeface="Arial"/>
              </a:rPr>
              <a:t> </a:t>
            </a:r>
            <a:r>
              <a:rPr lang="ru-RU" sz="1800" b="1" u="sng" strike="noStrike" spc="-1" dirty="0" err="1">
                <a:uFillTx/>
                <a:latin typeface="Arial"/>
              </a:rPr>
              <a:t>або</a:t>
            </a:r>
            <a:r>
              <a:rPr lang="ru-RU" sz="1800" b="1" u="sng" strike="noStrike" spc="-1" dirty="0">
                <a:uFillTx/>
                <a:latin typeface="Arial"/>
              </a:rPr>
              <a:t> </a:t>
            </a:r>
            <a:r>
              <a:rPr lang="ru-RU" sz="1800" b="1" u="sng" strike="noStrike" spc="-1" dirty="0" err="1">
                <a:uFillTx/>
                <a:latin typeface="Arial"/>
              </a:rPr>
              <a:t>інфікування</a:t>
            </a:r>
            <a:r>
              <a:rPr lang="ru-RU" sz="1800" b="1" u="sng" strike="noStrike" spc="-1" dirty="0">
                <a:uFillTx/>
                <a:latin typeface="Arial"/>
              </a:rPr>
              <a:t> </a:t>
            </a:r>
            <a:r>
              <a:rPr lang="ru-RU" sz="1800" b="1" u="sng" strike="noStrike" spc="-1" dirty="0" err="1">
                <a:uFillTx/>
                <a:latin typeface="Arial"/>
              </a:rPr>
              <a:t>внаслідок</a:t>
            </a:r>
            <a:r>
              <a:rPr lang="ru-RU" sz="1800" b="1" u="sng" strike="noStrike" spc="-1" dirty="0">
                <a:uFillTx/>
                <a:latin typeface="Arial"/>
              </a:rPr>
              <a:t> </a:t>
            </a:r>
            <a:r>
              <a:rPr lang="ru-RU" sz="1800" b="1" u="sng" strike="noStrike" spc="-1" dirty="0" err="1">
                <a:uFillTx/>
                <a:latin typeface="Arial"/>
              </a:rPr>
              <a:t>вродженої</a:t>
            </a:r>
            <a:r>
              <a:rPr lang="ru-RU" sz="1800" b="1" u="sng" strike="noStrike" spc="-1" dirty="0">
                <a:uFillTx/>
                <a:latin typeface="Arial"/>
              </a:rPr>
              <a:t> </a:t>
            </a:r>
            <a:r>
              <a:rPr lang="ru-RU" sz="1800" b="1" u="sng" strike="noStrike" spc="-1" dirty="0" err="1">
                <a:uFillTx/>
                <a:latin typeface="Arial"/>
              </a:rPr>
              <a:t>імунної</a:t>
            </a:r>
            <a:r>
              <a:rPr lang="ru-RU" sz="1800" b="1" u="sng" strike="noStrike" spc="-1" dirty="0">
                <a:uFillTx/>
                <a:latin typeface="Arial"/>
              </a:rPr>
              <a:t> </a:t>
            </a:r>
            <a:r>
              <a:rPr lang="ru-RU" sz="1800" b="1" u="sng" strike="noStrike" spc="-1" dirty="0" err="1">
                <a:uFillTx/>
                <a:latin typeface="Arial"/>
              </a:rPr>
              <a:t>реакції</a:t>
            </a:r>
            <a:r>
              <a:rPr lang="ru-RU" sz="1800" b="1" u="sng" strike="noStrike" spc="-1" dirty="0">
                <a:uFillTx/>
                <a:latin typeface="Arial"/>
              </a:rPr>
              <a:t>.</a:t>
            </a:r>
            <a:endParaRPr lang="ru-RU" sz="1800" b="1" strike="noStrike" spc="-1" dirty="0">
              <a:latin typeface="Arial"/>
            </a:endParaRPr>
          </a:p>
        </p:txBody>
      </p:sp>
      <p:pic>
        <p:nvPicPr>
          <p:cNvPr id="89" name="Рисунок 88"/>
          <p:cNvPicPr/>
          <p:nvPr/>
        </p:nvPicPr>
        <p:blipFill>
          <a:blip r:embed="rId2"/>
          <a:stretch/>
        </p:blipFill>
        <p:spPr>
          <a:xfrm>
            <a:off x="5256000" y="801000"/>
            <a:ext cx="3672000" cy="44798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 name="CustomShape 1"/>
          <p:cNvSpPr/>
          <p:nvPr/>
        </p:nvSpPr>
        <p:spPr>
          <a:xfrm>
            <a:off x="2286000" y="0"/>
            <a:ext cx="6856560" cy="365940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6800" rIns="90000" bIns="46800">
            <a:spAutoFit/>
          </a:bodyPr>
          <a:lstStyle/>
          <a:p>
            <a:pPr algn="ctr">
              <a:lnSpc>
                <a:spcPct val="100000"/>
              </a:lnSpc>
            </a:pPr>
            <a:r>
              <a:rPr lang="ru-RU" sz="1800" b="1" i="1" strike="noStrike" spc="-1">
                <a:solidFill>
                  <a:srgbClr val="FF0000"/>
                </a:solidFill>
                <a:latin typeface="Verdana"/>
                <a:ea typeface="DejaVu Sans"/>
              </a:rPr>
              <a:t>ФАГОЦИТИ</a:t>
            </a:r>
            <a:endParaRPr lang="ru-RU" sz="1800" b="0" strike="noStrike" spc="-1">
              <a:latin typeface="Arial"/>
            </a:endParaRPr>
          </a:p>
          <a:p>
            <a:pPr>
              <a:lnSpc>
                <a:spcPct val="100000"/>
              </a:lnSpc>
            </a:pPr>
            <a:r>
              <a:rPr lang="ru-RU" sz="1800" b="0" strike="noStrike" spc="-1">
                <a:solidFill>
                  <a:srgbClr val="000000"/>
                </a:solidFill>
                <a:latin typeface="Verdana"/>
                <a:ea typeface="DejaVu Sans"/>
              </a:rPr>
              <a:t>Вперше виявлені в 1882 році Іллею Іллічем Мечніковим під час вивчення личинок морських зірок. В 1908 р. був нагороджений Нобелівською премією з фізіології та медицині за це відкриття.</a:t>
            </a:r>
            <a:endParaRPr lang="ru-RU" sz="1800" b="0" strike="noStrike" spc="-1">
              <a:latin typeface="Arial"/>
            </a:endParaRPr>
          </a:p>
          <a:p>
            <a:pPr>
              <a:lnSpc>
                <a:spcPct val="100000"/>
              </a:lnSpc>
            </a:pPr>
            <a:r>
              <a:rPr lang="ru-RU" sz="1800" b="0" strike="noStrike" spc="-1">
                <a:solidFill>
                  <a:srgbClr val="000000"/>
                </a:solidFill>
                <a:latin typeface="Verdana"/>
                <a:ea typeface="DejaVu Sans"/>
              </a:rPr>
              <a:t>≪</a:t>
            </a:r>
            <a:r>
              <a:rPr lang="ru-RU" sz="1800" b="1" strike="noStrike" spc="-1">
                <a:solidFill>
                  <a:srgbClr val="000000"/>
                </a:solidFill>
                <a:latin typeface="Verdana"/>
                <a:ea typeface="DejaVu Sans"/>
              </a:rPr>
              <a:t>Фагоцитоз – процес поглинання і руйнування чужорідного матеріалу</a:t>
            </a:r>
            <a:r>
              <a:rPr lang="ru-RU" sz="1800" b="0" strike="noStrike" spc="-1">
                <a:solidFill>
                  <a:srgbClr val="000000"/>
                </a:solidFill>
                <a:latin typeface="Verdana"/>
                <a:ea typeface="DejaVu Sans"/>
              </a:rPr>
              <a:t>≫  </a:t>
            </a:r>
            <a:r>
              <a:rPr lang="ru-RU" sz="1800" b="1" i="1" strike="noStrike" spc="-1">
                <a:solidFill>
                  <a:srgbClr val="000000"/>
                </a:solidFill>
                <a:latin typeface="Verdana"/>
                <a:ea typeface="DejaVu Sans"/>
              </a:rPr>
              <a:t>І.І.Мечніков</a:t>
            </a:r>
            <a:endParaRPr lang="ru-RU" sz="1800" b="0" strike="noStrike" spc="-1">
              <a:latin typeface="Arial"/>
            </a:endParaRPr>
          </a:p>
          <a:p>
            <a:pPr algn="ctr">
              <a:lnSpc>
                <a:spcPct val="100000"/>
              </a:lnSpc>
            </a:pPr>
            <a:r>
              <a:rPr lang="ru-RU" sz="1800" b="1" strike="noStrike" spc="-1">
                <a:solidFill>
                  <a:srgbClr val="FF0000"/>
                </a:solidFill>
                <a:latin typeface="Verdana"/>
                <a:ea typeface="DejaVu Sans"/>
              </a:rPr>
              <a:t>Фагоцити представлені двома популяціями:</a:t>
            </a:r>
            <a:endParaRPr lang="ru-RU" sz="1800" b="0" strike="noStrike" spc="-1">
              <a:latin typeface="Arial"/>
            </a:endParaRPr>
          </a:p>
          <a:p>
            <a:pPr>
              <a:lnSpc>
                <a:spcPct val="100000"/>
              </a:lnSpc>
            </a:pPr>
            <a:r>
              <a:rPr lang="ru-RU" sz="1800" b="0" strike="noStrike" spc="-1">
                <a:solidFill>
                  <a:srgbClr val="000000"/>
                </a:solidFill>
                <a:latin typeface="Verdana"/>
                <a:ea typeface="DejaVu Sans"/>
              </a:rPr>
              <a:t></a:t>
            </a:r>
            <a:r>
              <a:rPr lang="ru-RU" sz="1800" b="1" strike="noStrike" spc="-1">
                <a:solidFill>
                  <a:srgbClr val="000000"/>
                </a:solidFill>
                <a:latin typeface="Verdana"/>
                <a:ea typeface="DejaVu Sans"/>
              </a:rPr>
              <a:t>мононуклеарні фагоцити </a:t>
            </a:r>
            <a:r>
              <a:rPr lang="ru-RU" sz="1800" b="0" strike="noStrike" spc="-1">
                <a:solidFill>
                  <a:srgbClr val="000000"/>
                </a:solidFill>
                <a:latin typeface="Verdana"/>
                <a:ea typeface="DejaVu Sans"/>
              </a:rPr>
              <a:t>(моноцити/макрофаги)</a:t>
            </a:r>
            <a:endParaRPr lang="ru-RU" sz="1800" b="0" strike="noStrike" spc="-1">
              <a:latin typeface="Arial"/>
            </a:endParaRPr>
          </a:p>
          <a:p>
            <a:pPr>
              <a:lnSpc>
                <a:spcPct val="100000"/>
              </a:lnSpc>
            </a:pPr>
            <a:r>
              <a:rPr lang="ru-RU" sz="1800" b="1" strike="noStrike" spc="-1">
                <a:solidFill>
                  <a:srgbClr val="000000"/>
                </a:solidFill>
                <a:latin typeface="Verdana"/>
                <a:ea typeface="DejaVu Sans"/>
              </a:rPr>
              <a:t>поліморфноядерні гранулоцити </a:t>
            </a:r>
            <a:r>
              <a:rPr lang="ru-RU" sz="1800" b="0" strike="noStrike" spc="-1">
                <a:solidFill>
                  <a:srgbClr val="000000"/>
                </a:solidFill>
                <a:latin typeface="Verdana"/>
                <a:ea typeface="DejaVu Sans"/>
              </a:rPr>
              <a:t>(нейтрофіли, еозинофіли = мікрофаги)</a:t>
            </a:r>
            <a:r>
              <a:rPr lang="ru-RU" sz="1800" b="1" strike="noStrike" spc="-1">
                <a:solidFill>
                  <a:srgbClr val="000000"/>
                </a:solidFill>
                <a:latin typeface="Verdana"/>
                <a:ea typeface="DejaVu Sans"/>
              </a:rPr>
              <a:t>.</a:t>
            </a:r>
            <a:endParaRPr lang="ru-RU" sz="1800" b="0" strike="noStrike" spc="-1">
              <a:latin typeface="Arial"/>
            </a:endParaRPr>
          </a:p>
          <a:p>
            <a:pPr algn="ctr">
              <a:lnSpc>
                <a:spcPct val="100000"/>
              </a:lnSpc>
            </a:pPr>
            <a:r>
              <a:rPr lang="ru-RU" sz="1800" b="1" strike="noStrike" spc="-1">
                <a:solidFill>
                  <a:srgbClr val="FF0000"/>
                </a:solidFill>
                <a:latin typeface="Verdana"/>
                <a:ea typeface="DejaVu Sans"/>
              </a:rPr>
              <a:t>Фагоцити ділять на 2 групи</a:t>
            </a:r>
            <a:r>
              <a:rPr lang="ru-RU" sz="1800" b="1" strike="noStrike" spc="-1">
                <a:solidFill>
                  <a:srgbClr val="000000"/>
                </a:solidFill>
                <a:latin typeface="Verdana"/>
                <a:ea typeface="DejaVu Sans"/>
              </a:rPr>
              <a:t>: </a:t>
            </a:r>
            <a:r>
              <a:rPr lang="ru-RU" sz="1800" b="0" strike="noStrike" spc="-1">
                <a:solidFill>
                  <a:srgbClr val="000000"/>
                </a:solidFill>
                <a:latin typeface="Verdana"/>
                <a:ea typeface="DejaVu Sans"/>
              </a:rPr>
              <a:t>циркулюючі (гранулоцити і моноцити) та тканинні </a:t>
            </a:r>
            <a:endParaRPr lang="ru-RU" sz="1800" b="0" strike="noStrike" spc="-1">
              <a:latin typeface="Arial"/>
            </a:endParaRPr>
          </a:p>
        </p:txBody>
      </p:sp>
      <p:pic>
        <p:nvPicPr>
          <p:cNvPr id="92" name="Рисунок 91"/>
          <p:cNvPicPr/>
          <p:nvPr/>
        </p:nvPicPr>
        <p:blipFill>
          <a:blip r:embed="rId3"/>
          <a:stretch/>
        </p:blipFill>
        <p:spPr>
          <a:xfrm>
            <a:off x="0" y="357120"/>
            <a:ext cx="2254320" cy="2999160"/>
          </a:xfrm>
          <a:prstGeom prst="rect">
            <a:avLst/>
          </a:prstGeom>
          <a:ln>
            <a:noFill/>
          </a:ln>
        </p:spPr>
      </p:pic>
      <p:sp>
        <p:nvSpPr>
          <p:cNvPr id="93" name="CustomShape 2"/>
          <p:cNvSpPr/>
          <p:nvPr/>
        </p:nvSpPr>
        <p:spPr>
          <a:xfrm>
            <a:off x="214200" y="3714840"/>
            <a:ext cx="8928360" cy="3110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spAutoFit/>
          </a:bodyPr>
          <a:lstStyle/>
          <a:p>
            <a:pPr algn="ctr">
              <a:lnSpc>
                <a:spcPct val="100000"/>
              </a:lnSpc>
            </a:pPr>
            <a:r>
              <a:rPr lang="ru-RU" sz="1800" b="1" i="1" strike="noStrike" spc="-1">
                <a:solidFill>
                  <a:srgbClr val="FF0000"/>
                </a:solidFill>
                <a:latin typeface="Verdana"/>
                <a:ea typeface="DejaVu Sans"/>
              </a:rPr>
              <a:t>ФУНКЦІЇ ФАГОЦИТІВ</a:t>
            </a:r>
            <a:endParaRPr lang="ru-RU" sz="1800" b="0" strike="noStrike" spc="-1">
              <a:latin typeface="Arial"/>
            </a:endParaRPr>
          </a:p>
          <a:p>
            <a:pPr>
              <a:lnSpc>
                <a:spcPct val="100000"/>
              </a:lnSpc>
            </a:pPr>
            <a:r>
              <a:rPr lang="ru-RU" sz="1800" b="0" strike="noStrike" spc="-1">
                <a:solidFill>
                  <a:srgbClr val="000000"/>
                </a:solidFill>
                <a:latin typeface="Verdana"/>
                <a:ea typeface="DejaVu Sans"/>
              </a:rPr>
              <a:t></a:t>
            </a:r>
            <a:r>
              <a:rPr lang="ru-RU" sz="1800" b="1" strike="noStrike" spc="-1">
                <a:solidFill>
                  <a:srgbClr val="000000"/>
                </a:solidFill>
                <a:latin typeface="Verdana"/>
                <a:ea typeface="DejaVu Sans"/>
              </a:rPr>
              <a:t>видаляють із організму клітини, що відмирають, і їхні</a:t>
            </a:r>
            <a:endParaRPr lang="ru-RU" sz="1800" b="0" strike="noStrike" spc="-1">
              <a:latin typeface="Arial"/>
            </a:endParaRPr>
          </a:p>
          <a:p>
            <a:pPr>
              <a:lnSpc>
                <a:spcPct val="100000"/>
              </a:lnSpc>
            </a:pPr>
            <a:r>
              <a:rPr lang="ru-RU" sz="1800" b="1" strike="noStrike" spc="-1">
                <a:solidFill>
                  <a:srgbClr val="000000"/>
                </a:solidFill>
                <a:latin typeface="Verdana"/>
                <a:ea typeface="DejaVu Sans"/>
              </a:rPr>
              <a:t>структури</a:t>
            </a:r>
            <a:endParaRPr lang="ru-RU" sz="1800" b="0" strike="noStrike" spc="-1">
              <a:latin typeface="Arial"/>
            </a:endParaRPr>
          </a:p>
          <a:p>
            <a:pPr>
              <a:lnSpc>
                <a:spcPct val="100000"/>
              </a:lnSpc>
            </a:pPr>
            <a:r>
              <a:rPr lang="ru-RU" sz="1800" b="1" strike="noStrike" spc="-1">
                <a:solidFill>
                  <a:srgbClr val="000000"/>
                </a:solidFill>
                <a:latin typeface="Verdana"/>
                <a:ea typeface="DejaVu Sans"/>
              </a:rPr>
              <a:t>видаляють неметаболізуємі неорганічні речовини, що</a:t>
            </a:r>
            <a:endParaRPr lang="ru-RU" sz="1800" b="0" strike="noStrike" spc="-1">
              <a:latin typeface="Arial"/>
            </a:endParaRPr>
          </a:p>
          <a:p>
            <a:pPr>
              <a:lnSpc>
                <a:spcPct val="100000"/>
              </a:lnSpc>
            </a:pPr>
            <a:r>
              <a:rPr lang="ru-RU" sz="1800" b="1" strike="noStrike" spc="-1">
                <a:solidFill>
                  <a:srgbClr val="000000"/>
                </a:solidFill>
                <a:latin typeface="Verdana"/>
                <a:ea typeface="DejaVu Sans"/>
              </a:rPr>
              <a:t>потрапляють у внутрішнє середовище організму,</a:t>
            </a:r>
            <a:endParaRPr lang="ru-RU" sz="1800" b="0" strike="noStrike" spc="-1">
              <a:latin typeface="Arial"/>
            </a:endParaRPr>
          </a:p>
          <a:p>
            <a:pPr>
              <a:lnSpc>
                <a:spcPct val="100000"/>
              </a:lnSpc>
            </a:pPr>
            <a:r>
              <a:rPr lang="ru-RU" sz="1800" b="1" strike="noStrike" spc="-1">
                <a:solidFill>
                  <a:srgbClr val="000000"/>
                </a:solidFill>
                <a:latin typeface="Verdana"/>
                <a:ea typeface="DejaVu Sans"/>
              </a:rPr>
              <a:t>поглинають і інактивують мікроби (бактерії, віруси,</a:t>
            </a:r>
            <a:endParaRPr lang="ru-RU" sz="1800" b="0" strike="noStrike" spc="-1">
              <a:latin typeface="Arial"/>
            </a:endParaRPr>
          </a:p>
          <a:p>
            <a:pPr>
              <a:lnSpc>
                <a:spcPct val="100000"/>
              </a:lnSpc>
            </a:pPr>
            <a:r>
              <a:rPr lang="ru-RU" sz="1800" b="1" strike="noStrike" spc="-1">
                <a:solidFill>
                  <a:srgbClr val="000000"/>
                </a:solidFill>
                <a:latin typeface="Verdana"/>
                <a:ea typeface="DejaVu Sans"/>
              </a:rPr>
              <a:t>гриби), їхні останки й продукти;</a:t>
            </a:r>
            <a:endParaRPr lang="ru-RU" sz="1800" b="0" strike="noStrike" spc="-1">
              <a:latin typeface="Arial"/>
            </a:endParaRPr>
          </a:p>
          <a:p>
            <a:pPr>
              <a:lnSpc>
                <a:spcPct val="100000"/>
              </a:lnSpc>
            </a:pPr>
            <a:r>
              <a:rPr lang="ru-RU" sz="1800" b="1" strike="noStrike" spc="-1">
                <a:solidFill>
                  <a:srgbClr val="000000"/>
                </a:solidFill>
                <a:latin typeface="Verdana"/>
                <a:ea typeface="DejaVu Sans"/>
              </a:rPr>
              <a:t>синтезують різноманітні БАР, необхідні для</a:t>
            </a:r>
            <a:endParaRPr lang="ru-RU" sz="1800" b="0" strike="noStrike" spc="-1">
              <a:latin typeface="Arial"/>
            </a:endParaRPr>
          </a:p>
          <a:p>
            <a:pPr>
              <a:lnSpc>
                <a:spcPct val="100000"/>
              </a:lnSpc>
            </a:pPr>
            <a:r>
              <a:rPr lang="ru-RU" sz="1800" b="1" strike="noStrike" spc="-1">
                <a:solidFill>
                  <a:srgbClr val="000000"/>
                </a:solidFill>
                <a:latin typeface="Verdana"/>
                <a:ea typeface="DejaVu Sans"/>
              </a:rPr>
              <a:t>забезпечення резистентності організму, беруть участь</a:t>
            </a:r>
            <a:endParaRPr lang="ru-RU" sz="1800" b="0" strike="noStrike" spc="-1">
              <a:latin typeface="Arial"/>
            </a:endParaRPr>
          </a:p>
          <a:p>
            <a:pPr>
              <a:lnSpc>
                <a:spcPct val="100000"/>
              </a:lnSpc>
            </a:pPr>
            <a:r>
              <a:rPr lang="ru-RU" sz="1800" b="1" strike="noStrike" spc="-1">
                <a:solidFill>
                  <a:srgbClr val="000000"/>
                </a:solidFill>
                <a:latin typeface="Verdana"/>
                <a:ea typeface="DejaVu Sans"/>
              </a:rPr>
              <a:t>у регуляції імунної системи;</a:t>
            </a:r>
            <a:endParaRPr lang="ru-RU" sz="1800" b="0" strike="noStrike" spc="-1">
              <a:latin typeface="Arial"/>
            </a:endParaRPr>
          </a:p>
          <a:p>
            <a:pPr>
              <a:lnSpc>
                <a:spcPct val="100000"/>
              </a:lnSpc>
            </a:pPr>
            <a:r>
              <a:rPr lang="ru-RU" sz="1800" b="1" strike="noStrike" spc="-1">
                <a:solidFill>
                  <a:srgbClr val="000000"/>
                </a:solidFill>
                <a:latin typeface="Verdana"/>
                <a:ea typeface="DejaVu Sans"/>
              </a:rPr>
              <a:t>здійснюють ≪ознайомлення≫ Т-хелперів з антигенами</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 name="CustomShape 1"/>
          <p:cNvSpPr/>
          <p:nvPr/>
        </p:nvSpPr>
        <p:spPr>
          <a:xfrm>
            <a:off x="214200" y="3571920"/>
            <a:ext cx="8714160" cy="28058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spAutoFit/>
          </a:bodyPr>
          <a:lstStyle/>
          <a:p>
            <a:pPr algn="just">
              <a:lnSpc>
                <a:spcPct val="100000"/>
              </a:lnSpc>
            </a:pPr>
            <a:r>
              <a:rPr lang="ru-RU" sz="2400" b="1" i="1" strike="noStrike" spc="-1">
                <a:solidFill>
                  <a:srgbClr val="0070C0"/>
                </a:solidFill>
                <a:latin typeface="Verdana"/>
                <a:ea typeface="DejaVu Sans"/>
              </a:rPr>
              <a:t>ФАГОЦИТОЗ</a:t>
            </a:r>
            <a:endParaRPr lang="ru-RU" sz="2400" b="0" strike="noStrike" spc="-1">
              <a:latin typeface="Arial"/>
            </a:endParaRPr>
          </a:p>
          <a:p>
            <a:pPr algn="just">
              <a:lnSpc>
                <a:spcPct val="100000"/>
              </a:lnSpc>
            </a:pPr>
            <a:r>
              <a:rPr lang="ru-RU" sz="1800" b="1" strike="noStrike" spc="-1">
                <a:solidFill>
                  <a:srgbClr val="000000"/>
                </a:solidFill>
                <a:latin typeface="Verdana"/>
                <a:ea typeface="DejaVu Sans"/>
              </a:rPr>
              <a:t>(від грецьк. Phagos – пожираю, cytos - клітина)</a:t>
            </a:r>
            <a:endParaRPr lang="ru-RU" sz="1800" b="0" strike="noStrike" spc="-1">
              <a:latin typeface="Arial"/>
            </a:endParaRPr>
          </a:p>
          <a:p>
            <a:pPr algn="just">
              <a:lnSpc>
                <a:spcPct val="100000"/>
              </a:lnSpc>
            </a:pPr>
            <a:r>
              <a:rPr lang="ru-RU" sz="1800" b="1" strike="noStrike" spc="-1">
                <a:solidFill>
                  <a:srgbClr val="000000"/>
                </a:solidFill>
                <a:latin typeface="Verdana"/>
                <a:ea typeface="DejaVu Sans"/>
              </a:rPr>
              <a:t>Основний механізм запальних процесів.</a:t>
            </a:r>
            <a:endParaRPr lang="ru-RU" sz="1800" b="0" strike="noStrike" spc="-1">
              <a:latin typeface="Arial"/>
            </a:endParaRPr>
          </a:p>
          <a:p>
            <a:pPr algn="just">
              <a:lnSpc>
                <a:spcPct val="100000"/>
              </a:lnSpc>
            </a:pPr>
            <a:r>
              <a:rPr lang="ru-RU" sz="2800" b="1" i="1" strike="noStrike" spc="-1">
                <a:solidFill>
                  <a:srgbClr val="FF0000"/>
                </a:solidFill>
                <a:latin typeface="Verdana"/>
                <a:ea typeface="DejaVu Sans"/>
              </a:rPr>
              <a:t>Фагоцитоз</a:t>
            </a:r>
            <a:r>
              <a:rPr lang="ru-RU" sz="1800" b="1" strike="noStrike" spc="-1">
                <a:solidFill>
                  <a:srgbClr val="000000"/>
                </a:solidFill>
                <a:latin typeface="Verdana"/>
                <a:ea typeface="DejaVu Sans"/>
              </a:rPr>
              <a:t> - явище поглинання і перетравлення клітинами (макрофагами, нейтрофілами) корпускулярного матеріалу (бактерій, великих вірусів, власних клітин організму, що відмирають або чужорідних клітин, таких, наприклад, як еритроцити різних видів, а також інертних частинок, таких як ліпосоми, і т. п.).</a:t>
            </a:r>
            <a:endParaRPr lang="ru-RU" sz="1800" b="0" strike="noStrike" spc="-1">
              <a:latin typeface="Arial"/>
            </a:endParaRPr>
          </a:p>
        </p:txBody>
      </p:sp>
      <p:pic>
        <p:nvPicPr>
          <p:cNvPr id="95" name="Рисунок 94"/>
          <p:cNvPicPr/>
          <p:nvPr/>
        </p:nvPicPr>
        <p:blipFill>
          <a:blip r:embed="rId3"/>
          <a:srcRect l="5887" t="4944" b="8557"/>
          <a:stretch/>
        </p:blipFill>
        <p:spPr>
          <a:xfrm>
            <a:off x="642960" y="0"/>
            <a:ext cx="4141800" cy="3192480"/>
          </a:xfrm>
          <a:prstGeom prst="rect">
            <a:avLst/>
          </a:prstGeom>
          <a:ln>
            <a:noFill/>
          </a:ln>
        </p:spPr>
      </p:pic>
      <p:sp>
        <p:nvSpPr>
          <p:cNvPr id="96" name="CustomShape 2"/>
          <p:cNvSpPr/>
          <p:nvPr/>
        </p:nvSpPr>
        <p:spPr>
          <a:xfrm>
            <a:off x="1357200" y="3214800"/>
            <a:ext cx="7428240" cy="3675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spAutoFit/>
          </a:bodyPr>
          <a:lstStyle/>
          <a:p>
            <a:pPr algn="ctr">
              <a:lnSpc>
                <a:spcPct val="100000"/>
              </a:lnSpc>
            </a:pPr>
            <a:r>
              <a:rPr lang="ru-RU" sz="1800" b="1" i="1" strike="noStrike" spc="-1">
                <a:solidFill>
                  <a:srgbClr val="0070C0"/>
                </a:solidFill>
                <a:latin typeface="Verdana"/>
                <a:ea typeface="DejaVu Sans"/>
              </a:rPr>
              <a:t>Макрофагальний фагоцитоз кишкової палички</a:t>
            </a:r>
            <a:endParaRPr lang="ru-RU" sz="1800" b="0" strike="noStrike" spc="-1">
              <a:latin typeface="Arial"/>
            </a:endParaRPr>
          </a:p>
        </p:txBody>
      </p:sp>
      <p:pic>
        <p:nvPicPr>
          <p:cNvPr id="97" name="Рисунок 96"/>
          <p:cNvPicPr/>
          <p:nvPr/>
        </p:nvPicPr>
        <p:blipFill>
          <a:blip r:embed="rId4"/>
          <a:stretch/>
        </p:blipFill>
        <p:spPr>
          <a:xfrm>
            <a:off x="5072040" y="0"/>
            <a:ext cx="4016520" cy="32133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 name="CustomShape 1"/>
          <p:cNvSpPr/>
          <p:nvPr/>
        </p:nvSpPr>
        <p:spPr>
          <a:xfrm>
            <a:off x="357120" y="642960"/>
            <a:ext cx="6285240" cy="173916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6800" rIns="90000" bIns="46800">
            <a:spAutoFit/>
          </a:bodyPr>
          <a:lstStyle/>
          <a:p>
            <a:pPr>
              <a:lnSpc>
                <a:spcPct val="100000"/>
              </a:lnSpc>
            </a:pPr>
            <a:r>
              <a:rPr lang="ru-RU" sz="1800" b="1" i="1" strike="noStrike" spc="-1">
                <a:solidFill>
                  <a:srgbClr val="FF0000"/>
                </a:solidFill>
                <a:latin typeface="Verdana"/>
                <a:ea typeface="DejaVu Sans"/>
              </a:rPr>
              <a:t>1. НЕЙТРОФІЛИ  </a:t>
            </a:r>
            <a:r>
              <a:rPr lang="ru-RU" sz="1800" b="1" i="1" strike="noStrike" spc="-1">
                <a:solidFill>
                  <a:srgbClr val="000000"/>
                </a:solidFill>
                <a:latin typeface="Verdana"/>
                <a:ea typeface="DejaVu Sans"/>
              </a:rPr>
              <a:t>   </a:t>
            </a:r>
            <a:endParaRPr lang="ru-RU" sz="1800" b="0" strike="noStrike" spc="-1">
              <a:latin typeface="Arial"/>
            </a:endParaRPr>
          </a:p>
          <a:p>
            <a:pPr>
              <a:lnSpc>
                <a:spcPct val="100000"/>
              </a:lnSpc>
            </a:pPr>
            <a:r>
              <a:rPr lang="ru-RU" sz="1800" b="1" strike="noStrike" spc="-1">
                <a:solidFill>
                  <a:srgbClr val="000000"/>
                </a:solidFill>
                <a:latin typeface="Verdana"/>
                <a:ea typeface="DejaVu Sans"/>
              </a:rPr>
              <a:t>Виходять із судин до інфікованих тканин</a:t>
            </a:r>
            <a:endParaRPr lang="ru-RU" sz="1800" b="0" strike="noStrike" spc="-1">
              <a:latin typeface="Arial"/>
            </a:endParaRPr>
          </a:p>
          <a:p>
            <a:pPr>
              <a:lnSpc>
                <a:spcPct val="100000"/>
              </a:lnSpc>
            </a:pPr>
            <a:r>
              <a:rPr lang="ru-RU" sz="1800" b="1" strike="noStrike" spc="-1">
                <a:solidFill>
                  <a:srgbClr val="000000"/>
                </a:solidFill>
                <a:latin typeface="Verdana"/>
                <a:ea typeface="DejaVu Sans"/>
              </a:rPr>
              <a:t>Фагоцитоз мікроорганізмів</a:t>
            </a:r>
            <a:endParaRPr lang="ru-RU" sz="1800" b="0" strike="noStrike" spc="-1">
              <a:latin typeface="Arial"/>
            </a:endParaRPr>
          </a:p>
          <a:p>
            <a:pPr>
              <a:lnSpc>
                <a:spcPct val="100000"/>
              </a:lnSpc>
            </a:pPr>
            <a:r>
              <a:rPr lang="ru-RU" sz="1800" b="1" strike="noStrike" spc="-1">
                <a:solidFill>
                  <a:srgbClr val="000000"/>
                </a:solidFill>
                <a:latin typeface="Verdana"/>
                <a:ea typeface="DejaVu Sans"/>
              </a:rPr>
              <a:t>Викид з гранул токсичних білків, які</a:t>
            </a:r>
            <a:endParaRPr lang="ru-RU" sz="1800" b="0" strike="noStrike" spc="-1">
              <a:latin typeface="Arial"/>
            </a:endParaRPr>
          </a:p>
          <a:p>
            <a:pPr>
              <a:lnSpc>
                <a:spcPct val="100000"/>
              </a:lnSpc>
            </a:pPr>
            <a:r>
              <a:rPr lang="ru-RU" sz="1800" b="1" strike="noStrike" spc="-1">
                <a:solidFill>
                  <a:srgbClr val="000000"/>
                </a:solidFill>
                <a:latin typeface="Verdana"/>
                <a:ea typeface="DejaVu Sans"/>
              </a:rPr>
              <a:t>руйнують мікроорганізми і руйнують сам нейтрофіл.</a:t>
            </a:r>
            <a:endParaRPr lang="ru-RU" sz="1800" b="0" strike="noStrike" spc="-1">
              <a:latin typeface="Arial"/>
            </a:endParaRPr>
          </a:p>
        </p:txBody>
      </p:sp>
      <p:pic>
        <p:nvPicPr>
          <p:cNvPr id="99" name="Рисунок 98"/>
          <p:cNvPicPr/>
          <p:nvPr/>
        </p:nvPicPr>
        <p:blipFill>
          <a:blip r:embed="rId3"/>
          <a:srcRect l="4879" t="2835"/>
          <a:stretch/>
        </p:blipFill>
        <p:spPr>
          <a:xfrm>
            <a:off x="6215040" y="785880"/>
            <a:ext cx="2927520" cy="4903920"/>
          </a:xfrm>
          <a:prstGeom prst="rect">
            <a:avLst/>
          </a:prstGeom>
          <a:ln>
            <a:noFill/>
          </a:ln>
        </p:spPr>
      </p:pic>
      <p:sp>
        <p:nvSpPr>
          <p:cNvPr id="100" name="CustomShape 2"/>
          <p:cNvSpPr/>
          <p:nvPr/>
        </p:nvSpPr>
        <p:spPr>
          <a:xfrm>
            <a:off x="214200" y="2357280"/>
            <a:ext cx="5928120" cy="17391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spAutoFit/>
          </a:bodyPr>
          <a:lstStyle/>
          <a:p>
            <a:pPr>
              <a:lnSpc>
                <a:spcPct val="100000"/>
              </a:lnSpc>
            </a:pPr>
            <a:r>
              <a:rPr lang="ru-RU" sz="1800" b="1" i="1" strike="noStrike" spc="-1">
                <a:solidFill>
                  <a:srgbClr val="FF0000"/>
                </a:solidFill>
                <a:latin typeface="Verdana"/>
                <a:ea typeface="DejaVu Sans"/>
              </a:rPr>
              <a:t>2. ЕОЗІНОФІЛИ</a:t>
            </a:r>
            <a:endParaRPr lang="ru-RU" sz="1800" b="0" strike="noStrike" spc="-1">
              <a:latin typeface="Arial"/>
            </a:endParaRPr>
          </a:p>
          <a:p>
            <a:pPr>
              <a:lnSpc>
                <a:spcPct val="100000"/>
              </a:lnSpc>
            </a:pPr>
            <a:r>
              <a:rPr lang="ru-RU" sz="1800" b="1" strike="noStrike" spc="-1">
                <a:solidFill>
                  <a:srgbClr val="000000"/>
                </a:solidFill>
                <a:latin typeface="Verdana"/>
                <a:ea typeface="DejaVu Sans"/>
              </a:rPr>
              <a:t>Приймають участь в знищенні крупних</a:t>
            </a:r>
            <a:endParaRPr lang="ru-RU" sz="1800" b="0" strike="noStrike" spc="-1">
              <a:latin typeface="Arial"/>
            </a:endParaRPr>
          </a:p>
          <a:p>
            <a:pPr>
              <a:lnSpc>
                <a:spcPct val="100000"/>
              </a:lnSpc>
            </a:pPr>
            <a:r>
              <a:rPr lang="ru-RU" sz="1800" b="1" strike="noStrike" spc="-1">
                <a:solidFill>
                  <a:srgbClr val="000000"/>
                </a:solidFill>
                <a:latin typeface="Verdana"/>
                <a:ea typeface="DejaVu Sans"/>
              </a:rPr>
              <a:t>паразитів (гельмінтів, найпростіших)</a:t>
            </a:r>
            <a:endParaRPr lang="ru-RU" sz="1800" b="0" strike="noStrike" spc="-1">
              <a:latin typeface="Arial"/>
            </a:endParaRPr>
          </a:p>
          <a:p>
            <a:pPr>
              <a:lnSpc>
                <a:spcPct val="100000"/>
              </a:lnSpc>
            </a:pPr>
            <a:r>
              <a:rPr lang="ru-RU" sz="1800" b="1" strike="noStrike" spc="-1">
                <a:solidFill>
                  <a:srgbClr val="000000"/>
                </a:solidFill>
                <a:latin typeface="Verdana"/>
                <a:ea typeface="DejaVu Sans"/>
              </a:rPr>
              <a:t>Приймають участь в алергічних реакціях: вміст гранул інактивує гістамін, блокує дегрануляцію базофілів.</a:t>
            </a:r>
            <a:endParaRPr lang="ru-RU" sz="1800" b="0" strike="noStrike" spc="-1">
              <a:latin typeface="Arial"/>
            </a:endParaRPr>
          </a:p>
        </p:txBody>
      </p:sp>
      <p:sp>
        <p:nvSpPr>
          <p:cNvPr id="101" name="CustomShape 3"/>
          <p:cNvSpPr/>
          <p:nvPr/>
        </p:nvSpPr>
        <p:spPr>
          <a:xfrm>
            <a:off x="214200" y="4143240"/>
            <a:ext cx="6071040" cy="14648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spAutoFit/>
          </a:bodyPr>
          <a:lstStyle/>
          <a:p>
            <a:pPr>
              <a:lnSpc>
                <a:spcPct val="100000"/>
              </a:lnSpc>
            </a:pPr>
            <a:r>
              <a:rPr lang="ru-RU" sz="1800" b="1" i="1" strike="noStrike" spc="-1">
                <a:solidFill>
                  <a:srgbClr val="FF0000"/>
                </a:solidFill>
                <a:latin typeface="Verdana"/>
                <a:ea typeface="DejaVu Sans"/>
              </a:rPr>
              <a:t>3. БАЗОФІЛИ </a:t>
            </a:r>
            <a:r>
              <a:rPr lang="ru-RU" sz="1800" b="1" i="1" strike="noStrike" spc="-1">
                <a:solidFill>
                  <a:srgbClr val="000000"/>
                </a:solidFill>
                <a:latin typeface="Verdana"/>
                <a:ea typeface="DejaVu Sans"/>
              </a:rPr>
              <a:t>   </a:t>
            </a:r>
            <a:endParaRPr lang="ru-RU" sz="1800" b="0" strike="noStrike" spc="-1">
              <a:latin typeface="Arial"/>
            </a:endParaRPr>
          </a:p>
          <a:p>
            <a:pPr>
              <a:lnSpc>
                <a:spcPct val="100000"/>
              </a:lnSpc>
            </a:pPr>
            <a:r>
              <a:rPr lang="ru-RU" sz="1800" b="0" strike="noStrike" spc="-1">
                <a:solidFill>
                  <a:srgbClr val="000000"/>
                </a:solidFill>
                <a:latin typeface="Verdana"/>
                <a:ea typeface="DejaVu Sans"/>
              </a:rPr>
              <a:t></a:t>
            </a:r>
            <a:r>
              <a:rPr lang="ru-RU" sz="1800" b="1" strike="noStrike" spc="-1">
                <a:solidFill>
                  <a:srgbClr val="000000"/>
                </a:solidFill>
                <a:latin typeface="Verdana"/>
                <a:ea typeface="DejaVu Sans"/>
              </a:rPr>
              <a:t>Містять гранули з гістаміном, гепарином і серотоніном.</a:t>
            </a:r>
            <a:endParaRPr lang="ru-RU" sz="1800" b="0" strike="noStrike" spc="-1">
              <a:latin typeface="Arial"/>
            </a:endParaRPr>
          </a:p>
          <a:p>
            <a:pPr>
              <a:lnSpc>
                <a:spcPct val="100000"/>
              </a:lnSpc>
            </a:pPr>
            <a:r>
              <a:rPr lang="ru-RU" sz="1800" b="1" strike="noStrike" spc="-1">
                <a:solidFill>
                  <a:srgbClr val="000000"/>
                </a:solidFill>
                <a:latin typeface="Verdana"/>
                <a:ea typeface="DejaVu Sans"/>
              </a:rPr>
              <a:t>При дегрануляції базофілів розвиваються запальні і алергічні реакції.</a:t>
            </a:r>
            <a:endParaRPr lang="ru-RU" sz="1800" b="0" strike="noStrike" spc="-1">
              <a:latin typeface="Arial"/>
            </a:endParaRPr>
          </a:p>
        </p:txBody>
      </p:sp>
      <p:sp>
        <p:nvSpPr>
          <p:cNvPr id="102" name="CustomShape 4"/>
          <p:cNvSpPr/>
          <p:nvPr/>
        </p:nvSpPr>
        <p:spPr>
          <a:xfrm>
            <a:off x="214200" y="5627520"/>
            <a:ext cx="8285400" cy="12211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spAutoFit/>
          </a:bodyPr>
          <a:lstStyle/>
          <a:p>
            <a:pPr>
              <a:lnSpc>
                <a:spcPct val="100000"/>
              </a:lnSpc>
            </a:pPr>
            <a:r>
              <a:rPr lang="ru-RU" sz="2000" b="1" i="1" strike="noStrike" spc="-1">
                <a:solidFill>
                  <a:srgbClr val="FF0000"/>
                </a:solidFill>
                <a:latin typeface="Verdana"/>
                <a:ea typeface="DejaVu Sans"/>
              </a:rPr>
              <a:t>NK – КЛІТИНИ </a:t>
            </a:r>
            <a:endParaRPr lang="ru-RU" sz="2000" b="0" strike="noStrike" spc="-1">
              <a:latin typeface="Arial"/>
            </a:endParaRPr>
          </a:p>
          <a:p>
            <a:pPr>
              <a:lnSpc>
                <a:spcPct val="100000"/>
              </a:lnSpc>
            </a:pPr>
            <a:r>
              <a:rPr lang="ru-RU" sz="1800" b="1" i="1" strike="noStrike" spc="-1">
                <a:solidFill>
                  <a:srgbClr val="FF0000"/>
                </a:solidFill>
                <a:latin typeface="Verdana"/>
                <a:ea typeface="DejaVu Sans"/>
              </a:rPr>
              <a:t>– великі гранулярні лімфоцити.</a:t>
            </a:r>
            <a:endParaRPr lang="ru-RU" sz="1800" b="0" strike="noStrike" spc="-1">
              <a:latin typeface="Arial"/>
            </a:endParaRPr>
          </a:p>
          <a:p>
            <a:pPr>
              <a:lnSpc>
                <a:spcPct val="100000"/>
              </a:lnSpc>
            </a:pPr>
            <a:r>
              <a:rPr lang="ru-RU" sz="1800" b="1" strike="noStrike" spc="-1">
                <a:solidFill>
                  <a:srgbClr val="000000"/>
                </a:solidFill>
                <a:latin typeface="Verdana"/>
                <a:ea typeface="DejaVu Sans"/>
              </a:rPr>
              <a:t>Мішенню для цих клітин є клітини уражені вірусом і ракові клітини.</a:t>
            </a:r>
            <a:endParaRPr lang="ru-RU" sz="1800" b="0" strike="noStrike" spc="-1">
              <a:latin typeface="Arial"/>
            </a:endParaRPr>
          </a:p>
        </p:txBody>
      </p:sp>
      <p:sp>
        <p:nvSpPr>
          <p:cNvPr id="103" name="CustomShape 5"/>
          <p:cNvSpPr/>
          <p:nvPr/>
        </p:nvSpPr>
        <p:spPr>
          <a:xfrm>
            <a:off x="500040" y="142920"/>
            <a:ext cx="8071200" cy="3981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spAutoFit/>
          </a:bodyPr>
          <a:lstStyle/>
          <a:p>
            <a:pPr algn="ctr">
              <a:lnSpc>
                <a:spcPct val="100000"/>
              </a:lnSpc>
            </a:pPr>
            <a:r>
              <a:rPr lang="ru-RU" sz="2000" b="1" strike="noStrike" spc="-1">
                <a:solidFill>
                  <a:srgbClr val="FF0000"/>
                </a:solidFill>
                <a:latin typeface="Verdana"/>
                <a:ea typeface="DejaVu Sans"/>
              </a:rPr>
              <a:t>Поліморфноядерні гранулоцити та їх функції:</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 name="CustomShape 1"/>
          <p:cNvSpPr/>
          <p:nvPr/>
        </p:nvSpPr>
        <p:spPr>
          <a:xfrm>
            <a:off x="131760" y="195120"/>
            <a:ext cx="8926560" cy="64789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r>
              <a:rPr lang="ru-RU" sz="1800" b="1" strike="noStrike" spc="-1">
                <a:solidFill>
                  <a:srgbClr val="000000"/>
                </a:solidFill>
                <a:latin typeface="Verdana"/>
                <a:ea typeface="DejaVu Sans"/>
              </a:rPr>
              <a:t>Кілінгову систему (систему цитолітичних лімфоцитів) складають</a:t>
            </a:r>
            <a:r>
              <a:rPr lang="ru-RU" sz="1800" b="0" strike="noStrike" spc="-1">
                <a:solidFill>
                  <a:srgbClr val="000000"/>
                </a:solidFill>
                <a:latin typeface="Verdana"/>
                <a:ea typeface="DejaVu Sans"/>
              </a:rPr>
              <a:t> наступні клітини - </a:t>
            </a:r>
            <a:r>
              <a:rPr lang="ru-RU" sz="1800" b="1" i="1" strike="noStrike" spc="-1">
                <a:solidFill>
                  <a:srgbClr val="000000"/>
                </a:solidFill>
                <a:latin typeface="Verdana"/>
                <a:ea typeface="DejaVu Sans"/>
              </a:rPr>
              <a:t>природні кілери (ПК) або natural killers (NK), та великі гранулярні лімфоцити (ВГЛ), К-клітини, ЛАК-клітини (лейкінактивовані кілери)</a:t>
            </a:r>
            <a:r>
              <a:rPr lang="ru-RU" sz="1800" b="0" strike="noStrike" spc="-1">
                <a:solidFill>
                  <a:srgbClr val="000000"/>
                </a:solidFill>
                <a:latin typeface="Verdana"/>
                <a:ea typeface="DejaVu Sans"/>
              </a:rPr>
              <a:t>.</a:t>
            </a:r>
            <a:endParaRPr lang="ru-RU" sz="1800" b="0" strike="noStrike" spc="-1">
              <a:latin typeface="Arial"/>
            </a:endParaRPr>
          </a:p>
          <a:p>
            <a:pPr algn="just">
              <a:lnSpc>
                <a:spcPct val="100000"/>
              </a:lnSpc>
            </a:pPr>
            <a:r>
              <a:rPr lang="ru-RU" sz="1800" b="1" u="sng" strike="noStrike" spc="-1">
                <a:solidFill>
                  <a:srgbClr val="000000"/>
                </a:solidFill>
                <a:uFillTx/>
                <a:latin typeface="Verdana"/>
                <a:ea typeface="DejaVu Sans"/>
              </a:rPr>
              <a:t>Природні кілери</a:t>
            </a:r>
            <a:r>
              <a:rPr lang="ru-RU" sz="1800" b="0" strike="noStrike" spc="-1">
                <a:solidFill>
                  <a:srgbClr val="000000"/>
                </a:solidFill>
                <a:latin typeface="Verdana"/>
                <a:ea typeface="DejaVu Sans"/>
              </a:rPr>
              <a:t> - це популяція лімфоїдних клітин, що володіє природною цитотоксичністю по відношенню до генетично чужорідних клітин, і власних патологічно змінених клітин (пухлинних і клітин, вражених вірусом). Ці клітини не здійснюють фагоцитоз, проявляють цитотоксичну, противірусну і протипаразитарну дію без попередньої обробки антитілами, виділяючи цитоперфорини і цитотоксини та інші біологічно активні речовини. Окрім того, вони здатні руйнувати (лізувати) клітини-мішені, які покриті незначними кількостями антитіл (імуноглобулінів) – антитілозалежна клітинно-опосередкованої цитотоксичність (АЗКОЦ). Наприклад заражені вірусом клітини, на яких адсорбовані природні антитіла.</a:t>
            </a:r>
            <a:endParaRPr lang="ru-RU" sz="1800" b="0" strike="noStrike" spc="-1">
              <a:latin typeface="Arial"/>
            </a:endParaRPr>
          </a:p>
          <a:p>
            <a:pPr algn="just">
              <a:lnSpc>
                <a:spcPct val="100000"/>
              </a:lnSpc>
            </a:pPr>
            <a:r>
              <a:rPr lang="ru-RU" sz="1800" b="1" u="sng" strike="noStrike" spc="-1">
                <a:solidFill>
                  <a:srgbClr val="000000"/>
                </a:solidFill>
                <a:uFillTx/>
                <a:latin typeface="Verdana"/>
                <a:ea typeface="DejaVu Sans"/>
              </a:rPr>
              <a:t>Лімфокінактивовані кілери (ЛАК)</a:t>
            </a:r>
            <a:r>
              <a:rPr lang="ru-RU" sz="1800" b="0" strike="noStrike" spc="-1">
                <a:solidFill>
                  <a:srgbClr val="000000"/>
                </a:solidFill>
                <a:latin typeface="Verdana"/>
                <a:ea typeface="DejaVu Sans"/>
              </a:rPr>
              <a:t> несуть на своїй мембрані деякі маркери Т-клітин і активні по відно­шенню до широкого кола пухлинних клітин in vitro, в тому числі і по від­ношенню клітин-мішеней, резистентних до інших форм клітиннопосеред­кованого цитолізу. ЛАК-клітини генеруються в культурах лімфоїдних клітин, в присутності ІL-2. Вони викликають загибель широкого кола свіжих аутологічних і алогенних пухлин, які не чутливі до ПК, К-клітин.</a:t>
            </a:r>
            <a:endParaRPr lang="ru-RU" sz="1800" b="0" strike="noStrike" spc="-1">
              <a:latin typeface="Arial"/>
            </a:endParaRPr>
          </a:p>
          <a:p>
            <a:pPr>
              <a:lnSpc>
                <a:spcPct val="100000"/>
              </a:lnSpc>
            </a:pP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 name="CustomShape 1"/>
          <p:cNvSpPr/>
          <p:nvPr/>
        </p:nvSpPr>
        <p:spPr>
          <a:xfrm>
            <a:off x="144360" y="139680"/>
            <a:ext cx="8855280" cy="6654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r>
              <a:rPr lang="ru-RU" sz="1800" b="1" strike="noStrike" spc="-1">
                <a:solidFill>
                  <a:srgbClr val="000000"/>
                </a:solidFill>
                <a:latin typeface="Verdana"/>
                <a:ea typeface="DejaVu Sans"/>
              </a:rPr>
              <a:t>Великі гранулярні лімфоцити (ВГЛ) </a:t>
            </a:r>
            <a:r>
              <a:rPr lang="ru-RU" sz="1800" b="0" strike="noStrike" spc="-1">
                <a:solidFill>
                  <a:srgbClr val="000000"/>
                </a:solidFill>
                <a:latin typeface="Verdana"/>
                <a:ea typeface="DejaVu Sans"/>
              </a:rPr>
              <a:t>мають здатність до спонтанної цитолітичної активності проти трансформованих і інфікованих вірусом клітин, вони представляють собою гетерогенну популяцію, активність якої найбільш висока в периферичній крові. Па відміну від Т-лімфоцитів, ВГЛ не мають здатності до імунної пам'яті, а їх цитолітична активність не обмежена молекулами головного комплексу гістосумісності. Вони відіграють головну роль у відторгненні трансплантатів і приймають участь в обмеженні вірусної інфекції, і, можливо, гематогенного поширення пухлинних клітин. При активації ВГЛ, останні синтезують гама-інтерферон, що має імуномодулючу дію, а також підсилює цитолітичну активність у природних кілерів, макрофагів. ВГЛ і природні кіллери здійснюють цитотоксичний ефект протягом 3-6 годин з моменту контакту їх з клітиною-мішенню.</a:t>
            </a:r>
            <a:endParaRPr lang="ru-RU" sz="1800" b="0" strike="noStrike" spc="-1">
              <a:latin typeface="Arial"/>
            </a:endParaRPr>
          </a:p>
          <a:p>
            <a:pPr algn="just">
              <a:lnSpc>
                <a:spcPct val="100000"/>
              </a:lnSpc>
            </a:pPr>
            <a:r>
              <a:rPr lang="ru-RU" sz="1800" b="0" strike="noStrike" spc="-1">
                <a:solidFill>
                  <a:srgbClr val="000000"/>
                </a:solidFill>
                <a:latin typeface="Verdana"/>
                <a:ea typeface="DejaVu Sans"/>
              </a:rPr>
              <a:t>Особливістю цитолітичної реакції цитотоксичних лімфоцитів є її автономність, вони не потребують допомоги з боку яких-небудь інших клітин або гуморальних факторів. Для здійснення цитолітичної реакції необхідний прямий контакт цитолітичного лімфоцита і "клітини-мішені" з ефекторною стадією літичного циклу у вигляді „летального удару”, в ході якого проходить екзоцитоз розчинних медіаторів з наступним утворенням трансмембранних пор. Результатом цих подій є колоїдно-осмотичний лізис клітини-мішені. Після загибелі клітини-мішені клітина-ефектор (ЦТЛ) здатна до повторного здійснення цитотоксичної реакції. Є підстави думати, що колоїдно-осмотичний шок, викликаний гранулами екзоцитозу, не єдиний механізм загибелі клітини-мішені.</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917</TotalTime>
  <Words>3450</Words>
  <Application>Microsoft Office PowerPoint</Application>
  <PresentationFormat>Экран (4:3)</PresentationFormat>
  <Paragraphs>426</Paragraphs>
  <Slides>36</Slides>
  <Notes>12</Notes>
  <HiddenSlides>0</HiddenSlides>
  <MMClips>0</MMClips>
  <ScaleCrop>false</ScaleCrop>
  <HeadingPairs>
    <vt:vector size="6" baseType="variant">
      <vt:variant>
        <vt:lpstr>Использованные шрифты</vt:lpstr>
      </vt:variant>
      <vt:variant>
        <vt:i4>8</vt:i4>
      </vt:variant>
      <vt:variant>
        <vt:lpstr>Тема</vt:lpstr>
      </vt:variant>
      <vt:variant>
        <vt:i4>2</vt:i4>
      </vt:variant>
      <vt:variant>
        <vt:lpstr>Заголовки слайдов</vt:lpstr>
      </vt:variant>
      <vt:variant>
        <vt:i4>36</vt:i4>
      </vt:variant>
    </vt:vector>
  </HeadingPairs>
  <TitlesOfParts>
    <vt:vector size="46" baseType="lpstr">
      <vt:lpstr>Arial</vt:lpstr>
      <vt:lpstr>Calibri</vt:lpstr>
      <vt:lpstr>DejaVu Sans</vt:lpstr>
      <vt:lpstr>Segoe UI</vt:lpstr>
      <vt:lpstr>Symbol</vt:lpstr>
      <vt:lpstr>Times New Roman</vt:lpstr>
      <vt:lpstr>Verdana</vt:lpstr>
      <vt:lpstr>Wingdings</vt:lpstr>
      <vt:lpstr>Office Theme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Великий практикум з імунології</dc:title>
  <dc:subject/>
  <dc:creator>hp</dc:creator>
  <dc:description/>
  <cp:lastModifiedBy>User</cp:lastModifiedBy>
  <cp:revision>182</cp:revision>
  <dcterms:created xsi:type="dcterms:W3CDTF">2020-10-25T20:49:32Z</dcterms:created>
  <dcterms:modified xsi:type="dcterms:W3CDTF">2023-12-05T21:13:01Z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Экран (4:3)</vt:lpwstr>
  </property>
  <property fmtid="{D5CDD505-2E9C-101B-9397-08002B2CF9AE}" pid="9" name="ScaleCrop">
    <vt:bool>false</vt:bool>
  </property>
  <property fmtid="{D5CDD505-2E9C-101B-9397-08002B2CF9AE}" pid="10" name="ShareDoc">
    <vt:bool>false</vt:bool>
  </property>
  <property fmtid="{D5CDD505-2E9C-101B-9397-08002B2CF9AE}" pid="11" name="Slides">
    <vt:i4>51</vt:i4>
  </property>
</Properties>
</file>