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656773-014C-4BC6-A310-5ED56A894ABC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C7AB930-9AA1-433B-B9AD-BD2C4FBFDEE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Екотехнологія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4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Термічна переробка твердого палива здійснюється на коксохімічних заводах. При переробці 1 т коксу утворюється 150 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стічних вод. Ці СВ містять: феноли, сірководень, смоли, амоніак, органічні кислоти,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роданіди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ін.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 СВ від смол здійснюється такими методами: відстоювання, флотація (флотатор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FeSO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та фільтрування (фільтри з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кварцевим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піском).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очищення від фенолів використовують наступні методи: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екстракція: екстрагенти – бутилацетат, бензол,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диізопропіловий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ефір,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бутилацетат+бутанол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бутилацетат+ізобутилацетат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ефективність методу може знижуватися, якщо у СВ високий вміст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тому перед екстракцією проводять карбонізацію – обробку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віддування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ефективність методу до 98 %;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випарювання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пароциркуляційним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методом: відбувається циркуляція водяної пари температурою 101-103 </a:t>
            </a:r>
            <a:r>
              <a:rPr kumimoji="0" lang="uk-UA" sz="1400" b="0" i="0" u="none" strike="noStrike" cap="none" normalizeH="0" baseline="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допомогою вентилятора,  СВ подаються по насадці й водяна пара відганяє з них феноли; переваги методу – простота і компактність устаткування, простота експлуатації, повна автоматизація, відсутність контакту СВ з реагентами; недоліки методу – недостатня ефективність (80-90 %), значні витрати водяної пари.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СВ нафтопереробних заводів підлягають біологічному очищенню, яке здійснюється разом з іншими господарсько-побутовими СВ. В першу чергу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окиснюються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феноли, потім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роданіди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ціаніди. Очищення найкраще проводити в 3 стадії: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 від фенолів за допомогою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фенолрозкладаючих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мікроорганізмів;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 від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роданідів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ціанідів за допомогою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роданорозкладаючих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мікроорганізмів;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доочищення СВ.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-51584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Перевага такого багатоступеневого методу полягає у можливості використання адаптованих розкладаючих культур, що дозволяє подавати на очищення висококонцентровані СВ. Ефективність очищення до 99,5 %. Для доочищення СВ використовують 2 групи методів: регенеративні (адсорбція, іонний обмін) та деструктивні (озонування).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Полістирол та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сополімери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стиролу з іншими мономерами отримують наступними методами: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полімеризація у блоці (забруднених СВ не утворюється);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емульсійна полімеризація (використовуються емульгатори – натрієві солі синтетичних кислот С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-С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суспензійна полімеризація (використовуються стабілізатори, наприклад,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сольвар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полівініловий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спирт із вмістом 10-21 % ацетатних груп).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Очищення СВ від виробництв з використанням другого та третього методів здійснюється наступним чином: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термічний метод у вертикальних шахтних печах за температури 1100-1200 </a:t>
            </a:r>
            <a:r>
              <a:rPr kumimoji="0" lang="uk-UA" sz="1200" b="0" i="0" u="none" strike="noStrike" cap="none" normalizeH="0" baseline="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коагуляція (коагулянти –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MgCl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натрієві солі метилметакрилату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+метакрилова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кислота);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флокуляція (флокулянт – поліакриламід);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флотація.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Фенолформальдегідні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смоли одержують з формальдегіду та фенолу. Каталізаторами слугують – НС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NaOH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OH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OH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Для конденсації застосовують формалін, що містить невелику кількість СН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 виробництва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фенолформальдегідних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смол містять: смоли, феноли, формальдегід, метанол. Очищення СВ здійснюється такими методами: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 вторинної конденсації фенолу з формальдегідом з утворенням смоли, що є товарним продуктом;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адсорбція деревними ошурками з наступною обробкою та отриманням продуктів, придатних для виготовлення прес-композицій;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високотемпературне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парофазне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термоокиснювальне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знешкодження у шахтній печі за 930-950 </a:t>
            </a:r>
            <a:r>
              <a:rPr kumimoji="0" lang="uk-UA" sz="1200" b="0" i="0" u="none" strike="noStrike" cap="none" normalizeH="0" baseline="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каталітичне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термоокиснювальне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знешкодження у парогазовій фазі за 250-</a:t>
            </a:r>
            <a:b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300 </a:t>
            </a:r>
            <a:r>
              <a:rPr kumimoji="0" lang="uk-UA" sz="1200" b="0" i="0" u="none" strike="noStrike" cap="none" normalizeH="0" baseline="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 ефективністю до 100 %;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рідиннофазове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термокаталітичне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окиснення.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СВ виробництва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полівінілацетатних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полімерів містять: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полівініловий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спирт, вінілацетат, метанол, ацетальдегід, мурашину кислоту, оцтову кислоту,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бутанол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масляний альдегід та ін. Для очищення застосовуються такі методи: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відгонка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легколетючих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органічних компонентів;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термічне знешкодження;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обробка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карбоксиловмісними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сполуками для очищення від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полівінілового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спирту;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коагуляція;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біологічне очищення.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8864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Задача 1</a:t>
            </a:r>
            <a:endParaRPr lang="ru-RU" dirty="0"/>
          </a:p>
          <a:p>
            <a:r>
              <a:rPr lang="ru-RU" dirty="0"/>
              <a:t>В атмосферному </a:t>
            </a:r>
            <a:r>
              <a:rPr lang="ru-RU" dirty="0" err="1"/>
              <a:t>повітрі</a:t>
            </a:r>
            <a:r>
              <a:rPr lang="ru-RU" dirty="0"/>
              <a:t> над </a:t>
            </a:r>
            <a:r>
              <a:rPr lang="ru-RU" dirty="0" err="1"/>
              <a:t>територією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 </a:t>
            </a:r>
            <a:r>
              <a:rPr lang="ru-RU" dirty="0" err="1"/>
              <a:t>фонова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: С</a:t>
            </a:r>
            <a:r>
              <a:rPr lang="en-US" baseline="-25000" dirty="0"/>
              <a:t>SO2</a:t>
            </a:r>
            <a:r>
              <a:rPr lang="ru-RU" baseline="30000" dirty="0"/>
              <a:t>Ф</a:t>
            </a:r>
            <a:r>
              <a:rPr lang="ru-RU" dirty="0"/>
              <a:t> = 0,01 мг/м</a:t>
            </a:r>
            <a:r>
              <a:rPr lang="ru-RU" baseline="30000" dirty="0"/>
              <a:t>3</a:t>
            </a:r>
            <a:r>
              <a:rPr lang="ru-RU" dirty="0"/>
              <a:t>; С</a:t>
            </a:r>
            <a:r>
              <a:rPr lang="en-US" baseline="-25000" dirty="0"/>
              <a:t>NO2</a:t>
            </a:r>
            <a:r>
              <a:rPr lang="ru-RU" baseline="30000" dirty="0"/>
              <a:t>Ф</a:t>
            </a:r>
            <a:r>
              <a:rPr lang="ru-RU" dirty="0"/>
              <a:t> = 0,01 мг/м</a:t>
            </a:r>
            <a:r>
              <a:rPr lang="ru-RU" baseline="30000" dirty="0"/>
              <a:t>3</a:t>
            </a:r>
            <a:r>
              <a:rPr lang="ru-RU" dirty="0"/>
              <a:t>; С</a:t>
            </a:r>
            <a:r>
              <a:rPr lang="en-US" baseline="-25000" dirty="0"/>
              <a:t>CO</a:t>
            </a:r>
            <a:r>
              <a:rPr lang="ru-RU" baseline="30000" dirty="0"/>
              <a:t>Ф</a:t>
            </a:r>
            <a:r>
              <a:rPr lang="ru-RU" dirty="0"/>
              <a:t> = 0,5 мг/м</a:t>
            </a:r>
            <a:r>
              <a:rPr lang="ru-RU" baseline="30000" dirty="0"/>
              <a:t>3</a:t>
            </a:r>
            <a:r>
              <a:rPr lang="ru-RU" dirty="0"/>
              <a:t>; </a:t>
            </a:r>
            <a:r>
              <a:rPr lang="ru-RU" dirty="0" err="1"/>
              <a:t>С</a:t>
            </a:r>
            <a:r>
              <a:rPr lang="ru-RU" baseline="-25000" dirty="0" err="1"/>
              <a:t>пылу</a:t>
            </a:r>
            <a:r>
              <a:rPr lang="ru-RU" baseline="30000" dirty="0" err="1"/>
              <a:t>Ф</a:t>
            </a:r>
            <a:r>
              <a:rPr lang="ru-RU" dirty="0"/>
              <a:t> = 0,06 мг/м</a:t>
            </a:r>
            <a:r>
              <a:rPr lang="ru-RU" baseline="30000" dirty="0"/>
              <a:t>3</a:t>
            </a:r>
            <a:r>
              <a:rPr lang="ru-RU" dirty="0"/>
              <a:t>. </a:t>
            </a:r>
            <a:r>
              <a:rPr lang="ru-RU" dirty="0" err="1"/>
              <a:t>Вітром</a:t>
            </a:r>
            <a:r>
              <a:rPr lang="ru-RU" dirty="0"/>
              <a:t> на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 занесено 0,002 мг/м</a:t>
            </a:r>
            <a:r>
              <a:rPr lang="ru-RU" baseline="30000" dirty="0"/>
              <a:t>3</a:t>
            </a:r>
            <a:r>
              <a:rPr lang="ru-RU" dirty="0"/>
              <a:t> пилу </a:t>
            </a:r>
            <a:r>
              <a:rPr lang="ru-RU" dirty="0" err="1"/>
              <a:t>і</a:t>
            </a:r>
            <a:r>
              <a:rPr lang="ru-RU" dirty="0"/>
              <a:t> 0,004 мг/м</a:t>
            </a:r>
            <a:r>
              <a:rPr lang="ru-RU" baseline="30000" dirty="0"/>
              <a:t>3</a:t>
            </a:r>
            <a:r>
              <a:rPr lang="ru-RU" dirty="0"/>
              <a:t> </a:t>
            </a:r>
            <a:r>
              <a:rPr lang="en-US" dirty="0"/>
              <a:t>SO</a:t>
            </a:r>
            <a:r>
              <a:rPr lang="en-US" baseline="-25000" dirty="0"/>
              <a:t>2</a:t>
            </a:r>
            <a:r>
              <a:rPr lang="en-US" dirty="0"/>
              <a:t>.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санітарним</a:t>
            </a:r>
            <a:r>
              <a:rPr lang="ru-RU" dirty="0"/>
              <a:t> нормам.</a:t>
            </a:r>
          </a:p>
          <a:p>
            <a:r>
              <a:rPr lang="ru-RU" dirty="0" err="1"/>
              <a:t>Пояснення</a:t>
            </a:r>
            <a:r>
              <a:rPr lang="ru-RU" dirty="0"/>
              <a:t> до </a:t>
            </a:r>
            <a:r>
              <a:rPr lang="ru-RU" dirty="0" err="1"/>
              <a:t>задачі</a:t>
            </a:r>
            <a:r>
              <a:rPr lang="ru-RU" dirty="0"/>
              <a:t> 1: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до </a:t>
            </a:r>
            <a:r>
              <a:rPr lang="ru-RU" dirty="0" err="1"/>
              <a:t>санітарних</a:t>
            </a:r>
            <a:r>
              <a:rPr lang="ru-RU" dirty="0"/>
              <a:t> норм </a:t>
            </a:r>
            <a:r>
              <a:rPr lang="ru-RU" dirty="0" err="1"/>
              <a:t>визначають</a:t>
            </a:r>
            <a:r>
              <a:rPr lang="ru-RU" dirty="0"/>
              <a:t> за </a:t>
            </a:r>
            <a:r>
              <a:rPr lang="ru-RU" dirty="0" err="1"/>
              <a:t>наступними</a:t>
            </a:r>
            <a:r>
              <a:rPr lang="ru-RU" dirty="0"/>
              <a:t> формулами:</a:t>
            </a:r>
          </a:p>
          <a:p>
            <a:r>
              <a:rPr lang="ru-RU" dirty="0"/>
              <a:t>для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-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8" name="Picture 6" descr="https://studfile.net/html/2706/821/html_KhX6TlbhFN.ec8G/img-AI_pD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7924" y="2204864"/>
            <a:ext cx="1092861" cy="79208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310583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курортів</a:t>
            </a:r>
            <a:r>
              <a:rPr lang="ru-RU" dirty="0"/>
              <a:t>, </a:t>
            </a:r>
            <a:r>
              <a:rPr lang="ru-RU" dirty="0" err="1"/>
              <a:t>санаторіїв</a:t>
            </a:r>
            <a:r>
              <a:rPr lang="ru-RU" dirty="0"/>
              <a:t>, </a:t>
            </a:r>
            <a:r>
              <a:rPr lang="ru-RU" dirty="0" err="1"/>
              <a:t>будинків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 -</a:t>
            </a:r>
          </a:p>
        </p:txBody>
      </p:sp>
      <p:pic>
        <p:nvPicPr>
          <p:cNvPr id="3080" name="Picture 8" descr="https://studfile.net/html/2706/821/html_KhX6TlbhFN.ec8G/img-xII6I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852936"/>
            <a:ext cx="1479841" cy="93610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3861048"/>
            <a:ext cx="2977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-</a:t>
            </a:r>
          </a:p>
        </p:txBody>
      </p:sp>
      <p:pic>
        <p:nvPicPr>
          <p:cNvPr id="3082" name="Picture 10" descr="https://studfile.net/html/2706/821/html_KhX6TlbhFN.ec8G/img-4p5Uy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3645024"/>
            <a:ext cx="1090117" cy="800579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0" y="454967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ru-RU" dirty="0" err="1"/>
              <a:t>Сі</a:t>
            </a:r>
            <a:r>
              <a:rPr lang="ru-RU" baseline="-25000" dirty="0"/>
              <a:t> </a:t>
            </a:r>
            <a:r>
              <a:rPr lang="ru-RU" dirty="0"/>
              <a:t>-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en-US" dirty="0" err="1"/>
              <a:t>i</a:t>
            </a:r>
            <a:r>
              <a:rPr lang="en-US" dirty="0"/>
              <a:t>-</a:t>
            </a:r>
            <a:r>
              <a:rPr lang="ru-RU" dirty="0"/>
              <a:t>го </a:t>
            </a:r>
            <a:r>
              <a:rPr lang="ru-RU" dirty="0" err="1"/>
              <a:t>забруднювача</a:t>
            </a:r>
            <a:r>
              <a:rPr lang="ru-RU" dirty="0"/>
              <a:t>, мг/м</a:t>
            </a:r>
            <a:r>
              <a:rPr lang="ru-RU" baseline="30000" dirty="0"/>
              <a:t>3</a:t>
            </a:r>
            <a:r>
              <a:rPr lang="ru-RU" dirty="0"/>
              <a:t>;</a:t>
            </a:r>
          </a:p>
          <a:p>
            <a:r>
              <a:rPr lang="ru-RU" dirty="0" err="1"/>
              <a:t>Сфі</a:t>
            </a:r>
            <a:r>
              <a:rPr lang="ru-RU" dirty="0"/>
              <a:t> - </a:t>
            </a:r>
            <a:r>
              <a:rPr lang="ru-RU" dirty="0" err="1"/>
              <a:t>фонова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en-US" dirty="0" err="1"/>
              <a:t>i</a:t>
            </a:r>
            <a:r>
              <a:rPr lang="en-US" dirty="0"/>
              <a:t>-</a:t>
            </a:r>
            <a:r>
              <a:rPr lang="ru-RU" dirty="0"/>
              <a:t>го </a:t>
            </a:r>
            <a:r>
              <a:rPr lang="ru-RU" dirty="0" err="1"/>
              <a:t>забруднювача</a:t>
            </a:r>
            <a:r>
              <a:rPr lang="ru-RU" dirty="0"/>
              <a:t>, мг/м</a:t>
            </a:r>
            <a:r>
              <a:rPr lang="ru-RU" baseline="30000" dirty="0"/>
              <a:t>3</a:t>
            </a:r>
            <a:r>
              <a:rPr lang="ru-RU" dirty="0"/>
              <a:t>;</a:t>
            </a:r>
          </a:p>
          <a:p>
            <a:r>
              <a:rPr lang="ru-RU" dirty="0"/>
              <a:t>ГДК</a:t>
            </a:r>
            <a:r>
              <a:rPr lang="en-US" baseline="-25000" dirty="0"/>
              <a:t>c.</a:t>
            </a:r>
            <a:r>
              <a:rPr lang="ru-RU" baseline="-25000" dirty="0" err="1"/>
              <a:t>д</a:t>
            </a:r>
            <a:r>
              <a:rPr lang="ru-RU" baseline="-25000" dirty="0"/>
              <a:t> </a:t>
            </a:r>
            <a:r>
              <a:rPr lang="ru-RU" dirty="0"/>
              <a:t>- </a:t>
            </a:r>
            <a:r>
              <a:rPr lang="ru-RU" dirty="0" err="1"/>
              <a:t>гранично</a:t>
            </a:r>
            <a:r>
              <a:rPr lang="ru-RU" dirty="0"/>
              <a:t> </a:t>
            </a:r>
            <a:r>
              <a:rPr lang="ru-RU" dirty="0" err="1"/>
              <a:t>припустима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середньодобова</a:t>
            </a:r>
            <a:r>
              <a:rPr lang="ru-RU" dirty="0"/>
              <a:t>, мг/м</a:t>
            </a:r>
            <a:r>
              <a:rPr lang="ru-RU" baseline="30000" dirty="0"/>
              <a:t>3</a:t>
            </a:r>
            <a:r>
              <a:rPr lang="ru-RU" dirty="0"/>
              <a:t> (табл.1);</a:t>
            </a:r>
          </a:p>
          <a:p>
            <a:r>
              <a:rPr lang="ru-RU" dirty="0" err="1"/>
              <a:t>ГДК</a:t>
            </a:r>
            <a:r>
              <a:rPr lang="ru-RU" baseline="-25000" dirty="0" err="1"/>
              <a:t>р.з</a:t>
            </a:r>
            <a:r>
              <a:rPr lang="ru-RU" baseline="-25000" dirty="0"/>
              <a:t> </a:t>
            </a:r>
            <a:r>
              <a:rPr lang="ru-RU" dirty="0"/>
              <a:t>- </a:t>
            </a:r>
            <a:r>
              <a:rPr lang="ru-RU" dirty="0" err="1"/>
              <a:t>гранично</a:t>
            </a:r>
            <a:r>
              <a:rPr lang="ru-RU" dirty="0"/>
              <a:t> </a:t>
            </a:r>
            <a:r>
              <a:rPr lang="ru-RU" dirty="0" err="1"/>
              <a:t>припустима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, мг/м</a:t>
            </a:r>
            <a:r>
              <a:rPr lang="ru-RU" baseline="30000" dirty="0"/>
              <a:t>3</a:t>
            </a:r>
            <a:r>
              <a:rPr lang="ru-RU" dirty="0"/>
              <a:t> (табл.1).</a:t>
            </a:r>
          </a:p>
          <a:p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виконуватися</a:t>
            </a:r>
            <a:r>
              <a:rPr lang="ru-RU" dirty="0"/>
              <a:t> для кожного </a:t>
            </a:r>
            <a:r>
              <a:rPr lang="ru-RU" dirty="0" err="1"/>
              <a:t>забруднювача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утримується</a:t>
            </a:r>
            <a:r>
              <a:rPr lang="ru-RU" dirty="0"/>
              <a:t> в </a:t>
            </a:r>
            <a:r>
              <a:rPr lang="ru-RU" dirty="0" err="1"/>
              <a:t>повітрі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052736"/>
            <a:ext cx="91440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Якщо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речовини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мають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односпрямований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характер, то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формули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мають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такий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вигляд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де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кількість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речовин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односпрямованої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дії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Односпрямовану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дію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мають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 а)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оксиди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сірки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азоту; б)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кислоти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; в)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луги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та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ін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s://studfile.net/html/2706/821/html_KhX6TlbhFN.ec8G/img-Nhg7x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980728"/>
            <a:ext cx="981075" cy="428626"/>
          </a:xfrm>
          <a:prstGeom prst="rect">
            <a:avLst/>
          </a:prstGeom>
          <a:noFill/>
        </p:spPr>
      </p:pic>
      <p:pic>
        <p:nvPicPr>
          <p:cNvPr id="2051" name="Picture 3" descr="https://studfile.net/html/2706/821/html_KhX6TlbhFN.ec8G/img-yq6ra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556792"/>
            <a:ext cx="1104900" cy="428626"/>
          </a:xfrm>
          <a:prstGeom prst="rect">
            <a:avLst/>
          </a:prstGeom>
          <a:noFill/>
        </p:spPr>
      </p:pic>
      <p:pic>
        <p:nvPicPr>
          <p:cNvPr id="2052" name="Picture 4" descr="https://studfile.net/html/2706/821/html_KhX6TlbhFN.ec8G/img-d7Cay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980728"/>
            <a:ext cx="952500" cy="42862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263691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Односпрямовану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: а) </a:t>
            </a:r>
            <a:r>
              <a:rPr lang="ru-RU" dirty="0" err="1"/>
              <a:t>оксиди</a:t>
            </a:r>
            <a:r>
              <a:rPr lang="ru-RU" dirty="0"/>
              <a:t> </a:t>
            </a:r>
            <a:r>
              <a:rPr lang="ru-RU" dirty="0" err="1"/>
              <a:t>сірки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азоту; б) </a:t>
            </a:r>
            <a:r>
              <a:rPr lang="ru-RU" dirty="0" err="1"/>
              <a:t>кислоти</a:t>
            </a:r>
            <a:r>
              <a:rPr lang="ru-RU" dirty="0"/>
              <a:t>; в) </a:t>
            </a:r>
            <a:r>
              <a:rPr lang="ru-RU" dirty="0" err="1"/>
              <a:t>луги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r>
              <a:rPr lang="ru-RU" dirty="0" err="1"/>
              <a:t>Таблиця</a:t>
            </a:r>
            <a:r>
              <a:rPr lang="ru-RU" dirty="0"/>
              <a:t> 1 - </a:t>
            </a:r>
            <a:r>
              <a:rPr lang="ru-RU" dirty="0" err="1"/>
              <a:t>Гранично</a:t>
            </a:r>
            <a:r>
              <a:rPr lang="ru-RU" dirty="0"/>
              <a:t> </a:t>
            </a:r>
            <a:r>
              <a:rPr lang="ru-RU" dirty="0" err="1"/>
              <a:t>допустимі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3861048"/>
            <a:ext cx="607695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74390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Задача 2</a:t>
            </a:r>
            <a:endParaRPr lang="ru-RU" dirty="0"/>
          </a:p>
          <a:p>
            <a:r>
              <a:rPr lang="ru-RU" dirty="0" err="1"/>
              <a:t>Санітарно-захисна</a:t>
            </a:r>
            <a:r>
              <a:rPr lang="ru-RU" dirty="0"/>
              <a:t> зона (СЗЗ)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500 м. </a:t>
            </a:r>
            <a:r>
              <a:rPr lang="ru-RU" dirty="0" err="1"/>
              <a:t>Уточнити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СЗЗ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рози</a:t>
            </a:r>
            <a:r>
              <a:rPr lang="ru-RU" dirty="0"/>
              <a:t> </a:t>
            </a:r>
            <a:r>
              <a:rPr lang="ru-RU" dirty="0" err="1"/>
              <a:t>вітрів</a:t>
            </a:r>
            <a:r>
              <a:rPr lang="ru-RU" dirty="0"/>
              <a:t>. </a:t>
            </a:r>
            <a:r>
              <a:rPr lang="ru-RU" dirty="0" err="1"/>
              <a:t>Повторність</a:t>
            </a:r>
            <a:r>
              <a:rPr lang="ru-RU" dirty="0"/>
              <a:t> </a:t>
            </a:r>
            <a:r>
              <a:rPr lang="ru-RU" dirty="0" err="1"/>
              <a:t>вітрів</a:t>
            </a:r>
            <a:r>
              <a:rPr lang="ru-RU" dirty="0"/>
              <a:t> одного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, %: </a:t>
            </a:r>
            <a:r>
              <a:rPr lang="ru-RU" dirty="0" err="1"/>
              <a:t>північному</a:t>
            </a:r>
            <a:r>
              <a:rPr lang="ru-RU" dirty="0"/>
              <a:t> - 7; </a:t>
            </a:r>
            <a:r>
              <a:rPr lang="ru-RU" dirty="0" err="1"/>
              <a:t>північно-східному</a:t>
            </a:r>
            <a:r>
              <a:rPr lang="ru-RU" dirty="0"/>
              <a:t> - 12; </a:t>
            </a:r>
            <a:r>
              <a:rPr lang="ru-RU" dirty="0" err="1"/>
              <a:t>східному</a:t>
            </a:r>
            <a:r>
              <a:rPr lang="ru-RU" dirty="0"/>
              <a:t> - 19; </a:t>
            </a:r>
            <a:r>
              <a:rPr lang="ru-RU" dirty="0" err="1"/>
              <a:t>південно-східному</a:t>
            </a:r>
            <a:r>
              <a:rPr lang="ru-RU" dirty="0"/>
              <a:t> - 20; </a:t>
            </a:r>
            <a:r>
              <a:rPr lang="ru-RU" dirty="0" err="1"/>
              <a:t>південному</a:t>
            </a:r>
            <a:r>
              <a:rPr lang="ru-RU" dirty="0"/>
              <a:t> - 7; </a:t>
            </a:r>
            <a:r>
              <a:rPr lang="ru-RU" dirty="0" err="1"/>
              <a:t>південно-західному</a:t>
            </a:r>
            <a:r>
              <a:rPr lang="ru-RU" dirty="0"/>
              <a:t> - 12; </a:t>
            </a:r>
            <a:r>
              <a:rPr lang="ru-RU" dirty="0" err="1"/>
              <a:t>західному</a:t>
            </a:r>
            <a:r>
              <a:rPr lang="ru-RU" dirty="0"/>
              <a:t> - 12; </a:t>
            </a:r>
            <a:r>
              <a:rPr lang="ru-RU" dirty="0" err="1"/>
              <a:t>південно-східному</a:t>
            </a:r>
            <a:r>
              <a:rPr lang="ru-RU" dirty="0"/>
              <a:t>; </a:t>
            </a:r>
            <a:r>
              <a:rPr lang="ru-RU" dirty="0" err="1"/>
              <a:t>північно-західному</a:t>
            </a:r>
            <a:r>
              <a:rPr lang="ru-RU" dirty="0"/>
              <a:t> - 11.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6462" y="1556792"/>
            <a:ext cx="6237297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4057233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Встановимо</a:t>
            </a:r>
            <a:r>
              <a:rPr lang="ru-RU" sz="1600" dirty="0"/>
              <a:t> </a:t>
            </a:r>
            <a:r>
              <a:rPr lang="ru-RU" sz="1600" dirty="0" err="1"/>
              <a:t>розмір</a:t>
            </a:r>
            <a:r>
              <a:rPr lang="ru-RU" sz="1600" dirty="0"/>
              <a:t> СЗЗ за </a:t>
            </a:r>
            <a:r>
              <a:rPr lang="ru-RU" sz="1600" dirty="0" err="1"/>
              <a:t>наступними</a:t>
            </a:r>
            <a:r>
              <a:rPr lang="ru-RU" sz="1600" dirty="0"/>
              <a:t> </a:t>
            </a:r>
            <a:r>
              <a:rPr lang="ru-RU" sz="1600" dirty="0" err="1"/>
              <a:t>напрямками</a:t>
            </a:r>
            <a:r>
              <a:rPr lang="ru-RU" sz="1600" dirty="0"/>
              <a:t>:</a:t>
            </a:r>
          </a:p>
          <a:p>
            <a:r>
              <a:rPr lang="ru-RU" sz="1600" dirty="0" err="1"/>
              <a:t>північним</a:t>
            </a:r>
            <a:r>
              <a:rPr lang="ru-RU" sz="1600" dirty="0"/>
              <a:t> </a:t>
            </a:r>
            <a:r>
              <a:rPr lang="en-US" sz="1600" dirty="0"/>
              <a:t>a = 500*7/12,5 = 280 </a:t>
            </a:r>
            <a:r>
              <a:rPr lang="ru-RU" sz="1600" dirty="0"/>
              <a:t>м;</a:t>
            </a:r>
          </a:p>
          <a:p>
            <a:r>
              <a:rPr lang="ru-RU" sz="1600" dirty="0" err="1"/>
              <a:t>північно-східним</a:t>
            </a:r>
            <a:r>
              <a:rPr lang="ru-RU" sz="1600" dirty="0"/>
              <a:t> </a:t>
            </a:r>
            <a:r>
              <a:rPr lang="en-US" sz="1600" dirty="0"/>
              <a:t>a = 500*12/12,5 = 480 </a:t>
            </a:r>
            <a:r>
              <a:rPr lang="ru-RU" sz="1600" dirty="0"/>
              <a:t>м;</a:t>
            </a:r>
          </a:p>
          <a:p>
            <a:r>
              <a:rPr lang="ru-RU" sz="1600" dirty="0" err="1"/>
              <a:t>східним</a:t>
            </a:r>
            <a:r>
              <a:rPr lang="ru-RU" sz="1600" dirty="0"/>
              <a:t> </a:t>
            </a:r>
            <a:r>
              <a:rPr lang="en-US" sz="1600" dirty="0"/>
              <a:t>a = 500*19/12,5 = 760 </a:t>
            </a:r>
            <a:r>
              <a:rPr lang="ru-RU" sz="1600" dirty="0"/>
              <a:t>м;</a:t>
            </a:r>
          </a:p>
          <a:p>
            <a:r>
              <a:rPr lang="ru-RU" sz="1600" dirty="0" err="1"/>
              <a:t>південно-східним</a:t>
            </a:r>
            <a:r>
              <a:rPr lang="ru-RU" sz="1600" dirty="0"/>
              <a:t> </a:t>
            </a:r>
            <a:r>
              <a:rPr lang="en-US" sz="1600" dirty="0"/>
              <a:t>a = 500*20/12,5 = 800 </a:t>
            </a:r>
            <a:r>
              <a:rPr lang="ru-RU" sz="1600" dirty="0"/>
              <a:t>м;</a:t>
            </a:r>
          </a:p>
          <a:p>
            <a:r>
              <a:rPr lang="ru-RU" sz="1600" dirty="0" err="1"/>
              <a:t>південним</a:t>
            </a:r>
            <a:r>
              <a:rPr lang="ru-RU" sz="1600" dirty="0"/>
              <a:t> </a:t>
            </a:r>
            <a:r>
              <a:rPr lang="en-US" sz="1600" dirty="0"/>
              <a:t>a = 500*7/12,5 = 280 </a:t>
            </a:r>
            <a:r>
              <a:rPr lang="ru-RU" sz="1600" dirty="0"/>
              <a:t>м;</a:t>
            </a:r>
          </a:p>
          <a:p>
            <a:r>
              <a:rPr lang="ru-RU" sz="1600" dirty="0" err="1"/>
              <a:t>південно-західни</a:t>
            </a:r>
            <a:r>
              <a:rPr lang="ru-RU" sz="1600" dirty="0"/>
              <a:t> </a:t>
            </a:r>
            <a:r>
              <a:rPr lang="en-US" sz="1600" dirty="0"/>
              <a:t>a = 500*12/12,5 = 480 </a:t>
            </a:r>
            <a:r>
              <a:rPr lang="ru-RU" sz="1600" dirty="0"/>
              <a:t>м;</a:t>
            </a:r>
          </a:p>
          <a:p>
            <a:r>
              <a:rPr lang="ru-RU" sz="1600" dirty="0" err="1"/>
              <a:t>західним</a:t>
            </a:r>
            <a:r>
              <a:rPr lang="ru-RU" sz="1600" dirty="0"/>
              <a:t> </a:t>
            </a:r>
            <a:r>
              <a:rPr lang="en-US" sz="1600" dirty="0"/>
              <a:t>a = 500*12/12,5 = 480 </a:t>
            </a:r>
            <a:r>
              <a:rPr lang="ru-RU" sz="1600" dirty="0"/>
              <a:t>м;</a:t>
            </a:r>
          </a:p>
          <a:p>
            <a:r>
              <a:rPr lang="ru-RU" sz="1600" dirty="0" err="1"/>
              <a:t>північно-західним</a:t>
            </a:r>
            <a:r>
              <a:rPr lang="ru-RU" sz="1600" dirty="0"/>
              <a:t> </a:t>
            </a:r>
            <a:r>
              <a:rPr lang="en-US" sz="1600" dirty="0"/>
              <a:t>a = 500*11/12,5 = 440 </a:t>
            </a:r>
            <a:r>
              <a:rPr lang="ru-RU" sz="1600" dirty="0"/>
              <a:t>м.</a:t>
            </a:r>
          </a:p>
          <a:p>
            <a:r>
              <a:rPr lang="ru-RU" sz="1600" b="1" dirty="0" err="1"/>
              <a:t>Висновок</a:t>
            </a:r>
            <a:r>
              <a:rPr lang="ru-RU" sz="1600" dirty="0"/>
              <a:t>. </a:t>
            </a:r>
            <a:r>
              <a:rPr lang="ru-RU" sz="1600" dirty="0" err="1"/>
              <a:t>Розміри</a:t>
            </a:r>
            <a:r>
              <a:rPr lang="ru-RU" sz="1600" dirty="0"/>
              <a:t> СЗЗ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збільшити</a:t>
            </a:r>
            <a:r>
              <a:rPr lang="ru-RU" sz="1600" dirty="0"/>
              <a:t> в </a:t>
            </a:r>
            <a:r>
              <a:rPr lang="ru-RU" sz="1600" dirty="0" err="1"/>
              <a:t>східному</a:t>
            </a:r>
            <a:r>
              <a:rPr lang="ru-RU" sz="1600" dirty="0"/>
              <a:t> </a:t>
            </a:r>
            <a:r>
              <a:rPr lang="ru-RU" sz="1600" dirty="0" err="1"/>
              <a:t>напрямку</a:t>
            </a:r>
            <a:r>
              <a:rPr lang="ru-RU" sz="1600" dirty="0"/>
              <a:t> до 780 м, </a:t>
            </a:r>
            <a:r>
              <a:rPr lang="ru-RU" sz="1600" dirty="0" err="1"/>
              <a:t>південно-східному</a:t>
            </a:r>
            <a:r>
              <a:rPr lang="ru-RU" sz="1600" dirty="0"/>
              <a:t> - до 800 м.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Задача 3</a:t>
            </a:r>
            <a:endParaRPr lang="ru-RU" dirty="0"/>
          </a:p>
          <a:p>
            <a:r>
              <a:rPr lang="ru-RU" dirty="0" err="1"/>
              <a:t>Вміст</a:t>
            </a:r>
            <a:r>
              <a:rPr lang="ru-RU" dirty="0"/>
              <a:t> пилу в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0,23 кг,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пилу </a:t>
            </a:r>
            <a:r>
              <a:rPr lang="ru-RU" dirty="0" err="1"/>
              <a:t>зменшилася</a:t>
            </a:r>
            <a:r>
              <a:rPr lang="ru-RU" dirty="0"/>
              <a:t> на 0,20 кг.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пилу, </a:t>
            </a:r>
            <a:r>
              <a:rPr lang="ru-RU" dirty="0" err="1"/>
              <a:t>коефіцієнт</a:t>
            </a:r>
            <a:r>
              <a:rPr lang="ru-RU" dirty="0"/>
              <a:t> проскоку </a:t>
            </a:r>
            <a:r>
              <a:rPr lang="ru-RU" dirty="0" err="1"/>
              <a:t>газопилоуловлювача</a:t>
            </a:r>
            <a:r>
              <a:rPr lang="ru-RU" dirty="0"/>
              <a:t>, </a:t>
            </a:r>
            <a:r>
              <a:rPr lang="ru-RU" dirty="0" err="1"/>
              <a:t>концентрацію</a:t>
            </a:r>
            <a:r>
              <a:rPr lang="ru-RU" dirty="0"/>
              <a:t> пилу в </a:t>
            </a:r>
            <a:r>
              <a:rPr lang="ru-RU" dirty="0" err="1"/>
              <a:t>приміщенні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порівняти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ГДК.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 - 4,8 тис. м</a:t>
            </a:r>
            <a:r>
              <a:rPr lang="ru-RU" baseline="30000" dirty="0"/>
              <a:t>3</a:t>
            </a:r>
            <a:r>
              <a:rPr lang="ru-RU" dirty="0"/>
              <a:t>. </a:t>
            </a:r>
            <a:r>
              <a:rPr lang="ru-RU" dirty="0" err="1"/>
              <a:t>ГДК</a:t>
            </a:r>
            <a:r>
              <a:rPr lang="ru-RU" baseline="-25000" dirty="0" err="1"/>
              <a:t>пилу</a:t>
            </a:r>
            <a:r>
              <a:rPr lang="ru-RU" dirty="0"/>
              <a:t> в </a:t>
            </a:r>
            <a:r>
              <a:rPr lang="ru-RU" dirty="0" err="1"/>
              <a:t>робочій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 - 4 мг/м</a:t>
            </a:r>
            <a:r>
              <a:rPr lang="ru-RU" baseline="30000" dirty="0"/>
              <a:t>3</a:t>
            </a:r>
            <a:r>
              <a:rPr lang="ru-RU" dirty="0"/>
              <a:t>.</a:t>
            </a:r>
          </a:p>
          <a:p>
            <a:r>
              <a:rPr lang="ru-RU" dirty="0" err="1"/>
              <a:t>Пояснення</a:t>
            </a:r>
            <a:r>
              <a:rPr lang="ru-RU" dirty="0"/>
              <a:t> до </a:t>
            </a:r>
            <a:r>
              <a:rPr lang="ru-RU" dirty="0" err="1"/>
              <a:t>задачі</a:t>
            </a:r>
            <a:r>
              <a:rPr lang="ru-RU" dirty="0"/>
              <a:t> 3:</a:t>
            </a:r>
          </a:p>
          <a:p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пилу </a:t>
            </a:r>
            <a:r>
              <a:rPr lang="ru-RU" dirty="0" err="1"/>
              <a:t>визначають</a:t>
            </a:r>
            <a:r>
              <a:rPr lang="ru-RU" dirty="0"/>
              <a:t> за формулою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7" y="2471398"/>
            <a:ext cx="4536504" cy="4386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279" y="2708920"/>
            <a:ext cx="7425284" cy="1456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Тема: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 СТІЧНИХ ВОД ОСНОВНОЇ ХІМІЧНОЇ ПРОМИСЛОВОСТІ, АЗОТНОЇ ПРОМИСЛОВОСТІ, ПІДПРИЄМСТВ ОСНОВНОГО ОРГАНІЧНОГО І НАФТОХІМІЧНОГО СИНТЕЗУ.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Мета: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розвинути знання про методи очищення стічних вод основної хімічної промисловості, азотної промисловості та підприємств органічного і нафтохімічного синтезу.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Очищення СВ виробництва кальцинованої соди, фосфатної кислоти та фосфатних добрив.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Очищення СВ виробництва амоніаку, карбаміду, аміачної селітри.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Очищення СВ виробництва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акрілонітрилу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синтетичних жирних кислот, дивінілу, ізопрену.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Очищення СВ нафтопереробних заводів.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0" y="44535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Основні терміни та поняття: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кальцинація, суперфосфат, амоноліз, ректифікація, нафтопастка.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Виробництво кальцинованої соди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здійснюється аміачним способом. Сировиною є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NaCl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вигляді водного розчину (розсіл) і карбонатна сировина – крейда або вапно. Реакція отримання йде в присутності амоніаку: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69056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2846546"/>
            <a:ext cx="9144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Утворюється 2 типи стічних вод: «умовно чисті» (використовуються для охолодження продуктів і апаратури; мають температуру 30-40 </a:t>
            </a:r>
            <a:r>
              <a:rPr kumimoji="0" lang="uk-UA" sz="1400" b="0" i="0" u="none" strike="noStrike" cap="none" normalizeH="0" baseline="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забруднені стічні води (містять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CaCl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NaCl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OH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CaCO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всіх содових підприємствах є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шламонакопичувачі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(«білі моря»), що призначені для очищення СВ від зважених домішок. Очищення СВ від хлоридів здійснюється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шляхм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виробництва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CaCl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NaCl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Cl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Для видалення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використовується дистиляція. СВ можуть бути скинуті через свердловини у глибокі ізольовані горизонти (1-1,5 км), де майже відсутній водообмін і знаходяться води, близькі за складом до стічних вод.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промисловості фосфатну кислоту отримують 2 методами: екстракційним та термічним.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Екстракційний метод – це розкладання природних фосфатів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відділення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від розчину кислоти. Виділяють 3 способи виробництва: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дигідратний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(з отриманням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1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– найбільш поширений,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напівгідратний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(з отриманням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1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0,5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ангідритний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(з отриманням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Н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відфільтровують та концентрують випарюванням.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2656"/>
            <a:ext cx="407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764704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Термічний метод – це відновлення природних фосфатів до фосфору з наступним спалюванням та розчиненням утвореного Р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воді. Термічна фосфатна кислота чистіша, ніж екстракційна. Сировиною для отримання фосфору є природні фосфорити.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628800"/>
            <a:ext cx="34575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060848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Простий суперфосфат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+Са(Н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отримують розкладанням природних фосфатів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кількості, недостатній для зв’язування всього кальцію у сульфат. Подвійний суперфосфат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(Н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отримують розкладанням природних фосфатів Н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 виробництва екстракційної фосфатної кислоти та фосфатних добрив містять: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SiF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HF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CaO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HCl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NaCl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SiF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-вмісні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води нейтралізують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CaCO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або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OH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9363" y="3295650"/>
            <a:ext cx="41052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4104364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Більш економічним методом знешкодження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-вмісних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стічних вод є електрохімічний метод.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СВ виробництва фосфору та термічної фосфатної кислоти містять: Р, Р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ціаніди, сульфіди, феноли, фосфін та ін. Від фосфору СВ очищують механічним методом (відстоювання), ефективність якого до 90 %. Застосовують також коагуляцію (коагулянти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FeCl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флокуляцію та окиснення киснем або хлором.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5373216"/>
            <a:ext cx="7239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Амоніак отримують з природного газу. Утворюються 2 типи стічних вод: «умовно чисті» і забруднені (містять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оцтову кислоту,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мастила).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 відстоюють від мастил та очищують, після чого вони можуть використовуватися для приготування аміачної води, яка застосовується в сільському господарстві. Доочищення СВ від амоніаку найбільш ефективно здійснювати методом іонного обміну. Для вилучення С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також використовують цей метод.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Карбамід (сечовина, СО(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отримують з амоніаку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Стічні води містять: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СО(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Проводять нейтралізацію СВ та використовують їх в якості рідких азотовмісних добрив. Наприклад, для вирощування водоростей, що є джерелом харчового білка. Застосовують і біологічне очищення цих СВ разом  з іншими СВ, що містять органічні речовини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СО(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мікроорганізми використовують як джерела нітрогену).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Аміачну селітру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отримують з амоніаку або з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-вмісних газів і розведеної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наступним шляхом: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нейтралізація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HNO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газоподібного амоніаку або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-вмісних газів;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упарювання розчину;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кристалізація;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охолоджування або висушування.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Утворюється 2 типи СВ: «умовно чисті» і забруднені (містять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HNO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Очищення можна здійснювати методом іонного обміну, але більш ефективною є 2-хступенева схема: спочатку очищення 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промивачах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(СВ проходять через сито, що зрошується нітратною кислотою, а потім охолоджуються), а потім – метод іонного обміну.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Акрілонітрил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(СН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=СН-С=N) отримують методом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окиснювального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амонолізу пропілену. Утворюються сульфатні СВ (містять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смолисті речовини)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нітрильні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СВ (містять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акрілонітрил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ацетонітрил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HCN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сукцинонітрил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Нітрильні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СВ спочатку очищують від нітрилів методом відгонки, а потім проводять лужний гідроліз. Доочищення здійснюють біологічними методами.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Сульфатні СВ очищують 3-ма способами: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виділення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 розчину, насиченого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(процес базується на низькій розчинності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водному розчині амоніаку), з наступною кристалізацією (ефективність методу до 82,5 %);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виділення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вакуум-кристалізацією (ефективність методу 85-</a:t>
            </a:r>
            <a:b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92,5 %);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обробка вапном: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060848"/>
            <a:ext cx="41338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2708920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використовують в синтезі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акрілонітрилу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гіпс – у будівництві.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Синтетичні жирні кислоти отримують шляхом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рідиннофазового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окиснення парафіну при атмосферному тиску з використанням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Мn-каталізатору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При цьому утворюється суміш карбонових кислот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дикарбонові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кислоти, альдегіди, кетони, ефіри та ін. Утворюється 2 типи СВ: кислі (містять 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низькомолекулярні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оксигенвмісні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сполуки – кетони, кислоти, ефіри, спирти) та сульфатні (містять близько 12 % 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Для очищення кислих СВ використовують екстракцію, сорбцію, іонний обмін, ректифікацію (відгонку). З них отримують НСООН, СН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СООН,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пропіонову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масляну кислоти, але невисокої якості. Для отримання чистої НСООН використовують етерифікацію СН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в присутності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Кислі СВ води використовують для обробки свердловин і глини у виробництві червоної цегли, та для отримання азотних добрив.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Сульфатні СВ нейтралізують кальцинованою содою або очищують в апаратах киплячого шару з отриманням гранульованого 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Для доочищення застосовують біологічні методи. Попередньо сульфатні СВ розводять господарсько-фекальними або умовно чистими водами.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Дивініл (бута-1,2-дієн) отримують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двостадійним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каталітичним дегідруванням бутану і бутиленів. СВ, що утворюються, містять вуглеводні,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NаОН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Сr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6+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азот, ацетон,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ацетонітрил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купрум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Очищення від вуглеводнів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купруму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здійснюють методом іонного обміну. Потім проводять біологічне доочищення. Ефективність такої схеми до 98 %.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19333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Ізопрен отримують двома способами: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двостадійним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дегідруванням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ізопентану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або шляхом конденсації ізобутилену з формальдегідом з наступним розкладанням отриманого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диметилдиоксану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ізопрен. У першому випадку СВ містять: пил каталізатору, хром, вуглеводні,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диметилформамід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(ДМФА),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диметиламін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ін. Очищення від ДМФА здійснюють наступним способом: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052736"/>
            <a:ext cx="47434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2161019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Диметиламін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надалі використовується в інших галузях хімічної промисловості. СВ направляють на біологічне очищення. ДМФА складно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окиснюється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мікроорганізмами, але після тривалої адаптації мікроорганізмів ефективність методу складає 85 %.	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При отриманні ізопрену другим способом СВ містять: формальдегід, 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NaOH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HCOONa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СН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ОН, інші спирти, вуглеводні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ін. Очищення здійснюють у 3 стадії: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 від летючих органічних сполук (відгонка);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 від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висококиплячих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органічних сполук (термічна стадія);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біологічне очищення з попереднім озонуванням.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 нафтопереробних заводів містять: феноли, сульфіди, хлориди, сульфати, амонійний азот, вуглеводні, меркаптани, нафтенові кислоти та ін.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Для очищення СВ застосовується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тристадійна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схема: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механічне очищення від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грубодисперсних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домішок: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пісколовки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(вловлюється 5 % великих частинок, 25 % нафтопродуктів), нафтопастки (знижується вміст нафтопродуктів до 15-25 мг/л), водойми додаткового відстоювання глибиною 1,5-4 м, піщані фільтри з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кварцевого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піску з частинками розміром 0,5-2 мм;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фізико-хімічне очищення: коагуляція (коагулянти – солі алюмінію та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феруму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флокуляція (флокулянт – поліакриламід), озонування, адсорбція;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біологічне очищення, ефективність якого становить по нафтопродуктах 77-86 %, по фенолах 99-100 %.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доочищення СВ використовують такі методи: фільтрування через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мікрофільтри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виділення частинок активного мулу; фільтрування через піщані або піщано-антрацитові фільтри; флотація; озонування; зворотний осмос; адсорбція на деревному вугіллі; біологічні водойми для зниження вмісту повільно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окиснювальних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сполук.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Тема: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ОЧИЩЕННЯ СТІЧНИХ ВОД ТЕРМІЧНОЇ ПЕРЕРОБКИ ТВЕРДИХ ПАЛИВ ТА ВИРОБНИЦТВА СИНТЕТИЧНИХ ПОЛІМЕРІВ І ПЛАСТМАС.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Мета: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розвинути знання про методи очищення стічних вод термічної переробки твердих палив та виробництва синтетичних полімерів і пластмас.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Очищення СВ переробки коксу. Очищення від смол та фенолів. Біологічне очищення.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Очищення СВ виробництва полістиролу,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фенолформальдегідних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смол,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полівінілацетатних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полімерів.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Основні терміни та поняття: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карбонізація,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полімерізація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смоли,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пароциркуляційний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метод,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родано-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фенолрозкладаючі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мікроорганізми.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</TotalTime>
  <Words>1315</Words>
  <Application>Microsoft Office PowerPoint</Application>
  <PresentationFormat>Экран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Лекція 4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</dc:title>
  <dc:creator>Руслан Аминов</dc:creator>
  <cp:lastModifiedBy>Руслан Аминов</cp:lastModifiedBy>
  <cp:revision>15</cp:revision>
  <dcterms:created xsi:type="dcterms:W3CDTF">2024-03-25T21:13:50Z</dcterms:created>
  <dcterms:modified xsi:type="dcterms:W3CDTF">2024-03-25T22:04:02Z</dcterms:modified>
</cp:coreProperties>
</file>