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370" y="-4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6C1D6B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6C1D6B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6C1D6B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371076" y="0"/>
            <a:ext cx="1219200" cy="6858000"/>
          </a:xfrm>
          <a:custGeom>
            <a:avLst/>
            <a:gdLst/>
            <a:ahLst/>
            <a:cxnLst/>
            <a:rect l="l" t="t" r="r" b="b"/>
            <a:pathLst>
              <a:path w="1219200" h="6858000">
                <a:moveTo>
                  <a:pt x="0" y="0"/>
                </a:moveTo>
                <a:lnTo>
                  <a:pt x="1219200" y="6857999"/>
                </a:lnTo>
              </a:path>
            </a:pathLst>
          </a:custGeom>
          <a:ln w="9144">
            <a:solidFill>
              <a:srgbClr val="922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424928" y="3681983"/>
            <a:ext cx="4764405" cy="3176905"/>
          </a:xfrm>
          <a:custGeom>
            <a:avLst/>
            <a:gdLst/>
            <a:ahLst/>
            <a:cxnLst/>
            <a:rect l="l" t="t" r="r" b="b"/>
            <a:pathLst>
              <a:path w="4764405" h="3176904">
                <a:moveTo>
                  <a:pt x="4764024" y="0"/>
                </a:moveTo>
                <a:lnTo>
                  <a:pt x="0" y="3176586"/>
                </a:lnTo>
              </a:path>
            </a:pathLst>
          </a:custGeom>
          <a:ln w="9144">
            <a:solidFill>
              <a:srgbClr val="9227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182100" y="0"/>
            <a:ext cx="3007360" cy="6858000"/>
          </a:xfrm>
          <a:custGeom>
            <a:avLst/>
            <a:gdLst/>
            <a:ahLst/>
            <a:cxnLst/>
            <a:rect l="l" t="t" r="r" b="b"/>
            <a:pathLst>
              <a:path w="3007359" h="6858000">
                <a:moveTo>
                  <a:pt x="3006851" y="0"/>
                </a:moveTo>
                <a:lnTo>
                  <a:pt x="2042937" y="0"/>
                </a:lnTo>
                <a:lnTo>
                  <a:pt x="0" y="6857996"/>
                </a:lnTo>
                <a:lnTo>
                  <a:pt x="3006851" y="6857996"/>
                </a:lnTo>
                <a:lnTo>
                  <a:pt x="3006851" y="0"/>
                </a:lnTo>
                <a:close/>
              </a:path>
            </a:pathLst>
          </a:custGeom>
          <a:solidFill>
            <a:srgbClr val="92278F">
              <a:alpha val="3607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9604067" y="0"/>
            <a:ext cx="2588260" cy="6858000"/>
          </a:xfrm>
          <a:custGeom>
            <a:avLst/>
            <a:gdLst/>
            <a:ahLst/>
            <a:cxnLst/>
            <a:rect l="l" t="t" r="r" b="b"/>
            <a:pathLst>
              <a:path w="2588259" h="6858000">
                <a:moveTo>
                  <a:pt x="2587933" y="0"/>
                </a:moveTo>
                <a:lnTo>
                  <a:pt x="0" y="0"/>
                </a:lnTo>
                <a:lnTo>
                  <a:pt x="1208458" y="6857996"/>
                </a:lnTo>
                <a:lnTo>
                  <a:pt x="2587933" y="6857996"/>
                </a:lnTo>
                <a:lnTo>
                  <a:pt x="2587933" y="0"/>
                </a:lnTo>
                <a:close/>
              </a:path>
            </a:pathLst>
          </a:custGeom>
          <a:solidFill>
            <a:srgbClr val="92278F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8932164" y="3048000"/>
            <a:ext cx="3260090" cy="3810000"/>
          </a:xfrm>
          <a:custGeom>
            <a:avLst/>
            <a:gdLst/>
            <a:ahLst/>
            <a:cxnLst/>
            <a:rect l="l" t="t" r="r" b="b"/>
            <a:pathLst>
              <a:path w="3260090" h="3810000">
                <a:moveTo>
                  <a:pt x="3259835" y="0"/>
                </a:moveTo>
                <a:lnTo>
                  <a:pt x="0" y="3809999"/>
                </a:lnTo>
                <a:lnTo>
                  <a:pt x="3259835" y="3809999"/>
                </a:lnTo>
                <a:lnTo>
                  <a:pt x="3259835" y="0"/>
                </a:lnTo>
                <a:close/>
              </a:path>
            </a:pathLst>
          </a:custGeom>
          <a:solidFill>
            <a:srgbClr val="92278F">
              <a:alpha val="7215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9337242" y="0"/>
            <a:ext cx="2851785" cy="6858000"/>
          </a:xfrm>
          <a:custGeom>
            <a:avLst/>
            <a:gdLst/>
            <a:ahLst/>
            <a:cxnLst/>
            <a:rect l="l" t="t" r="r" b="b"/>
            <a:pathLst>
              <a:path w="2851784" h="6858000">
                <a:moveTo>
                  <a:pt x="2851709" y="0"/>
                </a:moveTo>
                <a:lnTo>
                  <a:pt x="0" y="0"/>
                </a:lnTo>
                <a:lnTo>
                  <a:pt x="2468168" y="6857996"/>
                </a:lnTo>
                <a:lnTo>
                  <a:pt x="2851709" y="6857996"/>
                </a:lnTo>
                <a:lnTo>
                  <a:pt x="2851709" y="0"/>
                </a:lnTo>
                <a:close/>
              </a:path>
            </a:pathLst>
          </a:custGeom>
          <a:solidFill>
            <a:srgbClr val="6C1D6B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0898124" y="0"/>
            <a:ext cx="1290955" cy="6858000"/>
          </a:xfrm>
          <a:custGeom>
            <a:avLst/>
            <a:gdLst/>
            <a:ahLst/>
            <a:cxnLst/>
            <a:rect l="l" t="t" r="r" b="b"/>
            <a:pathLst>
              <a:path w="1290954" h="6858000">
                <a:moveTo>
                  <a:pt x="1290827" y="0"/>
                </a:moveTo>
                <a:lnTo>
                  <a:pt x="1019185" y="0"/>
                </a:lnTo>
                <a:lnTo>
                  <a:pt x="0" y="6857996"/>
                </a:lnTo>
                <a:lnTo>
                  <a:pt x="1290827" y="6857996"/>
                </a:lnTo>
                <a:lnTo>
                  <a:pt x="1290827" y="0"/>
                </a:lnTo>
                <a:close/>
              </a:path>
            </a:pathLst>
          </a:custGeom>
          <a:solidFill>
            <a:srgbClr val="6C1D6B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0940503" y="0"/>
            <a:ext cx="1249045" cy="6858000"/>
          </a:xfrm>
          <a:custGeom>
            <a:avLst/>
            <a:gdLst/>
            <a:ahLst/>
            <a:cxnLst/>
            <a:rect l="l" t="t" r="r" b="b"/>
            <a:pathLst>
              <a:path w="1249045" h="6858000">
                <a:moveTo>
                  <a:pt x="1248448" y="0"/>
                </a:moveTo>
                <a:lnTo>
                  <a:pt x="0" y="0"/>
                </a:lnTo>
                <a:lnTo>
                  <a:pt x="1107986" y="6857996"/>
                </a:lnTo>
                <a:lnTo>
                  <a:pt x="1248448" y="6857996"/>
                </a:lnTo>
                <a:lnTo>
                  <a:pt x="1248448" y="0"/>
                </a:lnTo>
                <a:close/>
              </a:path>
            </a:pathLst>
          </a:custGeom>
          <a:solidFill>
            <a:srgbClr val="481246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10370820" y="3589019"/>
            <a:ext cx="1818639" cy="3268979"/>
          </a:xfrm>
          <a:custGeom>
            <a:avLst/>
            <a:gdLst/>
            <a:ahLst/>
            <a:cxnLst/>
            <a:rect l="l" t="t" r="r" b="b"/>
            <a:pathLst>
              <a:path w="1818640" h="3268979">
                <a:moveTo>
                  <a:pt x="1818131" y="0"/>
                </a:moveTo>
                <a:lnTo>
                  <a:pt x="0" y="3268979"/>
                </a:lnTo>
                <a:lnTo>
                  <a:pt x="1818131" y="3268979"/>
                </a:lnTo>
                <a:lnTo>
                  <a:pt x="1818131" y="0"/>
                </a:lnTo>
                <a:close/>
              </a:path>
            </a:pathLst>
          </a:custGeom>
          <a:solidFill>
            <a:srgbClr val="481246">
              <a:alpha val="6588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0" y="4012691"/>
            <a:ext cx="449580" cy="2845435"/>
          </a:xfrm>
          <a:custGeom>
            <a:avLst/>
            <a:gdLst/>
            <a:ahLst/>
            <a:cxnLst/>
            <a:rect l="l" t="t" r="r" b="b"/>
            <a:pathLst>
              <a:path w="449580" h="2845434">
                <a:moveTo>
                  <a:pt x="0" y="0"/>
                </a:moveTo>
                <a:lnTo>
                  <a:pt x="0" y="2845307"/>
                </a:lnTo>
                <a:lnTo>
                  <a:pt x="449580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6C1D6B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09035" y="189738"/>
            <a:ext cx="3698875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6C1D6B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24941" y="1147064"/>
            <a:ext cx="10942116" cy="39389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214119" y="2203195"/>
            <a:ext cx="8304530" cy="1367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678430" marR="5080" indent="-2665730">
              <a:lnSpc>
                <a:spcPct val="100000"/>
              </a:lnSpc>
              <a:spcBef>
                <a:spcPts val="105"/>
              </a:spcBef>
            </a:pPr>
            <a:r>
              <a:rPr sz="4400" b="1" spc="-5" dirty="0">
                <a:solidFill>
                  <a:srgbClr val="6F2F9F"/>
                </a:solidFill>
                <a:latin typeface="Trebuchet MS"/>
                <a:cs typeface="Trebuchet MS"/>
              </a:rPr>
              <a:t>ВНУТРІШНЬОГОСПОДАРСЬКИЙ </a:t>
            </a:r>
            <a:r>
              <a:rPr sz="4400" b="1" spc="-1315" dirty="0">
                <a:solidFill>
                  <a:srgbClr val="6F2F9F"/>
                </a:solidFill>
                <a:latin typeface="Trebuchet MS"/>
                <a:cs typeface="Trebuchet MS"/>
              </a:rPr>
              <a:t> </a:t>
            </a:r>
            <a:r>
              <a:rPr sz="4400" b="1" spc="-5" dirty="0">
                <a:solidFill>
                  <a:srgbClr val="6F2F9F"/>
                </a:solidFill>
                <a:latin typeface="Trebuchet MS"/>
                <a:cs typeface="Trebuchet MS"/>
              </a:rPr>
              <a:t>КОНТРОЛЬ</a:t>
            </a:r>
            <a:endParaRPr sz="4400">
              <a:latin typeface="Trebuchet MS"/>
              <a:cs typeface="Trebuchet MS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4444" y="3930396"/>
            <a:ext cx="2798063" cy="274777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615" y="1490853"/>
            <a:ext cx="8439150" cy="1305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715" algn="r">
              <a:lnSpc>
                <a:spcPct val="100000"/>
              </a:lnSpc>
              <a:spcBef>
                <a:spcPts val="95"/>
              </a:spcBef>
              <a:tabLst>
                <a:tab pos="1149985" algn="l"/>
                <a:tab pos="2281555" algn="l"/>
                <a:tab pos="3968115" algn="l"/>
                <a:tab pos="4719955" algn="l"/>
                <a:tab pos="5646420" algn="l"/>
                <a:tab pos="7179945" algn="l"/>
              </a:tabLst>
            </a:pPr>
            <a:r>
              <a:rPr sz="2800" i="1" spc="-10" dirty="0">
                <a:solidFill>
                  <a:srgbClr val="6F2F9F"/>
                </a:solidFill>
                <a:latin typeface="Trebuchet MS"/>
                <a:cs typeface="Trebuchet MS"/>
              </a:rPr>
              <a:t>Якщо	люди	знають,	</a:t>
            </a:r>
            <a:r>
              <a:rPr sz="2800" i="1" spc="-15" dirty="0">
                <a:solidFill>
                  <a:srgbClr val="6F2F9F"/>
                </a:solidFill>
                <a:latin typeface="Trebuchet MS"/>
                <a:cs typeface="Trebuchet MS"/>
              </a:rPr>
              <a:t>що	</a:t>
            </a:r>
            <a:r>
              <a:rPr sz="2800" i="1" spc="-10" dirty="0">
                <a:solidFill>
                  <a:srgbClr val="6F2F9F"/>
                </a:solidFill>
                <a:latin typeface="Trebuchet MS"/>
                <a:cs typeface="Trebuchet MS"/>
              </a:rPr>
              <a:t>їхня	робота	буде</a:t>
            </a:r>
            <a:endParaRPr sz="28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850">
              <a:latin typeface="Trebuchet MS"/>
              <a:cs typeface="Trebuchet MS"/>
            </a:endParaRPr>
          </a:p>
          <a:p>
            <a:pPr marR="5080" algn="r">
              <a:lnSpc>
                <a:spcPct val="100000"/>
              </a:lnSpc>
              <a:tabLst>
                <a:tab pos="1432560" algn="l"/>
                <a:tab pos="4773930" algn="l"/>
                <a:tab pos="5502275" algn="l"/>
                <a:tab pos="7813040" algn="l"/>
              </a:tabLst>
            </a:pPr>
            <a:r>
              <a:rPr sz="2800" i="1" spc="-5" dirty="0">
                <a:solidFill>
                  <a:srgbClr val="6F2F9F"/>
                </a:solidFill>
                <a:latin typeface="Trebuchet MS"/>
                <a:cs typeface="Trebuchet MS"/>
              </a:rPr>
              <a:t>кимо</a:t>
            </a:r>
            <a:r>
              <a:rPr sz="2800" i="1" spc="-15" dirty="0">
                <a:solidFill>
                  <a:srgbClr val="6F2F9F"/>
                </a:solidFill>
                <a:latin typeface="Trebuchet MS"/>
                <a:cs typeface="Trebuchet MS"/>
              </a:rPr>
              <a:t>с</a:t>
            </a:r>
            <a:r>
              <a:rPr sz="2800" i="1" spc="-5" dirty="0">
                <a:solidFill>
                  <a:srgbClr val="6F2F9F"/>
                </a:solidFill>
                <a:latin typeface="Trebuchet MS"/>
                <a:cs typeface="Trebuchet MS"/>
              </a:rPr>
              <a:t>ь</a:t>
            </a:r>
            <a:r>
              <a:rPr sz="2800" i="1" dirty="0">
                <a:solidFill>
                  <a:srgbClr val="6F2F9F"/>
                </a:solidFill>
                <a:latin typeface="Trebuchet MS"/>
                <a:cs typeface="Trebuchet MS"/>
              </a:rPr>
              <a:t>	</a:t>
            </a:r>
            <a:r>
              <a:rPr sz="2800" i="1" spc="-5" dirty="0">
                <a:solidFill>
                  <a:srgbClr val="6F2F9F"/>
                </a:solidFill>
                <a:latin typeface="Trebuchet MS"/>
                <a:cs typeface="Trebuchet MS"/>
              </a:rPr>
              <a:t>кон</a:t>
            </a:r>
            <a:r>
              <a:rPr sz="2800" i="1" spc="-15" dirty="0">
                <a:solidFill>
                  <a:srgbClr val="6F2F9F"/>
                </a:solidFill>
                <a:latin typeface="Trebuchet MS"/>
                <a:cs typeface="Trebuchet MS"/>
              </a:rPr>
              <a:t>т</a:t>
            </a:r>
            <a:r>
              <a:rPr sz="2800" i="1" spc="-10" dirty="0">
                <a:solidFill>
                  <a:srgbClr val="6F2F9F"/>
                </a:solidFill>
                <a:latin typeface="Trebuchet MS"/>
                <a:cs typeface="Trebuchet MS"/>
              </a:rPr>
              <a:t>ролюват</a:t>
            </a:r>
            <a:r>
              <a:rPr sz="2800" i="1" dirty="0">
                <a:solidFill>
                  <a:srgbClr val="6F2F9F"/>
                </a:solidFill>
                <a:latin typeface="Trebuchet MS"/>
                <a:cs typeface="Trebuchet MS"/>
              </a:rPr>
              <a:t>и</a:t>
            </a:r>
            <a:r>
              <a:rPr sz="2800" i="1" spc="-10" dirty="0">
                <a:solidFill>
                  <a:srgbClr val="6F2F9F"/>
                </a:solidFill>
                <a:latin typeface="Trebuchet MS"/>
                <a:cs typeface="Trebuchet MS"/>
              </a:rPr>
              <a:t>с</a:t>
            </a:r>
            <a:r>
              <a:rPr sz="2800" i="1" spc="-20" dirty="0">
                <a:solidFill>
                  <a:srgbClr val="6F2F9F"/>
                </a:solidFill>
                <a:latin typeface="Trebuchet MS"/>
                <a:cs typeface="Trebuchet MS"/>
              </a:rPr>
              <a:t>ь</a:t>
            </a:r>
            <a:r>
              <a:rPr sz="2800" i="1" spc="-5" dirty="0">
                <a:solidFill>
                  <a:srgbClr val="6F2F9F"/>
                </a:solidFill>
                <a:latin typeface="Trebuchet MS"/>
                <a:cs typeface="Trebuchet MS"/>
              </a:rPr>
              <a:t>,</a:t>
            </a:r>
            <a:r>
              <a:rPr sz="2800" i="1" dirty="0">
                <a:solidFill>
                  <a:srgbClr val="6F2F9F"/>
                </a:solidFill>
                <a:latin typeface="Trebuchet MS"/>
                <a:cs typeface="Trebuchet MS"/>
              </a:rPr>
              <a:t>	</a:t>
            </a:r>
            <a:r>
              <a:rPr sz="2800" i="1" spc="-10" dirty="0">
                <a:solidFill>
                  <a:srgbClr val="6F2F9F"/>
                </a:solidFill>
                <a:latin typeface="Trebuchet MS"/>
                <a:cs typeface="Trebuchet MS"/>
              </a:rPr>
              <a:t>т</a:t>
            </a:r>
            <a:r>
              <a:rPr sz="2800" i="1" spc="-5" dirty="0">
                <a:solidFill>
                  <a:srgbClr val="6F2F9F"/>
                </a:solidFill>
                <a:latin typeface="Trebuchet MS"/>
                <a:cs typeface="Trebuchet MS"/>
              </a:rPr>
              <a:t>о</a:t>
            </a:r>
            <a:r>
              <a:rPr sz="2800" i="1" dirty="0">
                <a:solidFill>
                  <a:srgbClr val="6F2F9F"/>
                </a:solidFill>
                <a:latin typeface="Trebuchet MS"/>
                <a:cs typeface="Trebuchet MS"/>
              </a:rPr>
              <a:t>	</a:t>
            </a:r>
            <a:r>
              <a:rPr sz="2800" i="1" spc="-5" dirty="0">
                <a:solidFill>
                  <a:srgbClr val="6F2F9F"/>
                </a:solidFill>
                <a:latin typeface="Trebuchet MS"/>
                <a:cs typeface="Trebuchet MS"/>
              </a:rPr>
              <a:t>м</a:t>
            </a:r>
            <a:r>
              <a:rPr sz="2800" i="1" spc="-15" dirty="0">
                <a:solidFill>
                  <a:srgbClr val="6F2F9F"/>
                </a:solidFill>
                <a:latin typeface="Trebuchet MS"/>
                <a:cs typeface="Trebuchet MS"/>
              </a:rPr>
              <a:t>о</a:t>
            </a:r>
            <a:r>
              <a:rPr sz="2800" i="1" spc="-5" dirty="0">
                <a:solidFill>
                  <a:srgbClr val="6F2F9F"/>
                </a:solidFill>
                <a:latin typeface="Trebuchet MS"/>
                <a:cs typeface="Trebuchet MS"/>
              </a:rPr>
              <a:t>жливості</a:t>
            </a:r>
            <a:r>
              <a:rPr sz="2800" i="1" dirty="0">
                <a:solidFill>
                  <a:srgbClr val="6F2F9F"/>
                </a:solidFill>
                <a:latin typeface="Trebuchet MS"/>
                <a:cs typeface="Trebuchet MS"/>
              </a:rPr>
              <a:t>	</a:t>
            </a:r>
            <a:r>
              <a:rPr sz="2800" i="1" spc="-10" dirty="0">
                <a:solidFill>
                  <a:srgbClr val="6F2F9F"/>
                </a:solidFill>
                <a:latin typeface="Trebuchet MS"/>
                <a:cs typeface="Trebuchet MS"/>
              </a:rPr>
              <a:t>для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56615" y="3198113"/>
            <a:ext cx="8437880" cy="1305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030095" algn="l"/>
                <a:tab pos="2734945" algn="l"/>
                <a:tab pos="5261610" algn="l"/>
                <a:tab pos="7584440" algn="l"/>
              </a:tabLst>
            </a:pPr>
            <a:r>
              <a:rPr sz="2800" i="1" spc="-10" dirty="0">
                <a:solidFill>
                  <a:srgbClr val="6F2F9F"/>
                </a:solidFill>
                <a:latin typeface="Trebuchet MS"/>
                <a:cs typeface="Trebuchet MS"/>
              </a:rPr>
              <a:t>здійснення	</a:t>
            </a:r>
            <a:r>
              <a:rPr sz="2800" i="1" spc="-5" dirty="0">
                <a:solidFill>
                  <a:srgbClr val="6F2F9F"/>
                </a:solidFill>
                <a:latin typeface="Trebuchet MS"/>
                <a:cs typeface="Trebuchet MS"/>
              </a:rPr>
              <a:t>та	</a:t>
            </a:r>
            <a:r>
              <a:rPr sz="2800" i="1" spc="-10" dirty="0">
                <a:solidFill>
                  <a:srgbClr val="6F2F9F"/>
                </a:solidFill>
                <a:latin typeface="Trebuchet MS"/>
                <a:cs typeface="Trebuchet MS"/>
              </a:rPr>
              <a:t>приховування	</a:t>
            </a:r>
            <a:r>
              <a:rPr sz="2800" i="1" spc="-5" dirty="0">
                <a:solidFill>
                  <a:srgbClr val="6F2F9F"/>
                </a:solidFill>
                <a:latin typeface="Trebuchet MS"/>
                <a:cs typeface="Trebuchet MS"/>
              </a:rPr>
              <a:t>шахрайства	</a:t>
            </a:r>
            <a:r>
              <a:rPr sz="2800" i="1" spc="-10" dirty="0">
                <a:solidFill>
                  <a:srgbClr val="6F2F9F"/>
                </a:solidFill>
                <a:latin typeface="Trebuchet MS"/>
                <a:cs typeface="Trebuchet MS"/>
              </a:rPr>
              <a:t>різко</a:t>
            </a:r>
            <a:endParaRPr sz="28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85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2800" i="1" spc="-10" dirty="0">
                <a:solidFill>
                  <a:srgbClr val="6F2F9F"/>
                </a:solidFill>
                <a:latin typeface="Trebuchet MS"/>
                <a:cs typeface="Trebuchet MS"/>
              </a:rPr>
              <a:t>зменшується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702677" y="4740655"/>
            <a:ext cx="14935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Стів</a:t>
            </a:r>
            <a:r>
              <a:rPr sz="1800" spc="-5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404040"/>
                </a:solidFill>
                <a:latin typeface="Trebuchet MS"/>
                <a:cs typeface="Trebuchet MS"/>
              </a:rPr>
              <a:t>Альбрехт</a:t>
            </a:r>
            <a:endParaRPr sz="1800">
              <a:latin typeface="Trebuchet MS"/>
              <a:cs typeface="Trebuchet MS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9308" y="4564379"/>
            <a:ext cx="2647188" cy="229361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292352" y="1518456"/>
            <a:ext cx="5459730" cy="316230"/>
            <a:chOff x="1292352" y="1518456"/>
            <a:chExt cx="5459730" cy="31623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10508" y="1518456"/>
              <a:ext cx="5327467" cy="30461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92352" y="1764745"/>
              <a:ext cx="5459730" cy="69388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1287907" y="1423161"/>
            <a:ext cx="7701280" cy="2952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2300" marR="328295" indent="-609600">
              <a:lnSpc>
                <a:spcPct val="100000"/>
              </a:lnSpc>
              <a:spcBef>
                <a:spcPts val="100"/>
              </a:spcBef>
            </a:pPr>
            <a:r>
              <a:rPr sz="2400" b="1" u="sng" spc="-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/>
                <a:cs typeface="Trebuchet MS"/>
              </a:rPr>
              <a:t>Основна мета</a:t>
            </a:r>
            <a:r>
              <a:rPr sz="2400" b="1" u="sng" spc="-1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/>
                <a:cs typeface="Trebuchet MS"/>
              </a:rPr>
              <a:t> </a:t>
            </a:r>
            <a:r>
              <a:rPr sz="2400" b="1" u="sng" spc="-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/>
                <a:cs typeface="Trebuchet MS"/>
              </a:rPr>
              <a:t>вивчення</a:t>
            </a:r>
            <a:r>
              <a:rPr sz="2400" b="1" u="sng" spc="10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/>
                <a:cs typeface="Trebuchet MS"/>
              </a:rPr>
              <a:t> </a:t>
            </a:r>
            <a:r>
              <a:rPr sz="2400" b="1" u="sng" spc="-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/>
                <a:cs typeface="Trebuchet MS"/>
              </a:rPr>
              <a:t>дисципліни</a:t>
            </a:r>
            <a:r>
              <a:rPr sz="2400" b="1" u="sng" spc="5" dirty="0">
                <a:solidFill>
                  <a:srgbClr val="404040"/>
                </a:solidFill>
                <a:uFill>
                  <a:solidFill>
                    <a:srgbClr val="404040"/>
                  </a:solidFill>
                </a:uFill>
                <a:latin typeface="Trebuchet MS"/>
                <a:cs typeface="Trebuchet MS"/>
              </a:rPr>
              <a:t> </a:t>
            </a:r>
            <a:r>
              <a:rPr sz="2400" b="1" dirty="0">
                <a:solidFill>
                  <a:srgbClr val="404040"/>
                </a:solidFill>
                <a:latin typeface="Trebuchet MS"/>
                <a:cs typeface="Trebuchet MS"/>
              </a:rPr>
              <a:t>–</a:t>
            </a:r>
            <a:r>
              <a:rPr sz="2400" b="1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b="1" dirty="0">
                <a:solidFill>
                  <a:srgbClr val="404040"/>
                </a:solidFill>
                <a:latin typeface="Trebuchet MS"/>
                <a:cs typeface="Trebuchet MS"/>
              </a:rPr>
              <a:t>опанування </a:t>
            </a:r>
            <a:r>
              <a:rPr sz="2400" b="1" spc="-7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b="1" spc="-5" dirty="0">
                <a:solidFill>
                  <a:srgbClr val="404040"/>
                </a:solidFill>
                <a:latin typeface="Trebuchet MS"/>
                <a:cs typeface="Trebuchet MS"/>
              </a:rPr>
              <a:t>теоретичних</a:t>
            </a:r>
            <a:r>
              <a:rPr sz="2400" b="1" spc="-2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b="1" dirty="0">
                <a:solidFill>
                  <a:srgbClr val="404040"/>
                </a:solidFill>
                <a:latin typeface="Trebuchet MS"/>
                <a:cs typeface="Trebuchet MS"/>
              </a:rPr>
              <a:t>знань</a:t>
            </a:r>
            <a:r>
              <a:rPr sz="2400" b="1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b="1" dirty="0">
                <a:solidFill>
                  <a:srgbClr val="404040"/>
                </a:solidFill>
                <a:latin typeface="Trebuchet MS"/>
                <a:cs typeface="Trebuchet MS"/>
              </a:rPr>
              <a:t>з</a:t>
            </a:r>
            <a:r>
              <a:rPr sz="2400" b="1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b="1" dirty="0">
                <a:solidFill>
                  <a:srgbClr val="404040"/>
                </a:solidFill>
                <a:latin typeface="Trebuchet MS"/>
                <a:cs typeface="Trebuchet MS"/>
              </a:rPr>
              <a:t>організації</a:t>
            </a:r>
            <a:r>
              <a:rPr sz="2400" b="1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b="1" dirty="0">
                <a:solidFill>
                  <a:srgbClr val="404040"/>
                </a:solidFill>
                <a:latin typeface="Trebuchet MS"/>
                <a:cs typeface="Trebuchet MS"/>
              </a:rPr>
              <a:t>і </a:t>
            </a:r>
            <a:r>
              <a:rPr sz="2400" b="1" spc="-5" dirty="0">
                <a:solidFill>
                  <a:srgbClr val="404040"/>
                </a:solidFill>
                <a:latin typeface="Trebuchet MS"/>
                <a:cs typeface="Trebuchet MS"/>
              </a:rPr>
              <a:t>методики</a:t>
            </a:r>
            <a:endParaRPr sz="2400">
              <a:latin typeface="Trebuchet MS"/>
              <a:cs typeface="Trebuchet MS"/>
            </a:endParaRPr>
          </a:p>
          <a:p>
            <a:pPr marL="507365" marR="483234" algn="ctr">
              <a:lnSpc>
                <a:spcPct val="100000"/>
              </a:lnSpc>
            </a:pPr>
            <a:r>
              <a:rPr sz="2400" b="1" spc="-5" dirty="0">
                <a:solidFill>
                  <a:srgbClr val="404040"/>
                </a:solidFill>
                <a:latin typeface="Trebuchet MS"/>
                <a:cs typeface="Trebuchet MS"/>
              </a:rPr>
              <a:t>внутрішньогосподарського </a:t>
            </a:r>
            <a:r>
              <a:rPr sz="2400" b="1" dirty="0">
                <a:solidFill>
                  <a:srgbClr val="404040"/>
                </a:solidFill>
                <a:latin typeface="Trebuchet MS"/>
                <a:cs typeface="Trebuchet MS"/>
              </a:rPr>
              <a:t>контролю,</a:t>
            </a:r>
            <a:r>
              <a:rPr sz="2400" b="1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b="1" dirty="0">
                <a:solidFill>
                  <a:srgbClr val="404040"/>
                </a:solidFill>
                <a:latin typeface="Trebuchet MS"/>
                <a:cs typeface="Trebuchet MS"/>
              </a:rPr>
              <a:t>за</a:t>
            </a:r>
            <a:r>
              <a:rPr sz="2400" b="1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b="1" dirty="0">
                <a:solidFill>
                  <a:srgbClr val="404040"/>
                </a:solidFill>
                <a:latin typeface="Trebuchet MS"/>
                <a:cs typeface="Trebuchet MS"/>
              </a:rPr>
              <a:t>для </a:t>
            </a:r>
            <a:r>
              <a:rPr sz="2400" b="1" spc="-70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b="1" dirty="0">
                <a:solidFill>
                  <a:srgbClr val="404040"/>
                </a:solidFill>
                <a:latin typeface="Trebuchet MS"/>
                <a:cs typeface="Trebuchet MS"/>
              </a:rPr>
              <a:t>раціонального, законного</a:t>
            </a:r>
            <a:r>
              <a:rPr sz="2400" b="1" spc="-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b="1" dirty="0">
                <a:solidFill>
                  <a:srgbClr val="404040"/>
                </a:solidFill>
                <a:latin typeface="Trebuchet MS"/>
                <a:cs typeface="Trebuchet MS"/>
              </a:rPr>
              <a:t>і</a:t>
            </a:r>
            <a:r>
              <a:rPr sz="2400" b="1" spc="-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b="1" spc="-5" dirty="0">
                <a:solidFill>
                  <a:srgbClr val="404040"/>
                </a:solidFill>
                <a:latin typeface="Trebuchet MS"/>
                <a:cs typeface="Trebuchet MS"/>
              </a:rPr>
              <a:t>ефективного</a:t>
            </a:r>
            <a:endParaRPr sz="2400">
              <a:latin typeface="Trebuchet MS"/>
              <a:cs typeface="Trebuchet MS"/>
            </a:endParaRPr>
          </a:p>
          <a:p>
            <a:pPr marL="29209" marR="5080" algn="ctr">
              <a:lnSpc>
                <a:spcPct val="100000"/>
              </a:lnSpc>
            </a:pPr>
            <a:r>
              <a:rPr sz="2400" b="1" spc="-5" dirty="0">
                <a:solidFill>
                  <a:srgbClr val="404040"/>
                </a:solidFill>
                <a:latin typeface="Trebuchet MS"/>
                <a:cs typeface="Trebuchet MS"/>
              </a:rPr>
              <a:t>використання трудових, матеріальних, </a:t>
            </a:r>
            <a:r>
              <a:rPr sz="2400" b="1" dirty="0">
                <a:solidFill>
                  <a:srgbClr val="404040"/>
                </a:solidFill>
                <a:latin typeface="Trebuchet MS"/>
                <a:cs typeface="Trebuchet MS"/>
              </a:rPr>
              <a:t>фінансових </a:t>
            </a:r>
            <a:r>
              <a:rPr sz="2400" b="1" spc="-7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b="1" dirty="0">
                <a:solidFill>
                  <a:srgbClr val="404040"/>
                </a:solidFill>
                <a:latin typeface="Trebuchet MS"/>
                <a:cs typeface="Trebuchet MS"/>
              </a:rPr>
              <a:t>ресурсів в </a:t>
            </a:r>
            <a:r>
              <a:rPr sz="2400" b="1" spc="-5" dirty="0">
                <a:solidFill>
                  <a:srgbClr val="404040"/>
                </a:solidFill>
                <a:latin typeface="Trebuchet MS"/>
                <a:cs typeface="Trebuchet MS"/>
              </a:rPr>
              <a:t>економічній </a:t>
            </a:r>
            <a:r>
              <a:rPr sz="2400" b="1" dirty="0">
                <a:solidFill>
                  <a:srgbClr val="404040"/>
                </a:solidFill>
                <a:latin typeface="Trebuchet MS"/>
                <a:cs typeface="Trebuchet MS"/>
              </a:rPr>
              <a:t>діяльності </a:t>
            </a:r>
            <a:r>
              <a:rPr sz="2400" b="1" spc="-5" dirty="0">
                <a:solidFill>
                  <a:srgbClr val="404040"/>
                </a:solidFill>
                <a:latin typeface="Trebuchet MS"/>
                <a:cs typeface="Trebuchet MS"/>
              </a:rPr>
              <a:t>господарюючих </a:t>
            </a:r>
            <a:r>
              <a:rPr sz="2400" b="1" dirty="0">
                <a:solidFill>
                  <a:srgbClr val="404040"/>
                </a:solidFill>
                <a:latin typeface="Trebuchet MS"/>
                <a:cs typeface="Trebuchet MS"/>
              </a:rPr>
              <a:t> суб</a:t>
            </a:r>
            <a:r>
              <a:rPr sz="2400" b="1" dirty="0">
                <a:solidFill>
                  <a:srgbClr val="404040"/>
                </a:solidFill>
                <a:latin typeface="Arial"/>
                <a:cs typeface="Arial"/>
              </a:rPr>
              <a:t>’</a:t>
            </a:r>
            <a:r>
              <a:rPr sz="2400" b="1" dirty="0">
                <a:solidFill>
                  <a:srgbClr val="404040"/>
                </a:solidFill>
                <a:latin typeface="Trebuchet MS"/>
                <a:cs typeface="Trebuchet MS"/>
              </a:rPr>
              <a:t>єктів</a:t>
            </a:r>
            <a:r>
              <a:rPr sz="2400" b="1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b="1" dirty="0">
                <a:solidFill>
                  <a:srgbClr val="404040"/>
                </a:solidFill>
                <a:latin typeface="Trebuchet MS"/>
                <a:cs typeface="Trebuchet MS"/>
              </a:rPr>
              <a:t>та у</a:t>
            </a:r>
            <a:r>
              <a:rPr sz="2400" b="1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b="1" dirty="0">
                <a:solidFill>
                  <a:srgbClr val="404040"/>
                </a:solidFill>
                <a:latin typeface="Trebuchet MS"/>
                <a:cs typeface="Trebuchet MS"/>
              </a:rPr>
              <a:t>попередженні</a:t>
            </a:r>
            <a:r>
              <a:rPr sz="2400" b="1" spc="-3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b="1" dirty="0">
                <a:solidFill>
                  <a:srgbClr val="404040"/>
                </a:solidFill>
                <a:latin typeface="Trebuchet MS"/>
                <a:cs typeface="Trebuchet MS"/>
              </a:rPr>
              <a:t>порушень</a:t>
            </a:r>
            <a:r>
              <a:rPr sz="2400" b="1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b="1" spc="-5" dirty="0">
                <a:solidFill>
                  <a:srgbClr val="404040"/>
                </a:solidFill>
                <a:latin typeface="Trebuchet MS"/>
                <a:cs typeface="Trebuchet MS"/>
              </a:rPr>
              <a:t>чинного</a:t>
            </a:r>
            <a:endParaRPr sz="2400">
              <a:latin typeface="Trebuchet MS"/>
              <a:cs typeface="Trebuchet MS"/>
            </a:endParaRPr>
          </a:p>
          <a:p>
            <a:pPr marL="19685" algn="ctr">
              <a:lnSpc>
                <a:spcPct val="100000"/>
              </a:lnSpc>
            </a:pPr>
            <a:r>
              <a:rPr sz="2400" b="1" dirty="0">
                <a:solidFill>
                  <a:srgbClr val="404040"/>
                </a:solidFill>
                <a:latin typeface="Trebuchet MS"/>
                <a:cs typeface="Trebuchet MS"/>
              </a:rPr>
              <a:t>законодавства</a:t>
            </a:r>
            <a:endParaRPr sz="2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493" y="165354"/>
            <a:ext cx="7223125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36800" marR="5080" indent="-2324735">
              <a:lnSpc>
                <a:spcPct val="100000"/>
              </a:lnSpc>
              <a:spcBef>
                <a:spcPts val="95"/>
              </a:spcBef>
            </a:pPr>
            <a:r>
              <a:rPr sz="2800" i="1" u="sng" spc="-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Trebuchet MS"/>
                <a:cs typeface="Trebuchet MS"/>
              </a:rPr>
              <a:t>За </a:t>
            </a:r>
            <a:r>
              <a:rPr sz="2800" i="1" u="sng" spc="-10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Trebuchet MS"/>
                <a:cs typeface="Trebuchet MS"/>
              </a:rPr>
              <a:t>результатами </a:t>
            </a:r>
            <a:r>
              <a:rPr sz="2800" i="1" u="sng" spc="-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Trebuchet MS"/>
                <a:cs typeface="Trebuchet MS"/>
              </a:rPr>
              <a:t>вивчення дисципліни </a:t>
            </a:r>
            <a:r>
              <a:rPr sz="2800" i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Trebuchet MS"/>
                <a:cs typeface="Trebuchet MS"/>
              </a:rPr>
              <a:t>ви </a:t>
            </a:r>
            <a:r>
              <a:rPr sz="2800" i="1" spc="-830" dirty="0">
                <a:solidFill>
                  <a:srgbClr val="6F2F9F"/>
                </a:solidFill>
                <a:latin typeface="Trebuchet MS"/>
                <a:cs typeface="Trebuchet MS"/>
              </a:rPr>
              <a:t> </a:t>
            </a:r>
            <a:r>
              <a:rPr sz="2800" i="1" u="sng" spc="-5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Trebuchet MS"/>
                <a:cs typeface="Trebuchet MS"/>
              </a:rPr>
              <a:t>будете</a:t>
            </a:r>
            <a:r>
              <a:rPr sz="2800" i="1" u="sng" spc="-10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Trebuchet MS"/>
                <a:cs typeface="Trebuchet MS"/>
              </a:rPr>
              <a:t> </a:t>
            </a:r>
            <a:r>
              <a:rPr sz="2800" i="1" u="sng" dirty="0">
                <a:solidFill>
                  <a:srgbClr val="6F2F9F"/>
                </a:solidFill>
                <a:uFill>
                  <a:solidFill>
                    <a:srgbClr val="6F2F9F"/>
                  </a:solidFill>
                </a:uFill>
                <a:latin typeface="Trebuchet MS"/>
                <a:cs typeface="Trebuchet MS"/>
              </a:rPr>
              <a:t>вміти: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24941" y="1147064"/>
            <a:ext cx="8431530" cy="39389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900" spc="275" dirty="0">
                <a:solidFill>
                  <a:srgbClr val="6C1D6B"/>
                </a:solidFill>
                <a:latin typeface="Lucida Sans Unicode"/>
                <a:cs typeface="Lucida Sans Unicode"/>
              </a:rPr>
              <a:t>▶	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визначати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завдання, 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об’єкт</a:t>
            </a:r>
            <a:r>
              <a:rPr sz="2400" spc="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та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предмет</a:t>
            </a:r>
            <a:endParaRPr sz="2400">
              <a:latin typeface="Trebuchet MS"/>
              <a:cs typeface="Trebuchet MS"/>
            </a:endParaRPr>
          </a:p>
          <a:p>
            <a:pPr marL="355600" marR="629920">
              <a:lnSpc>
                <a:spcPct val="100000"/>
              </a:lnSpc>
            </a:pP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внутрішньогосподарського контролю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в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 умовах</a:t>
            </a:r>
            <a:r>
              <a:rPr sz="24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зміни </a:t>
            </a:r>
            <a:r>
              <a:rPr sz="2400" spc="-7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параметрів</a:t>
            </a:r>
            <a:r>
              <a:rPr sz="2400" spc="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господарської діяльності;</a:t>
            </a:r>
            <a:endParaRPr sz="2400">
              <a:latin typeface="Trebuchet MS"/>
              <a:cs typeface="Trebuchet MS"/>
            </a:endParaRPr>
          </a:p>
          <a:p>
            <a:pPr marL="355600" marR="180340" indent="-3429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900" spc="275" dirty="0">
                <a:solidFill>
                  <a:srgbClr val="6C1D6B"/>
                </a:solidFill>
                <a:latin typeface="Lucida Sans Unicode"/>
                <a:cs typeface="Lucida Sans Unicode"/>
              </a:rPr>
              <a:t>▶	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обирати методичні прийоми внутрішньогосподарського </a:t>
            </a:r>
            <a:r>
              <a:rPr sz="2400" spc="-7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контролю різних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складових</a:t>
            </a:r>
            <a:r>
              <a:rPr sz="2400" spc="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господарської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діяльності;</a:t>
            </a:r>
            <a:endParaRPr sz="2400">
              <a:latin typeface="Trebuchet MS"/>
              <a:cs typeface="Trebuchet MS"/>
            </a:endParaRPr>
          </a:p>
          <a:p>
            <a:pPr marL="355600" marR="5080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900" spc="280" dirty="0">
                <a:solidFill>
                  <a:srgbClr val="6C1D6B"/>
                </a:solidFill>
                <a:latin typeface="Lucida Sans Unicode"/>
                <a:cs typeface="Lucida Sans Unicode"/>
              </a:rPr>
              <a:t>▶	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застосовувати</a:t>
            </a:r>
            <a:r>
              <a:rPr sz="2400" spc="13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процедури</a:t>
            </a:r>
            <a:r>
              <a:rPr sz="2400" spc="16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проведення</a:t>
            </a:r>
            <a:r>
              <a:rPr sz="2400" spc="14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та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документування результатів внутрішньогосподарського 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контролю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процесів</a:t>
            </a:r>
            <a:r>
              <a:rPr sz="2400" spc="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постачання,</a:t>
            </a:r>
            <a:r>
              <a:rPr sz="2400" spc="-15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виробництва,</a:t>
            </a:r>
            <a:r>
              <a:rPr sz="2400" spc="2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реалізації, </a:t>
            </a:r>
            <a:r>
              <a:rPr sz="2400" spc="-7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збереження</a:t>
            </a:r>
            <a:r>
              <a:rPr sz="240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засобів господарювання,</a:t>
            </a:r>
            <a:r>
              <a:rPr sz="2400" spc="1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10" dirty="0">
                <a:solidFill>
                  <a:srgbClr val="404040"/>
                </a:solidFill>
                <a:latin typeface="Trebuchet MS"/>
                <a:cs typeface="Trebuchet MS"/>
              </a:rPr>
              <a:t>обсягів</a:t>
            </a:r>
            <a:endParaRPr sz="2400">
              <a:latin typeface="Trebuchet MS"/>
              <a:cs typeface="Trebuchet MS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фінансових</a:t>
            </a:r>
            <a:r>
              <a:rPr sz="2400" spc="-40" dirty="0">
                <a:solidFill>
                  <a:srgbClr val="404040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404040"/>
                </a:solidFill>
                <a:latin typeface="Trebuchet MS"/>
                <a:cs typeface="Trebuchet MS"/>
              </a:rPr>
              <a:t>зобов’язань.</a:t>
            </a:r>
            <a:endParaRPr sz="240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57416" y="4715255"/>
            <a:ext cx="2144268" cy="214274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Зміст</a:t>
            </a:r>
            <a:r>
              <a:rPr spc="-80" dirty="0"/>
              <a:t> </a:t>
            </a:r>
            <a:r>
              <a:rPr spc="-5" dirty="0"/>
              <a:t>дисципліни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6615" y="708624"/>
            <a:ext cx="8324215" cy="3094437"/>
          </a:xfrm>
          <a:prstGeom prst="rect">
            <a:avLst/>
          </a:prstGeom>
        </p:spPr>
        <p:txBody>
          <a:bodyPr vert="horz" wrap="square" lIns="0" tIns="138430" rIns="0" bIns="0" rtlCol="0">
            <a:spAutoFit/>
          </a:bodyPr>
          <a:lstStyle/>
          <a:p>
            <a:r>
              <a:rPr lang="uk-UA" sz="1600" dirty="0" smtClean="0"/>
              <a:t>Тема </a:t>
            </a:r>
            <a:r>
              <a:rPr lang="uk-UA" sz="1600" dirty="0"/>
              <a:t>1. </a:t>
            </a:r>
            <a:r>
              <a:rPr lang="ru-RU" sz="1600" dirty="0"/>
              <a:t>РОЛЬ,  ЗНАЧЕННЯ ТА СУТЬ КОНТРОЛЮ</a:t>
            </a:r>
            <a:r>
              <a:rPr lang="uk-UA" sz="1600" dirty="0"/>
              <a:t> В УПРАВЛІННІ</a:t>
            </a:r>
            <a:endParaRPr lang="ru-RU" sz="1600" dirty="0"/>
          </a:p>
          <a:p>
            <a:r>
              <a:rPr lang="uk-UA" sz="1600" dirty="0" smtClean="0"/>
              <a:t>Тема </a:t>
            </a:r>
            <a:r>
              <a:rPr lang="uk-UA" sz="1600" dirty="0"/>
              <a:t>2. </a:t>
            </a:r>
            <a:r>
              <a:rPr lang="ru-RU" sz="1600" dirty="0"/>
              <a:t>ОСНОВНІ  КАТЕГОРІЇ  КОНТРОЛЮ</a:t>
            </a:r>
            <a:r>
              <a:rPr lang="uk-UA" sz="1600" dirty="0"/>
              <a:t> В УПРАВЛІННІ</a:t>
            </a:r>
            <a:endParaRPr lang="ru-RU" sz="1600" dirty="0"/>
          </a:p>
          <a:p>
            <a:r>
              <a:rPr lang="uk-UA" sz="1600" dirty="0" smtClean="0"/>
              <a:t>Тема </a:t>
            </a:r>
            <a:r>
              <a:rPr lang="uk-UA" sz="1600" dirty="0"/>
              <a:t>3. КЛАСИФІКАЦІЯ ФОРМ І ВИДІВ КОНТРОЛЮ В УПРАВЛІННІ</a:t>
            </a:r>
            <a:endParaRPr lang="ru-RU" sz="1600" dirty="0"/>
          </a:p>
          <a:p>
            <a:r>
              <a:rPr lang="uk-UA" sz="1600" dirty="0" smtClean="0"/>
              <a:t>Тема </a:t>
            </a:r>
            <a:r>
              <a:rPr lang="uk-UA" sz="1600" dirty="0"/>
              <a:t>4. </a:t>
            </a:r>
            <a:r>
              <a:rPr lang="ru-RU" sz="1600" dirty="0"/>
              <a:t>СИСТЕМА МЕТОДІВ І ПРИЙОМІВ КОНТРОЛЮ	</a:t>
            </a:r>
            <a:r>
              <a:rPr lang="uk-UA" sz="1600" dirty="0"/>
              <a:t>В УПРАВЛІННІ</a:t>
            </a:r>
            <a:endParaRPr lang="ru-RU" sz="1600" dirty="0"/>
          </a:p>
          <a:p>
            <a:r>
              <a:rPr lang="uk-UA" sz="1600" dirty="0" smtClean="0"/>
              <a:t>Тема </a:t>
            </a:r>
            <a:r>
              <a:rPr lang="uk-UA" sz="1600" dirty="0"/>
              <a:t>5. </a:t>
            </a:r>
            <a:r>
              <a:rPr lang="ru-RU" sz="1600" dirty="0"/>
              <a:t>ВИДИ  ЗАБЕЗПЕЧЕННЯ  </a:t>
            </a:r>
            <a:r>
              <a:rPr lang="uk-UA" sz="1600" dirty="0"/>
              <a:t>КОНТРОЛЮ В УПРАВЛІННІ</a:t>
            </a:r>
            <a:endParaRPr lang="ru-RU" sz="1600" dirty="0"/>
          </a:p>
          <a:p>
            <a:r>
              <a:rPr lang="uk-UA" sz="1600" dirty="0" smtClean="0"/>
              <a:t>Тема </a:t>
            </a:r>
            <a:r>
              <a:rPr lang="uk-UA" sz="1600" dirty="0"/>
              <a:t>6. ФОРМУВАННЯ ЦЕНТРІВ ВІДПОВІДАЛЬНОСТІ КОНТРОЛЮ ОПЕРАЦІЙНОЇ </a:t>
            </a:r>
            <a:r>
              <a:rPr lang="uk-UA" sz="1600" dirty="0" smtClean="0"/>
              <a:t>ДІЯЛЬНОСТІ</a:t>
            </a:r>
            <a:endParaRPr lang="ru-RU" sz="1600" dirty="0"/>
          </a:p>
          <a:p>
            <a:r>
              <a:rPr lang="uk-UA" sz="1600" dirty="0" smtClean="0"/>
              <a:t>Тема </a:t>
            </a:r>
            <a:r>
              <a:rPr lang="uk-UA" sz="1600" dirty="0"/>
              <a:t>7. </a:t>
            </a:r>
            <a:r>
              <a:rPr lang="ru-RU" sz="1600" dirty="0"/>
              <a:t>КОНТРОЛЬ ЗБЕРЕЖЕНОСТІ ТА</a:t>
            </a:r>
            <a:r>
              <a:rPr lang="uk-UA" sz="1600" dirty="0"/>
              <a:t> ВИКОРИСТАННЯ РЕСУРСІВ</a:t>
            </a:r>
            <a:endParaRPr lang="ru-RU" sz="1600" dirty="0"/>
          </a:p>
          <a:p>
            <a:r>
              <a:rPr lang="uk-UA" sz="1600" dirty="0" smtClean="0"/>
              <a:t>Тема </a:t>
            </a:r>
            <a:r>
              <a:rPr lang="uk-UA" sz="1600" dirty="0"/>
              <a:t>8.</a:t>
            </a:r>
            <a:r>
              <a:rPr lang="ru-RU" sz="1600" dirty="0"/>
              <a:t> КОТРОЛЬ ВИТРАТ І СОБІВАР</a:t>
            </a:r>
            <a:r>
              <a:rPr lang="uk-UA" sz="1600" dirty="0"/>
              <a:t>ТОСТІ ПРОДУКЦІЇ</a:t>
            </a:r>
            <a:endParaRPr lang="ru-RU" sz="1600" dirty="0"/>
          </a:p>
          <a:p>
            <a:r>
              <a:rPr lang="uk-UA" sz="1600" dirty="0" smtClean="0"/>
              <a:t>Тема </a:t>
            </a:r>
            <a:r>
              <a:rPr lang="uk-UA" sz="1600" dirty="0"/>
              <a:t>9 </a:t>
            </a:r>
            <a:r>
              <a:rPr lang="ru-RU" sz="1600" dirty="0"/>
              <a:t>КОНТРОЛЬ ЕФЕКТИВНОСТІ</a:t>
            </a:r>
            <a:r>
              <a:rPr lang="uk-UA" sz="1600" dirty="0"/>
              <a:t> ДІЯЛЬНОСТІ</a:t>
            </a:r>
            <a:endParaRPr lang="ru-RU" sz="1600" dirty="0"/>
          </a:p>
          <a:p>
            <a:r>
              <a:rPr lang="uk-UA" sz="1600" dirty="0" smtClean="0"/>
              <a:t>Тема </a:t>
            </a:r>
            <a:r>
              <a:rPr lang="uk-UA" sz="1600" dirty="0"/>
              <a:t>10. </a:t>
            </a:r>
            <a:r>
              <a:rPr lang="ru-RU" sz="1600" dirty="0"/>
              <a:t>ФІНАНСОВИЙ  КОНТРОЛЬ  В  СИСТЕМІ  УПРАВЛІННЯ</a:t>
            </a:r>
            <a:r>
              <a:rPr lang="uk-UA" sz="1600" dirty="0"/>
              <a:t>  СУ’ЄКТОМ ГОСПОДАРЮВАННЯ</a:t>
            </a:r>
            <a:endParaRPr lang="ru-RU" sz="1600" dirty="0"/>
          </a:p>
          <a:p>
            <a:r>
              <a:rPr lang="uk-UA" sz="1600" dirty="0" smtClean="0"/>
              <a:t>Тема </a:t>
            </a:r>
            <a:r>
              <a:rPr lang="uk-UA" sz="1600" dirty="0"/>
              <a:t>11. </a:t>
            </a:r>
            <a:r>
              <a:rPr lang="ru-RU" sz="1600" dirty="0"/>
              <a:t>ОСОБЛИВОСТІ ФІНАНСОВО-УПРАВЛІНСЬКОГО КОНТРОЛЮ</a:t>
            </a:r>
            <a:r>
              <a:rPr lang="uk-UA" sz="1600" dirty="0"/>
              <a:t> В УПРАВЛІННІ</a:t>
            </a:r>
            <a:endParaRPr lang="ru-RU" sz="1600" dirty="0"/>
          </a:p>
          <a:p>
            <a:r>
              <a:rPr lang="uk-UA" sz="1600" dirty="0" smtClean="0"/>
              <a:t>Тема </a:t>
            </a:r>
            <a:r>
              <a:rPr lang="ru-RU" sz="1600" dirty="0"/>
              <a:t>12. ОСОБЛИВОСТІ ВНУТРІШНЬОГО </a:t>
            </a:r>
            <a:r>
              <a:rPr lang="uk-UA" sz="1600" dirty="0"/>
              <a:t>КОНТРОЛЮ В </a:t>
            </a:r>
            <a:r>
              <a:rPr lang="uk-UA" sz="1600" dirty="0" smtClean="0"/>
              <a:t>УПРАВЛІННІ</a:t>
            </a:r>
            <a:endParaRPr lang="ru-RU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50285" y="3033725"/>
            <a:ext cx="1788160" cy="85280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70205" marR="5080" indent="-358140">
              <a:lnSpc>
                <a:spcPts val="3030"/>
              </a:lnSpc>
              <a:spcBef>
                <a:spcPts val="580"/>
              </a:spcBef>
            </a:pPr>
            <a:r>
              <a:rPr sz="2900" dirty="0">
                <a:latin typeface="Trebuchet MS"/>
                <a:cs typeface="Trebuchet MS"/>
              </a:rPr>
              <a:t>ДЯКУЮ</a:t>
            </a:r>
            <a:r>
              <a:rPr sz="2900" spc="-95" dirty="0">
                <a:latin typeface="Trebuchet MS"/>
                <a:cs typeface="Trebuchet MS"/>
              </a:rPr>
              <a:t> </a:t>
            </a:r>
            <a:r>
              <a:rPr sz="2900" dirty="0">
                <a:latin typeface="Trebuchet MS"/>
                <a:cs typeface="Trebuchet MS"/>
              </a:rPr>
              <a:t>ЗА </a:t>
            </a:r>
            <a:r>
              <a:rPr sz="2900" spc="-860" dirty="0">
                <a:latin typeface="Trebuchet MS"/>
                <a:cs typeface="Trebuchet MS"/>
              </a:rPr>
              <a:t> </a:t>
            </a:r>
            <a:r>
              <a:rPr sz="2900" spc="-5" dirty="0">
                <a:latin typeface="Trebuchet MS"/>
                <a:cs typeface="Trebuchet MS"/>
              </a:rPr>
              <a:t>УВАГУ</a:t>
            </a:r>
            <a:endParaRPr sz="290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77845" y="2774442"/>
            <a:ext cx="217931" cy="217932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30245" y="2471166"/>
            <a:ext cx="216408" cy="216408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3094482" y="2532126"/>
            <a:ext cx="341630" cy="340360"/>
          </a:xfrm>
          <a:custGeom>
            <a:avLst/>
            <a:gdLst/>
            <a:ahLst/>
            <a:cxnLst/>
            <a:rect l="l" t="t" r="r" b="b"/>
            <a:pathLst>
              <a:path w="341629" h="340360">
                <a:moveTo>
                  <a:pt x="170688" y="0"/>
                </a:moveTo>
                <a:lnTo>
                  <a:pt x="125324" y="6069"/>
                </a:lnTo>
                <a:lnTo>
                  <a:pt x="84553" y="23198"/>
                </a:lnTo>
                <a:lnTo>
                  <a:pt x="50006" y="49768"/>
                </a:lnTo>
                <a:lnTo>
                  <a:pt x="23311" y="84158"/>
                </a:lnTo>
                <a:lnTo>
                  <a:pt x="6099" y="124751"/>
                </a:lnTo>
                <a:lnTo>
                  <a:pt x="0" y="169925"/>
                </a:lnTo>
                <a:lnTo>
                  <a:pt x="6099" y="215100"/>
                </a:lnTo>
                <a:lnTo>
                  <a:pt x="23311" y="255693"/>
                </a:lnTo>
                <a:lnTo>
                  <a:pt x="50006" y="290083"/>
                </a:lnTo>
                <a:lnTo>
                  <a:pt x="84553" y="316653"/>
                </a:lnTo>
                <a:lnTo>
                  <a:pt x="125324" y="333782"/>
                </a:lnTo>
                <a:lnTo>
                  <a:pt x="170688" y="339851"/>
                </a:lnTo>
                <a:lnTo>
                  <a:pt x="216051" y="333782"/>
                </a:lnTo>
                <a:lnTo>
                  <a:pt x="256822" y="316653"/>
                </a:lnTo>
                <a:lnTo>
                  <a:pt x="291369" y="290083"/>
                </a:lnTo>
                <a:lnTo>
                  <a:pt x="318064" y="255693"/>
                </a:lnTo>
                <a:lnTo>
                  <a:pt x="335276" y="215100"/>
                </a:lnTo>
                <a:lnTo>
                  <a:pt x="341376" y="169925"/>
                </a:lnTo>
                <a:lnTo>
                  <a:pt x="335276" y="124751"/>
                </a:lnTo>
                <a:lnTo>
                  <a:pt x="318064" y="84158"/>
                </a:lnTo>
                <a:lnTo>
                  <a:pt x="291369" y="49768"/>
                </a:lnTo>
                <a:lnTo>
                  <a:pt x="256822" y="23198"/>
                </a:lnTo>
                <a:lnTo>
                  <a:pt x="216051" y="6069"/>
                </a:lnTo>
                <a:lnTo>
                  <a:pt x="170688" y="0"/>
                </a:lnTo>
                <a:close/>
              </a:path>
            </a:pathLst>
          </a:custGeom>
          <a:solidFill>
            <a:srgbClr val="922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97758" y="2198370"/>
            <a:ext cx="216407" cy="216407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92473" y="2076450"/>
            <a:ext cx="216408" cy="216408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278629" y="2288285"/>
            <a:ext cx="216408" cy="217931"/>
          </a:xfrm>
          <a:prstGeom prst="rect">
            <a:avLst/>
          </a:prstGeom>
        </p:spPr>
      </p:pic>
      <p:sp>
        <p:nvSpPr>
          <p:cNvPr id="9" name="object 9"/>
          <p:cNvSpPr/>
          <p:nvPr/>
        </p:nvSpPr>
        <p:spPr>
          <a:xfrm>
            <a:off x="4581905" y="2440685"/>
            <a:ext cx="341630" cy="341630"/>
          </a:xfrm>
          <a:custGeom>
            <a:avLst/>
            <a:gdLst/>
            <a:ahLst/>
            <a:cxnLst/>
            <a:rect l="l" t="t" r="r" b="b"/>
            <a:pathLst>
              <a:path w="341629" h="341630">
                <a:moveTo>
                  <a:pt x="170688" y="0"/>
                </a:moveTo>
                <a:lnTo>
                  <a:pt x="125324" y="6099"/>
                </a:lnTo>
                <a:lnTo>
                  <a:pt x="84553" y="23311"/>
                </a:lnTo>
                <a:lnTo>
                  <a:pt x="50006" y="50006"/>
                </a:lnTo>
                <a:lnTo>
                  <a:pt x="23311" y="84553"/>
                </a:lnTo>
                <a:lnTo>
                  <a:pt x="6099" y="125324"/>
                </a:lnTo>
                <a:lnTo>
                  <a:pt x="0" y="170687"/>
                </a:lnTo>
                <a:lnTo>
                  <a:pt x="6099" y="216051"/>
                </a:lnTo>
                <a:lnTo>
                  <a:pt x="23311" y="256822"/>
                </a:lnTo>
                <a:lnTo>
                  <a:pt x="50006" y="291369"/>
                </a:lnTo>
                <a:lnTo>
                  <a:pt x="84553" y="318064"/>
                </a:lnTo>
                <a:lnTo>
                  <a:pt x="125324" y="335276"/>
                </a:lnTo>
                <a:lnTo>
                  <a:pt x="170688" y="341375"/>
                </a:lnTo>
                <a:lnTo>
                  <a:pt x="216051" y="335276"/>
                </a:lnTo>
                <a:lnTo>
                  <a:pt x="256822" y="318064"/>
                </a:lnTo>
                <a:lnTo>
                  <a:pt x="291369" y="291369"/>
                </a:lnTo>
                <a:lnTo>
                  <a:pt x="318064" y="256822"/>
                </a:lnTo>
                <a:lnTo>
                  <a:pt x="335276" y="216051"/>
                </a:lnTo>
                <a:lnTo>
                  <a:pt x="341376" y="170687"/>
                </a:lnTo>
                <a:lnTo>
                  <a:pt x="335276" y="125324"/>
                </a:lnTo>
                <a:lnTo>
                  <a:pt x="318064" y="84553"/>
                </a:lnTo>
                <a:lnTo>
                  <a:pt x="291369" y="50006"/>
                </a:lnTo>
                <a:lnTo>
                  <a:pt x="256822" y="23311"/>
                </a:lnTo>
                <a:lnTo>
                  <a:pt x="216051" y="6099"/>
                </a:lnTo>
                <a:lnTo>
                  <a:pt x="170688" y="0"/>
                </a:lnTo>
                <a:close/>
              </a:path>
            </a:pathLst>
          </a:custGeom>
          <a:solidFill>
            <a:srgbClr val="922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" name="object 1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007102" y="2774442"/>
            <a:ext cx="216408" cy="217932"/>
          </a:xfrm>
          <a:prstGeom prst="rect">
            <a:avLst/>
          </a:prstGeom>
        </p:spPr>
      </p:pic>
      <p:grpSp>
        <p:nvGrpSpPr>
          <p:cNvPr id="11" name="object 11"/>
          <p:cNvGrpSpPr/>
          <p:nvPr/>
        </p:nvGrpSpPr>
        <p:grpSpPr>
          <a:xfrm>
            <a:off x="5068061" y="2531364"/>
            <a:ext cx="2160270" cy="1910080"/>
            <a:chOff x="5068061" y="2531364"/>
            <a:chExt cx="2160270" cy="1910080"/>
          </a:xfrm>
        </p:grpSpPr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189981" y="3108198"/>
              <a:ext cx="216407" cy="217931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5068061" y="3958590"/>
              <a:ext cx="341630" cy="341630"/>
            </a:xfrm>
            <a:custGeom>
              <a:avLst/>
              <a:gdLst/>
              <a:ahLst/>
              <a:cxnLst/>
              <a:rect l="l" t="t" r="r" b="b"/>
              <a:pathLst>
                <a:path w="341629" h="341629">
                  <a:moveTo>
                    <a:pt x="170687" y="0"/>
                  </a:moveTo>
                  <a:lnTo>
                    <a:pt x="125324" y="6099"/>
                  </a:lnTo>
                  <a:lnTo>
                    <a:pt x="84553" y="23311"/>
                  </a:lnTo>
                  <a:lnTo>
                    <a:pt x="50006" y="50006"/>
                  </a:lnTo>
                  <a:lnTo>
                    <a:pt x="23311" y="84553"/>
                  </a:lnTo>
                  <a:lnTo>
                    <a:pt x="6099" y="125324"/>
                  </a:lnTo>
                  <a:lnTo>
                    <a:pt x="0" y="170687"/>
                  </a:lnTo>
                  <a:lnTo>
                    <a:pt x="6099" y="216051"/>
                  </a:lnTo>
                  <a:lnTo>
                    <a:pt x="23311" y="256822"/>
                  </a:lnTo>
                  <a:lnTo>
                    <a:pt x="50006" y="291369"/>
                  </a:lnTo>
                  <a:lnTo>
                    <a:pt x="84553" y="318064"/>
                  </a:lnTo>
                  <a:lnTo>
                    <a:pt x="125324" y="335276"/>
                  </a:lnTo>
                  <a:lnTo>
                    <a:pt x="170687" y="341376"/>
                  </a:lnTo>
                  <a:lnTo>
                    <a:pt x="216051" y="335276"/>
                  </a:lnTo>
                  <a:lnTo>
                    <a:pt x="256822" y="318064"/>
                  </a:lnTo>
                  <a:lnTo>
                    <a:pt x="291369" y="291369"/>
                  </a:lnTo>
                  <a:lnTo>
                    <a:pt x="318064" y="256822"/>
                  </a:lnTo>
                  <a:lnTo>
                    <a:pt x="335276" y="216051"/>
                  </a:lnTo>
                  <a:lnTo>
                    <a:pt x="341375" y="170687"/>
                  </a:lnTo>
                  <a:lnTo>
                    <a:pt x="335276" y="125324"/>
                  </a:lnTo>
                  <a:lnTo>
                    <a:pt x="318064" y="84553"/>
                  </a:lnTo>
                  <a:lnTo>
                    <a:pt x="291369" y="50006"/>
                  </a:lnTo>
                  <a:lnTo>
                    <a:pt x="256822" y="23311"/>
                  </a:lnTo>
                  <a:lnTo>
                    <a:pt x="216051" y="6099"/>
                  </a:lnTo>
                  <a:lnTo>
                    <a:pt x="170687" y="0"/>
                  </a:lnTo>
                  <a:close/>
                </a:path>
              </a:pathLst>
            </a:custGeom>
            <a:solidFill>
              <a:srgbClr val="92278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5408676" y="2531363"/>
              <a:ext cx="1819910" cy="1910080"/>
            </a:xfrm>
            <a:custGeom>
              <a:avLst/>
              <a:gdLst/>
              <a:ahLst/>
              <a:cxnLst/>
              <a:rect l="l" t="t" r="r" b="b"/>
              <a:pathLst>
                <a:path w="1819909" h="1910079">
                  <a:moveTo>
                    <a:pt x="999744" y="954786"/>
                  </a:moveTo>
                  <a:lnTo>
                    <a:pt x="376809" y="0"/>
                  </a:lnTo>
                  <a:lnTo>
                    <a:pt x="0" y="0"/>
                  </a:lnTo>
                  <a:lnTo>
                    <a:pt x="622935" y="954786"/>
                  </a:lnTo>
                  <a:lnTo>
                    <a:pt x="0" y="1909572"/>
                  </a:lnTo>
                  <a:lnTo>
                    <a:pt x="376809" y="1909572"/>
                  </a:lnTo>
                  <a:lnTo>
                    <a:pt x="999744" y="954786"/>
                  </a:lnTo>
                  <a:close/>
                </a:path>
                <a:path w="1819909" h="1910079">
                  <a:moveTo>
                    <a:pt x="1819656" y="954786"/>
                  </a:moveTo>
                  <a:lnTo>
                    <a:pt x="1195705" y="0"/>
                  </a:lnTo>
                  <a:lnTo>
                    <a:pt x="818388" y="0"/>
                  </a:lnTo>
                  <a:lnTo>
                    <a:pt x="1442339" y="954786"/>
                  </a:lnTo>
                  <a:lnTo>
                    <a:pt x="818388" y="1909572"/>
                  </a:lnTo>
                  <a:lnTo>
                    <a:pt x="1195705" y="1909572"/>
                  </a:lnTo>
                  <a:lnTo>
                    <a:pt x="1819656" y="954786"/>
                  </a:lnTo>
                  <a:close/>
                </a:path>
              </a:pathLst>
            </a:custGeom>
            <a:solidFill>
              <a:srgbClr val="C6AC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/>
          <p:nvPr/>
        </p:nvSpPr>
        <p:spPr>
          <a:xfrm>
            <a:off x="3611117" y="2471166"/>
            <a:ext cx="558165" cy="558165"/>
          </a:xfrm>
          <a:custGeom>
            <a:avLst/>
            <a:gdLst/>
            <a:ahLst/>
            <a:cxnLst/>
            <a:rect l="l" t="t" r="r" b="b"/>
            <a:pathLst>
              <a:path w="558164" h="558164">
                <a:moveTo>
                  <a:pt x="278892" y="0"/>
                </a:moveTo>
                <a:lnTo>
                  <a:pt x="233648" y="3649"/>
                </a:lnTo>
                <a:lnTo>
                  <a:pt x="190731" y="14215"/>
                </a:lnTo>
                <a:lnTo>
                  <a:pt x="150714" y="31125"/>
                </a:lnTo>
                <a:lnTo>
                  <a:pt x="114171" y="53803"/>
                </a:lnTo>
                <a:lnTo>
                  <a:pt x="81676" y="81676"/>
                </a:lnTo>
                <a:lnTo>
                  <a:pt x="53803" y="114171"/>
                </a:lnTo>
                <a:lnTo>
                  <a:pt x="31125" y="150714"/>
                </a:lnTo>
                <a:lnTo>
                  <a:pt x="14215" y="190731"/>
                </a:lnTo>
                <a:lnTo>
                  <a:pt x="3649" y="233648"/>
                </a:lnTo>
                <a:lnTo>
                  <a:pt x="0" y="278892"/>
                </a:lnTo>
                <a:lnTo>
                  <a:pt x="3649" y="324135"/>
                </a:lnTo>
                <a:lnTo>
                  <a:pt x="14215" y="367052"/>
                </a:lnTo>
                <a:lnTo>
                  <a:pt x="31125" y="407069"/>
                </a:lnTo>
                <a:lnTo>
                  <a:pt x="53803" y="443612"/>
                </a:lnTo>
                <a:lnTo>
                  <a:pt x="81676" y="476107"/>
                </a:lnTo>
                <a:lnTo>
                  <a:pt x="114171" y="503980"/>
                </a:lnTo>
                <a:lnTo>
                  <a:pt x="150714" y="526658"/>
                </a:lnTo>
                <a:lnTo>
                  <a:pt x="190731" y="543568"/>
                </a:lnTo>
                <a:lnTo>
                  <a:pt x="233648" y="554134"/>
                </a:lnTo>
                <a:lnTo>
                  <a:pt x="278892" y="557784"/>
                </a:lnTo>
                <a:lnTo>
                  <a:pt x="324135" y="554134"/>
                </a:lnTo>
                <a:lnTo>
                  <a:pt x="367052" y="543568"/>
                </a:lnTo>
                <a:lnTo>
                  <a:pt x="407069" y="526658"/>
                </a:lnTo>
                <a:lnTo>
                  <a:pt x="443612" y="503980"/>
                </a:lnTo>
                <a:lnTo>
                  <a:pt x="476107" y="476107"/>
                </a:lnTo>
                <a:lnTo>
                  <a:pt x="503980" y="443612"/>
                </a:lnTo>
                <a:lnTo>
                  <a:pt x="526658" y="407069"/>
                </a:lnTo>
                <a:lnTo>
                  <a:pt x="543568" y="367052"/>
                </a:lnTo>
                <a:lnTo>
                  <a:pt x="554134" y="324135"/>
                </a:lnTo>
                <a:lnTo>
                  <a:pt x="557784" y="278892"/>
                </a:lnTo>
                <a:lnTo>
                  <a:pt x="554134" y="233648"/>
                </a:lnTo>
                <a:lnTo>
                  <a:pt x="543568" y="190731"/>
                </a:lnTo>
                <a:lnTo>
                  <a:pt x="526658" y="150714"/>
                </a:lnTo>
                <a:lnTo>
                  <a:pt x="503980" y="114171"/>
                </a:lnTo>
                <a:lnTo>
                  <a:pt x="476107" y="81676"/>
                </a:lnTo>
                <a:lnTo>
                  <a:pt x="443612" y="53803"/>
                </a:lnTo>
                <a:lnTo>
                  <a:pt x="407069" y="31125"/>
                </a:lnTo>
                <a:lnTo>
                  <a:pt x="367052" y="14215"/>
                </a:lnTo>
                <a:lnTo>
                  <a:pt x="324135" y="3649"/>
                </a:lnTo>
                <a:lnTo>
                  <a:pt x="278892" y="0"/>
                </a:lnTo>
                <a:close/>
              </a:path>
            </a:pathLst>
          </a:custGeom>
          <a:solidFill>
            <a:srgbClr val="922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" name="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426970" y="3624834"/>
            <a:ext cx="216407" cy="216408"/>
          </a:xfrm>
          <a:prstGeom prst="rect">
            <a:avLst/>
          </a:prstGeom>
        </p:spPr>
      </p:pic>
      <p:sp>
        <p:nvSpPr>
          <p:cNvPr id="17" name="object 17"/>
          <p:cNvSpPr/>
          <p:nvPr/>
        </p:nvSpPr>
        <p:spPr>
          <a:xfrm>
            <a:off x="2608326" y="3897629"/>
            <a:ext cx="341630" cy="341630"/>
          </a:xfrm>
          <a:custGeom>
            <a:avLst/>
            <a:gdLst/>
            <a:ahLst/>
            <a:cxnLst/>
            <a:rect l="l" t="t" r="r" b="b"/>
            <a:pathLst>
              <a:path w="341630" h="341629">
                <a:moveTo>
                  <a:pt x="170687" y="0"/>
                </a:moveTo>
                <a:lnTo>
                  <a:pt x="125324" y="6099"/>
                </a:lnTo>
                <a:lnTo>
                  <a:pt x="84553" y="23311"/>
                </a:lnTo>
                <a:lnTo>
                  <a:pt x="50006" y="50006"/>
                </a:lnTo>
                <a:lnTo>
                  <a:pt x="23311" y="84553"/>
                </a:lnTo>
                <a:lnTo>
                  <a:pt x="6099" y="125324"/>
                </a:lnTo>
                <a:lnTo>
                  <a:pt x="0" y="170688"/>
                </a:lnTo>
                <a:lnTo>
                  <a:pt x="6099" y="216051"/>
                </a:lnTo>
                <a:lnTo>
                  <a:pt x="23311" y="256822"/>
                </a:lnTo>
                <a:lnTo>
                  <a:pt x="50006" y="291369"/>
                </a:lnTo>
                <a:lnTo>
                  <a:pt x="84553" y="318064"/>
                </a:lnTo>
                <a:lnTo>
                  <a:pt x="125324" y="335276"/>
                </a:lnTo>
                <a:lnTo>
                  <a:pt x="170687" y="341376"/>
                </a:lnTo>
                <a:lnTo>
                  <a:pt x="216051" y="335276"/>
                </a:lnTo>
                <a:lnTo>
                  <a:pt x="256822" y="318064"/>
                </a:lnTo>
                <a:lnTo>
                  <a:pt x="291369" y="291369"/>
                </a:lnTo>
                <a:lnTo>
                  <a:pt x="318064" y="256822"/>
                </a:lnTo>
                <a:lnTo>
                  <a:pt x="335276" y="216051"/>
                </a:lnTo>
                <a:lnTo>
                  <a:pt x="341375" y="170688"/>
                </a:lnTo>
                <a:lnTo>
                  <a:pt x="335276" y="125324"/>
                </a:lnTo>
                <a:lnTo>
                  <a:pt x="318064" y="84553"/>
                </a:lnTo>
                <a:lnTo>
                  <a:pt x="291369" y="50006"/>
                </a:lnTo>
                <a:lnTo>
                  <a:pt x="256822" y="23311"/>
                </a:lnTo>
                <a:lnTo>
                  <a:pt x="216051" y="6099"/>
                </a:lnTo>
                <a:lnTo>
                  <a:pt x="170687" y="0"/>
                </a:lnTo>
                <a:close/>
              </a:path>
            </a:pathLst>
          </a:custGeom>
          <a:solidFill>
            <a:srgbClr val="922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064001" y="4141470"/>
            <a:ext cx="495300" cy="495300"/>
          </a:xfrm>
          <a:custGeom>
            <a:avLst/>
            <a:gdLst/>
            <a:ahLst/>
            <a:cxnLst/>
            <a:rect l="l" t="t" r="r" b="b"/>
            <a:pathLst>
              <a:path w="495300" h="495300">
                <a:moveTo>
                  <a:pt x="247650" y="0"/>
                </a:moveTo>
                <a:lnTo>
                  <a:pt x="197738" y="5031"/>
                </a:lnTo>
                <a:lnTo>
                  <a:pt x="151251" y="19460"/>
                </a:lnTo>
                <a:lnTo>
                  <a:pt x="109184" y="42293"/>
                </a:lnTo>
                <a:lnTo>
                  <a:pt x="72532" y="72532"/>
                </a:lnTo>
                <a:lnTo>
                  <a:pt x="42293" y="109184"/>
                </a:lnTo>
                <a:lnTo>
                  <a:pt x="19460" y="151251"/>
                </a:lnTo>
                <a:lnTo>
                  <a:pt x="5031" y="197738"/>
                </a:lnTo>
                <a:lnTo>
                  <a:pt x="0" y="247649"/>
                </a:lnTo>
                <a:lnTo>
                  <a:pt x="5031" y="297561"/>
                </a:lnTo>
                <a:lnTo>
                  <a:pt x="19460" y="344048"/>
                </a:lnTo>
                <a:lnTo>
                  <a:pt x="42293" y="386115"/>
                </a:lnTo>
                <a:lnTo>
                  <a:pt x="72532" y="422767"/>
                </a:lnTo>
                <a:lnTo>
                  <a:pt x="109184" y="453006"/>
                </a:lnTo>
                <a:lnTo>
                  <a:pt x="151251" y="475839"/>
                </a:lnTo>
                <a:lnTo>
                  <a:pt x="197738" y="490268"/>
                </a:lnTo>
                <a:lnTo>
                  <a:pt x="247650" y="495299"/>
                </a:lnTo>
                <a:lnTo>
                  <a:pt x="297561" y="490268"/>
                </a:lnTo>
                <a:lnTo>
                  <a:pt x="344048" y="475839"/>
                </a:lnTo>
                <a:lnTo>
                  <a:pt x="386115" y="453006"/>
                </a:lnTo>
                <a:lnTo>
                  <a:pt x="422767" y="422767"/>
                </a:lnTo>
                <a:lnTo>
                  <a:pt x="453006" y="386115"/>
                </a:lnTo>
                <a:lnTo>
                  <a:pt x="475839" y="344048"/>
                </a:lnTo>
                <a:lnTo>
                  <a:pt x="490268" y="297561"/>
                </a:lnTo>
                <a:lnTo>
                  <a:pt x="495300" y="247649"/>
                </a:lnTo>
                <a:lnTo>
                  <a:pt x="490268" y="197738"/>
                </a:lnTo>
                <a:lnTo>
                  <a:pt x="475839" y="151251"/>
                </a:lnTo>
                <a:lnTo>
                  <a:pt x="453006" y="109184"/>
                </a:lnTo>
                <a:lnTo>
                  <a:pt x="422767" y="72532"/>
                </a:lnTo>
                <a:lnTo>
                  <a:pt x="386115" y="42293"/>
                </a:lnTo>
                <a:lnTo>
                  <a:pt x="344048" y="19460"/>
                </a:lnTo>
                <a:lnTo>
                  <a:pt x="297561" y="5031"/>
                </a:lnTo>
                <a:lnTo>
                  <a:pt x="247650" y="0"/>
                </a:lnTo>
                <a:close/>
              </a:path>
            </a:pathLst>
          </a:custGeom>
          <a:solidFill>
            <a:srgbClr val="922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701034" y="4536185"/>
            <a:ext cx="217931" cy="216407"/>
          </a:xfrm>
          <a:prstGeom prst="rect">
            <a:avLst/>
          </a:prstGeom>
        </p:spPr>
      </p:pic>
      <p:sp>
        <p:nvSpPr>
          <p:cNvPr id="20" name="object 20"/>
          <p:cNvSpPr/>
          <p:nvPr/>
        </p:nvSpPr>
        <p:spPr>
          <a:xfrm>
            <a:off x="3822953" y="4141470"/>
            <a:ext cx="341630" cy="340360"/>
          </a:xfrm>
          <a:custGeom>
            <a:avLst/>
            <a:gdLst/>
            <a:ahLst/>
            <a:cxnLst/>
            <a:rect l="l" t="t" r="r" b="b"/>
            <a:pathLst>
              <a:path w="341629" h="340360">
                <a:moveTo>
                  <a:pt x="170687" y="0"/>
                </a:moveTo>
                <a:lnTo>
                  <a:pt x="125324" y="6069"/>
                </a:lnTo>
                <a:lnTo>
                  <a:pt x="84553" y="23198"/>
                </a:lnTo>
                <a:lnTo>
                  <a:pt x="50006" y="49768"/>
                </a:lnTo>
                <a:lnTo>
                  <a:pt x="23311" y="84158"/>
                </a:lnTo>
                <a:lnTo>
                  <a:pt x="6099" y="124751"/>
                </a:lnTo>
                <a:lnTo>
                  <a:pt x="0" y="169925"/>
                </a:lnTo>
                <a:lnTo>
                  <a:pt x="6099" y="215100"/>
                </a:lnTo>
                <a:lnTo>
                  <a:pt x="23311" y="255693"/>
                </a:lnTo>
                <a:lnTo>
                  <a:pt x="50006" y="290083"/>
                </a:lnTo>
                <a:lnTo>
                  <a:pt x="84553" y="316653"/>
                </a:lnTo>
                <a:lnTo>
                  <a:pt x="125324" y="333782"/>
                </a:lnTo>
                <a:lnTo>
                  <a:pt x="170687" y="339851"/>
                </a:lnTo>
                <a:lnTo>
                  <a:pt x="216051" y="333782"/>
                </a:lnTo>
                <a:lnTo>
                  <a:pt x="256822" y="316653"/>
                </a:lnTo>
                <a:lnTo>
                  <a:pt x="291369" y="290083"/>
                </a:lnTo>
                <a:lnTo>
                  <a:pt x="318064" y="255693"/>
                </a:lnTo>
                <a:lnTo>
                  <a:pt x="335276" y="215100"/>
                </a:lnTo>
                <a:lnTo>
                  <a:pt x="341375" y="169925"/>
                </a:lnTo>
                <a:lnTo>
                  <a:pt x="335276" y="124751"/>
                </a:lnTo>
                <a:lnTo>
                  <a:pt x="318064" y="84158"/>
                </a:lnTo>
                <a:lnTo>
                  <a:pt x="291369" y="49768"/>
                </a:lnTo>
                <a:lnTo>
                  <a:pt x="256822" y="23198"/>
                </a:lnTo>
                <a:lnTo>
                  <a:pt x="216051" y="6069"/>
                </a:lnTo>
                <a:lnTo>
                  <a:pt x="170687" y="0"/>
                </a:lnTo>
                <a:close/>
              </a:path>
            </a:pathLst>
          </a:custGeom>
          <a:solidFill>
            <a:srgbClr val="922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126229" y="4566665"/>
            <a:ext cx="217932" cy="216407"/>
          </a:xfrm>
          <a:prstGeom prst="rect">
            <a:avLst/>
          </a:prstGeom>
        </p:spPr>
      </p:pic>
      <p:sp>
        <p:nvSpPr>
          <p:cNvPr id="22" name="object 22"/>
          <p:cNvSpPr/>
          <p:nvPr/>
        </p:nvSpPr>
        <p:spPr>
          <a:xfrm>
            <a:off x="4400550" y="4080509"/>
            <a:ext cx="495300" cy="495300"/>
          </a:xfrm>
          <a:custGeom>
            <a:avLst/>
            <a:gdLst/>
            <a:ahLst/>
            <a:cxnLst/>
            <a:rect l="l" t="t" r="r" b="b"/>
            <a:pathLst>
              <a:path w="495300" h="495300">
                <a:moveTo>
                  <a:pt x="247650" y="0"/>
                </a:moveTo>
                <a:lnTo>
                  <a:pt x="197738" y="5031"/>
                </a:lnTo>
                <a:lnTo>
                  <a:pt x="151251" y="19460"/>
                </a:lnTo>
                <a:lnTo>
                  <a:pt x="109184" y="42293"/>
                </a:lnTo>
                <a:lnTo>
                  <a:pt x="72532" y="72532"/>
                </a:lnTo>
                <a:lnTo>
                  <a:pt x="42293" y="109184"/>
                </a:lnTo>
                <a:lnTo>
                  <a:pt x="19460" y="151251"/>
                </a:lnTo>
                <a:lnTo>
                  <a:pt x="5031" y="197738"/>
                </a:lnTo>
                <a:lnTo>
                  <a:pt x="0" y="247650"/>
                </a:lnTo>
                <a:lnTo>
                  <a:pt x="5031" y="297561"/>
                </a:lnTo>
                <a:lnTo>
                  <a:pt x="19460" y="344048"/>
                </a:lnTo>
                <a:lnTo>
                  <a:pt x="42293" y="386115"/>
                </a:lnTo>
                <a:lnTo>
                  <a:pt x="72532" y="422767"/>
                </a:lnTo>
                <a:lnTo>
                  <a:pt x="109184" y="453006"/>
                </a:lnTo>
                <a:lnTo>
                  <a:pt x="151251" y="475839"/>
                </a:lnTo>
                <a:lnTo>
                  <a:pt x="197738" y="490268"/>
                </a:lnTo>
                <a:lnTo>
                  <a:pt x="247650" y="495300"/>
                </a:lnTo>
                <a:lnTo>
                  <a:pt x="297561" y="490268"/>
                </a:lnTo>
                <a:lnTo>
                  <a:pt x="344048" y="475839"/>
                </a:lnTo>
                <a:lnTo>
                  <a:pt x="386115" y="453006"/>
                </a:lnTo>
                <a:lnTo>
                  <a:pt x="422767" y="422767"/>
                </a:lnTo>
                <a:lnTo>
                  <a:pt x="453006" y="386115"/>
                </a:lnTo>
                <a:lnTo>
                  <a:pt x="475839" y="344048"/>
                </a:lnTo>
                <a:lnTo>
                  <a:pt x="490268" y="297561"/>
                </a:lnTo>
                <a:lnTo>
                  <a:pt x="495300" y="247650"/>
                </a:lnTo>
                <a:lnTo>
                  <a:pt x="490268" y="197738"/>
                </a:lnTo>
                <a:lnTo>
                  <a:pt x="475839" y="151251"/>
                </a:lnTo>
                <a:lnTo>
                  <a:pt x="453006" y="109184"/>
                </a:lnTo>
                <a:lnTo>
                  <a:pt x="422767" y="72532"/>
                </a:lnTo>
                <a:lnTo>
                  <a:pt x="386115" y="42293"/>
                </a:lnTo>
                <a:lnTo>
                  <a:pt x="344048" y="19460"/>
                </a:lnTo>
                <a:lnTo>
                  <a:pt x="297561" y="5031"/>
                </a:lnTo>
                <a:lnTo>
                  <a:pt x="247650" y="0"/>
                </a:lnTo>
                <a:close/>
              </a:path>
            </a:pathLst>
          </a:custGeom>
          <a:solidFill>
            <a:srgbClr val="92278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3" name="object 23"/>
          <p:cNvGrpSpPr/>
          <p:nvPr/>
        </p:nvGrpSpPr>
        <p:grpSpPr>
          <a:xfrm>
            <a:off x="7327392" y="2363723"/>
            <a:ext cx="2341245" cy="2339340"/>
            <a:chOff x="7327392" y="2363723"/>
            <a:chExt cx="2341245" cy="2339340"/>
          </a:xfrm>
        </p:grpSpPr>
        <p:sp>
          <p:nvSpPr>
            <p:cNvPr id="24" name="object 24"/>
            <p:cNvSpPr/>
            <p:nvPr/>
          </p:nvSpPr>
          <p:spPr>
            <a:xfrm>
              <a:off x="7337298" y="2373629"/>
              <a:ext cx="2321560" cy="2319655"/>
            </a:xfrm>
            <a:custGeom>
              <a:avLst/>
              <a:gdLst/>
              <a:ahLst/>
              <a:cxnLst/>
              <a:rect l="l" t="t" r="r" b="b"/>
              <a:pathLst>
                <a:path w="2321559" h="2319654">
                  <a:moveTo>
                    <a:pt x="1160526" y="0"/>
                  </a:moveTo>
                  <a:lnTo>
                    <a:pt x="1112687" y="967"/>
                  </a:lnTo>
                  <a:lnTo>
                    <a:pt x="1065341" y="3845"/>
                  </a:lnTo>
                  <a:lnTo>
                    <a:pt x="1018524" y="8595"/>
                  </a:lnTo>
                  <a:lnTo>
                    <a:pt x="972275" y="15180"/>
                  </a:lnTo>
                  <a:lnTo>
                    <a:pt x="926631" y="23564"/>
                  </a:lnTo>
                  <a:lnTo>
                    <a:pt x="881628" y="33709"/>
                  </a:lnTo>
                  <a:lnTo>
                    <a:pt x="837305" y="45577"/>
                  </a:lnTo>
                  <a:lnTo>
                    <a:pt x="793699" y="59131"/>
                  </a:lnTo>
                  <a:lnTo>
                    <a:pt x="750846" y="74334"/>
                  </a:lnTo>
                  <a:lnTo>
                    <a:pt x="708785" y="91148"/>
                  </a:lnTo>
                  <a:lnTo>
                    <a:pt x="667552" y="109536"/>
                  </a:lnTo>
                  <a:lnTo>
                    <a:pt x="627185" y="129461"/>
                  </a:lnTo>
                  <a:lnTo>
                    <a:pt x="587721" y="150886"/>
                  </a:lnTo>
                  <a:lnTo>
                    <a:pt x="549197" y="173773"/>
                  </a:lnTo>
                  <a:lnTo>
                    <a:pt x="511652" y="198085"/>
                  </a:lnTo>
                  <a:lnTo>
                    <a:pt x="475122" y="223784"/>
                  </a:lnTo>
                  <a:lnTo>
                    <a:pt x="439644" y="250833"/>
                  </a:lnTo>
                  <a:lnTo>
                    <a:pt x="405256" y="279195"/>
                  </a:lnTo>
                  <a:lnTo>
                    <a:pt x="371995" y="308833"/>
                  </a:lnTo>
                  <a:lnTo>
                    <a:pt x="339899" y="339709"/>
                  </a:lnTo>
                  <a:lnTo>
                    <a:pt x="309005" y="371785"/>
                  </a:lnTo>
                  <a:lnTo>
                    <a:pt x="279349" y="405026"/>
                  </a:lnTo>
                  <a:lnTo>
                    <a:pt x="250971" y="439392"/>
                  </a:lnTo>
                  <a:lnTo>
                    <a:pt x="223906" y="474847"/>
                  </a:lnTo>
                  <a:lnTo>
                    <a:pt x="198192" y="511354"/>
                  </a:lnTo>
                  <a:lnTo>
                    <a:pt x="173866" y="548875"/>
                  </a:lnTo>
                  <a:lnTo>
                    <a:pt x="150967" y="587374"/>
                  </a:lnTo>
                  <a:lnTo>
                    <a:pt x="129530" y="626811"/>
                  </a:lnTo>
                  <a:lnTo>
                    <a:pt x="109594" y="667151"/>
                  </a:lnTo>
                  <a:lnTo>
                    <a:pt x="91195" y="708356"/>
                  </a:lnTo>
                  <a:lnTo>
                    <a:pt x="74372" y="750388"/>
                  </a:lnTo>
                  <a:lnTo>
                    <a:pt x="59161" y="793211"/>
                  </a:lnTo>
                  <a:lnTo>
                    <a:pt x="45600" y="836787"/>
                  </a:lnTo>
                  <a:lnTo>
                    <a:pt x="33726" y="881078"/>
                  </a:lnTo>
                  <a:lnTo>
                    <a:pt x="23576" y="926048"/>
                  </a:lnTo>
                  <a:lnTo>
                    <a:pt x="15188" y="971658"/>
                  </a:lnTo>
                  <a:lnTo>
                    <a:pt x="8599" y="1017872"/>
                  </a:lnTo>
                  <a:lnTo>
                    <a:pt x="3846" y="1064653"/>
                  </a:lnTo>
                  <a:lnTo>
                    <a:pt x="967" y="1111962"/>
                  </a:lnTo>
                  <a:lnTo>
                    <a:pt x="0" y="1159764"/>
                  </a:lnTo>
                  <a:lnTo>
                    <a:pt x="967" y="1207565"/>
                  </a:lnTo>
                  <a:lnTo>
                    <a:pt x="3846" y="1254874"/>
                  </a:lnTo>
                  <a:lnTo>
                    <a:pt x="8599" y="1301655"/>
                  </a:lnTo>
                  <a:lnTo>
                    <a:pt x="15188" y="1347869"/>
                  </a:lnTo>
                  <a:lnTo>
                    <a:pt x="23576" y="1393479"/>
                  </a:lnTo>
                  <a:lnTo>
                    <a:pt x="33726" y="1438449"/>
                  </a:lnTo>
                  <a:lnTo>
                    <a:pt x="45600" y="1482740"/>
                  </a:lnTo>
                  <a:lnTo>
                    <a:pt x="59161" y="1526316"/>
                  </a:lnTo>
                  <a:lnTo>
                    <a:pt x="74372" y="1569139"/>
                  </a:lnTo>
                  <a:lnTo>
                    <a:pt x="91195" y="1611171"/>
                  </a:lnTo>
                  <a:lnTo>
                    <a:pt x="109594" y="1652376"/>
                  </a:lnTo>
                  <a:lnTo>
                    <a:pt x="129530" y="1692716"/>
                  </a:lnTo>
                  <a:lnTo>
                    <a:pt x="150967" y="1732153"/>
                  </a:lnTo>
                  <a:lnTo>
                    <a:pt x="173866" y="1770652"/>
                  </a:lnTo>
                  <a:lnTo>
                    <a:pt x="198192" y="1808173"/>
                  </a:lnTo>
                  <a:lnTo>
                    <a:pt x="223906" y="1844680"/>
                  </a:lnTo>
                  <a:lnTo>
                    <a:pt x="250971" y="1880135"/>
                  </a:lnTo>
                  <a:lnTo>
                    <a:pt x="279349" y="1914501"/>
                  </a:lnTo>
                  <a:lnTo>
                    <a:pt x="309005" y="1947742"/>
                  </a:lnTo>
                  <a:lnTo>
                    <a:pt x="339899" y="1979818"/>
                  </a:lnTo>
                  <a:lnTo>
                    <a:pt x="371995" y="2010694"/>
                  </a:lnTo>
                  <a:lnTo>
                    <a:pt x="405256" y="2040332"/>
                  </a:lnTo>
                  <a:lnTo>
                    <a:pt x="439644" y="2068694"/>
                  </a:lnTo>
                  <a:lnTo>
                    <a:pt x="475122" y="2095743"/>
                  </a:lnTo>
                  <a:lnTo>
                    <a:pt x="511652" y="2121442"/>
                  </a:lnTo>
                  <a:lnTo>
                    <a:pt x="549197" y="2145754"/>
                  </a:lnTo>
                  <a:lnTo>
                    <a:pt x="587721" y="2168641"/>
                  </a:lnTo>
                  <a:lnTo>
                    <a:pt x="627185" y="2190066"/>
                  </a:lnTo>
                  <a:lnTo>
                    <a:pt x="667552" y="2209991"/>
                  </a:lnTo>
                  <a:lnTo>
                    <a:pt x="708785" y="2228379"/>
                  </a:lnTo>
                  <a:lnTo>
                    <a:pt x="750846" y="2245193"/>
                  </a:lnTo>
                  <a:lnTo>
                    <a:pt x="793699" y="2260396"/>
                  </a:lnTo>
                  <a:lnTo>
                    <a:pt x="837305" y="2273950"/>
                  </a:lnTo>
                  <a:lnTo>
                    <a:pt x="881628" y="2285818"/>
                  </a:lnTo>
                  <a:lnTo>
                    <a:pt x="926631" y="2295963"/>
                  </a:lnTo>
                  <a:lnTo>
                    <a:pt x="972275" y="2304347"/>
                  </a:lnTo>
                  <a:lnTo>
                    <a:pt x="1018524" y="2310932"/>
                  </a:lnTo>
                  <a:lnTo>
                    <a:pt x="1065341" y="2315682"/>
                  </a:lnTo>
                  <a:lnTo>
                    <a:pt x="1112687" y="2318560"/>
                  </a:lnTo>
                  <a:lnTo>
                    <a:pt x="1160526" y="2319528"/>
                  </a:lnTo>
                  <a:lnTo>
                    <a:pt x="1208364" y="2318560"/>
                  </a:lnTo>
                  <a:lnTo>
                    <a:pt x="1255710" y="2315682"/>
                  </a:lnTo>
                  <a:lnTo>
                    <a:pt x="1302527" y="2310932"/>
                  </a:lnTo>
                  <a:lnTo>
                    <a:pt x="1348776" y="2304347"/>
                  </a:lnTo>
                  <a:lnTo>
                    <a:pt x="1394420" y="2295963"/>
                  </a:lnTo>
                  <a:lnTo>
                    <a:pt x="1439423" y="2285818"/>
                  </a:lnTo>
                  <a:lnTo>
                    <a:pt x="1483746" y="2273950"/>
                  </a:lnTo>
                  <a:lnTo>
                    <a:pt x="1527352" y="2260396"/>
                  </a:lnTo>
                  <a:lnTo>
                    <a:pt x="1570205" y="2245193"/>
                  </a:lnTo>
                  <a:lnTo>
                    <a:pt x="1612266" y="2228379"/>
                  </a:lnTo>
                  <a:lnTo>
                    <a:pt x="1653499" y="2209991"/>
                  </a:lnTo>
                  <a:lnTo>
                    <a:pt x="1693866" y="2190066"/>
                  </a:lnTo>
                  <a:lnTo>
                    <a:pt x="1733330" y="2168641"/>
                  </a:lnTo>
                  <a:lnTo>
                    <a:pt x="1771854" y="2145754"/>
                  </a:lnTo>
                  <a:lnTo>
                    <a:pt x="1809399" y="2121442"/>
                  </a:lnTo>
                  <a:lnTo>
                    <a:pt x="1845929" y="2095743"/>
                  </a:lnTo>
                  <a:lnTo>
                    <a:pt x="1881407" y="2068694"/>
                  </a:lnTo>
                  <a:lnTo>
                    <a:pt x="1915795" y="2040332"/>
                  </a:lnTo>
                  <a:lnTo>
                    <a:pt x="1949056" y="2010694"/>
                  </a:lnTo>
                  <a:lnTo>
                    <a:pt x="1981152" y="1979818"/>
                  </a:lnTo>
                  <a:lnTo>
                    <a:pt x="2012046" y="1947742"/>
                  </a:lnTo>
                  <a:lnTo>
                    <a:pt x="2041702" y="1914501"/>
                  </a:lnTo>
                  <a:lnTo>
                    <a:pt x="2070080" y="1880135"/>
                  </a:lnTo>
                  <a:lnTo>
                    <a:pt x="2097145" y="1844680"/>
                  </a:lnTo>
                  <a:lnTo>
                    <a:pt x="2122859" y="1808173"/>
                  </a:lnTo>
                  <a:lnTo>
                    <a:pt x="2147185" y="1770652"/>
                  </a:lnTo>
                  <a:lnTo>
                    <a:pt x="2170084" y="1732153"/>
                  </a:lnTo>
                  <a:lnTo>
                    <a:pt x="2191521" y="1692716"/>
                  </a:lnTo>
                  <a:lnTo>
                    <a:pt x="2211457" y="1652376"/>
                  </a:lnTo>
                  <a:lnTo>
                    <a:pt x="2229856" y="1611171"/>
                  </a:lnTo>
                  <a:lnTo>
                    <a:pt x="2246679" y="1569139"/>
                  </a:lnTo>
                  <a:lnTo>
                    <a:pt x="2261890" y="1526316"/>
                  </a:lnTo>
                  <a:lnTo>
                    <a:pt x="2275451" y="1482740"/>
                  </a:lnTo>
                  <a:lnTo>
                    <a:pt x="2287325" y="1438449"/>
                  </a:lnTo>
                  <a:lnTo>
                    <a:pt x="2297475" y="1393479"/>
                  </a:lnTo>
                  <a:lnTo>
                    <a:pt x="2305863" y="1347869"/>
                  </a:lnTo>
                  <a:lnTo>
                    <a:pt x="2312452" y="1301655"/>
                  </a:lnTo>
                  <a:lnTo>
                    <a:pt x="2317205" y="1254874"/>
                  </a:lnTo>
                  <a:lnTo>
                    <a:pt x="2320084" y="1207565"/>
                  </a:lnTo>
                  <a:lnTo>
                    <a:pt x="2321052" y="1159764"/>
                  </a:lnTo>
                  <a:lnTo>
                    <a:pt x="2320084" y="1111962"/>
                  </a:lnTo>
                  <a:lnTo>
                    <a:pt x="2317205" y="1064653"/>
                  </a:lnTo>
                  <a:lnTo>
                    <a:pt x="2312452" y="1017872"/>
                  </a:lnTo>
                  <a:lnTo>
                    <a:pt x="2305863" y="971658"/>
                  </a:lnTo>
                  <a:lnTo>
                    <a:pt x="2297475" y="926048"/>
                  </a:lnTo>
                  <a:lnTo>
                    <a:pt x="2287325" y="881078"/>
                  </a:lnTo>
                  <a:lnTo>
                    <a:pt x="2275451" y="836787"/>
                  </a:lnTo>
                  <a:lnTo>
                    <a:pt x="2261890" y="793211"/>
                  </a:lnTo>
                  <a:lnTo>
                    <a:pt x="2246679" y="750388"/>
                  </a:lnTo>
                  <a:lnTo>
                    <a:pt x="2229856" y="708356"/>
                  </a:lnTo>
                  <a:lnTo>
                    <a:pt x="2211457" y="667151"/>
                  </a:lnTo>
                  <a:lnTo>
                    <a:pt x="2191521" y="626811"/>
                  </a:lnTo>
                  <a:lnTo>
                    <a:pt x="2170084" y="587374"/>
                  </a:lnTo>
                  <a:lnTo>
                    <a:pt x="2147185" y="548875"/>
                  </a:lnTo>
                  <a:lnTo>
                    <a:pt x="2122859" y="511354"/>
                  </a:lnTo>
                  <a:lnTo>
                    <a:pt x="2097145" y="474847"/>
                  </a:lnTo>
                  <a:lnTo>
                    <a:pt x="2070080" y="439392"/>
                  </a:lnTo>
                  <a:lnTo>
                    <a:pt x="2041702" y="405026"/>
                  </a:lnTo>
                  <a:lnTo>
                    <a:pt x="2012046" y="371785"/>
                  </a:lnTo>
                  <a:lnTo>
                    <a:pt x="1981152" y="339709"/>
                  </a:lnTo>
                  <a:lnTo>
                    <a:pt x="1949056" y="308833"/>
                  </a:lnTo>
                  <a:lnTo>
                    <a:pt x="1915795" y="279195"/>
                  </a:lnTo>
                  <a:lnTo>
                    <a:pt x="1881407" y="250833"/>
                  </a:lnTo>
                  <a:lnTo>
                    <a:pt x="1845929" y="223784"/>
                  </a:lnTo>
                  <a:lnTo>
                    <a:pt x="1809399" y="198085"/>
                  </a:lnTo>
                  <a:lnTo>
                    <a:pt x="1771854" y="173773"/>
                  </a:lnTo>
                  <a:lnTo>
                    <a:pt x="1733330" y="150886"/>
                  </a:lnTo>
                  <a:lnTo>
                    <a:pt x="1693866" y="129461"/>
                  </a:lnTo>
                  <a:lnTo>
                    <a:pt x="1653499" y="109536"/>
                  </a:lnTo>
                  <a:lnTo>
                    <a:pt x="1612266" y="91148"/>
                  </a:lnTo>
                  <a:lnTo>
                    <a:pt x="1570205" y="74334"/>
                  </a:lnTo>
                  <a:lnTo>
                    <a:pt x="1527352" y="59131"/>
                  </a:lnTo>
                  <a:lnTo>
                    <a:pt x="1483746" y="45577"/>
                  </a:lnTo>
                  <a:lnTo>
                    <a:pt x="1439423" y="33709"/>
                  </a:lnTo>
                  <a:lnTo>
                    <a:pt x="1394420" y="23564"/>
                  </a:lnTo>
                  <a:lnTo>
                    <a:pt x="1348776" y="15180"/>
                  </a:lnTo>
                  <a:lnTo>
                    <a:pt x="1302527" y="8595"/>
                  </a:lnTo>
                  <a:lnTo>
                    <a:pt x="1255710" y="3845"/>
                  </a:lnTo>
                  <a:lnTo>
                    <a:pt x="1208364" y="967"/>
                  </a:lnTo>
                  <a:lnTo>
                    <a:pt x="1160526" y="0"/>
                  </a:lnTo>
                  <a:close/>
                </a:path>
              </a:pathLst>
            </a:custGeom>
            <a:solidFill>
              <a:srgbClr val="92278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7337298" y="2373629"/>
              <a:ext cx="2321560" cy="2319655"/>
            </a:xfrm>
            <a:custGeom>
              <a:avLst/>
              <a:gdLst/>
              <a:ahLst/>
              <a:cxnLst/>
              <a:rect l="l" t="t" r="r" b="b"/>
              <a:pathLst>
                <a:path w="2321559" h="2319654">
                  <a:moveTo>
                    <a:pt x="0" y="1159764"/>
                  </a:moveTo>
                  <a:lnTo>
                    <a:pt x="967" y="1111962"/>
                  </a:lnTo>
                  <a:lnTo>
                    <a:pt x="3846" y="1064653"/>
                  </a:lnTo>
                  <a:lnTo>
                    <a:pt x="8599" y="1017872"/>
                  </a:lnTo>
                  <a:lnTo>
                    <a:pt x="15188" y="971658"/>
                  </a:lnTo>
                  <a:lnTo>
                    <a:pt x="23576" y="926048"/>
                  </a:lnTo>
                  <a:lnTo>
                    <a:pt x="33726" y="881078"/>
                  </a:lnTo>
                  <a:lnTo>
                    <a:pt x="45600" y="836787"/>
                  </a:lnTo>
                  <a:lnTo>
                    <a:pt x="59161" y="793211"/>
                  </a:lnTo>
                  <a:lnTo>
                    <a:pt x="74372" y="750388"/>
                  </a:lnTo>
                  <a:lnTo>
                    <a:pt x="91195" y="708356"/>
                  </a:lnTo>
                  <a:lnTo>
                    <a:pt x="109594" y="667151"/>
                  </a:lnTo>
                  <a:lnTo>
                    <a:pt x="129530" y="626811"/>
                  </a:lnTo>
                  <a:lnTo>
                    <a:pt x="150967" y="587374"/>
                  </a:lnTo>
                  <a:lnTo>
                    <a:pt x="173866" y="548875"/>
                  </a:lnTo>
                  <a:lnTo>
                    <a:pt x="198192" y="511354"/>
                  </a:lnTo>
                  <a:lnTo>
                    <a:pt x="223906" y="474847"/>
                  </a:lnTo>
                  <a:lnTo>
                    <a:pt x="250971" y="439392"/>
                  </a:lnTo>
                  <a:lnTo>
                    <a:pt x="279349" y="405026"/>
                  </a:lnTo>
                  <a:lnTo>
                    <a:pt x="309005" y="371785"/>
                  </a:lnTo>
                  <a:lnTo>
                    <a:pt x="339899" y="339709"/>
                  </a:lnTo>
                  <a:lnTo>
                    <a:pt x="371995" y="308833"/>
                  </a:lnTo>
                  <a:lnTo>
                    <a:pt x="405256" y="279195"/>
                  </a:lnTo>
                  <a:lnTo>
                    <a:pt x="439644" y="250833"/>
                  </a:lnTo>
                  <a:lnTo>
                    <a:pt x="475122" y="223784"/>
                  </a:lnTo>
                  <a:lnTo>
                    <a:pt x="511652" y="198085"/>
                  </a:lnTo>
                  <a:lnTo>
                    <a:pt x="549197" y="173773"/>
                  </a:lnTo>
                  <a:lnTo>
                    <a:pt x="587721" y="150886"/>
                  </a:lnTo>
                  <a:lnTo>
                    <a:pt x="627185" y="129461"/>
                  </a:lnTo>
                  <a:lnTo>
                    <a:pt x="667552" y="109536"/>
                  </a:lnTo>
                  <a:lnTo>
                    <a:pt x="708785" y="91148"/>
                  </a:lnTo>
                  <a:lnTo>
                    <a:pt x="750846" y="74334"/>
                  </a:lnTo>
                  <a:lnTo>
                    <a:pt x="793699" y="59131"/>
                  </a:lnTo>
                  <a:lnTo>
                    <a:pt x="837305" y="45577"/>
                  </a:lnTo>
                  <a:lnTo>
                    <a:pt x="881628" y="33709"/>
                  </a:lnTo>
                  <a:lnTo>
                    <a:pt x="926631" y="23564"/>
                  </a:lnTo>
                  <a:lnTo>
                    <a:pt x="972275" y="15180"/>
                  </a:lnTo>
                  <a:lnTo>
                    <a:pt x="1018524" y="8595"/>
                  </a:lnTo>
                  <a:lnTo>
                    <a:pt x="1065341" y="3845"/>
                  </a:lnTo>
                  <a:lnTo>
                    <a:pt x="1112687" y="967"/>
                  </a:lnTo>
                  <a:lnTo>
                    <a:pt x="1160526" y="0"/>
                  </a:lnTo>
                  <a:lnTo>
                    <a:pt x="1208364" y="967"/>
                  </a:lnTo>
                  <a:lnTo>
                    <a:pt x="1255710" y="3845"/>
                  </a:lnTo>
                  <a:lnTo>
                    <a:pt x="1302527" y="8595"/>
                  </a:lnTo>
                  <a:lnTo>
                    <a:pt x="1348776" y="15180"/>
                  </a:lnTo>
                  <a:lnTo>
                    <a:pt x="1394420" y="23564"/>
                  </a:lnTo>
                  <a:lnTo>
                    <a:pt x="1439423" y="33709"/>
                  </a:lnTo>
                  <a:lnTo>
                    <a:pt x="1483746" y="45577"/>
                  </a:lnTo>
                  <a:lnTo>
                    <a:pt x="1527352" y="59131"/>
                  </a:lnTo>
                  <a:lnTo>
                    <a:pt x="1570205" y="74334"/>
                  </a:lnTo>
                  <a:lnTo>
                    <a:pt x="1612266" y="91148"/>
                  </a:lnTo>
                  <a:lnTo>
                    <a:pt x="1653499" y="109536"/>
                  </a:lnTo>
                  <a:lnTo>
                    <a:pt x="1693866" y="129461"/>
                  </a:lnTo>
                  <a:lnTo>
                    <a:pt x="1733330" y="150886"/>
                  </a:lnTo>
                  <a:lnTo>
                    <a:pt x="1771854" y="173773"/>
                  </a:lnTo>
                  <a:lnTo>
                    <a:pt x="1809399" y="198085"/>
                  </a:lnTo>
                  <a:lnTo>
                    <a:pt x="1845929" y="223784"/>
                  </a:lnTo>
                  <a:lnTo>
                    <a:pt x="1881407" y="250833"/>
                  </a:lnTo>
                  <a:lnTo>
                    <a:pt x="1915795" y="279195"/>
                  </a:lnTo>
                  <a:lnTo>
                    <a:pt x="1949056" y="308833"/>
                  </a:lnTo>
                  <a:lnTo>
                    <a:pt x="1981152" y="339709"/>
                  </a:lnTo>
                  <a:lnTo>
                    <a:pt x="2012046" y="371785"/>
                  </a:lnTo>
                  <a:lnTo>
                    <a:pt x="2041702" y="405026"/>
                  </a:lnTo>
                  <a:lnTo>
                    <a:pt x="2070080" y="439392"/>
                  </a:lnTo>
                  <a:lnTo>
                    <a:pt x="2097145" y="474847"/>
                  </a:lnTo>
                  <a:lnTo>
                    <a:pt x="2122859" y="511354"/>
                  </a:lnTo>
                  <a:lnTo>
                    <a:pt x="2147185" y="548875"/>
                  </a:lnTo>
                  <a:lnTo>
                    <a:pt x="2170084" y="587374"/>
                  </a:lnTo>
                  <a:lnTo>
                    <a:pt x="2191521" y="626811"/>
                  </a:lnTo>
                  <a:lnTo>
                    <a:pt x="2211457" y="667151"/>
                  </a:lnTo>
                  <a:lnTo>
                    <a:pt x="2229856" y="708356"/>
                  </a:lnTo>
                  <a:lnTo>
                    <a:pt x="2246679" y="750388"/>
                  </a:lnTo>
                  <a:lnTo>
                    <a:pt x="2261890" y="793211"/>
                  </a:lnTo>
                  <a:lnTo>
                    <a:pt x="2275451" y="836787"/>
                  </a:lnTo>
                  <a:lnTo>
                    <a:pt x="2287325" y="881078"/>
                  </a:lnTo>
                  <a:lnTo>
                    <a:pt x="2297475" y="926048"/>
                  </a:lnTo>
                  <a:lnTo>
                    <a:pt x="2305863" y="971658"/>
                  </a:lnTo>
                  <a:lnTo>
                    <a:pt x="2312452" y="1017872"/>
                  </a:lnTo>
                  <a:lnTo>
                    <a:pt x="2317205" y="1064653"/>
                  </a:lnTo>
                  <a:lnTo>
                    <a:pt x="2320084" y="1111962"/>
                  </a:lnTo>
                  <a:lnTo>
                    <a:pt x="2321052" y="1159764"/>
                  </a:lnTo>
                  <a:lnTo>
                    <a:pt x="2320084" y="1207565"/>
                  </a:lnTo>
                  <a:lnTo>
                    <a:pt x="2317205" y="1254874"/>
                  </a:lnTo>
                  <a:lnTo>
                    <a:pt x="2312452" y="1301655"/>
                  </a:lnTo>
                  <a:lnTo>
                    <a:pt x="2305863" y="1347869"/>
                  </a:lnTo>
                  <a:lnTo>
                    <a:pt x="2297475" y="1393479"/>
                  </a:lnTo>
                  <a:lnTo>
                    <a:pt x="2287325" y="1438449"/>
                  </a:lnTo>
                  <a:lnTo>
                    <a:pt x="2275451" y="1482740"/>
                  </a:lnTo>
                  <a:lnTo>
                    <a:pt x="2261890" y="1526316"/>
                  </a:lnTo>
                  <a:lnTo>
                    <a:pt x="2246679" y="1569139"/>
                  </a:lnTo>
                  <a:lnTo>
                    <a:pt x="2229856" y="1611171"/>
                  </a:lnTo>
                  <a:lnTo>
                    <a:pt x="2211457" y="1652376"/>
                  </a:lnTo>
                  <a:lnTo>
                    <a:pt x="2191521" y="1692716"/>
                  </a:lnTo>
                  <a:lnTo>
                    <a:pt x="2170084" y="1732153"/>
                  </a:lnTo>
                  <a:lnTo>
                    <a:pt x="2147185" y="1770652"/>
                  </a:lnTo>
                  <a:lnTo>
                    <a:pt x="2122859" y="1808173"/>
                  </a:lnTo>
                  <a:lnTo>
                    <a:pt x="2097145" y="1844680"/>
                  </a:lnTo>
                  <a:lnTo>
                    <a:pt x="2070080" y="1880135"/>
                  </a:lnTo>
                  <a:lnTo>
                    <a:pt x="2041702" y="1914501"/>
                  </a:lnTo>
                  <a:lnTo>
                    <a:pt x="2012046" y="1947742"/>
                  </a:lnTo>
                  <a:lnTo>
                    <a:pt x="1981152" y="1979818"/>
                  </a:lnTo>
                  <a:lnTo>
                    <a:pt x="1949056" y="2010694"/>
                  </a:lnTo>
                  <a:lnTo>
                    <a:pt x="1915795" y="2040332"/>
                  </a:lnTo>
                  <a:lnTo>
                    <a:pt x="1881407" y="2068694"/>
                  </a:lnTo>
                  <a:lnTo>
                    <a:pt x="1845929" y="2095743"/>
                  </a:lnTo>
                  <a:lnTo>
                    <a:pt x="1809399" y="2121442"/>
                  </a:lnTo>
                  <a:lnTo>
                    <a:pt x="1771854" y="2145754"/>
                  </a:lnTo>
                  <a:lnTo>
                    <a:pt x="1733330" y="2168641"/>
                  </a:lnTo>
                  <a:lnTo>
                    <a:pt x="1693866" y="2190066"/>
                  </a:lnTo>
                  <a:lnTo>
                    <a:pt x="1653499" y="2209991"/>
                  </a:lnTo>
                  <a:lnTo>
                    <a:pt x="1612266" y="2228379"/>
                  </a:lnTo>
                  <a:lnTo>
                    <a:pt x="1570205" y="2245193"/>
                  </a:lnTo>
                  <a:lnTo>
                    <a:pt x="1527352" y="2260396"/>
                  </a:lnTo>
                  <a:lnTo>
                    <a:pt x="1483746" y="2273950"/>
                  </a:lnTo>
                  <a:lnTo>
                    <a:pt x="1439423" y="2285818"/>
                  </a:lnTo>
                  <a:lnTo>
                    <a:pt x="1394420" y="2295963"/>
                  </a:lnTo>
                  <a:lnTo>
                    <a:pt x="1348776" y="2304347"/>
                  </a:lnTo>
                  <a:lnTo>
                    <a:pt x="1302527" y="2310932"/>
                  </a:lnTo>
                  <a:lnTo>
                    <a:pt x="1255710" y="2315682"/>
                  </a:lnTo>
                  <a:lnTo>
                    <a:pt x="1208364" y="2318560"/>
                  </a:lnTo>
                  <a:lnTo>
                    <a:pt x="1160526" y="2319528"/>
                  </a:lnTo>
                  <a:lnTo>
                    <a:pt x="1112687" y="2318560"/>
                  </a:lnTo>
                  <a:lnTo>
                    <a:pt x="1065341" y="2315682"/>
                  </a:lnTo>
                  <a:lnTo>
                    <a:pt x="1018524" y="2310932"/>
                  </a:lnTo>
                  <a:lnTo>
                    <a:pt x="972275" y="2304347"/>
                  </a:lnTo>
                  <a:lnTo>
                    <a:pt x="926631" y="2295963"/>
                  </a:lnTo>
                  <a:lnTo>
                    <a:pt x="881628" y="2285818"/>
                  </a:lnTo>
                  <a:lnTo>
                    <a:pt x="837305" y="2273950"/>
                  </a:lnTo>
                  <a:lnTo>
                    <a:pt x="793699" y="2260396"/>
                  </a:lnTo>
                  <a:lnTo>
                    <a:pt x="750846" y="2245193"/>
                  </a:lnTo>
                  <a:lnTo>
                    <a:pt x="708785" y="2228379"/>
                  </a:lnTo>
                  <a:lnTo>
                    <a:pt x="667552" y="2209991"/>
                  </a:lnTo>
                  <a:lnTo>
                    <a:pt x="627185" y="2190066"/>
                  </a:lnTo>
                  <a:lnTo>
                    <a:pt x="587721" y="2168641"/>
                  </a:lnTo>
                  <a:lnTo>
                    <a:pt x="549197" y="2145754"/>
                  </a:lnTo>
                  <a:lnTo>
                    <a:pt x="511652" y="2121442"/>
                  </a:lnTo>
                  <a:lnTo>
                    <a:pt x="475122" y="2095743"/>
                  </a:lnTo>
                  <a:lnTo>
                    <a:pt x="439644" y="2068694"/>
                  </a:lnTo>
                  <a:lnTo>
                    <a:pt x="405256" y="2040332"/>
                  </a:lnTo>
                  <a:lnTo>
                    <a:pt x="371995" y="2010694"/>
                  </a:lnTo>
                  <a:lnTo>
                    <a:pt x="339899" y="1979818"/>
                  </a:lnTo>
                  <a:lnTo>
                    <a:pt x="309005" y="1947742"/>
                  </a:lnTo>
                  <a:lnTo>
                    <a:pt x="279349" y="1914501"/>
                  </a:lnTo>
                  <a:lnTo>
                    <a:pt x="250971" y="1880135"/>
                  </a:lnTo>
                  <a:lnTo>
                    <a:pt x="223906" y="1844680"/>
                  </a:lnTo>
                  <a:lnTo>
                    <a:pt x="198192" y="1808173"/>
                  </a:lnTo>
                  <a:lnTo>
                    <a:pt x="173866" y="1770652"/>
                  </a:lnTo>
                  <a:lnTo>
                    <a:pt x="150967" y="1732153"/>
                  </a:lnTo>
                  <a:lnTo>
                    <a:pt x="129530" y="1692716"/>
                  </a:lnTo>
                  <a:lnTo>
                    <a:pt x="109594" y="1652376"/>
                  </a:lnTo>
                  <a:lnTo>
                    <a:pt x="91195" y="1611171"/>
                  </a:lnTo>
                  <a:lnTo>
                    <a:pt x="74372" y="1569139"/>
                  </a:lnTo>
                  <a:lnTo>
                    <a:pt x="59161" y="1526316"/>
                  </a:lnTo>
                  <a:lnTo>
                    <a:pt x="45600" y="1482740"/>
                  </a:lnTo>
                  <a:lnTo>
                    <a:pt x="33726" y="1438449"/>
                  </a:lnTo>
                  <a:lnTo>
                    <a:pt x="23576" y="1393479"/>
                  </a:lnTo>
                  <a:lnTo>
                    <a:pt x="15188" y="1347869"/>
                  </a:lnTo>
                  <a:lnTo>
                    <a:pt x="8599" y="1301655"/>
                  </a:lnTo>
                  <a:lnTo>
                    <a:pt x="3846" y="1254874"/>
                  </a:lnTo>
                  <a:lnTo>
                    <a:pt x="967" y="1207565"/>
                  </a:lnTo>
                  <a:lnTo>
                    <a:pt x="0" y="1159764"/>
                  </a:lnTo>
                  <a:close/>
                </a:path>
              </a:pathLst>
            </a:custGeom>
            <a:ln w="1981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7675880" y="3070047"/>
            <a:ext cx="1644650" cy="8528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3254"/>
              </a:lnSpc>
              <a:spcBef>
                <a:spcPts val="105"/>
              </a:spcBef>
            </a:pPr>
            <a:r>
              <a:rPr sz="2900" dirty="0">
                <a:solidFill>
                  <a:srgbClr val="FFFFFF"/>
                </a:solidFill>
                <a:latin typeface="Trebuchet MS"/>
                <a:cs typeface="Trebuchet MS"/>
              </a:rPr>
              <a:t>ДО</a:t>
            </a:r>
            <a:endParaRPr sz="2900">
              <a:latin typeface="Trebuchet MS"/>
              <a:cs typeface="Trebuchet MS"/>
            </a:endParaRPr>
          </a:p>
          <a:p>
            <a:pPr algn="ctr">
              <a:lnSpc>
                <a:spcPts val="3254"/>
              </a:lnSpc>
            </a:pPr>
            <a:r>
              <a:rPr sz="2900" spc="-5" dirty="0">
                <a:solidFill>
                  <a:srgbClr val="FFFFFF"/>
                </a:solidFill>
                <a:latin typeface="Trebuchet MS"/>
                <a:cs typeface="Trebuchet MS"/>
              </a:rPr>
              <a:t>ЗУСТРІЧІ!</a:t>
            </a:r>
            <a:endParaRPr sz="29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100</Words>
  <Application>Microsoft Office PowerPoint</Application>
  <PresentationFormat>Произвольный</PresentationFormat>
  <Paragraphs>34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Office Theme</vt:lpstr>
      <vt:lpstr>Презентация PowerPoint</vt:lpstr>
      <vt:lpstr>Якщо люди знають, що їхня робота буде  кимось контролюватись, то можливості для</vt:lpstr>
      <vt:lpstr>Презентация PowerPoint</vt:lpstr>
      <vt:lpstr>За результатами вивчення дисципліни ви  будете вміти:</vt:lpstr>
      <vt:lpstr>Зміст дисципліни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 Windows</cp:lastModifiedBy>
  <cp:revision>1</cp:revision>
  <dcterms:created xsi:type="dcterms:W3CDTF">2022-02-20T05:03:58Z</dcterms:created>
  <dcterms:modified xsi:type="dcterms:W3CDTF">2022-02-20T05:20:06Z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2021-02-17T00:00:00Z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2022-02-20T00:00:00Z</vt:filetime>
  </property>
</Properties>
</file>