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44"/>
  </p:notesMasterIdLst>
  <p:sldIdLst>
    <p:sldId id="256" r:id="rId4"/>
    <p:sldId id="306" r:id="rId5"/>
    <p:sldId id="258" r:id="rId6"/>
    <p:sldId id="261" r:id="rId7"/>
    <p:sldId id="264" r:id="rId8"/>
    <p:sldId id="259" r:id="rId9"/>
    <p:sldId id="257" r:id="rId10"/>
    <p:sldId id="262" r:id="rId11"/>
    <p:sldId id="266" r:id="rId12"/>
    <p:sldId id="269" r:id="rId13"/>
    <p:sldId id="270" r:id="rId14"/>
    <p:sldId id="278" r:id="rId15"/>
    <p:sldId id="277" r:id="rId16"/>
    <p:sldId id="276" r:id="rId17"/>
    <p:sldId id="275" r:id="rId18"/>
    <p:sldId id="285" r:id="rId19"/>
    <p:sldId id="284" r:id="rId20"/>
    <p:sldId id="283" r:id="rId21"/>
    <p:sldId id="282" r:id="rId22"/>
    <p:sldId id="274" r:id="rId23"/>
    <p:sldId id="265" r:id="rId24"/>
    <p:sldId id="280" r:id="rId25"/>
    <p:sldId id="279" r:id="rId26"/>
    <p:sldId id="268" r:id="rId27"/>
    <p:sldId id="271" r:id="rId28"/>
    <p:sldId id="267" r:id="rId29"/>
    <p:sldId id="273" r:id="rId30"/>
    <p:sldId id="263" r:id="rId31"/>
    <p:sldId id="272" r:id="rId32"/>
    <p:sldId id="293" r:id="rId33"/>
    <p:sldId id="302" r:id="rId34"/>
    <p:sldId id="305" r:id="rId35"/>
    <p:sldId id="301" r:id="rId36"/>
    <p:sldId id="304" r:id="rId37"/>
    <p:sldId id="281" r:id="rId38"/>
    <p:sldId id="300" r:id="rId39"/>
    <p:sldId id="303" r:id="rId40"/>
    <p:sldId id="292" r:id="rId41"/>
    <p:sldId id="290" r:id="rId42"/>
    <p:sldId id="260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617"/>
    <a:srgbClr val="F6C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>
        <p:scale>
          <a:sx n="76" d="100"/>
          <a:sy n="76" d="100"/>
        </p:scale>
        <p:origin x="-1200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C55CA-E2B0-417A-86AB-FB2D960DA572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425E9-0CD2-418E-9254-7E7D20DE8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273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425E9-0CD2-418E-9254-7E7D20DE8EE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33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BD04-8258-42CD-9EDB-615227048B9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BD04-8258-42CD-9EDB-615227048B9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BD04-8258-42CD-9EDB-615227048B9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6590" y="4497935"/>
            <a:ext cx="4428445" cy="1527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940" y="3734410"/>
            <a:ext cx="6400800" cy="61082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6F400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66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374900"/>
            <a:ext cx="656631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443835"/>
            <a:ext cx="6413610" cy="4581150"/>
          </a:xfrm>
        </p:spPr>
        <p:txBody>
          <a:bodyPr/>
          <a:lstStyle>
            <a:lvl1pPr>
              <a:defRPr sz="2800">
                <a:solidFill>
                  <a:srgbClr val="6F4001"/>
                </a:solidFill>
              </a:defRPr>
            </a:lvl1pPr>
            <a:lvl2pPr>
              <a:defRPr>
                <a:solidFill>
                  <a:srgbClr val="6F4001"/>
                </a:solidFill>
              </a:defRPr>
            </a:lvl2pPr>
            <a:lvl3pPr>
              <a:defRPr>
                <a:solidFill>
                  <a:srgbClr val="6F4001"/>
                </a:solidFill>
              </a:defRPr>
            </a:lvl3pPr>
            <a:lvl4pPr>
              <a:defRPr>
                <a:solidFill>
                  <a:srgbClr val="6F4001"/>
                </a:solidFill>
              </a:defRPr>
            </a:lvl4pPr>
            <a:lvl5pPr>
              <a:defRPr>
                <a:solidFill>
                  <a:srgbClr val="6F400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79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C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rgbClr val="6F4001"/>
                </a:solidFill>
              </a:defRPr>
            </a:lvl1pPr>
            <a:lvl2pPr>
              <a:defRPr>
                <a:solidFill>
                  <a:srgbClr val="6F4001"/>
                </a:solidFill>
              </a:defRPr>
            </a:lvl2pPr>
            <a:lvl3pPr>
              <a:defRPr>
                <a:solidFill>
                  <a:srgbClr val="6F4001"/>
                </a:solidFill>
              </a:defRPr>
            </a:lvl3pPr>
            <a:lvl4pPr>
              <a:defRPr>
                <a:solidFill>
                  <a:srgbClr val="6F4001"/>
                </a:solidFill>
              </a:defRPr>
            </a:lvl4pPr>
            <a:lvl5pPr>
              <a:defRPr>
                <a:solidFill>
                  <a:srgbClr val="6F400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55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64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47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374900"/>
            <a:ext cx="624443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1425" y="1157467"/>
            <a:ext cx="3054100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CC99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1425" y="1920992"/>
            <a:ext cx="3054100" cy="3035058"/>
          </a:xfrm>
        </p:spPr>
        <p:txBody>
          <a:bodyPr/>
          <a:lstStyle>
            <a:lvl1pPr>
              <a:defRPr sz="2400">
                <a:solidFill>
                  <a:srgbClr val="6F4001"/>
                </a:solidFill>
              </a:defRPr>
            </a:lvl1pPr>
            <a:lvl2pPr>
              <a:defRPr sz="2000">
                <a:solidFill>
                  <a:srgbClr val="6F4001"/>
                </a:solidFill>
              </a:defRPr>
            </a:lvl2pPr>
            <a:lvl3pPr>
              <a:defRPr sz="1800">
                <a:solidFill>
                  <a:srgbClr val="6F4001"/>
                </a:solidFill>
              </a:defRPr>
            </a:lvl3pPr>
            <a:lvl4pPr>
              <a:defRPr sz="1600">
                <a:solidFill>
                  <a:srgbClr val="6F4001"/>
                </a:solidFill>
              </a:defRPr>
            </a:lvl4pPr>
            <a:lvl5pPr>
              <a:defRPr sz="1600">
                <a:solidFill>
                  <a:srgbClr val="6F400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93640" y="1157467"/>
            <a:ext cx="3054100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C99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3640" y="1920992"/>
            <a:ext cx="3054100" cy="3035058"/>
          </a:xfrm>
        </p:spPr>
        <p:txBody>
          <a:bodyPr/>
          <a:lstStyle>
            <a:lvl1pPr>
              <a:defRPr sz="2400">
                <a:solidFill>
                  <a:srgbClr val="6F4001"/>
                </a:solidFill>
              </a:defRPr>
            </a:lvl1pPr>
            <a:lvl2pPr>
              <a:defRPr sz="2000">
                <a:solidFill>
                  <a:srgbClr val="6F4001"/>
                </a:solidFill>
              </a:defRPr>
            </a:lvl2pPr>
            <a:lvl3pPr>
              <a:defRPr sz="1800">
                <a:solidFill>
                  <a:srgbClr val="6F4001"/>
                </a:solidFill>
              </a:defRPr>
            </a:lvl3pPr>
            <a:lvl4pPr>
              <a:defRPr sz="1600">
                <a:solidFill>
                  <a:srgbClr val="6F4001"/>
                </a:solidFill>
              </a:defRPr>
            </a:lvl4pPr>
            <a:lvl5pPr>
              <a:defRPr sz="1600">
                <a:solidFill>
                  <a:srgbClr val="6F400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31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64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3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BD04-8258-42CD-9EDB-615227048B9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26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67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0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89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9295" y="985720"/>
            <a:ext cx="4428445" cy="12216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266547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157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461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680310"/>
            <a:ext cx="656631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749245"/>
            <a:ext cx="6413610" cy="458115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21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57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1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80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58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680310"/>
            <a:ext cx="624443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1425" y="1749245"/>
            <a:ext cx="3054100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1425" y="2512770"/>
            <a:ext cx="3054100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93640" y="1749245"/>
            <a:ext cx="3054100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3640" y="2512770"/>
            <a:ext cx="3054100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BD04-8258-42CD-9EDB-615227048B9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07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27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59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522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2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4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BD04-8258-42CD-9EDB-615227048B9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BD04-8258-42CD-9EDB-615227048B9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BD04-8258-42CD-9EDB-615227048B9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BD04-8258-42CD-9EDB-615227048B9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BD04-8258-42CD-9EDB-615227048B9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BD04-8258-42CD-9EDB-615227048B9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4BD04-8258-42CD-9EDB-615227048B9A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8921D-B76B-453A-840D-B9FB1A1E68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1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5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image" Target="../media/image46.gif"/><Relationship Id="rId7" Type="http://schemas.openxmlformats.org/officeDocument/2006/relationships/image" Target="../media/image50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gif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0848060">
            <a:off x="4016286" y="581333"/>
            <a:ext cx="566568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Організаційні</a:t>
            </a:r>
            <a:endParaRPr lang="ru-RU" sz="4400" b="1" i="1" cap="none" spc="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cap="none" spc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4400" b="1" i="1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400" b="1" i="1" cap="none" spc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4400" b="1" i="1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cap="none" spc="0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endParaRPr lang="ru-RU" sz="4400" b="1" i="1" cap="none" spc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 rot="16200000">
            <a:off x="-2286762" y="2798930"/>
            <a:ext cx="5760640" cy="8280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концернів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Овал 4"/>
          <p:cNvSpPr/>
          <p:nvPr/>
        </p:nvSpPr>
        <p:spPr>
          <a:xfrm>
            <a:off x="1475656" y="404664"/>
            <a:ext cx="7362817" cy="8640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7" name="Овал 6"/>
          <p:cNvSpPr/>
          <p:nvPr/>
        </p:nvSpPr>
        <p:spPr>
          <a:xfrm>
            <a:off x="1475655" y="1541717"/>
            <a:ext cx="7362818" cy="60621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концерн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характеру;</a:t>
            </a:r>
          </a:p>
        </p:txBody>
      </p:sp>
      <p:sp>
        <p:nvSpPr>
          <p:cNvPr id="8" name="Овал 7"/>
          <p:cNvSpPr/>
          <p:nvPr/>
        </p:nvSpPr>
        <p:spPr>
          <a:xfrm>
            <a:off x="1475656" y="2564904"/>
            <a:ext cx="7362817" cy="12961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омпанії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концерн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номінально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самостійними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 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акціонерних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65877" y="4149080"/>
            <a:ext cx="7416823" cy="13400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концерну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централізовано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фінансово-економічне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потужностей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0" name="Овал 9"/>
          <p:cNvSpPr/>
          <p:nvPr/>
        </p:nvSpPr>
        <p:spPr>
          <a:xfrm>
            <a:off x="1475656" y="5589240"/>
            <a:ext cx="7362817" cy="7920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концерну, як правило,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організується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холдингової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>
            <a:endCxn id="5" idx="2"/>
          </p:cNvCxnSpPr>
          <p:nvPr/>
        </p:nvCxnSpPr>
        <p:spPr>
          <a:xfrm flipV="1">
            <a:off x="1007605" y="836712"/>
            <a:ext cx="468051" cy="288032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997827" y="1860848"/>
            <a:ext cx="468050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4"/>
            <a:endCxn id="8" idx="2"/>
          </p:cNvCxnSpPr>
          <p:nvPr/>
        </p:nvCxnSpPr>
        <p:spPr>
          <a:xfrm>
            <a:off x="1007604" y="3212976"/>
            <a:ext cx="46805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9" idx="2"/>
          </p:cNvCxnSpPr>
          <p:nvPr/>
        </p:nvCxnSpPr>
        <p:spPr>
          <a:xfrm>
            <a:off x="1007605" y="4819122"/>
            <a:ext cx="458272" cy="1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0" idx="2"/>
          </p:cNvCxnSpPr>
          <p:nvPr/>
        </p:nvCxnSpPr>
        <p:spPr>
          <a:xfrm>
            <a:off x="1007605" y="5661248"/>
            <a:ext cx="468051" cy="324036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олна 2"/>
          <p:cNvSpPr/>
          <p:nvPr/>
        </p:nvSpPr>
        <p:spPr>
          <a:xfrm>
            <a:off x="179512" y="1124744"/>
            <a:ext cx="2667562" cy="2970420"/>
          </a:xfrm>
          <a:prstGeom prst="wave">
            <a:avLst>
              <a:gd name="adj1" fmla="val 12500"/>
              <a:gd name="adj2" fmla="val 75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інтеграційних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компаніями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концернів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Волна 3"/>
          <p:cNvSpPr/>
          <p:nvPr/>
        </p:nvSpPr>
        <p:spPr>
          <a:xfrm rot="20928694">
            <a:off x="3120450" y="531838"/>
            <a:ext cx="4756173" cy="2476996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Вертикальний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концерн 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концерн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об'єднує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послідовністю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технологічного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готового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продукту.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олна 4"/>
          <p:cNvSpPr/>
          <p:nvPr/>
        </p:nvSpPr>
        <p:spPr>
          <a:xfrm rot="1401385">
            <a:off x="2719987" y="3748022"/>
            <a:ext cx="4327128" cy="2682298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Горизонтальний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концерн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концерн,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об'едіняюшій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виробляють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 і той же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виріб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6228184" y="3006631"/>
            <a:ext cx="2808312" cy="2016224"/>
          </a:xfrm>
          <a:prstGeom prst="wedgeEllipseCallout">
            <a:avLst>
              <a:gd name="adj1" fmla="val -84259"/>
              <a:gd name="adj2" fmla="val -6858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Гірничодобувні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Металургійні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ашинобудівн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4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504513"/>
            <a:ext cx="4572000" cy="2123658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Конгломерат</a:t>
            </a:r>
          </a:p>
          <a:p>
            <a:pPr algn="ctr"/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об'єднує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єдиним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контролем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різнорідних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злиття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2514600" cy="20352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894" y="3080136"/>
            <a:ext cx="2348530" cy="23650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788" y="4519387"/>
            <a:ext cx="2952328" cy="18516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63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092979" y="498243"/>
            <a:ext cx="4536504" cy="10081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конгломератів: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79512" y="1542865"/>
            <a:ext cx="4032448" cy="1526095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спільності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95653" y="2924944"/>
            <a:ext cx="3979529" cy="230425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об'єднанні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компанії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, як правило,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зберігають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юридичну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і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виробничо-господарську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самостійність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, але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виявляються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повністю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фінансово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залежними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від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головної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компанії</a:t>
            </a:r>
            <a:r>
              <a:rPr lang="ru-RU" dirty="0"/>
              <a:t>;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32432" y="5229200"/>
            <a:ext cx="4070626" cy="1368152"/>
          </a:xfrm>
          <a:prstGeom prst="horizont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конгломератам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децентралізація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739869" y="1440794"/>
            <a:ext cx="4107072" cy="1634612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важелів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конгломератами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виступають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фінансово-економічні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746698" y="3397468"/>
            <a:ext cx="4107072" cy="3168352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правило, в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конгломерату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ядро,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куди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холдингу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dirty="0"/>
              <a:t>.</a:t>
            </a:r>
          </a:p>
        </p:txBody>
      </p:sp>
      <p:sp>
        <p:nvSpPr>
          <p:cNvPr id="9" name="Выгнутая влево стрелка 8"/>
          <p:cNvSpPr/>
          <p:nvPr/>
        </p:nvSpPr>
        <p:spPr>
          <a:xfrm rot="1430689">
            <a:off x="809780" y="814332"/>
            <a:ext cx="1122860" cy="63541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 rot="19938374">
            <a:off x="6901825" y="702149"/>
            <a:ext cx="1056704" cy="727044"/>
          </a:xfrm>
          <a:prstGeom prst="curvedLeftArrow">
            <a:avLst>
              <a:gd name="adj1" fmla="val 25000"/>
              <a:gd name="adj2" fmla="val 4599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5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2358757"/>
            <a:ext cx="3384376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мотивами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конгломератних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злиттів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поглинань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вальная выноска 2"/>
          <p:cNvSpPr/>
          <p:nvPr/>
        </p:nvSpPr>
        <p:spPr>
          <a:xfrm>
            <a:off x="323528" y="195111"/>
            <a:ext cx="2638844" cy="1368152"/>
          </a:xfrm>
          <a:prstGeom prst="wedgeEllipseCallout">
            <a:avLst>
              <a:gd name="adj1" fmla="val -53585"/>
              <a:gd name="adj2" fmla="val 107361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синергетичного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3059832" y="273590"/>
            <a:ext cx="3512918" cy="1211194"/>
          </a:xfrm>
          <a:prstGeom prst="wedgeEllipseCallout">
            <a:avLst>
              <a:gd name="adj1" fmla="val -114881"/>
              <a:gd name="adj2" fmla="val 120653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5" name="Овальная выноска 4"/>
          <p:cNvSpPr/>
          <p:nvPr/>
        </p:nvSpPr>
        <p:spPr>
          <a:xfrm>
            <a:off x="5934730" y="982260"/>
            <a:ext cx="3323212" cy="1162005"/>
          </a:xfrm>
          <a:prstGeom prst="wedgeEllipseCallout">
            <a:avLst>
              <a:gd name="adj1" fmla="val -150010"/>
              <a:gd name="adj2" fmla="val 63988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"дешево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купити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дорого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продати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4865520" y="2394761"/>
            <a:ext cx="4278480" cy="828092"/>
          </a:xfrm>
          <a:prstGeom prst="wedgeEllipseCallout">
            <a:avLst>
              <a:gd name="adj1" fmla="val -80851"/>
              <a:gd name="adj2" fmla="val -23720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ринків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-100795" y="5121188"/>
            <a:ext cx="5472608" cy="1548172"/>
          </a:xfrm>
          <a:prstGeom prst="wedgeEllipseCallout">
            <a:avLst>
              <a:gd name="adj1" fmla="val -43263"/>
              <a:gd name="adj2" fmla="val -172134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вищого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управлінського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підвищити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доходи,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враховуючи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довгострокового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опціонів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8" name="Овальная выноска 7"/>
          <p:cNvSpPr/>
          <p:nvPr/>
        </p:nvSpPr>
        <p:spPr>
          <a:xfrm>
            <a:off x="1910719" y="3465004"/>
            <a:ext cx="3606871" cy="1656184"/>
          </a:xfrm>
          <a:prstGeom prst="wedgeEllipseCallout">
            <a:avLst>
              <a:gd name="adj1" fmla="val -76892"/>
              <a:gd name="adj2" fmla="val -63049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доступ до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Овальная выноска 8"/>
          <p:cNvSpPr/>
          <p:nvPr/>
        </p:nvSpPr>
        <p:spPr>
          <a:xfrm rot="20776357">
            <a:off x="5542140" y="3320694"/>
            <a:ext cx="3537780" cy="1681253"/>
          </a:xfrm>
          <a:prstGeom prst="wedgeEllipseCallout">
            <a:avLst>
              <a:gd name="adj1" fmla="val -96315"/>
              <a:gd name="adj2" fmla="val -126311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підвищити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8750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334" y="188640"/>
            <a:ext cx="4572000" cy="1846659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Ассоціація</a:t>
            </a:r>
            <a:endParaRPr lang="ru-RU" sz="24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добровільне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який-небудь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правило,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некомерційної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35299"/>
            <a:ext cx="2857500" cy="24288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51956"/>
            <a:ext cx="3131391" cy="25650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786" y="3717032"/>
            <a:ext cx="3107548" cy="25677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 rot="20740921">
            <a:off x="5383493" y="3935565"/>
            <a:ext cx="3400408" cy="203132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з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різновидів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є: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Торгова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створювана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вхідними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компаніями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лобіюванням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уряді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органах.</a:t>
            </a:r>
          </a:p>
        </p:txBody>
      </p:sp>
    </p:spTree>
    <p:extLst>
      <p:ext uri="{BB962C8B-B14F-4D97-AF65-F5344CB8AC3E}">
        <p14:creationId xmlns:p14="http://schemas.microsoft.com/office/powerpoint/2010/main" val="299718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войная волна 2"/>
          <p:cNvSpPr/>
          <p:nvPr/>
        </p:nvSpPr>
        <p:spPr>
          <a:xfrm>
            <a:off x="2699792" y="620688"/>
            <a:ext cx="3456384" cy="864096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асоціації: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2081" y="1916832"/>
            <a:ext cx="2448272" cy="1872208"/>
          </a:xfrm>
          <a:prstGeom prst="wedgeRoundRectCallout">
            <a:avLst>
              <a:gd name="adj1" fmla="val 57958"/>
              <a:gd name="adj2" fmla="val -76663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рекомендаційного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характеру;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39552" y="4625935"/>
            <a:ext cx="2664296" cy="1584176"/>
          </a:xfrm>
          <a:prstGeom prst="wedgeRoundRectCallout">
            <a:avLst>
              <a:gd name="adj1" fmla="val 60972"/>
              <a:gd name="adj2" fmla="val -24824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централізація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основному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характеру;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491880" y="4472041"/>
            <a:ext cx="2304256" cy="2338370"/>
          </a:xfrm>
          <a:prstGeom prst="wedgeRoundRectCallout">
            <a:avLst>
              <a:gd name="adj1" fmla="val 139"/>
              <a:gd name="adj2" fmla="val -173925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(союзу)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самостійність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права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особи;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171251" y="4042592"/>
            <a:ext cx="2987824" cy="2376264"/>
          </a:xfrm>
          <a:prstGeom prst="wedgeRoundRectCallout">
            <a:avLst>
              <a:gd name="adj1" fmla="val -72818"/>
              <a:gd name="adj2" fmla="val -153097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несуть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субсидіарну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зобов'язаннями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порядку,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установчими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документами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660232" y="1340768"/>
            <a:ext cx="2376264" cy="1512168"/>
          </a:xfrm>
          <a:prstGeom prst="wedgeRoundRectCallout">
            <a:avLst>
              <a:gd name="adj1" fmla="val -71964"/>
              <a:gd name="adj2" fmla="val -75005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користуватися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197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58882"/>
            <a:ext cx="4572000" cy="2400657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Картель </a:t>
            </a:r>
          </a:p>
          <a:p>
            <a:pPr algn="ctr"/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вступають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собою в угоду,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угода про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 ринки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патентами,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найму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т. д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716" y="3212976"/>
            <a:ext cx="3743484" cy="2609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86236"/>
            <a:ext cx="2952328" cy="19603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76" y="4869160"/>
            <a:ext cx="3076170" cy="1560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70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83568" y="332656"/>
            <a:ext cx="7704856" cy="1296144"/>
          </a:xfrm>
          <a:prstGeom prst="ellips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картелю характерна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Овал 4"/>
          <p:cNvSpPr/>
          <p:nvPr/>
        </p:nvSpPr>
        <p:spPr>
          <a:xfrm>
            <a:off x="0" y="1756625"/>
            <a:ext cx="3312368" cy="201622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договірний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6" name="Овал 5"/>
          <p:cNvSpPr/>
          <p:nvPr/>
        </p:nvSpPr>
        <p:spPr>
          <a:xfrm>
            <a:off x="179512" y="4803882"/>
            <a:ext cx="4104456" cy="205355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змови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 та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монопольного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8" name="Овал 7"/>
          <p:cNvSpPr/>
          <p:nvPr/>
        </p:nvSpPr>
        <p:spPr>
          <a:xfrm>
            <a:off x="4972566" y="4872243"/>
            <a:ext cx="4032448" cy="198519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поширюватися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9" name="Овал 8"/>
          <p:cNvSpPr/>
          <p:nvPr/>
        </p:nvSpPr>
        <p:spPr>
          <a:xfrm>
            <a:off x="2390122" y="3580503"/>
            <a:ext cx="4320480" cy="111612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правило,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ряду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620638" y="1918713"/>
            <a:ext cx="3384376" cy="185413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примусу,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санкції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порушників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971600" y="1412776"/>
            <a:ext cx="504056" cy="343849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452320" y="1412776"/>
            <a:ext cx="216024" cy="505937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28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7400" y="1124744"/>
            <a:ext cx="4572000" cy="1754326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Фінансово-промислові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зростаюча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нашій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і за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межами.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фінансово-промислові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промислово-фінансові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34190"/>
            <a:ext cx="2667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34190"/>
            <a:ext cx="2952328" cy="22142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23" y="4806451"/>
            <a:ext cx="3672408" cy="19445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2546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1. Організаційні </a:t>
            </a:r>
            <a:r>
              <a:rPr lang="uk-UA" dirty="0"/>
              <a:t>форми міжнародних компаній </a:t>
            </a:r>
          </a:p>
          <a:p>
            <a:pPr lvl="0"/>
            <a:r>
              <a:rPr lang="uk-UA" dirty="0" smtClean="0"/>
              <a:t>2. Злиття </a:t>
            </a:r>
            <a:r>
              <a:rPr lang="uk-UA" dirty="0"/>
              <a:t>та поглинання компаній.</a:t>
            </a:r>
            <a:r>
              <a:rPr lang="uk-UA" b="1" dirty="0"/>
              <a:t> </a:t>
            </a:r>
            <a:endParaRPr lang="uk-UA" dirty="0"/>
          </a:p>
          <a:p>
            <a:pPr lvl="0"/>
            <a:r>
              <a:rPr lang="uk-UA" dirty="0" smtClean="0"/>
              <a:t>3. Стратегічні </a:t>
            </a:r>
            <a:r>
              <a:rPr lang="uk-UA" dirty="0"/>
              <a:t>альянси як перспективна форма інтеграції компаній.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0794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2098898" y="809128"/>
            <a:ext cx="4536504" cy="648072"/>
          </a:xfrm>
          <a:prstGeom prst="verticalScroll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фінансово-промислових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(ФПГ):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121059" y="2924944"/>
            <a:ext cx="3771797" cy="864096"/>
          </a:xfrm>
          <a:prstGeom prst="verticalScroll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ФПГ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5058708" y="4149080"/>
            <a:ext cx="3645315" cy="936104"/>
          </a:xfrm>
          <a:prstGeom prst="verticalScroll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ФПГ заснована на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торгового дому;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2627784" y="5273824"/>
            <a:ext cx="3853736" cy="1395536"/>
          </a:xfrm>
          <a:prstGeom prst="verticalScroll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відіграє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5058707" y="2924995"/>
            <a:ext cx="3645315" cy="876405"/>
          </a:xfrm>
          <a:prstGeom prst="verticalScroll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ціноутворення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2962994" y="1772816"/>
            <a:ext cx="2808312" cy="648072"/>
          </a:xfrm>
          <a:prstGeom prst="verticalScroll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єдине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dirty="0"/>
              <a:t>;</a:t>
            </a: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121059" y="4149080"/>
            <a:ext cx="3771797" cy="936104"/>
          </a:xfrm>
          <a:prstGeom prst="verticalScroll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самостійність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1" name="Прямая со стрелкой 10"/>
          <p:cNvCxnSpPr>
            <a:stCxn id="3" idx="2"/>
            <a:endCxn id="8" idx="0"/>
          </p:cNvCxnSpPr>
          <p:nvPr/>
        </p:nvCxnSpPr>
        <p:spPr>
          <a:xfrm>
            <a:off x="4367150" y="1457200"/>
            <a:ext cx="0" cy="315616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1619672" y="1615008"/>
            <a:ext cx="1008112" cy="1237928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156176" y="1615008"/>
            <a:ext cx="936104" cy="1237928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88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188640"/>
            <a:ext cx="4449022" cy="2204864"/>
          </a:xfrm>
          <a:prstGeom prst="round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Синдикат </a:t>
            </a:r>
          </a:p>
          <a:p>
            <a:pPr algn="ctr"/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однорідних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створене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збутову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контору,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особливого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торговельного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50" y="2432115"/>
            <a:ext cx="2600325" cy="1752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22931"/>
            <a:ext cx="3069332" cy="28670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88024" y="980728"/>
            <a:ext cx="4176464" cy="92333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синдикату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найпоширеніша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однорідної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продукцією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Овал 7"/>
          <p:cNvSpPr/>
          <p:nvPr/>
        </p:nvSpPr>
        <p:spPr>
          <a:xfrm>
            <a:off x="4499992" y="2248422"/>
            <a:ext cx="2592288" cy="1140901"/>
          </a:xfrm>
          <a:prstGeom prst="ellips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гірничодобувної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018023" y="3418875"/>
            <a:ext cx="2232248" cy="1008112"/>
          </a:xfrm>
          <a:prstGeom prst="ellips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металургійної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524329" y="2248422"/>
            <a:ext cx="1440160" cy="1224136"/>
          </a:xfrm>
          <a:prstGeom prst="ellips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хімічної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>
            <a:endCxn id="8" idx="0"/>
          </p:cNvCxnSpPr>
          <p:nvPr/>
        </p:nvCxnSpPr>
        <p:spPr>
          <a:xfrm flipH="1">
            <a:off x="5796136" y="1904058"/>
            <a:ext cx="180020" cy="344364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956376" y="1904058"/>
            <a:ext cx="144016" cy="344364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232548" y="1984966"/>
            <a:ext cx="0" cy="1404357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17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260648"/>
            <a:ext cx="5112568" cy="64633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синдикату як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організаційної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417307"/>
            <a:ext cx="4572000" cy="923330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синдикату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самостійності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636912"/>
            <a:ext cx="4572000" cy="923330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централізація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єдиний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збутової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10852" y="3876606"/>
            <a:ext cx="4605864" cy="1200329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синдикату часом і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збутової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тісно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синдикатського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збутовою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конторою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10852" y="5403265"/>
            <a:ext cx="4527093" cy="1200329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синдикатського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збутову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контору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збутовий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синдикату.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644008" y="964552"/>
            <a:ext cx="432048" cy="364571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569" y="2340637"/>
            <a:ext cx="542925" cy="29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569" y="3550566"/>
            <a:ext cx="542925" cy="32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076935"/>
            <a:ext cx="542925" cy="32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31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77885"/>
            <a:ext cx="4572000" cy="21236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Пул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(англ.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Pool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котел) - форма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пулу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надходить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фонду (котел) і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розподіляється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заздалегідь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встановленій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21088"/>
            <a:ext cx="2460598" cy="24605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3429000" cy="19335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732906" y="397410"/>
            <a:ext cx="252028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пул</a:t>
            </a:r>
            <a:r>
              <a:rPr lang="uk-UA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88890" y="1700808"/>
            <a:ext cx="280831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організаційна</a:t>
            </a:r>
            <a:r>
              <a:rPr lang="ru-RU" dirty="0"/>
              <a:t> форма </a:t>
            </a:r>
            <a:r>
              <a:rPr lang="ru-RU" dirty="0" err="1"/>
              <a:t>інтеграції</a:t>
            </a:r>
            <a:r>
              <a:rPr lang="ru-RU" dirty="0"/>
              <a:t> є </a:t>
            </a:r>
            <a:r>
              <a:rPr lang="ru-RU" dirty="0" err="1"/>
              <a:t>однією</a:t>
            </a:r>
            <a:r>
              <a:rPr lang="ru-RU" dirty="0"/>
              <a:t> з форм </a:t>
            </a:r>
            <a:r>
              <a:rPr lang="ru-RU" dirty="0" err="1"/>
              <a:t>монополістичних</a:t>
            </a:r>
            <a:r>
              <a:rPr lang="ru-RU" dirty="0"/>
              <a:t> </a:t>
            </a:r>
            <a:r>
              <a:rPr lang="ru-RU" dirty="0" err="1"/>
              <a:t>об'єднань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, </a:t>
            </a:r>
            <a:r>
              <a:rPr lang="ru-RU" dirty="0" err="1"/>
              <a:t>різновидом</a:t>
            </a:r>
            <a:r>
              <a:rPr lang="ru-RU" dirty="0"/>
              <a:t> </a:t>
            </a:r>
            <a:r>
              <a:rPr lang="ru-RU" dirty="0" err="1"/>
              <a:t>картелів</a:t>
            </a:r>
            <a:r>
              <a:rPr lang="ru-RU" dirty="0"/>
              <a:t>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00017" y="3645024"/>
            <a:ext cx="2799534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пулів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звичайно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тимчасовий</a:t>
            </a:r>
            <a:r>
              <a:rPr lang="ru-RU" dirty="0"/>
              <a:t> характер;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00017" y="5416307"/>
            <a:ext cx="2805897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рамках пулу </a:t>
            </a:r>
            <a:r>
              <a:rPr lang="ru-RU" dirty="0" err="1"/>
              <a:t>встановлюються</a:t>
            </a:r>
            <a:r>
              <a:rPr lang="ru-RU" dirty="0"/>
              <a:t> правила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загальних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і </a:t>
            </a:r>
            <a:r>
              <a:rPr lang="ru-RU" dirty="0" err="1"/>
              <a:t>прибутку</a:t>
            </a:r>
            <a:r>
              <a:rPr lang="ru-RU" dirty="0"/>
              <a:t>.</a:t>
            </a:r>
          </a:p>
        </p:txBody>
      </p:sp>
      <p:cxnSp>
        <p:nvCxnSpPr>
          <p:cNvPr id="11" name="Прямая со стрелкой 10"/>
          <p:cNvCxnSpPr>
            <a:stCxn id="4" idx="4"/>
            <a:endCxn id="6" idx="0"/>
          </p:cNvCxnSpPr>
          <p:nvPr/>
        </p:nvCxnSpPr>
        <p:spPr>
          <a:xfrm>
            <a:off x="6993046" y="1333514"/>
            <a:ext cx="0" cy="367294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2"/>
            <a:endCxn id="8" idx="0"/>
          </p:cNvCxnSpPr>
          <p:nvPr/>
        </p:nvCxnSpPr>
        <p:spPr>
          <a:xfrm>
            <a:off x="6993046" y="3356992"/>
            <a:ext cx="6738" cy="288032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8" idx="2"/>
            <a:endCxn id="9" idx="0"/>
          </p:cNvCxnSpPr>
          <p:nvPr/>
        </p:nvCxnSpPr>
        <p:spPr>
          <a:xfrm>
            <a:off x="6999784" y="5085184"/>
            <a:ext cx="3182" cy="331123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66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404664"/>
            <a:ext cx="4572000" cy="646331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зустріти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пулів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393" y="1234813"/>
            <a:ext cx="6120680" cy="1200329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Біржовий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пул </a:t>
            </a:r>
          </a:p>
          <a:p>
            <a:pPr algn="ctr"/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курсу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фондовій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біржі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спекулятивної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курсах.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37720" y="5229200"/>
            <a:ext cx="4572000" cy="923330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 </a:t>
            </a:r>
          </a:p>
          <a:p>
            <a:pPr algn="ctr"/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інвесторів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спрямовує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4149080"/>
            <a:ext cx="6336704" cy="923330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Патентний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пул 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угода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взаємне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патенту.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1336" y="2564904"/>
            <a:ext cx="6912768" cy="1477328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Торговий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пул </a:t>
            </a:r>
          </a:p>
          <a:p>
            <a:pPr algn="ctr"/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домовляються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накопичення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затримки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складах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якого-небудь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до моменту,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вигідного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 за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підвищеними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цінами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штучно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створеного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дефіциту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259632" y="693761"/>
            <a:ext cx="648072" cy="430307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67544" y="2564904"/>
            <a:ext cx="288032" cy="36004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583668" y="4149080"/>
            <a:ext cx="468052" cy="461665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347864" y="5229200"/>
            <a:ext cx="864096" cy="461665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54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2667000" cy="16573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66" y="3537595"/>
            <a:ext cx="3880148" cy="25867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183623"/>
            <a:ext cx="4572000" cy="2123658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i="1" dirty="0" err="1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Консорціум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тимчасовий</a:t>
            </a:r>
            <a:r>
              <a:rPr lang="ru-RU" i="1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 </a:t>
            </a:r>
            <a:r>
              <a:rPr lang="ru-RU" i="1" dirty="0" err="1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</a:t>
            </a:r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незалежних</a:t>
            </a:r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</a:t>
            </a:r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метою </a:t>
            </a:r>
            <a:r>
              <a:rPr lang="ru-RU" i="1" dirty="0" err="1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i="1" dirty="0" err="1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скоординованої</a:t>
            </a:r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підприємницької</a:t>
            </a:r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частіше</a:t>
            </a:r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i="1" dirty="0" err="1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спільної</a:t>
            </a:r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i="1" dirty="0" err="1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замовлень</a:t>
            </a:r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24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771800" y="476672"/>
            <a:ext cx="475252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консорціумів: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334" y="1988840"/>
            <a:ext cx="3869610" cy="646331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консорціуму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оформляється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угодою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2780928"/>
            <a:ext cx="3969618" cy="1754326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консорціум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самостійність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винятком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тієї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досягненням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консорціуму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56567" y="4725144"/>
            <a:ext cx="3744416" cy="646331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консорціуми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безприбутковими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5517232"/>
            <a:ext cx="3960440" cy="1200329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входити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складу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консорціумів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979712" y="1340768"/>
            <a:ext cx="792088" cy="432048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644008" y="1988840"/>
            <a:ext cx="144016" cy="646331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6156176" y="1772816"/>
            <a:ext cx="360040" cy="2592288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236296" y="1556792"/>
            <a:ext cx="1008112" cy="3672408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8645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6435" y="303137"/>
            <a:ext cx="4572000" cy="2123658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Стратегічний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альянс </a:t>
            </a:r>
            <a:endParaRPr lang="ru-RU" sz="24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 Alliance) -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угода про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кооперацію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синергії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взаємодоповнюючих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3143250" cy="2095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36912"/>
            <a:ext cx="2376264" cy="20367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32734"/>
            <a:ext cx="2697088" cy="24948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1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36868" y="230832"/>
            <a:ext cx="5585812" cy="461665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альянсів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076685">
            <a:off x="5975625" y="2839291"/>
            <a:ext cx="2580074" cy="17543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угоди про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співпрацю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фірмами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йдуть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доводять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справу до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злиття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85173">
            <a:off x="214351" y="2956659"/>
            <a:ext cx="3326601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заснований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середньострокових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двосторонніх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багатосторонніх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угод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1100040"/>
            <a:ext cx="3659965" cy="20313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союзів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погодити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партнерські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79953" y="5589240"/>
            <a:ext cx="3148031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альянс, як правило, не є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самостійною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юридичною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25560" y="5547704"/>
            <a:ext cx="3334872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альянсів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139952" y="828058"/>
            <a:ext cx="720080" cy="26332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3400226">
            <a:off x="2078020" y="2429133"/>
            <a:ext cx="534109" cy="44828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472808">
            <a:off x="6393689" y="2452305"/>
            <a:ext cx="605430" cy="38205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646181">
            <a:off x="1514863" y="4819166"/>
            <a:ext cx="390093" cy="48569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203694">
            <a:off x="7291032" y="4809180"/>
            <a:ext cx="417672" cy="48845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9920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3864" y="218026"/>
            <a:ext cx="4572000" cy="646331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альянсів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8641" y="1196752"/>
            <a:ext cx="3557923" cy="646331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альянси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акціонерною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8640" y="2204864"/>
            <a:ext cx="3557923" cy="646331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альянси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0902" y="3284984"/>
            <a:ext cx="3557923" cy="646331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консорціуми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4411" y="4365104"/>
            <a:ext cx="3557923" cy="369332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альянси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слабкою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кооперацією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cxnSp>
        <p:nvCxnSpPr>
          <p:cNvPr id="9" name="Прямая со стрелкой 8"/>
          <p:cNvCxnSpPr>
            <a:stCxn id="3" idx="2"/>
            <a:endCxn id="4" idx="0"/>
          </p:cNvCxnSpPr>
          <p:nvPr/>
        </p:nvCxnSpPr>
        <p:spPr>
          <a:xfrm flipH="1">
            <a:off x="2477603" y="864357"/>
            <a:ext cx="12261" cy="332395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  <a:endCxn id="5" idx="0"/>
          </p:cNvCxnSpPr>
          <p:nvPr/>
        </p:nvCxnSpPr>
        <p:spPr>
          <a:xfrm flipH="1">
            <a:off x="2477602" y="1843083"/>
            <a:ext cx="1" cy="361781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  <a:endCxn id="6" idx="0"/>
          </p:cNvCxnSpPr>
          <p:nvPr/>
        </p:nvCxnSpPr>
        <p:spPr>
          <a:xfrm>
            <a:off x="2477602" y="2851195"/>
            <a:ext cx="12262" cy="433789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</p:cNvCxnSpPr>
          <p:nvPr/>
        </p:nvCxnSpPr>
        <p:spPr>
          <a:xfrm>
            <a:off x="2489864" y="3931315"/>
            <a:ext cx="0" cy="433789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148064" y="458088"/>
            <a:ext cx="3635896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альянси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умовно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три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597860" y="2023973"/>
            <a:ext cx="273630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альянси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НДДКР;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631490" y="3284983"/>
            <a:ext cx="27363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альянси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/>
              <a:t>;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24128" y="4411270"/>
            <a:ext cx="2736304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альянси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ринків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6982827" y="1381418"/>
            <a:ext cx="16815" cy="642555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014717" y="2670304"/>
            <a:ext cx="0" cy="614679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999642" y="3931315"/>
            <a:ext cx="17623" cy="479955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77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700237"/>
            <a:ext cx="4896544" cy="2062103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вивезення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кордон з метою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вкладення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підприємницької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521" y="1211922"/>
            <a:ext cx="4176464" cy="1934622"/>
          </a:xfrm>
          <a:prstGeom prst="ellipse">
            <a:avLst/>
          </a:prstGeom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286125" cy="21107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гнутая вправо стрелка 3"/>
          <p:cNvSpPr/>
          <p:nvPr/>
        </p:nvSpPr>
        <p:spPr>
          <a:xfrm rot="9211406">
            <a:off x="427365" y="3268567"/>
            <a:ext cx="1161495" cy="2190400"/>
          </a:xfrm>
          <a:prstGeom prst="curvedLeftArrow">
            <a:avLst>
              <a:gd name="adj1" fmla="val 28771"/>
              <a:gd name="adj2" fmla="val 50000"/>
              <a:gd name="adj3" fmla="val 25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27366" y="1211922"/>
            <a:ext cx="8112833" cy="4550418"/>
            <a:chOff x="427366" y="1211922"/>
            <a:chExt cx="8112833" cy="4550418"/>
          </a:xfrm>
        </p:grpSpPr>
        <p:sp>
          <p:nvSpPr>
            <p:cNvPr id="5" name="Выгнутая влево стрелка 4"/>
            <p:cNvSpPr/>
            <p:nvPr/>
          </p:nvSpPr>
          <p:spPr>
            <a:xfrm rot="11972318">
              <a:off x="7338390" y="2747727"/>
              <a:ext cx="1201809" cy="2109313"/>
            </a:xfrm>
            <a:prstGeom prst="curved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23729" y="3700237"/>
              <a:ext cx="4896544" cy="2062103"/>
            </a:xfrm>
            <a:prstGeom prst="rect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b="1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Міжнародні</a:t>
              </a:r>
              <a:r>
                <a:rPr lang="ru-RU" sz="2800" b="1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i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компанії</a:t>
              </a:r>
              <a:endPara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000" i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</a:t>
              </a:r>
              <a:r>
                <a:rPr lang="ru-RU" sz="2000" i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організації</a:t>
              </a:r>
              <a:r>
                <a:rPr lang="ru-RU" sz="2000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sz="2000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здійснюють</a:t>
              </a:r>
              <a:r>
                <a:rPr lang="ru-RU" sz="2000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вивезення</a:t>
              </a:r>
              <a:r>
                <a:rPr lang="ru-RU" sz="2000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національного</a:t>
              </a:r>
              <a:r>
                <a:rPr lang="ru-RU" sz="2000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капіталу</a:t>
              </a:r>
              <a:r>
                <a:rPr lang="ru-RU" sz="2000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кордон з метою </a:t>
              </a:r>
              <a:r>
                <a:rPr lang="ru-RU" sz="2000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його</a:t>
              </a:r>
              <a:r>
                <a:rPr lang="ru-RU" sz="2000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вкладення</a:t>
              </a:r>
              <a:r>
                <a:rPr lang="ru-RU" sz="2000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sz="2000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проведення</a:t>
              </a:r>
              <a:r>
                <a:rPr lang="ru-RU" sz="2000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підприємницької</a:t>
              </a:r>
              <a:r>
                <a:rPr lang="ru-RU" sz="2000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діяльності</a:t>
              </a:r>
              <a:r>
                <a:rPr lang="ru-RU" sz="2000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2000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інших</a:t>
              </a:r>
              <a:r>
                <a:rPr lang="ru-RU" sz="2000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країнах</a:t>
              </a:r>
              <a:r>
                <a:rPr lang="ru-RU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522" y="1211922"/>
              <a:ext cx="4176464" cy="1934622"/>
            </a:xfrm>
            <a:prstGeom prst="ellipse">
              <a:avLst/>
            </a:prstGeom>
            <a:ln w="9525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7" y="1484784"/>
              <a:ext cx="3286125" cy="211073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Выгнутая вправо стрелка 9"/>
            <p:cNvSpPr/>
            <p:nvPr/>
          </p:nvSpPr>
          <p:spPr>
            <a:xfrm rot="9211406">
              <a:off x="427366" y="3268567"/>
              <a:ext cx="1161495" cy="2190400"/>
            </a:xfrm>
            <a:prstGeom prst="curvedLeftArrow">
              <a:avLst>
                <a:gd name="adj1" fmla="val 28771"/>
                <a:gd name="adj2" fmla="val 50000"/>
                <a:gd name="adj3" fmla="val 25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2163788" y="3284984"/>
            <a:ext cx="5040560" cy="129614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ієрархії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35570" y="5174040"/>
            <a:ext cx="2276190" cy="82809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Материнську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компанію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267744" y="5861265"/>
            <a:ext cx="2276190" cy="78453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Дочірні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996197" y="5915858"/>
            <a:ext cx="2276190" cy="74496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ілії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660232" y="5155867"/>
            <a:ext cx="2276190" cy="7449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1431647" y="4365104"/>
            <a:ext cx="980113" cy="589359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405839" y="4623981"/>
            <a:ext cx="374073" cy="1100117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724128" y="4659783"/>
            <a:ext cx="478817" cy="1179856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052615" y="4365104"/>
            <a:ext cx="550199" cy="70397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10" y="1484784"/>
            <a:ext cx="2857500" cy="2019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3140323" cy="18033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56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908" y="2636912"/>
            <a:ext cx="3037528" cy="2308324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Материнська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володіє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контрольним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пакетом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за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підпорядкованості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контролю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3366287" y="4310689"/>
            <a:ext cx="3635896" cy="918512"/>
          </a:xfrm>
          <a:prstGeom prst="cloudCallout">
            <a:avLst>
              <a:gd name="adj1" fmla="val -54595"/>
              <a:gd name="adj2" fmla="val -42507"/>
            </a:avLst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0" y="5532055"/>
            <a:ext cx="3437620" cy="1267339"/>
          </a:xfrm>
          <a:prstGeom prst="cloudCallout">
            <a:avLst>
              <a:gd name="adj1" fmla="val -39868"/>
              <a:gd name="adj2" fmla="val -89404"/>
            </a:avLst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диверсифікації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347864" y="2137588"/>
            <a:ext cx="4896544" cy="1291412"/>
          </a:xfrm>
          <a:prstGeom prst="cloudCallout">
            <a:avLst>
              <a:gd name="adj1" fmla="val -51962"/>
              <a:gd name="adj2" fmla="val 50221"/>
            </a:avLst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централізації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децентралізації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4697260" y="3374584"/>
            <a:ext cx="4445940" cy="936104"/>
          </a:xfrm>
          <a:prstGeom prst="cloudCallout">
            <a:avLst>
              <a:gd name="adj1" fmla="val -83379"/>
              <a:gd name="adj2" fmla="val 17005"/>
            </a:avLst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акціонерного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підрозділах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3779912" y="5532054"/>
            <a:ext cx="5238043" cy="1065297"/>
          </a:xfrm>
          <a:prstGeom prst="cloudCallout">
            <a:avLst>
              <a:gd name="adj1" fmla="val -62520"/>
              <a:gd name="adj2" fmla="val -95964"/>
            </a:avLst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материнською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компанією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підпорядкованими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фірмами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914481"/>
            <a:ext cx="6898193" cy="1200329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Материнська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контролює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компанію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Вона є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адміністративним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центром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приймаються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63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124744"/>
            <a:ext cx="6264696" cy="1754326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Дочірня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самостійний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підпорядковується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головному центру 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фінансовому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 правило,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дочірні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акціонерними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контрольний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пакет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материнської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2304" y="3806736"/>
            <a:ext cx="3331790" cy="1270010"/>
          </a:xfrm>
          <a:prstGeom prst="verticalScroll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Дочірні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вирішувати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широке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коло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955410" y="3104964"/>
            <a:ext cx="4198168" cy="792088"/>
          </a:xfrm>
          <a:prstGeom prst="horizontalScroll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інвестувати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4000967" y="5446096"/>
            <a:ext cx="4171433" cy="756955"/>
          </a:xfrm>
          <a:prstGeom prst="horizontalScroll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виробничою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збутовою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політикою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4001034" y="4698268"/>
            <a:ext cx="4174705" cy="756956"/>
          </a:xfrm>
          <a:prstGeom prst="horizontalScroll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впроваджувати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3978873" y="3897052"/>
            <a:ext cx="4174705" cy="792088"/>
          </a:xfrm>
          <a:prstGeom prst="horizontalScroll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464629">
            <a:off x="3481652" y="4776170"/>
            <a:ext cx="356512" cy="318680"/>
          </a:xfrm>
          <a:prstGeom prst="rightArrow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9396539">
            <a:off x="3490097" y="3708804"/>
            <a:ext cx="377735" cy="343332"/>
          </a:xfrm>
          <a:prstGeom prst="rightArrow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606015">
            <a:off x="3516681" y="4161085"/>
            <a:ext cx="371001" cy="315633"/>
          </a:xfrm>
          <a:prstGeom prst="rightArrow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3127767">
            <a:off x="3404065" y="5277586"/>
            <a:ext cx="310698" cy="335795"/>
          </a:xfrm>
          <a:prstGeom prst="rightArrow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561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980728"/>
            <a:ext cx="4572000" cy="1477328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Філія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неакціонерне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інвестора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набувати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 форм: </a:t>
            </a:r>
            <a:endParaRPr lang="ru-RU" b="0" i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7883" y="4581128"/>
            <a:ext cx="2088233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068960"/>
            <a:ext cx="2952328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неакціонерне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інвестором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третіми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3068959"/>
            <a:ext cx="2642059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іноземному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резиденту»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531332" y="2618984"/>
            <a:ext cx="522312" cy="36004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71999" y="2564904"/>
            <a:ext cx="1" cy="180020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066460" y="2564904"/>
            <a:ext cx="384925" cy="468201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16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124744"/>
            <a:ext cx="4572000" cy="923330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Спільне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створена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спільної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76872"/>
            <a:ext cx="3168352" cy="92333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таких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об'єднань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різною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Овал 5"/>
          <p:cNvSpPr/>
          <p:nvPr/>
        </p:nvSpPr>
        <p:spPr>
          <a:xfrm>
            <a:off x="3815408" y="2996952"/>
            <a:ext cx="3312368" cy="12393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акціонерні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приватного та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</a:t>
            </a:r>
          </a:p>
        </p:txBody>
      </p:sp>
      <p:sp>
        <p:nvSpPr>
          <p:cNvPr id="7" name="Овал 6"/>
          <p:cNvSpPr/>
          <p:nvPr/>
        </p:nvSpPr>
        <p:spPr>
          <a:xfrm>
            <a:off x="5854685" y="4005064"/>
            <a:ext cx="2844824" cy="106941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обмеженою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відповідальністю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964471" y="5045899"/>
            <a:ext cx="2153611" cy="9001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8664490">
            <a:off x="3577902" y="2741925"/>
            <a:ext cx="349417" cy="576064"/>
          </a:xfrm>
          <a:prstGeom prst="downArrow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21404106">
            <a:off x="477498" y="3622951"/>
            <a:ext cx="3168352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регламентується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законодавствами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Прямоугольник 12"/>
          <p:cNvSpPr/>
          <p:nvPr/>
        </p:nvSpPr>
        <p:spPr>
          <a:xfrm rot="21417117">
            <a:off x="1799773" y="5126597"/>
            <a:ext cx="451245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Реєструється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Спільне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з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партнерів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управляється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збитки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розподіляються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заздалегідь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пропорціях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906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692696"/>
            <a:ext cx="4572000" cy="646331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виділяти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компаніями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1372466"/>
            <a:ext cx="915635" cy="369332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Вищий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48264" y="1810865"/>
            <a:ext cx="1087221" cy="369332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12360" y="2245982"/>
            <a:ext cx="1053686" cy="369332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Низовий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396" y="1557132"/>
            <a:ext cx="2769675" cy="1200329"/>
          </a:xfrm>
          <a:prstGeom prst="rect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Вищий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радою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директорів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правлінням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комітетами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3396" y="2975735"/>
            <a:ext cx="2769675" cy="646331"/>
          </a:xfrm>
          <a:prstGeom prst="rect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центральні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endParaRPr lang="ru-RU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4833" y="3933056"/>
            <a:ext cx="2769675" cy="1200329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Низовий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збутові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160592" y="1546421"/>
            <a:ext cx="2952328" cy="68885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195089" y="2157296"/>
            <a:ext cx="3490912" cy="1110332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224531" y="2585175"/>
            <a:ext cx="4296784" cy="1917906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Выноска-облако 20"/>
          <p:cNvSpPr/>
          <p:nvPr/>
        </p:nvSpPr>
        <p:spPr>
          <a:xfrm>
            <a:off x="2843809" y="4890544"/>
            <a:ext cx="5760640" cy="1896855"/>
          </a:xfrm>
          <a:prstGeom prst="cloudCallout">
            <a:avLst>
              <a:gd name="adj1" fmla="val -28733"/>
              <a:gd name="adj2" fmla="val -185616"/>
            </a:avLst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вищого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середнього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штаб-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низового -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розосереджені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всьому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3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416708" y="355176"/>
            <a:ext cx="7381053" cy="7200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акціонерних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9223" y="1097643"/>
            <a:ext cx="2664296" cy="1009854"/>
          </a:xfrm>
          <a:prstGeom prst="round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Перша -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унітарна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</a:p>
          <a:p>
            <a:pPr lvl="0"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притаманна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1905120" y="3009464"/>
            <a:ext cx="952499" cy="720391"/>
            <a:chOff x="2681789" y="4294948"/>
            <a:chExt cx="900101" cy="73293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681789" y="4294948"/>
              <a:ext cx="900101" cy="73293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normAutofit fontScale="92500" lnSpcReduction="20000"/>
            </a:bodyPr>
            <a:lstStyle/>
            <a:p>
              <a:pPr algn="ctr"/>
              <a:endPara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b="1" i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Бельгії</a:t>
              </a:r>
              <a:endPara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0755" y="4402346"/>
              <a:ext cx="542167" cy="341775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10241" name="Группа 10240"/>
          <p:cNvGrpSpPr/>
          <p:nvPr/>
        </p:nvGrpSpPr>
        <p:grpSpPr>
          <a:xfrm>
            <a:off x="1462750" y="2204864"/>
            <a:ext cx="1837241" cy="646331"/>
            <a:chOff x="3886887" y="2997408"/>
            <a:chExt cx="1837241" cy="64633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886887" y="2997408"/>
              <a:ext cx="1837241" cy="64633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b="1" i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Великобританії</a:t>
              </a:r>
              <a:endPara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120" y="3046670"/>
              <a:ext cx="648072" cy="32403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10240" name="Группа 10239"/>
          <p:cNvGrpSpPr/>
          <p:nvPr/>
        </p:nvGrpSpPr>
        <p:grpSpPr>
          <a:xfrm>
            <a:off x="2013777" y="4505143"/>
            <a:ext cx="790484" cy="628945"/>
            <a:chOff x="2915816" y="5301208"/>
            <a:chExt cx="816249" cy="64633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915816" y="5301208"/>
              <a:ext cx="816249" cy="64633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endPara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b="1" i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Італії</a:t>
              </a:r>
              <a:endPara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131840" y="5367546"/>
              <a:ext cx="461832" cy="307118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1819728" y="3841683"/>
            <a:ext cx="1123279" cy="561588"/>
            <a:chOff x="1331639" y="5301208"/>
            <a:chExt cx="807979" cy="61555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331639" y="5301208"/>
              <a:ext cx="807979" cy="61555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b="1" i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США</a:t>
              </a: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7738" y="5339830"/>
              <a:ext cx="475782" cy="30466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cxnSp>
        <p:nvCxnSpPr>
          <p:cNvPr id="10245" name="Прямая со стрелкой 10244"/>
          <p:cNvCxnSpPr/>
          <p:nvPr/>
        </p:nvCxnSpPr>
        <p:spPr>
          <a:xfrm>
            <a:off x="3417142" y="2254126"/>
            <a:ext cx="592753" cy="2687042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Скругленный прямоугольник 10247"/>
          <p:cNvSpPr/>
          <p:nvPr/>
        </p:nvSpPr>
        <p:spPr>
          <a:xfrm>
            <a:off x="4618111" y="1097643"/>
            <a:ext cx="2612113" cy="1021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 – </a:t>
            </a:r>
            <a:r>
              <a:rPr lang="ru-RU" b="1" i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дволанкова</a:t>
            </a:r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</a:t>
            </a:r>
          </a:p>
          <a:p>
            <a:pPr lvl="0" algn="ctr"/>
            <a:r>
              <a:rPr lang="uk-UA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притаманна</a:t>
            </a:r>
            <a:r>
              <a:rPr lang="uk-UA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56" name="Группа 10255"/>
          <p:cNvGrpSpPr/>
          <p:nvPr/>
        </p:nvGrpSpPr>
        <p:grpSpPr>
          <a:xfrm>
            <a:off x="5190839" y="2258317"/>
            <a:ext cx="1458284" cy="646331"/>
            <a:chOff x="3842858" y="3244334"/>
            <a:chExt cx="1458284" cy="646331"/>
          </a:xfrm>
        </p:grpSpPr>
        <p:sp>
          <p:nvSpPr>
            <p:cNvPr id="10250" name="Прямоугольник 10249"/>
            <p:cNvSpPr/>
            <p:nvPr/>
          </p:nvSpPr>
          <p:spPr>
            <a:xfrm>
              <a:off x="3842858" y="3244334"/>
              <a:ext cx="1458284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endPara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b="1" i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Нідерландах</a:t>
              </a:r>
              <a:endPara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53" name="Рисунок 102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770" y="3281044"/>
              <a:ext cx="592460" cy="393986"/>
            </a:xfrm>
            <a:prstGeom prst="rect">
              <a:avLst/>
            </a:prstGeom>
          </p:spPr>
        </p:pic>
      </p:grpSp>
      <p:grpSp>
        <p:nvGrpSpPr>
          <p:cNvPr id="10257" name="Группа 10256"/>
          <p:cNvGrpSpPr/>
          <p:nvPr/>
        </p:nvGrpSpPr>
        <p:grpSpPr>
          <a:xfrm>
            <a:off x="5442208" y="3876919"/>
            <a:ext cx="963917" cy="646331"/>
            <a:chOff x="5278968" y="3777914"/>
            <a:chExt cx="963917" cy="646331"/>
          </a:xfrm>
        </p:grpSpPr>
        <p:sp>
          <p:nvSpPr>
            <p:cNvPr id="10251" name="Прямоугольник 10250"/>
            <p:cNvSpPr/>
            <p:nvPr/>
          </p:nvSpPr>
          <p:spPr>
            <a:xfrm>
              <a:off x="5278968" y="3777914"/>
              <a:ext cx="963917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endPara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b="1" i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Австрії</a:t>
              </a:r>
              <a:endPara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54" name="Рисунок 1025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8269" y="3836403"/>
              <a:ext cx="507361" cy="337395"/>
            </a:xfrm>
            <a:prstGeom prst="rect">
              <a:avLst/>
            </a:prstGeom>
          </p:spPr>
        </p:pic>
      </p:grpSp>
      <p:grpSp>
        <p:nvGrpSpPr>
          <p:cNvPr id="10258" name="Группа 10257"/>
          <p:cNvGrpSpPr/>
          <p:nvPr/>
        </p:nvGrpSpPr>
        <p:grpSpPr>
          <a:xfrm>
            <a:off x="5262493" y="3083524"/>
            <a:ext cx="1314975" cy="646331"/>
            <a:chOff x="7092280" y="4032549"/>
            <a:chExt cx="1314975" cy="646331"/>
          </a:xfrm>
        </p:grpSpPr>
        <p:sp>
          <p:nvSpPr>
            <p:cNvPr id="10252" name="Прямоугольник 10251"/>
            <p:cNvSpPr/>
            <p:nvPr/>
          </p:nvSpPr>
          <p:spPr>
            <a:xfrm>
              <a:off x="7092280" y="4032549"/>
              <a:ext cx="1314975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endPara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b="1" i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Німеччини</a:t>
              </a:r>
              <a:endPara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55" name="Рисунок 1025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395" y="4101079"/>
              <a:ext cx="534744" cy="320846"/>
            </a:xfrm>
            <a:prstGeom prst="rect">
              <a:avLst/>
            </a:prstGeom>
          </p:spPr>
        </p:pic>
      </p:grpSp>
      <p:sp>
        <p:nvSpPr>
          <p:cNvPr id="10259" name="Прямоугольник 10258"/>
          <p:cNvSpPr/>
          <p:nvPr/>
        </p:nvSpPr>
        <p:spPr>
          <a:xfrm>
            <a:off x="4618111" y="5220414"/>
            <a:ext cx="4418385" cy="14745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наглядовий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виконавчу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раду. </a:t>
            </a:r>
          </a:p>
          <a:p>
            <a:pPr algn="ctr"/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члени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наглядового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за законом є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Невиконавчий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виконавчого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органу.</a:t>
            </a:r>
          </a:p>
        </p:txBody>
      </p:sp>
      <p:sp>
        <p:nvSpPr>
          <p:cNvPr id="10260" name="Прямоугольник 10259"/>
          <p:cNvSpPr/>
          <p:nvPr/>
        </p:nvSpPr>
        <p:spPr>
          <a:xfrm>
            <a:off x="121235" y="5217664"/>
            <a:ext cx="420349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одна раду,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виконавчих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невиконавчий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директорів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залучених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0263" name="Прямая со стрелкой 10262"/>
          <p:cNvCxnSpPr/>
          <p:nvPr/>
        </p:nvCxnSpPr>
        <p:spPr>
          <a:xfrm>
            <a:off x="6827303" y="2295027"/>
            <a:ext cx="864096" cy="2646141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08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248" grpId="0" animBg="1"/>
      <p:bldP spid="10259" grpId="0" animBg="1"/>
      <p:bldP spid="1026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196752"/>
            <a:ext cx="4572000" cy="646331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організаційних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39552" y="2217925"/>
            <a:ext cx="2448272" cy="519351"/>
          </a:xfrm>
          <a:prstGeom prst="ellips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Лінійна</a:t>
            </a:r>
          </a:p>
        </p:txBody>
      </p:sp>
      <p:sp>
        <p:nvSpPr>
          <p:cNvPr id="4" name="Овал 3"/>
          <p:cNvSpPr/>
          <p:nvPr/>
        </p:nvSpPr>
        <p:spPr>
          <a:xfrm>
            <a:off x="539552" y="3501008"/>
            <a:ext cx="2448272" cy="519351"/>
          </a:xfrm>
          <a:prstGeom prst="ellips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</a:t>
            </a:r>
            <a:endParaRPr lang="ru-RU" b="1" i="1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9532" y="2852936"/>
            <a:ext cx="2808312" cy="519351"/>
          </a:xfrm>
          <a:prstGeom prst="ellips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Функціональна</a:t>
            </a:r>
            <a:endParaRPr lang="ru-RU" b="1" i="1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329158" y="1988840"/>
            <a:ext cx="360040" cy="144016"/>
          </a:xfrm>
          <a:prstGeom prst="ellips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b="1" i="1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820488" y="1699067"/>
            <a:ext cx="288032" cy="144016"/>
          </a:xfrm>
          <a:prstGeom prst="ellips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b="1" i="1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39552" y="4197639"/>
            <a:ext cx="2448272" cy="51935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Дивізіональні</a:t>
            </a:r>
            <a:endParaRPr lang="ru-RU" b="1" i="1" dirty="0" err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07904" y="2060848"/>
            <a:ext cx="5072506" cy="13280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Лінійна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компанією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невеликі</a:t>
            </a:r>
            <a:endParaRPr lang="ru-RU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67842" y="3573016"/>
            <a:ext cx="5112568" cy="19409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Функціональна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розміром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випускають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однотипну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неширокий спектр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одному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67842" y="5653990"/>
            <a:ext cx="5133673" cy="10215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віднести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 матричного типу</a:t>
            </a:r>
            <a:endParaRPr lang="ru-RU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7690" y="5083080"/>
            <a:ext cx="2951995" cy="16344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дивізіональних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структурах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автономними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організаційними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одиницями</a:t>
            </a:r>
            <a:endParaRPr lang="ru-RU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1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640960" cy="1200329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внутріфірмовий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за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352" y="1772815"/>
            <a:ext cx="2706863" cy="21004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539552" y="1532985"/>
            <a:ext cx="4499059" cy="936117"/>
          </a:xfrm>
          <a:prstGeom prst="ellips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Першу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структурну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одиницю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ввела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американська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54185" y="2756009"/>
            <a:ext cx="3024336" cy="864096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"Дженерал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електрик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4266353" y="3873251"/>
            <a:ext cx="4380662" cy="2796109"/>
          </a:xfrm>
          <a:prstGeom prst="verticalScroll">
            <a:avLst/>
          </a:prstGeom>
          <a:ln w="38100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ru-RU" b="1" i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закріпила</a:t>
            </a:r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оперативно-</a:t>
            </a:r>
            <a:r>
              <a:rPr lang="ru-RU" b="1" i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господарські</a:t>
            </a:r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i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стратегічним</a:t>
            </a:r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центром </a:t>
            </a:r>
            <a:r>
              <a:rPr lang="ru-RU" b="1" i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i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i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й за </a:t>
            </a:r>
            <a:r>
              <a:rPr lang="ru-RU" b="1" i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кінцевий</a:t>
            </a:r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- </a:t>
            </a:r>
            <a:r>
              <a:rPr lang="ru-RU" b="1" i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b="1" i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2306" y="3656993"/>
            <a:ext cx="2637170" cy="1200329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критерієм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стартегічного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центру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є: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0802" y="5039290"/>
            <a:ext cx="2465553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079" y="6023029"/>
            <a:ext cx="243762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рентабельності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3083143" y="4257157"/>
            <a:ext cx="1152128" cy="2196179"/>
          </a:xfrm>
          <a:prstGeom prst="curvedLeftArrow">
            <a:avLst>
              <a:gd name="adj1" fmla="val 33859"/>
              <a:gd name="adj2" fmla="val 95310"/>
              <a:gd name="adj3" fmla="val 27174"/>
            </a:avLst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3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>
            <a:off x="16007" y="1512079"/>
            <a:ext cx="3995936" cy="1656184"/>
          </a:xfrm>
          <a:prstGeom prst="wedgeEllipseCallout">
            <a:avLst>
              <a:gd name="adj1" fmla="val 79536"/>
              <a:gd name="adj2" fmla="val -44897"/>
            </a:avLst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складовою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мыжнародних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88640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великих </a:t>
            </a:r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експортні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збутові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дочірні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кордоном та  </a:t>
            </a:r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закордонного </a:t>
            </a:r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endParaRPr lang="ru-RU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656482" y="1952836"/>
            <a:ext cx="2058593" cy="4302380"/>
            <a:chOff x="6685882" y="2276872"/>
            <a:chExt cx="2058593" cy="4302380"/>
          </a:xfrm>
        </p:grpSpPr>
        <p:sp>
          <p:nvSpPr>
            <p:cNvPr id="15" name="Двойная волна 14"/>
            <p:cNvSpPr/>
            <p:nvPr/>
          </p:nvSpPr>
          <p:spPr>
            <a:xfrm>
              <a:off x="6685883" y="5067084"/>
              <a:ext cx="2045533" cy="1512168"/>
            </a:xfrm>
            <a:prstGeom prst="doubleWav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спеціалізації</a:t>
              </a:r>
              <a:r>
                <a:rPr lang="ru-RU" b="1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b="1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кооперування</a:t>
              </a:r>
              <a:r>
                <a:rPr lang="ru-RU" b="1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окремих</a:t>
              </a:r>
              <a:r>
                <a:rPr lang="ru-RU" b="1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i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підприємств</a:t>
              </a:r>
              <a:endPara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Двойная волна 12"/>
            <p:cNvSpPr/>
            <p:nvPr/>
          </p:nvSpPr>
          <p:spPr>
            <a:xfrm>
              <a:off x="6685883" y="2276872"/>
              <a:ext cx="2058592" cy="857723"/>
            </a:xfrm>
            <a:prstGeom prst="doubleWav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маркетингу</a:t>
              </a:r>
            </a:p>
          </p:txBody>
        </p:sp>
        <p:sp>
          <p:nvSpPr>
            <p:cNvPr id="14" name="Двойная волна 13"/>
            <p:cNvSpPr/>
            <p:nvPr/>
          </p:nvSpPr>
          <p:spPr>
            <a:xfrm>
              <a:off x="6685882" y="3017304"/>
              <a:ext cx="2045533" cy="792088"/>
            </a:xfrm>
            <a:prstGeom prst="doubleWav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фінансування</a:t>
              </a:r>
              <a:endPara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Двойная волна 15"/>
            <p:cNvSpPr/>
            <p:nvPr/>
          </p:nvSpPr>
          <p:spPr>
            <a:xfrm>
              <a:off x="6685883" y="4262087"/>
              <a:ext cx="2045533" cy="1044116"/>
            </a:xfrm>
            <a:prstGeom prst="doubleWav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матеріально-технічного</a:t>
              </a:r>
              <a:r>
                <a:rPr lang="ru-RU" b="1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забезпечення</a:t>
              </a:r>
              <a:endPara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Двойная волна 16"/>
            <p:cNvSpPr/>
            <p:nvPr/>
          </p:nvSpPr>
          <p:spPr>
            <a:xfrm>
              <a:off x="6685882" y="3698932"/>
              <a:ext cx="2045533" cy="703727"/>
            </a:xfrm>
            <a:prstGeom prst="doubleWav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i="1" dirty="0" err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планування</a:t>
              </a:r>
              <a:endPara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Овальная выноска 19"/>
          <p:cNvSpPr/>
          <p:nvPr/>
        </p:nvSpPr>
        <p:spPr>
          <a:xfrm>
            <a:off x="1160157" y="3474898"/>
            <a:ext cx="4430233" cy="2376264"/>
          </a:xfrm>
          <a:prstGeom prst="wedgeEllipseCallout">
            <a:avLst>
              <a:gd name="adj1" fmla="val 72471"/>
              <a:gd name="adj2" fmla="val -80352"/>
            </a:avLst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Централізоване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компаніях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міжнародному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глобальним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підходом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17050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21213"/>
            <a:ext cx="8064896" cy="830997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науковій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розмежовують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3482" y="2060848"/>
            <a:ext cx="4176464" cy="2246769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Транснаціональні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корпорації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(ТНК) -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монополії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зарубіжними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активами,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виробнича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торговельно-збутова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виходить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рамки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endParaRPr lang="ru-RU" sz="2000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7" y="2060848"/>
            <a:ext cx="3538235" cy="2246769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Багатонаціональні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корпорації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(БНК) -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корпорації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об'єднують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низки держав на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виробничій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науково-технічній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73430"/>
            <a:ext cx="2857500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4396566"/>
            <a:ext cx="2890164" cy="20968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1979387" y="1302542"/>
            <a:ext cx="564654" cy="68629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2">
                    <a:lumMod val="50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6156176" y="1302542"/>
            <a:ext cx="576064" cy="68629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09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9327" y="671407"/>
            <a:ext cx="5292080" cy="2031325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перший план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централізації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децентралізації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припускає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закордонним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ком-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паніям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відомої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самостійності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 і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найбільшою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регіонів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635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0091" y="980728"/>
            <a:ext cx="45720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склалися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55000" y="5662900"/>
            <a:ext cx="315629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альянси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5000" y="4149767"/>
            <a:ext cx="312713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Консорціуми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685454"/>
            <a:ext cx="315961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Картелі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2451364"/>
            <a:ext cx="313001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Синдикати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3246269"/>
            <a:ext cx="312713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Пули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2021" y="4921760"/>
            <a:ext cx="315629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Асоціації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3299" y="4113944"/>
            <a:ext cx="313872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Конгломерати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2451364"/>
            <a:ext cx="313872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Трести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3266187"/>
            <a:ext cx="313872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Концерни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18901" y="4921760"/>
            <a:ext cx="315629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Спілки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73388" y="6309320"/>
            <a:ext cx="516540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Фінансово-промислові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 rot="2893574">
            <a:off x="1504923" y="1676978"/>
            <a:ext cx="588072" cy="738145"/>
          </a:xfrm>
          <a:prstGeom prst="downArrow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9076877">
            <a:off x="7003471" y="1670906"/>
            <a:ext cx="626630" cy="753646"/>
          </a:xfrm>
          <a:prstGeom prst="downArrow">
            <a:avLst>
              <a:gd name="adj1" fmla="val 50000"/>
              <a:gd name="adj2" fmla="val 49930"/>
            </a:avLst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2468953" y="2952865"/>
            <a:ext cx="302847" cy="293404"/>
          </a:xfrm>
          <a:prstGeom prst="downArrow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2496285" y="3789040"/>
            <a:ext cx="275515" cy="324904"/>
          </a:xfrm>
          <a:prstGeom prst="downArrow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92" y="4611432"/>
            <a:ext cx="444500" cy="36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126" y="5397979"/>
            <a:ext cx="4445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13030"/>
            <a:ext cx="469900" cy="35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051" y="3738660"/>
            <a:ext cx="484017" cy="482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11662"/>
            <a:ext cx="4699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393075"/>
            <a:ext cx="469900" cy="29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Стрелка вниз 23"/>
          <p:cNvSpPr/>
          <p:nvPr/>
        </p:nvSpPr>
        <p:spPr>
          <a:xfrm rot="18974206">
            <a:off x="1535329" y="6208898"/>
            <a:ext cx="323303" cy="461665"/>
          </a:xfrm>
          <a:prstGeom prst="downArrow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2579539">
            <a:off x="7307428" y="6225040"/>
            <a:ext cx="311751" cy="446931"/>
          </a:xfrm>
          <a:prstGeom prst="downArrow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83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619672" y="1147198"/>
            <a:ext cx="5917715" cy="1152128"/>
          </a:xfrm>
          <a:prstGeom prst="ellipse">
            <a:avLst/>
          </a:prstGeom>
          <a:solidFill>
            <a:srgbClr val="F6CB16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організаційні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умовно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розділити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71600" y="2878029"/>
            <a:ext cx="2088232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Жорсткі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68970" y="2921894"/>
            <a:ext cx="2088632" cy="6480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М'які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563851">
            <a:off x="2374061" y="2402699"/>
            <a:ext cx="309884" cy="429069"/>
          </a:xfrm>
          <a:prstGeom prst="downArrow">
            <a:avLst/>
          </a:prstGeom>
          <a:solidFill>
            <a:srgbClr val="F6CB16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0408924">
            <a:off x="6467269" y="2421503"/>
            <a:ext cx="322615" cy="414051"/>
          </a:xfrm>
          <a:prstGeom prst="downArrow">
            <a:avLst/>
          </a:prstGeom>
          <a:solidFill>
            <a:srgbClr val="F6CB16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29003" y="3861048"/>
            <a:ext cx="1957275" cy="1080120"/>
          </a:xfrm>
          <a:prstGeom prst="round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Трест</a:t>
            </a:r>
          </a:p>
          <a:p>
            <a:pPr algn="ctr"/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Концерн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46914" y="3861048"/>
            <a:ext cx="1957275" cy="1080120"/>
          </a:xfrm>
          <a:prstGeom prst="round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Асоціація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Консорціум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Стратегічний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альянс</a:t>
            </a:r>
          </a:p>
        </p:txBody>
      </p:sp>
      <p:sp>
        <p:nvSpPr>
          <p:cNvPr id="20" name="Стрелка вниз 19"/>
          <p:cNvSpPr/>
          <p:nvPr/>
        </p:nvSpPr>
        <p:spPr>
          <a:xfrm rot="18592119">
            <a:off x="3150514" y="3215906"/>
            <a:ext cx="396044" cy="620387"/>
          </a:xfrm>
          <a:prstGeom prst="downArrow">
            <a:avLst/>
          </a:prstGeom>
          <a:solidFill>
            <a:srgbClr val="F6CB16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2915288">
            <a:off x="5206694" y="3228029"/>
            <a:ext cx="401965" cy="579090"/>
          </a:xfrm>
          <a:prstGeom prst="downArrow">
            <a:avLst/>
          </a:prstGeom>
          <a:solidFill>
            <a:srgbClr val="F6CB16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20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5" grpId="0" animBg="1"/>
      <p:bldP spid="17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620688"/>
            <a:ext cx="6588224" cy="2123658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Трест </a:t>
            </a:r>
          </a:p>
          <a:p>
            <a:pPr algn="ctr"/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вхідні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зливаються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єдиний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і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втрачають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самостійність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центру.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тресту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розподіляється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дольової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4286250" cy="22383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479" y="3015458"/>
            <a:ext cx="3733800" cy="2857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43475"/>
            <a:ext cx="2876550" cy="1914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387" y="1268760"/>
            <a:ext cx="4494628" cy="523220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трестів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16632"/>
            <a:ext cx="45720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найжорсткіша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dirty="0"/>
              <a:t>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268760"/>
            <a:ext cx="4126193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об'єднуються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29" y="2365136"/>
            <a:ext cx="4572000" cy="14773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трест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однорідністю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одному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видах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0994" y="3501008"/>
            <a:ext cx="4126193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тресту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об'єднуючі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втрачають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самостійність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929" y="4581128"/>
            <a:ext cx="457200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єдн</a:t>
            </a:r>
            <a:r>
              <a:rPr lang="uk-UA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анні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трест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підпорядковуються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827584" y="620688"/>
            <a:ext cx="864096" cy="504056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484050" y="475547"/>
            <a:ext cx="720080" cy="648072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827584" y="1916832"/>
            <a:ext cx="432048" cy="36004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259632" y="3933056"/>
            <a:ext cx="504056" cy="504056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4746298" y="4869160"/>
            <a:ext cx="1589390" cy="432048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6799941" y="2469089"/>
            <a:ext cx="404189" cy="1031919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29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332656"/>
            <a:ext cx="4572000" cy="240065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Концерн</a:t>
            </a:r>
          </a:p>
          <a:p>
            <a:pPr algn="ctr"/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(як правило,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багатогалузевого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спільність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патентно-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ліцензійних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угод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тісного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виробничого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2" y="3068960"/>
            <a:ext cx="2824298" cy="18990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040" y="4653136"/>
            <a:ext cx="1905000" cy="16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688" y="3087532"/>
            <a:ext cx="3880096" cy="20431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23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>
          <a:defRPr b="1" i="1" dirty="0" err="1" smtClean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13757</TotalTime>
  <Words>2175</Words>
  <Application>Microsoft Office PowerPoint</Application>
  <PresentationFormat>Экран (4:3)</PresentationFormat>
  <Paragraphs>247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Тема Office</vt:lpstr>
      <vt:lpstr>Office Theme</vt:lpstr>
      <vt:lpstr>1_Office Theme</vt:lpstr>
      <vt:lpstr>Презентация PowerPoint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1</dc:creator>
  <cp:lastModifiedBy>Наташа</cp:lastModifiedBy>
  <cp:revision>26</cp:revision>
  <dcterms:created xsi:type="dcterms:W3CDTF">2013-08-02T12:50:28Z</dcterms:created>
  <dcterms:modified xsi:type="dcterms:W3CDTF">2020-01-20T13:04:21Z</dcterms:modified>
</cp:coreProperties>
</file>