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84" y="7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19FA5-A827-4329-9A5F-422ECBF59550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A633D-F74A-4B87-ABB4-3535134551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6400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19FA5-A827-4329-9A5F-422ECBF59550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A633D-F74A-4B87-ABB4-3535134551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3027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19FA5-A827-4329-9A5F-422ECBF59550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A633D-F74A-4B87-ABB4-3535134551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7752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19FA5-A827-4329-9A5F-422ECBF59550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A633D-F74A-4B87-ABB4-3535134551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9057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19FA5-A827-4329-9A5F-422ECBF59550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A633D-F74A-4B87-ABB4-3535134551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4819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19FA5-A827-4329-9A5F-422ECBF59550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A633D-F74A-4B87-ABB4-3535134551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2407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19FA5-A827-4329-9A5F-422ECBF59550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A633D-F74A-4B87-ABB4-3535134551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0468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19FA5-A827-4329-9A5F-422ECBF59550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A633D-F74A-4B87-ABB4-3535134551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2970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19FA5-A827-4329-9A5F-422ECBF59550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A633D-F74A-4B87-ABB4-3535134551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4584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19FA5-A827-4329-9A5F-422ECBF59550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A633D-F74A-4B87-ABB4-3535134551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6027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19FA5-A827-4329-9A5F-422ECBF59550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A633D-F74A-4B87-ABB4-3535134551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676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D19FA5-A827-4329-9A5F-422ECBF59550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FA633D-F74A-4B87-ABB4-3535134551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3401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23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e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emf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88642" y="156447"/>
            <a:ext cx="10470523" cy="3230697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Лек</a:t>
            </a:r>
            <a:r>
              <a:rPr lang="uk-UA" sz="3600" dirty="0" err="1" smtClean="0"/>
              <a:t>ція</a:t>
            </a:r>
            <a:r>
              <a:rPr lang="uk-UA" sz="3600" dirty="0" smtClean="0"/>
              <a:t> </a:t>
            </a:r>
            <a:br>
              <a:rPr lang="uk-UA" sz="3600" dirty="0" smtClean="0"/>
            </a:br>
            <a:r>
              <a:rPr lang="uk-UA" sz="3600" dirty="0" smtClean="0"/>
              <a:t>на тему </a:t>
            </a:r>
            <a:br>
              <a:rPr lang="uk-UA" sz="3600" dirty="0" smtClean="0"/>
            </a:br>
            <a:r>
              <a:rPr lang="uk-UA" sz="3600" b="1" dirty="0" smtClean="0"/>
              <a:t>«Закономірності кінетики електродних реакцій. Процеси з водневою і кисневою деполяризацією»</a:t>
            </a:r>
            <a:endParaRPr lang="ru-RU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442693" y="4043966"/>
            <a:ext cx="70576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>
                <a:solidFill>
                  <a:srgbClr val="FF0000"/>
                </a:solidFill>
              </a:rPr>
              <a:t>Ілюстративні матеріали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453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76517" y="462291"/>
            <a:ext cx="1085689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NewRomanPSMT"/>
              </a:rPr>
              <a:t>Изменение </a:t>
            </a:r>
            <a:r>
              <a:rPr lang="ru-RU" dirty="0">
                <a:latin typeface="TimesNewRomanPSMT"/>
              </a:rPr>
              <a:t>(сближение) потенциалов, а следовательно, </a:t>
            </a:r>
            <a:r>
              <a:rPr lang="ru-RU" dirty="0" smtClean="0">
                <a:latin typeface="TimesNewRomanPSMT"/>
              </a:rPr>
              <a:t>и уменьшение </a:t>
            </a:r>
            <a:r>
              <a:rPr lang="ru-RU" dirty="0">
                <a:latin typeface="TimesNewRomanPSMT"/>
              </a:rPr>
              <a:t>их разности, приводящее к уменьшению силы тока, </a:t>
            </a:r>
            <a:r>
              <a:rPr lang="ru-RU" dirty="0" smtClean="0">
                <a:latin typeface="TimesNewRomanPSMT"/>
              </a:rPr>
              <a:t>называют </a:t>
            </a:r>
            <a:r>
              <a:rPr lang="ru-RU" b="1" u="sng" dirty="0">
                <a:solidFill>
                  <a:srgbClr val="FF0000"/>
                </a:solidFill>
                <a:latin typeface="TimesNewRomanPSMT"/>
              </a:rPr>
              <a:t>поляризацией.</a:t>
            </a:r>
            <a:endParaRPr lang="ru-RU" b="1" u="sng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76517" y="1236011"/>
            <a:ext cx="1068946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NewRomanPSMT"/>
              </a:rPr>
              <a:t>Поляризация является следствием </a:t>
            </a:r>
            <a:r>
              <a:rPr lang="ru-RU" dirty="0" smtClean="0">
                <a:latin typeface="TimesNewRomanPSMT"/>
              </a:rPr>
              <a:t>отставания электродных процессов </a:t>
            </a:r>
            <a:r>
              <a:rPr lang="ru-RU" dirty="0">
                <a:latin typeface="TimesNewRomanPSMT"/>
              </a:rPr>
              <a:t>от </a:t>
            </a:r>
            <a:r>
              <a:rPr lang="ru-RU" dirty="0" err="1">
                <a:latin typeface="TimesNewRomanPSMT"/>
              </a:rPr>
              <a:t>перетока</a:t>
            </a:r>
            <a:r>
              <a:rPr lang="ru-RU" dirty="0">
                <a:latin typeface="TimesNewRomanPSMT"/>
              </a:rPr>
              <a:t> электронов в гальваническом элементе.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76517" y="2108008"/>
            <a:ext cx="115523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NewRomanPSMT"/>
              </a:rPr>
              <a:t>Уравнение </a:t>
            </a:r>
            <a:r>
              <a:rPr lang="ru-RU" dirty="0" smtClean="0">
                <a:latin typeface="TimesNewRomanPSMT"/>
              </a:rPr>
              <a:t>для </a:t>
            </a:r>
            <a:r>
              <a:rPr lang="ru-RU" dirty="0">
                <a:latin typeface="TimesNewRomanPSMT"/>
              </a:rPr>
              <a:t>скорости электрохимического </a:t>
            </a:r>
            <a:r>
              <a:rPr lang="ru-RU" dirty="0" smtClean="0">
                <a:latin typeface="TimesNewRomanPSMT"/>
              </a:rPr>
              <a:t>коррозионного </a:t>
            </a:r>
            <a:r>
              <a:rPr lang="ru-RU" dirty="0">
                <a:latin typeface="TimesNewRomanPSMT"/>
              </a:rPr>
              <a:t>процесса можно в общем виде переписать следующим образом</a:t>
            </a:r>
            <a:r>
              <a:rPr lang="ru-RU" dirty="0" smtClean="0">
                <a:latin typeface="TimesNewRomanPSMT"/>
              </a:rPr>
              <a:t>:</a:t>
            </a:r>
            <a:endParaRPr lang="ru-RU" dirty="0">
              <a:latin typeface="TimesNewRomanPSM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76517" y="3939793"/>
            <a:ext cx="56266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TimesNewRomanPSMT"/>
              </a:rPr>
              <a:t>где </a:t>
            </a:r>
            <a:r>
              <a:rPr lang="ru-RU" i="1" dirty="0">
                <a:latin typeface="TimesNewRomanPS-ItalicMT"/>
              </a:rPr>
              <a:t>Р </a:t>
            </a:r>
            <a:r>
              <a:rPr lang="ru-RU" dirty="0">
                <a:latin typeface="TimesNewRomanPSMT"/>
              </a:rPr>
              <a:t>– поляризационное сопротивление системы.</a:t>
            </a:r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5101" y="2754339"/>
            <a:ext cx="2898450" cy="1002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3718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89398" y="429992"/>
            <a:ext cx="11359166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NewRomanPS-BoldMT"/>
              </a:rPr>
              <a:t>КОРРОЗИОННЫЙ ПРОЦЕСС С ВОДОРОДНОЙ ДЕПОЛЯРИЗАЦИЕЙ</a:t>
            </a:r>
          </a:p>
          <a:p>
            <a:endParaRPr lang="ru-RU" b="1" dirty="0">
              <a:latin typeface="TimesNewRomanPS-BoldMT"/>
            </a:endParaRPr>
          </a:p>
          <a:p>
            <a:r>
              <a:rPr lang="ru-RU" dirty="0">
                <a:latin typeface="TimesNewRomanPSMT"/>
              </a:rPr>
              <a:t>Коррозию металлов, при которой катодная реакция </a:t>
            </a:r>
            <a:r>
              <a:rPr lang="ru-RU" dirty="0" smtClean="0">
                <a:latin typeface="TimesNewRomanPSMT"/>
              </a:rPr>
              <a:t>осуществляется </a:t>
            </a:r>
            <a:r>
              <a:rPr lang="ru-RU" dirty="0">
                <a:latin typeface="TimesNewRomanPSMT"/>
              </a:rPr>
              <a:t>с выделением водорода, называют </a:t>
            </a:r>
            <a:r>
              <a:rPr lang="ru-RU" b="1" dirty="0">
                <a:latin typeface="TimesNewRomanPSMT"/>
              </a:rPr>
              <a:t>коррозией металлов с </a:t>
            </a:r>
            <a:r>
              <a:rPr lang="ru-RU" b="1" dirty="0" smtClean="0">
                <a:latin typeface="TimesNewRomanPSMT"/>
              </a:rPr>
              <a:t>водородной деполяризацией.</a:t>
            </a:r>
            <a:endParaRPr lang="ru-RU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89398" y="2310512"/>
            <a:ext cx="112303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NewRomanPSMT"/>
              </a:rPr>
              <a:t>где </a:t>
            </a:r>
            <a:r>
              <a:rPr lang="ru-RU" dirty="0" smtClean="0">
                <a:latin typeface="TimesNewRomanPSMT"/>
              </a:rPr>
              <a:t>(</a:t>
            </a:r>
            <a:r>
              <a:rPr lang="ru-RU" i="1" dirty="0" smtClean="0">
                <a:latin typeface="TimesNewRomanPS-ItalicMT"/>
              </a:rPr>
              <a:t>E</a:t>
            </a:r>
            <a:r>
              <a:rPr lang="ru-RU" sz="1100" i="1" dirty="0" smtClean="0">
                <a:latin typeface="TimesNewRomanPS-ItalicMT"/>
              </a:rPr>
              <a:t>Н2</a:t>
            </a:r>
            <a:r>
              <a:rPr lang="ru-RU" dirty="0" smtClean="0">
                <a:latin typeface="TimesNewRomanPSMT"/>
              </a:rPr>
              <a:t>)</a:t>
            </a:r>
            <a:r>
              <a:rPr lang="ru-RU" sz="1100" dirty="0" err="1" smtClean="0">
                <a:latin typeface="TimesNewRomanPSMT"/>
              </a:rPr>
              <a:t>обр</a:t>
            </a:r>
            <a:r>
              <a:rPr lang="ru-RU" sz="1200" dirty="0" smtClean="0">
                <a:latin typeface="TimesNewRomanPSMT"/>
              </a:rPr>
              <a:t> </a:t>
            </a:r>
            <a:r>
              <a:rPr lang="ru-RU" dirty="0">
                <a:latin typeface="TimesNewRomanPSMT"/>
              </a:rPr>
              <a:t>– обратимый потенциал водородного электрода в </a:t>
            </a:r>
            <a:r>
              <a:rPr lang="ru-RU" dirty="0" smtClean="0">
                <a:latin typeface="TimesNewRomanPSMT"/>
              </a:rPr>
              <a:t>данных условиях</a:t>
            </a:r>
            <a:r>
              <a:rPr lang="ru-RU" dirty="0">
                <a:latin typeface="TimesNewRomanPSMT"/>
              </a:rPr>
              <a:t>: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90952" y="1590094"/>
            <a:ext cx="2644200" cy="63457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56900" y="2851541"/>
            <a:ext cx="4678200" cy="1154918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86519" y="4178156"/>
            <a:ext cx="8958247" cy="2020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8781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94354" y="264367"/>
            <a:ext cx="3576170" cy="6016081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798354" y="663992"/>
            <a:ext cx="6096000" cy="270843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  <a:latin typeface="TimesNewRomanPSMT"/>
              </a:rPr>
              <a:t>Схема катодного процесса водородной деполяризации</a:t>
            </a:r>
            <a:r>
              <a:rPr lang="ru-RU" sz="2000" b="1" dirty="0" smtClean="0">
                <a:solidFill>
                  <a:srgbClr val="FF0000"/>
                </a:solidFill>
                <a:latin typeface="TimesNewRomanPSMT"/>
              </a:rPr>
              <a:t>:</a:t>
            </a:r>
          </a:p>
          <a:p>
            <a:endParaRPr lang="ru-RU" sz="2000" dirty="0">
              <a:latin typeface="TimesNewRomanPSMT"/>
            </a:endParaRPr>
          </a:p>
          <a:p>
            <a:r>
              <a:rPr lang="ru-RU" i="1" dirty="0">
                <a:latin typeface="TimesNewRomanPS-ItalicMT"/>
              </a:rPr>
              <a:t>П </a:t>
            </a:r>
            <a:r>
              <a:rPr lang="ru-RU" dirty="0">
                <a:latin typeface="TimesNewRomanPSMT"/>
              </a:rPr>
              <a:t>– слой Прандтля; </a:t>
            </a:r>
            <a:endParaRPr lang="ru-RU" dirty="0" smtClean="0">
              <a:latin typeface="TimesNewRomanPSMT"/>
            </a:endParaRPr>
          </a:p>
          <a:p>
            <a:r>
              <a:rPr lang="el-GR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ru-RU" sz="2000" i="1" dirty="0" smtClean="0">
                <a:latin typeface="SymbolMT,Italic"/>
              </a:rPr>
              <a:t> </a:t>
            </a:r>
            <a:r>
              <a:rPr lang="ru-RU" dirty="0">
                <a:latin typeface="TimesNewRomanPSMT"/>
              </a:rPr>
              <a:t>– диффузионный слой; </a:t>
            </a:r>
            <a:endParaRPr lang="ru-RU" dirty="0" smtClean="0">
              <a:latin typeface="TimesNewRomanPSMT"/>
            </a:endParaRPr>
          </a:p>
          <a:p>
            <a:r>
              <a:rPr lang="ru-RU" i="1" dirty="0" smtClean="0">
                <a:latin typeface="TimesNewRomanPS-ItalicMT"/>
              </a:rPr>
              <a:t>К </a:t>
            </a:r>
            <a:r>
              <a:rPr lang="ru-RU" dirty="0">
                <a:latin typeface="TimesNewRomanPSMT"/>
              </a:rPr>
              <a:t>– катодный </a:t>
            </a:r>
            <a:r>
              <a:rPr lang="ru-RU" dirty="0" smtClean="0">
                <a:latin typeface="TimesNewRomanPSMT"/>
              </a:rPr>
              <a:t>участок поверхности </a:t>
            </a:r>
            <a:r>
              <a:rPr lang="ru-RU" dirty="0">
                <a:latin typeface="TimesNewRomanPSMT"/>
              </a:rPr>
              <a:t>корродирующего металла; </a:t>
            </a:r>
            <a:endParaRPr lang="ru-RU" dirty="0" smtClean="0">
              <a:latin typeface="TimesNewRomanPSMT"/>
            </a:endParaRPr>
          </a:p>
          <a:p>
            <a:endParaRPr lang="ru-RU" dirty="0" smtClean="0">
              <a:latin typeface="TimesNewRomanPSMT"/>
            </a:endParaRPr>
          </a:p>
          <a:p>
            <a:r>
              <a:rPr lang="ru-RU" i="1" dirty="0" smtClean="0">
                <a:latin typeface="TimesNewRomanPS-ItalicMT"/>
              </a:rPr>
              <a:t>1 – 6 </a:t>
            </a:r>
            <a:r>
              <a:rPr lang="ru-RU" dirty="0">
                <a:latin typeface="TimesNewRomanPSMT"/>
              </a:rPr>
              <a:t>– стадии процесса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2738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3698" y="1142964"/>
            <a:ext cx="3559500" cy="71071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64419" y="2828210"/>
            <a:ext cx="4322250" cy="149758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93244" y="4857413"/>
            <a:ext cx="3864600" cy="65995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7" name="Прямоугольник 6"/>
              <p:cNvSpPr/>
              <p:nvPr/>
            </p:nvSpPr>
            <p:spPr>
              <a:xfrm>
                <a:off x="497983" y="242888"/>
                <a:ext cx="11286186" cy="15053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b="1" u="sng" dirty="0" smtClean="0">
                    <a:latin typeface="TimesNewRomanPSMT"/>
                  </a:rPr>
                  <a:t>Водородная деполяризация в кислых средах состоит из следующих </a:t>
                </a:r>
                <a:r>
                  <a:rPr lang="ru-RU" b="1" u="sng" dirty="0">
                    <a:latin typeface="TimesNewRomanPSMT"/>
                  </a:rPr>
                  <a:t>стадий (</a:t>
                </a:r>
                <a:r>
                  <a:rPr lang="ru-RU" b="1" u="sng" dirty="0" smtClean="0">
                    <a:latin typeface="TimesNewRomanPSMT"/>
                  </a:rPr>
                  <a:t>рис.):</a:t>
                </a:r>
              </a:p>
              <a:p>
                <a:endParaRPr lang="ru-RU" dirty="0">
                  <a:latin typeface="TimesNewRomanPSMT"/>
                </a:endParaRPr>
              </a:p>
              <a:p>
                <a:r>
                  <a:rPr lang="ru-RU" dirty="0">
                    <a:latin typeface="TimesNewRomanPSMT"/>
                  </a:rPr>
                  <a:t>1) подвод (конвекция и диффузия) гидратированных ионов </a:t>
                </a:r>
                <a:r>
                  <a:rPr lang="ru-RU" dirty="0" smtClean="0">
                    <a:latin typeface="TimesNewRomanPSMT"/>
                  </a:rPr>
                  <a:t>водорода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ru-RU" i="1" dirty="0">
                            <a:latin typeface="TimesNewRomanPS-ItalicMT"/>
                          </a:rPr>
                          <m:t>H</m:t>
                        </m:r>
                      </m:e>
                      <m:sup>
                        <m:r>
                          <a:rPr lang="uk-UA" b="0" i="1" smtClean="0">
                            <a:latin typeface="Cambria Math" panose="02040503050406030204" pitchFamily="18" charset="0"/>
                          </a:rPr>
                          <m:t>2+</m:t>
                        </m:r>
                      </m:sup>
                    </m:sSup>
                    <m:r>
                      <a:rPr lang="uk-UA" b="0" i="1" smtClean="0">
                        <a:latin typeface="Cambria Math" panose="02040503050406030204" pitchFamily="18" charset="0"/>
                      </a:rPr>
                      <m:t>∗</m:t>
                    </m:r>
                  </m:oMath>
                </a14:m>
                <a:r>
                  <a:rPr lang="ru-RU" i="1" dirty="0" smtClean="0">
                    <a:latin typeface="TimesNewRomanPS-ItalicMT"/>
                  </a:rPr>
                  <a:t>H</a:t>
                </a:r>
                <a:r>
                  <a:rPr lang="ru-RU" sz="1100" i="1" dirty="0" smtClean="0">
                    <a:latin typeface="TimesNewRomanPS-ItalicMT"/>
                  </a:rPr>
                  <a:t>2</a:t>
                </a:r>
                <a:r>
                  <a:rPr lang="ru-RU" i="1" dirty="0" smtClean="0">
                    <a:latin typeface="TimesNewRomanPS-ItalicMT"/>
                  </a:rPr>
                  <a:t>O </a:t>
                </a:r>
                <a:r>
                  <a:rPr lang="ru-RU" dirty="0" smtClean="0">
                    <a:latin typeface="TimesNewRomanPSMT"/>
                  </a:rPr>
                  <a:t>к </a:t>
                </a:r>
                <a:r>
                  <a:rPr lang="ru-RU" dirty="0">
                    <a:latin typeface="TimesNewRomanPSMT"/>
                  </a:rPr>
                  <a:t>катодным участкам поверхности </a:t>
                </a:r>
                <a:r>
                  <a:rPr lang="ru-RU" dirty="0" smtClean="0">
                    <a:latin typeface="TimesNewRomanPSMT"/>
                  </a:rPr>
                  <a:t>корродирующего металла</a:t>
                </a:r>
                <a:r>
                  <a:rPr lang="ru-RU" dirty="0">
                    <a:latin typeface="TimesNewRomanPSMT"/>
                  </a:rPr>
                  <a:t>;</a:t>
                </a:r>
              </a:p>
              <a:p>
                <a:r>
                  <a:rPr lang="ru-RU" dirty="0">
                    <a:latin typeface="TimesNewRomanPSMT"/>
                  </a:rPr>
                  <a:t>2) разряд водородных ионов в соответствии с реакцией</a:t>
                </a:r>
                <a:endParaRPr lang="ru-RU" dirty="0"/>
              </a:p>
            </p:txBody>
          </p:sp>
        </mc:Choice>
        <mc:Fallback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983" y="242888"/>
                <a:ext cx="11286186" cy="1505348"/>
              </a:xfrm>
              <a:prstGeom prst="rect">
                <a:avLst/>
              </a:prstGeom>
              <a:blipFill rotWithShape="0">
                <a:blip r:embed="rId5"/>
                <a:stretch>
                  <a:fillRect l="-486" t="-2429" b="-52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Прямоугольник 7"/>
          <p:cNvSpPr/>
          <p:nvPr/>
        </p:nvSpPr>
        <p:spPr>
          <a:xfrm>
            <a:off x="497983" y="1826558"/>
            <a:ext cx="1128618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NewRomanPSMT"/>
              </a:rPr>
              <a:t>3) растворение и диффузия части адсорбированных атомов </a:t>
            </a:r>
            <a:r>
              <a:rPr lang="ru-RU" sz="800" i="1" dirty="0" err="1">
                <a:latin typeface="TimesNewRomanPS-ItalicMT"/>
              </a:rPr>
              <a:t>адс</a:t>
            </a:r>
            <a:r>
              <a:rPr lang="ru-RU" sz="800" i="1" dirty="0">
                <a:latin typeface="TimesNewRomanPS-ItalicMT"/>
              </a:rPr>
              <a:t> </a:t>
            </a:r>
            <a:r>
              <a:rPr lang="ru-RU" i="1" dirty="0">
                <a:latin typeface="TimesNewRomanPS-ItalicMT"/>
              </a:rPr>
              <a:t>H </a:t>
            </a:r>
            <a:r>
              <a:rPr lang="ru-RU" dirty="0" smtClean="0">
                <a:latin typeface="TimesNewRomanPSMT"/>
              </a:rPr>
              <a:t>в металле</a:t>
            </a:r>
            <a:r>
              <a:rPr lang="ru-RU" dirty="0">
                <a:latin typeface="TimesNewRomanPSMT"/>
              </a:rPr>
              <a:t>;</a:t>
            </a:r>
          </a:p>
          <a:p>
            <a:endParaRPr lang="ru-RU" dirty="0" smtClean="0">
              <a:latin typeface="TimesNewRomanPSMT"/>
            </a:endParaRPr>
          </a:p>
          <a:p>
            <a:r>
              <a:rPr lang="ru-RU" dirty="0" smtClean="0">
                <a:latin typeface="TimesNewRomanPSMT"/>
              </a:rPr>
              <a:t>4</a:t>
            </a:r>
            <a:r>
              <a:rPr lang="ru-RU" dirty="0">
                <a:latin typeface="TimesNewRomanPSMT"/>
              </a:rPr>
              <a:t>) рекомбинация водородных атомов по реакции </a:t>
            </a:r>
            <a:r>
              <a:rPr lang="ru-RU" dirty="0" smtClean="0">
                <a:latin typeface="TimesNewRomanPSMT"/>
              </a:rPr>
              <a:t>(1) </a:t>
            </a:r>
            <a:r>
              <a:rPr lang="ru-RU" dirty="0">
                <a:latin typeface="TimesNewRomanPSMT"/>
              </a:rPr>
              <a:t>или </a:t>
            </a:r>
            <a:r>
              <a:rPr lang="ru-RU" dirty="0" smtClean="0">
                <a:latin typeface="TimesNewRomanPSMT"/>
              </a:rPr>
              <a:t>электрохимическая </a:t>
            </a:r>
            <a:r>
              <a:rPr lang="ru-RU" dirty="0">
                <a:latin typeface="TimesNewRomanPSMT"/>
              </a:rPr>
              <a:t>десорбция по реакции (</a:t>
            </a:r>
            <a:r>
              <a:rPr lang="ru-RU" dirty="0" smtClean="0">
                <a:latin typeface="TimesNewRomanPSMT"/>
              </a:rPr>
              <a:t>2):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9092485" y="3065172"/>
            <a:ext cx="12750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(1)</a:t>
            </a:r>
          </a:p>
          <a:p>
            <a:endParaRPr lang="uk-UA" dirty="0"/>
          </a:p>
          <a:p>
            <a:r>
              <a:rPr lang="uk-UA" dirty="0" smtClean="0"/>
              <a:t>(2)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97983" y="4211082"/>
            <a:ext cx="111960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NewRomanPSMT"/>
              </a:rPr>
              <a:t>5) отвод молекул водорода от катодных участков в объем </a:t>
            </a:r>
            <a:r>
              <a:rPr lang="ru-RU" dirty="0" smtClean="0">
                <a:latin typeface="TimesNewRomanPSMT"/>
              </a:rPr>
              <a:t>электролита </a:t>
            </a:r>
            <a:r>
              <a:rPr lang="ru-RU" dirty="0">
                <a:latin typeface="TimesNewRomanPSMT"/>
              </a:rPr>
              <a:t>и их выделение в атмосферу;</a:t>
            </a:r>
          </a:p>
          <a:p>
            <a:r>
              <a:rPr lang="ru-RU" dirty="0">
                <a:latin typeface="TimesNewRomanPSMT"/>
              </a:rPr>
              <a:t>6) образование и отрыв пузырька водорода от поверхности </a:t>
            </a:r>
            <a:r>
              <a:rPr lang="ru-RU" dirty="0" smtClean="0">
                <a:latin typeface="TimesNewRomanPSMT"/>
              </a:rPr>
              <a:t>металла </a:t>
            </a:r>
            <a:r>
              <a:rPr lang="ru-RU" dirty="0">
                <a:latin typeface="TimesNewRomanPSMT"/>
              </a:rPr>
              <a:t>по реакции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850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5002" y="3338681"/>
            <a:ext cx="11320530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dirty="0">
                <a:latin typeface="TimesNewRomanPSMT"/>
              </a:rPr>
              <a:t>Таким образом, </a:t>
            </a:r>
            <a:r>
              <a:rPr lang="ru-RU" b="1" dirty="0">
                <a:solidFill>
                  <a:srgbClr val="FF0000"/>
                </a:solidFill>
                <a:latin typeface="TimesNewRomanPSMT"/>
              </a:rPr>
              <a:t>коррозия металлов с водородной </a:t>
            </a:r>
            <a:r>
              <a:rPr lang="ru-RU" b="1" dirty="0" smtClean="0">
                <a:solidFill>
                  <a:srgbClr val="FF0000"/>
                </a:solidFill>
                <a:latin typeface="TimesNewRomanPSMT"/>
              </a:rPr>
              <a:t>деполяризацией характеризуется:</a:t>
            </a:r>
            <a:endParaRPr lang="ru-RU" b="1" dirty="0">
              <a:solidFill>
                <a:srgbClr val="FF0000"/>
              </a:solidFill>
              <a:latin typeface="TimesNewRomanPSMT"/>
            </a:endParaRPr>
          </a:p>
          <a:p>
            <a:pPr>
              <a:lnSpc>
                <a:spcPct val="150000"/>
              </a:lnSpc>
            </a:pPr>
            <a:r>
              <a:rPr lang="ru-RU" dirty="0" smtClean="0">
                <a:latin typeface="SymbolMT"/>
              </a:rPr>
              <a:t>- </a:t>
            </a:r>
            <a:r>
              <a:rPr lang="ru-RU" dirty="0" smtClean="0">
                <a:latin typeface="TimesNewRomanPSMT"/>
              </a:rPr>
              <a:t>большой </a:t>
            </a:r>
            <a:r>
              <a:rPr lang="ru-RU" dirty="0">
                <a:latin typeface="TimesNewRomanPSMT"/>
              </a:rPr>
              <a:t>зависимостью скорости коррозии метала от </a:t>
            </a:r>
            <a:r>
              <a:rPr lang="ru-RU" i="1" dirty="0">
                <a:latin typeface="TimesNewRomanPS-ItalicMT"/>
              </a:rPr>
              <a:t>рН </a:t>
            </a:r>
            <a:r>
              <a:rPr lang="ru-RU" dirty="0" smtClean="0">
                <a:latin typeface="TimesNewRomanPSMT"/>
              </a:rPr>
              <a:t>раствора</a:t>
            </a:r>
            <a:r>
              <a:rPr lang="ru-RU" dirty="0">
                <a:latin typeface="TimesNewRomanPSMT"/>
              </a:rPr>
              <a:t>;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latin typeface="SymbolMT"/>
              </a:rPr>
              <a:t>- </a:t>
            </a:r>
            <a:r>
              <a:rPr lang="ru-RU" dirty="0" smtClean="0">
                <a:latin typeface="TimesNewRomanPSMT"/>
              </a:rPr>
              <a:t>большой </a:t>
            </a:r>
            <a:r>
              <a:rPr lang="ru-RU" dirty="0">
                <a:latin typeface="TimesNewRomanPSMT"/>
              </a:rPr>
              <a:t>зависимостью коррозионной стойкости сплавов от </a:t>
            </a:r>
            <a:r>
              <a:rPr lang="ru-RU" dirty="0" smtClean="0">
                <a:latin typeface="TimesNewRomanPSMT"/>
              </a:rPr>
              <a:t>их природы </a:t>
            </a:r>
            <a:r>
              <a:rPr lang="ru-RU" dirty="0">
                <a:latin typeface="TimesNewRomanPSMT"/>
              </a:rPr>
              <a:t>и содержания в них катодных примесей;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latin typeface="TimesNewRomanPSMT"/>
              </a:rPr>
              <a:t>- увеличением </a:t>
            </a:r>
            <a:r>
              <a:rPr lang="ru-RU" dirty="0">
                <a:latin typeface="TimesNewRomanPSMT"/>
              </a:rPr>
              <a:t>скорости коррозии во времени, что связано </a:t>
            </a:r>
            <a:r>
              <a:rPr lang="ru-RU" dirty="0" smtClean="0">
                <a:latin typeface="TimesNewRomanPSMT"/>
              </a:rPr>
              <a:t>с ростом </a:t>
            </a:r>
            <a:r>
              <a:rPr lang="ru-RU" dirty="0">
                <a:latin typeface="TimesNewRomanPSMT"/>
              </a:rPr>
              <a:t>посторонних примесей на поверхности металла в </a:t>
            </a:r>
            <a:r>
              <a:rPr lang="ru-RU" dirty="0" smtClean="0">
                <a:latin typeface="TimesNewRomanPSMT"/>
              </a:rPr>
              <a:t>результате его </a:t>
            </a:r>
            <a:r>
              <a:rPr lang="ru-RU" dirty="0">
                <a:latin typeface="TimesNewRomanPSMT"/>
              </a:rPr>
              <a:t>растворения;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latin typeface="SymbolMT"/>
              </a:rPr>
              <a:t>- </a:t>
            </a:r>
            <a:r>
              <a:rPr lang="ru-RU" dirty="0" smtClean="0">
                <a:latin typeface="TimesNewRomanPSMT"/>
              </a:rPr>
              <a:t>возможностью </a:t>
            </a:r>
            <a:r>
              <a:rPr lang="ru-RU" dirty="0">
                <a:latin typeface="TimesNewRomanPSMT"/>
              </a:rPr>
              <a:t>появления водородной хрупкости металлов.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76517" y="484263"/>
            <a:ext cx="1121749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NewRomanPSMT"/>
              </a:rPr>
              <a:t>Коррозия металлов с водородной деполяризацией имеет место</a:t>
            </a:r>
            <a:r>
              <a:rPr lang="ru-RU" dirty="0" smtClean="0">
                <a:latin typeface="TimesNewRomanPSMT"/>
              </a:rPr>
              <a:t>:</a:t>
            </a:r>
          </a:p>
          <a:p>
            <a:pPr algn="just"/>
            <a:endParaRPr lang="ru-RU" dirty="0">
              <a:latin typeface="TimesNewRomanPSMT"/>
            </a:endParaRPr>
          </a:p>
          <a:p>
            <a:pPr indent="450850" algn="just"/>
            <a:r>
              <a:rPr lang="ru-RU" dirty="0" smtClean="0">
                <a:latin typeface="SymbolMT"/>
              </a:rPr>
              <a:t>- </a:t>
            </a:r>
            <a:r>
              <a:rPr lang="ru-RU" dirty="0" smtClean="0">
                <a:latin typeface="TimesNewRomanPSMT"/>
              </a:rPr>
              <a:t>при </a:t>
            </a:r>
            <a:r>
              <a:rPr lang="ru-RU" dirty="0">
                <a:latin typeface="TimesNewRomanPSMT"/>
              </a:rPr>
              <a:t>высокой активности ионов водорода, т.е. в растворах </a:t>
            </a:r>
            <a:r>
              <a:rPr lang="ru-RU" dirty="0" smtClean="0">
                <a:latin typeface="TimesNewRomanPSMT"/>
              </a:rPr>
              <a:t>кислот</a:t>
            </a:r>
            <a:r>
              <a:rPr lang="ru-RU" dirty="0">
                <a:latin typeface="TimesNewRomanPSMT"/>
              </a:rPr>
              <a:t>, например, кислотное растворение железа, цинка и других </a:t>
            </a:r>
            <a:r>
              <a:rPr lang="ru-RU" dirty="0" smtClean="0">
                <a:latin typeface="TimesNewRomanPSMT"/>
              </a:rPr>
              <a:t>металлов</a:t>
            </a:r>
            <a:r>
              <a:rPr lang="ru-RU" dirty="0">
                <a:latin typeface="TimesNewRomanPSMT"/>
              </a:rPr>
              <a:t>;</a:t>
            </a:r>
          </a:p>
          <a:p>
            <a:pPr indent="450850" algn="just"/>
            <a:r>
              <a:rPr lang="ru-RU" dirty="0" smtClean="0">
                <a:latin typeface="SymbolMT"/>
              </a:rPr>
              <a:t>- </a:t>
            </a:r>
            <a:r>
              <a:rPr lang="ru-RU" dirty="0" smtClean="0">
                <a:latin typeface="TimesNewRomanPSMT"/>
              </a:rPr>
              <a:t>при </a:t>
            </a:r>
            <a:r>
              <a:rPr lang="ru-RU" dirty="0">
                <a:latin typeface="TimesNewRomanPSMT"/>
              </a:rPr>
              <a:t>достаточно отрицательных значениях потенциала </a:t>
            </a:r>
            <a:r>
              <a:rPr lang="ru-RU" dirty="0" smtClean="0">
                <a:latin typeface="TimesNewRomanPSMT"/>
              </a:rPr>
              <a:t>ионизации </a:t>
            </a:r>
            <a:r>
              <a:rPr lang="ru-RU" dirty="0">
                <a:latin typeface="TimesNewRomanPSMT"/>
              </a:rPr>
              <a:t>металла, например, коррозия магния в воде или в растворах солей.</a:t>
            </a:r>
          </a:p>
          <a:p>
            <a:pPr algn="just"/>
            <a:endParaRPr lang="ru-RU" dirty="0" smtClean="0">
              <a:latin typeface="TimesNewRomanPSMT"/>
            </a:endParaRPr>
          </a:p>
          <a:p>
            <a:pPr algn="just"/>
            <a:r>
              <a:rPr lang="ru-RU" dirty="0" smtClean="0">
                <a:latin typeface="TimesNewRomanPSMT"/>
              </a:rPr>
              <a:t>На </a:t>
            </a:r>
            <a:r>
              <a:rPr lang="ru-RU" dirty="0">
                <a:latin typeface="TimesNewRomanPSMT"/>
              </a:rPr>
              <a:t>практике с такими явлениями сталкиваются при хранении </a:t>
            </a:r>
            <a:r>
              <a:rPr lang="ru-RU" dirty="0" smtClean="0">
                <a:latin typeface="TimesNewRomanPSMT"/>
              </a:rPr>
              <a:t>и перевозке </a:t>
            </a:r>
            <a:r>
              <a:rPr lang="ru-RU" dirty="0">
                <a:latin typeface="TimesNewRomanPSMT"/>
              </a:rPr>
              <a:t>кислот, при кислотном травлении металлов, при </a:t>
            </a:r>
            <a:r>
              <a:rPr lang="ru-RU" dirty="0" smtClean="0">
                <a:latin typeface="TimesNewRomanPSMT"/>
              </a:rPr>
              <a:t>получении кислот </a:t>
            </a:r>
            <a:r>
              <a:rPr lang="ru-RU" dirty="0">
                <a:latin typeface="TimesNewRomanPSMT"/>
              </a:rPr>
              <a:t>на стадии абсорбции.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3402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2585" y="2190113"/>
            <a:ext cx="5593500" cy="130721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5999" y="838751"/>
            <a:ext cx="2644200" cy="81225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21793" y="3497328"/>
            <a:ext cx="8945700" cy="208462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455053" y="192420"/>
            <a:ext cx="1128189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NewRomanPSMT"/>
              </a:rPr>
              <a:t>Процессы коррозии металлов, у которых катодная реакция </a:t>
            </a:r>
            <a:r>
              <a:rPr lang="ru-RU" dirty="0" smtClean="0">
                <a:latin typeface="TimesNewRomanPSMT"/>
              </a:rPr>
              <a:t>осуществляется </a:t>
            </a:r>
            <a:r>
              <a:rPr lang="ru-RU" dirty="0">
                <a:latin typeface="TimesNewRomanPSMT"/>
              </a:rPr>
              <a:t>с участием растворенного в электролите кислорода, </a:t>
            </a:r>
            <a:r>
              <a:rPr lang="ru-RU" dirty="0" smtClean="0">
                <a:latin typeface="TimesNewRomanPSMT"/>
              </a:rPr>
              <a:t>называются </a:t>
            </a:r>
            <a:r>
              <a:rPr lang="ru-RU" b="1" dirty="0">
                <a:latin typeface="TimesNewRomanPSMT"/>
              </a:rPr>
              <a:t>коррозией с кислородной </a:t>
            </a:r>
            <a:r>
              <a:rPr lang="ru-RU" b="1" dirty="0" smtClean="0">
                <a:latin typeface="TimesNewRomanPSMT"/>
              </a:rPr>
              <a:t>деполяризацией</a:t>
            </a:r>
            <a:r>
              <a:rPr lang="ru-RU" dirty="0" smtClean="0">
                <a:latin typeface="TimesNewRomanPSMT"/>
              </a:rPr>
              <a:t>.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55052" y="1676616"/>
            <a:ext cx="112818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NewRomanPSMT"/>
              </a:rPr>
              <a:t>где </a:t>
            </a:r>
            <a:r>
              <a:rPr lang="ru-RU" dirty="0" smtClean="0">
                <a:latin typeface="TimesNewRomanPSMT"/>
              </a:rPr>
              <a:t>(</a:t>
            </a:r>
            <a:r>
              <a:rPr lang="ru-RU" i="1" dirty="0" smtClean="0">
                <a:latin typeface="TimesNewRomanPS-ItalicMT"/>
              </a:rPr>
              <a:t>E</a:t>
            </a:r>
            <a:r>
              <a:rPr lang="ru-RU" sz="1100" i="1" dirty="0" smtClean="0">
                <a:latin typeface="TimesNewRomanPS-ItalicMT"/>
              </a:rPr>
              <a:t>О2</a:t>
            </a:r>
            <a:r>
              <a:rPr lang="ru-RU" dirty="0" smtClean="0">
                <a:latin typeface="TimesNewRomanPSMT"/>
              </a:rPr>
              <a:t>)</a:t>
            </a:r>
            <a:r>
              <a:rPr lang="ru-RU" sz="1100" dirty="0" err="1" smtClean="0">
                <a:latin typeface="TimesNewRomanPSMT"/>
              </a:rPr>
              <a:t>обр</a:t>
            </a:r>
            <a:r>
              <a:rPr lang="ru-RU" sz="1200" dirty="0" smtClean="0">
                <a:latin typeface="TimesNewRomanPSMT"/>
              </a:rPr>
              <a:t> </a:t>
            </a:r>
            <a:r>
              <a:rPr lang="ru-RU" dirty="0">
                <a:latin typeface="TimesNewRomanPSMT"/>
              </a:rPr>
              <a:t>– обратимый потенциал кислородного электрода в </a:t>
            </a:r>
            <a:r>
              <a:rPr lang="ru-RU" dirty="0" smtClean="0">
                <a:latin typeface="TimesNewRomanPSMT"/>
              </a:rPr>
              <a:t>данных условиях</a:t>
            </a:r>
            <a:r>
              <a:rPr lang="ru-RU" dirty="0">
                <a:latin typeface="TimesNewRomanPSMT"/>
              </a:rPr>
              <a:t>,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55052" y="5697864"/>
            <a:ext cx="1128189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NewRomanPSMT"/>
              </a:rPr>
              <a:t>С кислородной деполяризацией </a:t>
            </a:r>
            <a:r>
              <a:rPr lang="ru-RU" dirty="0" err="1">
                <a:latin typeface="TimesNewRomanPSMT"/>
              </a:rPr>
              <a:t>корродируют</a:t>
            </a:r>
            <a:r>
              <a:rPr lang="ru-RU" dirty="0">
                <a:latin typeface="TimesNewRomanPSMT"/>
              </a:rPr>
              <a:t> металлы, </a:t>
            </a:r>
            <a:r>
              <a:rPr lang="ru-RU" dirty="0" smtClean="0">
                <a:latin typeface="TimesNewRomanPSMT"/>
              </a:rPr>
              <a:t>находящиеся </a:t>
            </a:r>
            <a:r>
              <a:rPr lang="ru-RU" dirty="0">
                <a:latin typeface="TimesNewRomanPSMT"/>
              </a:rPr>
              <a:t>в атмосфере или соприкасающиеся с водой и растворами </a:t>
            </a:r>
            <a:r>
              <a:rPr lang="ru-RU" dirty="0" smtClean="0">
                <a:latin typeface="TimesNewRomanPSMT"/>
              </a:rPr>
              <a:t>солей</a:t>
            </a:r>
            <a:r>
              <a:rPr lang="ru-RU" dirty="0">
                <a:latin typeface="TimesNewRomanPSMT"/>
              </a:rPr>
              <a:t>. Это могут быть обшивка судов в речной или морской воде, </a:t>
            </a:r>
            <a:r>
              <a:rPr lang="ru-RU" dirty="0" smtClean="0">
                <a:latin typeface="TimesNewRomanPSMT"/>
              </a:rPr>
              <a:t>оборудование </a:t>
            </a:r>
            <a:r>
              <a:rPr lang="ru-RU" dirty="0">
                <a:latin typeface="TimesNewRomanPSMT"/>
              </a:rPr>
              <a:t>охладительных систем химических заводов, </a:t>
            </a:r>
            <a:r>
              <a:rPr lang="ru-RU" dirty="0" smtClean="0">
                <a:latin typeface="TimesNewRomanPSMT"/>
              </a:rPr>
              <a:t>магистральные </a:t>
            </a:r>
            <a:r>
              <a:rPr lang="ru-RU" dirty="0">
                <a:latin typeface="TimesNewRomanPSMT"/>
              </a:rPr>
              <a:t>трубопроводы и т.д.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361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5034" y="3477323"/>
            <a:ext cx="4423950" cy="1332598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47730" y="364978"/>
            <a:ext cx="11307650" cy="3449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NewRomanPSMT"/>
              </a:rPr>
              <a:t>Катодный процесс кислородной деполяризации включает </a:t>
            </a:r>
            <a:r>
              <a:rPr lang="ru-RU" b="1" u="sng" dirty="0" smtClean="0">
                <a:latin typeface="TimesNewRomanPSMT"/>
              </a:rPr>
              <a:t>следующие </a:t>
            </a:r>
            <a:r>
              <a:rPr lang="ru-RU" b="1" u="sng" dirty="0">
                <a:latin typeface="TimesNewRomanPSMT"/>
              </a:rPr>
              <a:t>последовательные стадии </a:t>
            </a:r>
            <a:r>
              <a:rPr lang="ru-RU" dirty="0">
                <a:latin typeface="TimesNewRomanPSMT"/>
              </a:rPr>
              <a:t>(</a:t>
            </a:r>
            <a:r>
              <a:rPr lang="ru-RU" dirty="0" smtClean="0">
                <a:latin typeface="TimesNewRomanPSMT"/>
              </a:rPr>
              <a:t>рис.):</a:t>
            </a:r>
          </a:p>
          <a:p>
            <a:endParaRPr lang="ru-RU" dirty="0">
              <a:latin typeface="TimesNewRomanPSMT"/>
            </a:endParaRPr>
          </a:p>
          <a:p>
            <a:pPr>
              <a:lnSpc>
                <a:spcPct val="114000"/>
              </a:lnSpc>
            </a:pPr>
            <a:r>
              <a:rPr lang="ru-RU" dirty="0">
                <a:latin typeface="TimesNewRomanPSMT"/>
              </a:rPr>
              <a:t>1) растворение кислорода воздуха в электролите;</a:t>
            </a:r>
          </a:p>
          <a:p>
            <a:pPr>
              <a:lnSpc>
                <a:spcPct val="114000"/>
              </a:lnSpc>
            </a:pPr>
            <a:r>
              <a:rPr lang="ru-RU" dirty="0">
                <a:latin typeface="TimesNewRomanPSMT"/>
              </a:rPr>
              <a:t>2) перенос растворенного кислорода в объеме электролита в </a:t>
            </a:r>
            <a:r>
              <a:rPr lang="ru-RU" dirty="0" smtClean="0">
                <a:latin typeface="TimesNewRomanPSMT"/>
              </a:rPr>
              <a:t>результате </a:t>
            </a:r>
            <a:r>
              <a:rPr lang="ru-RU" dirty="0">
                <a:latin typeface="TimesNewRomanPSMT"/>
              </a:rPr>
              <a:t>движения электролита;</a:t>
            </a:r>
          </a:p>
          <a:p>
            <a:pPr>
              <a:lnSpc>
                <a:spcPct val="114000"/>
              </a:lnSpc>
            </a:pPr>
            <a:r>
              <a:rPr lang="ru-RU" dirty="0">
                <a:latin typeface="TimesNewRomanPSMT"/>
              </a:rPr>
              <a:t>3) перенос кислорода в части слоя Прандтля толщиной </a:t>
            </a:r>
            <a:r>
              <a:rPr lang="ru-RU" i="1" dirty="0" smtClean="0">
                <a:latin typeface="TimesNewRomanPS-ItalicMT"/>
              </a:rPr>
              <a:t>П - </a:t>
            </a:r>
            <a:r>
              <a:rPr lang="el-G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ru-RU" i="1" dirty="0" smtClean="0">
                <a:latin typeface="TimesNewRomanPS-ItalicMT"/>
              </a:rPr>
              <a:t> </a:t>
            </a:r>
            <a:r>
              <a:rPr lang="ru-RU" dirty="0" smtClean="0">
                <a:latin typeface="TimesNewRomanPSMT"/>
              </a:rPr>
              <a:t>в результате </a:t>
            </a:r>
            <a:r>
              <a:rPr lang="ru-RU" dirty="0">
                <a:latin typeface="TimesNewRomanPSMT"/>
              </a:rPr>
              <a:t>движения электролита, т.е. конвекции;</a:t>
            </a:r>
          </a:p>
          <a:p>
            <a:pPr>
              <a:lnSpc>
                <a:spcPct val="114000"/>
              </a:lnSpc>
            </a:pPr>
            <a:r>
              <a:rPr lang="ru-RU" dirty="0">
                <a:latin typeface="TimesNewRomanPSMT"/>
              </a:rPr>
              <a:t>4) перенос кислорода в диффузионном слое электролита </a:t>
            </a:r>
            <a:r>
              <a:rPr lang="ru-RU" dirty="0" smtClean="0">
                <a:latin typeface="TimesNewRomanPSMT"/>
              </a:rPr>
              <a:t>толщиной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ru-RU" i="1" dirty="0" smtClean="0">
                <a:latin typeface="SymbolMT,Italic"/>
              </a:rPr>
              <a:t> </a:t>
            </a:r>
            <a:r>
              <a:rPr lang="ru-RU" dirty="0">
                <a:latin typeface="TimesNewRomanPSMT"/>
              </a:rPr>
              <a:t>или в пленке продуктов коррозии на металле к катодным </a:t>
            </a:r>
            <a:r>
              <a:rPr lang="ru-RU" dirty="0" smtClean="0">
                <a:latin typeface="TimesNewRomanPSMT"/>
              </a:rPr>
              <a:t>участкам </a:t>
            </a:r>
            <a:r>
              <a:rPr lang="ru-RU" dirty="0">
                <a:latin typeface="TimesNewRomanPSMT"/>
              </a:rPr>
              <a:t>поверхности корродирующего металла;</a:t>
            </a:r>
          </a:p>
          <a:p>
            <a:pPr>
              <a:lnSpc>
                <a:spcPct val="114000"/>
              </a:lnSpc>
            </a:pPr>
            <a:r>
              <a:rPr lang="ru-RU" dirty="0">
                <a:latin typeface="TimesNewRomanPSMT"/>
              </a:rPr>
              <a:t>5) ионизация кислорода – электрохимическая реакция в </a:t>
            </a:r>
            <a:r>
              <a:rPr lang="ru-RU" dirty="0" smtClean="0">
                <a:latin typeface="TimesNewRomanPSMT"/>
              </a:rPr>
              <a:t>нейтральных </a:t>
            </a:r>
            <a:r>
              <a:rPr lang="ru-RU" dirty="0">
                <a:latin typeface="TimesNewRomanPSMT"/>
              </a:rPr>
              <a:t>и щелочных </a:t>
            </a:r>
            <a:r>
              <a:rPr lang="ru-RU" dirty="0" smtClean="0">
                <a:latin typeface="TimesNewRomanPSMT"/>
              </a:rPr>
              <a:t>(1), </a:t>
            </a:r>
            <a:r>
              <a:rPr lang="ru-RU" dirty="0">
                <a:latin typeface="TimesNewRomanPSMT"/>
              </a:rPr>
              <a:t>в кислых (</a:t>
            </a:r>
            <a:r>
              <a:rPr lang="ru-RU" dirty="0" smtClean="0">
                <a:latin typeface="TimesNewRomanPSMT"/>
              </a:rPr>
              <a:t>2) </a:t>
            </a:r>
            <a:r>
              <a:rPr lang="ru-RU" dirty="0">
                <a:latin typeface="TimesNewRomanPSMT"/>
              </a:rPr>
              <a:t>растворах: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8796271" y="3543457"/>
            <a:ext cx="5795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(1)</a:t>
            </a:r>
          </a:p>
          <a:p>
            <a:endParaRPr lang="uk-UA" dirty="0"/>
          </a:p>
          <a:p>
            <a:endParaRPr lang="uk-UA" dirty="0" smtClean="0"/>
          </a:p>
          <a:p>
            <a:r>
              <a:rPr lang="uk-UA" dirty="0" smtClean="0"/>
              <a:t>(2)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47730" y="4979609"/>
            <a:ext cx="113076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NewRomanPSMT"/>
              </a:rPr>
              <a:t>6) диффузия и конвективный перенос ионов </a:t>
            </a:r>
            <a:r>
              <a:rPr lang="ru-RU" i="1" dirty="0" smtClean="0">
                <a:latin typeface="TimesNewRomanPS-ItalicMT"/>
              </a:rPr>
              <a:t>OH </a:t>
            </a:r>
            <a:r>
              <a:rPr lang="ru-RU" sz="800" dirty="0" smtClean="0">
                <a:latin typeface="SymbolMT"/>
              </a:rPr>
              <a:t> </a:t>
            </a:r>
            <a:r>
              <a:rPr lang="ru-RU" dirty="0">
                <a:latin typeface="TimesNewRomanPSMT"/>
              </a:rPr>
              <a:t>от </a:t>
            </a:r>
            <a:r>
              <a:rPr lang="ru-RU" dirty="0" smtClean="0">
                <a:latin typeface="TimesNewRomanPSMT"/>
              </a:rPr>
              <a:t>катодных участков </a:t>
            </a:r>
            <a:r>
              <a:rPr lang="ru-RU" dirty="0">
                <a:latin typeface="TimesNewRomanPSMT"/>
              </a:rPr>
              <a:t>поверхности корродирующего металла в глубь электролита.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2076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969" y="227765"/>
            <a:ext cx="4525650" cy="599034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82017" y="4397534"/>
            <a:ext cx="5034150" cy="2005242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4765619" y="395191"/>
            <a:ext cx="709582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  <a:latin typeface="TimesNewRomanPSMT"/>
              </a:rPr>
              <a:t>Схема катодного процесса кислородной деполяризации:</a:t>
            </a:r>
          </a:p>
          <a:p>
            <a:r>
              <a:rPr lang="ru-RU" i="1" dirty="0">
                <a:latin typeface="TimesNewRomanPS-ItalicMT"/>
              </a:rPr>
              <a:t>П </a:t>
            </a:r>
            <a:r>
              <a:rPr lang="ru-RU" dirty="0">
                <a:latin typeface="TimesNewRomanPSMT"/>
              </a:rPr>
              <a:t>– слой Прандтля;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ru-RU" sz="2000" i="1" dirty="0" smtClean="0">
                <a:latin typeface="SymbolMT,Italic"/>
              </a:rPr>
              <a:t> </a:t>
            </a:r>
            <a:r>
              <a:rPr lang="ru-RU" dirty="0">
                <a:latin typeface="TimesNewRomanPSMT"/>
              </a:rPr>
              <a:t>– диффузионный слой; </a:t>
            </a:r>
            <a:r>
              <a:rPr lang="ru-RU" i="1" dirty="0">
                <a:latin typeface="TimesNewRomanPS-ItalicMT"/>
              </a:rPr>
              <a:t>К </a:t>
            </a:r>
            <a:r>
              <a:rPr lang="ru-RU" dirty="0">
                <a:latin typeface="TimesNewRomanPSMT"/>
              </a:rPr>
              <a:t>– катодный </a:t>
            </a:r>
            <a:r>
              <a:rPr lang="ru-RU" dirty="0" smtClean="0">
                <a:latin typeface="TimesNewRomanPSMT"/>
              </a:rPr>
              <a:t>участок поверхности </a:t>
            </a:r>
            <a:r>
              <a:rPr lang="ru-RU" dirty="0">
                <a:latin typeface="TimesNewRomanPSMT"/>
              </a:rPr>
              <a:t>корродирующего металла; </a:t>
            </a:r>
            <a:r>
              <a:rPr lang="en-US" dirty="0" smtClean="0">
                <a:latin typeface="TimesNewRomanPSMT"/>
              </a:rPr>
              <a:t>V</a:t>
            </a:r>
            <a:r>
              <a:rPr lang="ru-RU" sz="1400" i="1" dirty="0" smtClean="0">
                <a:latin typeface="TimesNewRomanPS-ItalicMT"/>
              </a:rPr>
              <a:t> </a:t>
            </a:r>
            <a:r>
              <a:rPr lang="ru-RU" dirty="0">
                <a:latin typeface="TimesNewRomanPSMT"/>
              </a:rPr>
              <a:t>– скорость </a:t>
            </a:r>
            <a:r>
              <a:rPr lang="ru-RU" dirty="0" smtClean="0">
                <a:latin typeface="TimesNewRomanPSMT"/>
              </a:rPr>
              <a:t>движения</a:t>
            </a:r>
            <a:r>
              <a:rPr lang="en-US" dirty="0" smtClean="0">
                <a:latin typeface="TimesNewRomanPSMT"/>
              </a:rPr>
              <a:t> </a:t>
            </a:r>
            <a:r>
              <a:rPr lang="ru-RU" dirty="0" smtClean="0">
                <a:latin typeface="TimesNewRomanPSMT"/>
              </a:rPr>
              <a:t>электролита</a:t>
            </a:r>
            <a:r>
              <a:rPr lang="ru-RU" dirty="0">
                <a:latin typeface="TimesNewRomanPSMT"/>
              </a:rPr>
              <a:t>; </a:t>
            </a:r>
            <a:r>
              <a:rPr lang="en-US" dirty="0" smtClean="0">
                <a:latin typeface="TimesNewRomanPSMT"/>
              </a:rPr>
              <a:t>l</a:t>
            </a:r>
            <a:r>
              <a:rPr lang="ru-RU" i="1" dirty="0" smtClean="0">
                <a:latin typeface="TimesNewRomanPS-ItalicMT"/>
              </a:rPr>
              <a:t> </a:t>
            </a:r>
            <a:r>
              <a:rPr lang="ru-RU" dirty="0">
                <a:latin typeface="TimesNewRomanPSMT"/>
              </a:rPr>
              <a:t>– расстояние от катодных участков</a:t>
            </a:r>
            <a:r>
              <a:rPr lang="ru-RU" dirty="0" smtClean="0">
                <a:latin typeface="TimesNewRomanPSMT"/>
              </a:rPr>
              <a:t>;</a:t>
            </a:r>
            <a:endParaRPr lang="ru-RU" dirty="0">
              <a:latin typeface="TimesNewRomanPSM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29217" y="6218110"/>
            <a:ext cx="25744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>
                <a:latin typeface="TimesNewRomanPS-ItalicMT"/>
              </a:rPr>
              <a:t>1-6 </a:t>
            </a:r>
            <a:r>
              <a:rPr lang="ru-RU" dirty="0">
                <a:latin typeface="TimesNewRomanPSMT"/>
              </a:rPr>
              <a:t>– стадии процесса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265530" y="3168150"/>
            <a:ext cx="64671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NewRomanPSMT"/>
              </a:rPr>
              <a:t>Возникновение аэрационной гальванической пары</a:t>
            </a:r>
          </a:p>
          <a:p>
            <a:pPr algn="ctr"/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NewRomanPSMT"/>
              </a:rPr>
              <a:t>при прохождении стальной трубы через участки грунта</a:t>
            </a:r>
          </a:p>
          <a:p>
            <a:pPr algn="ctr"/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NewRomanPSMT"/>
              </a:rPr>
              <a:t>с разной проницаемостью для воздуха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20992" y="2198449"/>
            <a:ext cx="3356100" cy="736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2685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75007" y="436533"/>
            <a:ext cx="1007127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NewRomanPSMT"/>
              </a:rPr>
              <a:t>Графическую зависимость плотности тока от потенциала </a:t>
            </a:r>
            <a:r>
              <a:rPr lang="ru-RU" dirty="0" smtClean="0">
                <a:latin typeface="TimesNewRomanPSMT"/>
              </a:rPr>
              <a:t>называют </a:t>
            </a:r>
            <a:r>
              <a:rPr lang="ru-RU" dirty="0">
                <a:latin typeface="TimesNewRomanPSMT"/>
              </a:rPr>
              <a:t>поляризационной кривой, которую широко используют </a:t>
            </a:r>
            <a:r>
              <a:rPr lang="ru-RU" dirty="0" smtClean="0">
                <a:latin typeface="TimesNewRomanPSMT"/>
              </a:rPr>
              <a:t>при</a:t>
            </a:r>
            <a:r>
              <a:rPr lang="en-US" dirty="0" smtClean="0">
                <a:latin typeface="TimesNewRomanPSMT"/>
              </a:rPr>
              <a:t> </a:t>
            </a:r>
            <a:r>
              <a:rPr lang="ru-RU" dirty="0" smtClean="0">
                <a:latin typeface="TimesNewRomanPSMT"/>
              </a:rPr>
              <a:t>изучении </a:t>
            </a:r>
            <a:r>
              <a:rPr lang="ru-RU" dirty="0">
                <a:latin typeface="TimesNewRomanPSMT"/>
              </a:rPr>
              <a:t>коррозионных процессов.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365159" y="1599007"/>
            <a:ext cx="78689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NewRomanPSMT"/>
              </a:rPr>
              <a:t>Связь</a:t>
            </a:r>
            <a:r>
              <a:rPr lang="en-US" dirty="0" smtClean="0">
                <a:latin typeface="TimesNewRomanPSMT"/>
              </a:rPr>
              <a:t> </a:t>
            </a:r>
            <a:r>
              <a:rPr lang="ru-RU" dirty="0" smtClean="0">
                <a:latin typeface="TimesNewRomanPSMT"/>
              </a:rPr>
              <a:t>скорости </a:t>
            </a:r>
            <a:r>
              <a:rPr lang="ru-RU" dirty="0">
                <a:latin typeface="TimesNewRomanPSMT"/>
              </a:rPr>
              <a:t>коррозионного процесса с плотностью тока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365159" y="3069864"/>
            <a:ext cx="103031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</a:rPr>
              <a:t>где</a:t>
            </a:r>
            <a:r>
              <a:rPr lang="en-US" dirty="0" smtClean="0">
                <a:latin typeface="Times New Roman" panose="02020603050405020304" pitchFamily="18" charset="0"/>
              </a:rPr>
              <a:t> </a:t>
            </a:r>
            <a:r>
              <a:rPr lang="es-ES" i="1" dirty="0" smtClean="0">
                <a:latin typeface="Times New Roman" panose="02020603050405020304" pitchFamily="18" charset="0"/>
              </a:rPr>
              <a:t>A  </a:t>
            </a:r>
            <a:r>
              <a:rPr lang="es-ES" dirty="0">
                <a:latin typeface="Times New Roman" panose="02020603050405020304" pitchFamily="18" charset="0"/>
              </a:rPr>
              <a:t>– </a:t>
            </a:r>
            <a:r>
              <a:rPr lang="ru-RU" dirty="0">
                <a:latin typeface="Times New Roman" panose="02020603050405020304" pitchFamily="18" charset="0"/>
              </a:rPr>
              <a:t>атомная масса металла</a:t>
            </a:r>
            <a:r>
              <a:rPr lang="ru-RU" dirty="0" smtClean="0">
                <a:latin typeface="Times New Roman" panose="02020603050405020304" pitchFamily="18" charset="0"/>
              </a:rPr>
              <a:t>;</a:t>
            </a:r>
            <a:r>
              <a:rPr lang="en-US" dirty="0" smtClean="0">
                <a:latin typeface="Times New Roman" panose="02020603050405020304" pitchFamily="18" charset="0"/>
              </a:rPr>
              <a:t>   ∆</a:t>
            </a:r>
            <a:r>
              <a:rPr lang="ru-RU" i="1" dirty="0" smtClean="0">
                <a:latin typeface="Times New Roman" panose="02020603050405020304" pitchFamily="18" charset="0"/>
              </a:rPr>
              <a:t>m </a:t>
            </a:r>
            <a:r>
              <a:rPr lang="ru-RU" dirty="0">
                <a:latin typeface="Times New Roman" panose="02020603050405020304" pitchFamily="18" charset="0"/>
              </a:rPr>
              <a:t>– убыль массы металла за время </a:t>
            </a:r>
            <a:r>
              <a:rPr lang="el-GR" dirty="0" smtClean="0">
                <a:latin typeface="Times New Roman" panose="02020603050405020304" pitchFamily="18" charset="0"/>
              </a:rPr>
              <a:t>τ</a:t>
            </a:r>
            <a:r>
              <a:rPr lang="ru-RU" dirty="0" smtClean="0">
                <a:latin typeface="Times New Roman" panose="02020603050405020304" pitchFamily="18" charset="0"/>
              </a:rPr>
              <a:t>;</a:t>
            </a:r>
            <a:r>
              <a:rPr lang="en-US" dirty="0" smtClean="0">
                <a:latin typeface="Times New Roman" panose="02020603050405020304" pitchFamily="18" charset="0"/>
              </a:rPr>
              <a:t> </a:t>
            </a:r>
            <a:r>
              <a:rPr lang="es-ES" i="1" dirty="0" smtClean="0">
                <a:latin typeface="Times New Roman" panose="02020603050405020304" pitchFamily="18" charset="0"/>
              </a:rPr>
              <a:t>S </a:t>
            </a:r>
            <a:r>
              <a:rPr lang="es-ES" dirty="0">
                <a:latin typeface="Times New Roman" panose="02020603050405020304" pitchFamily="18" charset="0"/>
              </a:rPr>
              <a:t>– </a:t>
            </a:r>
            <a:r>
              <a:rPr lang="ru-RU" dirty="0">
                <a:latin typeface="Times New Roman" panose="02020603050405020304" pitchFamily="18" charset="0"/>
              </a:rPr>
              <a:t>площадь электрода;</a:t>
            </a:r>
          </a:p>
          <a:p>
            <a:r>
              <a:rPr lang="es-ES" i="1" dirty="0">
                <a:latin typeface="Times New Roman" panose="02020603050405020304" pitchFamily="18" charset="0"/>
              </a:rPr>
              <a:t>e </a:t>
            </a:r>
            <a:r>
              <a:rPr lang="es-ES" dirty="0">
                <a:latin typeface="Times New Roman" panose="02020603050405020304" pitchFamily="18" charset="0"/>
              </a:rPr>
              <a:t>– </a:t>
            </a:r>
            <a:r>
              <a:rPr lang="ru-RU" dirty="0">
                <a:latin typeface="Times New Roman" panose="02020603050405020304" pitchFamily="18" charset="0"/>
              </a:rPr>
              <a:t>число электронов</a:t>
            </a:r>
            <a:r>
              <a:rPr lang="ru-RU" dirty="0" smtClean="0">
                <a:latin typeface="Times New Roman" panose="02020603050405020304" pitchFamily="18" charset="0"/>
              </a:rPr>
              <a:t>;</a:t>
            </a:r>
            <a:r>
              <a:rPr lang="en-US" dirty="0" smtClean="0">
                <a:latin typeface="Times New Roman" panose="02020603050405020304" pitchFamily="18" charset="0"/>
              </a:rPr>
              <a:t> </a:t>
            </a:r>
            <a:r>
              <a:rPr lang="es-ES" i="1" dirty="0" smtClean="0">
                <a:latin typeface="Times New Roman" panose="02020603050405020304" pitchFamily="18" charset="0"/>
              </a:rPr>
              <a:t>F </a:t>
            </a:r>
            <a:r>
              <a:rPr lang="es-ES" dirty="0">
                <a:latin typeface="Times New Roman" panose="02020603050405020304" pitchFamily="18" charset="0"/>
              </a:rPr>
              <a:t>– </a:t>
            </a:r>
            <a:r>
              <a:rPr lang="ru-RU" dirty="0">
                <a:latin typeface="Times New Roman" panose="02020603050405020304" pitchFamily="18" charset="0"/>
              </a:rPr>
              <a:t>число Фарадея.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365159" y="3991345"/>
            <a:ext cx="1017430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NewRomanPSMT"/>
              </a:rPr>
              <a:t>Между токовым показателем коррозии и отрицательным </a:t>
            </a:r>
            <a:r>
              <a:rPr lang="ru-RU" dirty="0" smtClean="0">
                <a:latin typeface="TimesNewRomanPSMT"/>
              </a:rPr>
              <a:t>показателем </a:t>
            </a:r>
            <a:r>
              <a:rPr lang="ru-RU" dirty="0">
                <a:latin typeface="TimesNewRomanPSMT"/>
              </a:rPr>
              <a:t>изменения массы </a:t>
            </a:r>
            <a:endParaRPr lang="ru-RU" sz="800" dirty="0">
              <a:latin typeface="SymbolMT"/>
            </a:endParaRPr>
          </a:p>
          <a:p>
            <a:r>
              <a:rPr lang="ru-RU" dirty="0" smtClean="0">
                <a:latin typeface="TimesNewRomanPSMT"/>
              </a:rPr>
              <a:t>существует зависимость:</a:t>
            </a:r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4721" y="1435299"/>
            <a:ext cx="2139774" cy="1359415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26484" y="4637676"/>
            <a:ext cx="3966300" cy="913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406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2582" y="475169"/>
            <a:ext cx="11062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NewRomanPSMT"/>
              </a:rPr>
              <a:t>Объемные показатели скорости коррозии также могут быть </a:t>
            </a:r>
            <a:r>
              <a:rPr lang="ru-RU" dirty="0" smtClean="0">
                <a:latin typeface="TimesNewRomanPSMT"/>
              </a:rPr>
              <a:t>пересчитаны </a:t>
            </a:r>
            <a:r>
              <a:rPr lang="ru-RU" dirty="0">
                <a:latin typeface="TimesNewRomanPSMT"/>
              </a:rPr>
              <a:t>в токовый показатель и отрицательный показатель </a:t>
            </a:r>
            <a:r>
              <a:rPr lang="ru-RU" dirty="0" smtClean="0">
                <a:latin typeface="TimesNewRomanPSMT"/>
              </a:rPr>
              <a:t>изменения массы: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82582" y="2439301"/>
            <a:ext cx="106765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NewRomanPSMT"/>
              </a:rPr>
              <a:t>Если одновременно протекают кислородная и водородная </a:t>
            </a:r>
            <a:r>
              <a:rPr lang="ru-RU" dirty="0" smtClean="0">
                <a:latin typeface="TimesNewRomanPSMT"/>
              </a:rPr>
              <a:t>деполяризации</a:t>
            </a:r>
            <a:r>
              <a:rPr lang="ru-RU" dirty="0">
                <a:latin typeface="TimesNewRomanPSMT"/>
              </a:rPr>
              <a:t>, </a:t>
            </a:r>
            <a:r>
              <a:rPr lang="ru-RU" dirty="0" smtClean="0">
                <a:latin typeface="TimesNewRomanPSMT"/>
              </a:rPr>
              <a:t>то: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92430" y="4305544"/>
            <a:ext cx="108568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NewRomanPSMT"/>
              </a:rPr>
              <a:t>Переход к глубинному показателю коррозии </a:t>
            </a:r>
            <a:r>
              <a:rPr lang="ru-RU" sz="800" i="1" dirty="0">
                <a:latin typeface="TimesNewRomanPS-ItalicMT"/>
              </a:rPr>
              <a:t>П </a:t>
            </a:r>
            <a:r>
              <a:rPr lang="ru-RU" i="1" dirty="0">
                <a:latin typeface="TimesNewRomanPS-ItalicMT"/>
              </a:rPr>
              <a:t>K </a:t>
            </a:r>
            <a:r>
              <a:rPr lang="ru-RU" dirty="0">
                <a:latin typeface="TimesNewRomanPSMT"/>
              </a:rPr>
              <a:t>в случае </a:t>
            </a:r>
            <a:r>
              <a:rPr lang="ru-RU" dirty="0" smtClean="0">
                <a:latin typeface="TimesNewRomanPSMT"/>
              </a:rPr>
              <a:t>равномерного </a:t>
            </a:r>
            <a:r>
              <a:rPr lang="ru-RU" dirty="0">
                <a:latin typeface="TimesNewRomanPSMT"/>
              </a:rPr>
              <a:t>процесса коррозии может быть выполнен по </a:t>
            </a:r>
            <a:r>
              <a:rPr lang="ru-RU" dirty="0" smtClean="0">
                <a:latin typeface="TimesNewRomanPSMT"/>
              </a:rPr>
              <a:t>формуле:</a:t>
            </a: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2874" y="1253707"/>
            <a:ext cx="4068000" cy="1053387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6621" y="942768"/>
            <a:ext cx="3857841" cy="154997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12953" y="2808634"/>
            <a:ext cx="4793920" cy="1495614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43355" y="4678641"/>
            <a:ext cx="3546087" cy="1996282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89442" y="5072721"/>
            <a:ext cx="3685941" cy="919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7490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95459" y="697073"/>
            <a:ext cx="10818253" cy="17095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dirty="0">
                <a:latin typeface="TimesNewRomanPSMT"/>
              </a:rPr>
              <a:t>Любой электродный процесс состоит из ряда стадий, к ним </a:t>
            </a:r>
            <a:r>
              <a:rPr lang="ru-RU" dirty="0" smtClean="0">
                <a:latin typeface="TimesNewRomanPSMT"/>
              </a:rPr>
              <a:t>относятся:</a:t>
            </a:r>
            <a:endParaRPr lang="ru-RU" dirty="0">
              <a:latin typeface="TimesNewRomanPSMT"/>
            </a:endParaRPr>
          </a:p>
          <a:p>
            <a:pPr>
              <a:lnSpc>
                <a:spcPct val="150000"/>
              </a:lnSpc>
            </a:pPr>
            <a:r>
              <a:rPr lang="ru-RU" dirty="0">
                <a:latin typeface="TimesNewRomanPSMT"/>
              </a:rPr>
              <a:t>– подвод реагирующих веществ к поверхности электрода из </a:t>
            </a:r>
            <a:r>
              <a:rPr lang="ru-RU" dirty="0" smtClean="0">
                <a:latin typeface="TimesNewRomanPSMT"/>
              </a:rPr>
              <a:t>объема </a:t>
            </a:r>
            <a:r>
              <a:rPr lang="ru-RU" dirty="0">
                <a:latin typeface="TimesNewRomanPSMT"/>
              </a:rPr>
              <a:t>раствора;</a:t>
            </a:r>
          </a:p>
          <a:p>
            <a:pPr>
              <a:lnSpc>
                <a:spcPct val="150000"/>
              </a:lnSpc>
            </a:pPr>
            <a:r>
              <a:rPr lang="ru-RU" dirty="0">
                <a:latin typeface="TimesNewRomanPSMT"/>
              </a:rPr>
              <a:t>– перенос заряженных частиц (электронов или ионов) через </a:t>
            </a:r>
            <a:r>
              <a:rPr lang="ru-RU" dirty="0" smtClean="0">
                <a:latin typeface="TimesNewRomanPSMT"/>
              </a:rPr>
              <a:t>границу </a:t>
            </a:r>
            <a:r>
              <a:rPr lang="ru-RU" dirty="0">
                <a:latin typeface="TimesNewRomanPSMT"/>
              </a:rPr>
              <a:t>раздела фаз;</a:t>
            </a:r>
          </a:p>
          <a:p>
            <a:pPr>
              <a:lnSpc>
                <a:spcPct val="150000"/>
              </a:lnSpc>
            </a:pPr>
            <a:r>
              <a:rPr lang="ru-RU" dirty="0">
                <a:latin typeface="TimesNewRomanPSMT"/>
              </a:rPr>
              <a:t>– отвод продуктов реакции в объем раствора.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11745" y="2879733"/>
            <a:ext cx="1098567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NewRomanPSMT"/>
              </a:rPr>
              <a:t>Скорость электродного процесса определяется скоростью </a:t>
            </a:r>
            <a:r>
              <a:rPr lang="ru-RU" dirty="0" smtClean="0">
                <a:latin typeface="TimesNewRomanPSMT"/>
              </a:rPr>
              <a:t>самой медленной </a:t>
            </a:r>
            <a:r>
              <a:rPr lang="ru-RU" dirty="0">
                <a:latin typeface="TimesNewRomanPSMT"/>
              </a:rPr>
              <a:t>стадии, которая называется </a:t>
            </a:r>
            <a:r>
              <a:rPr lang="ru-RU" b="1" dirty="0">
                <a:solidFill>
                  <a:srgbClr val="FF0000"/>
                </a:solidFill>
                <a:latin typeface="TimesNewRomanPSMT"/>
              </a:rPr>
              <a:t>лимитирующей</a:t>
            </a:r>
            <a:r>
              <a:rPr lang="ru-RU" b="1" dirty="0" smtClean="0">
                <a:solidFill>
                  <a:srgbClr val="FF0000"/>
                </a:solidFill>
                <a:latin typeface="TimesNewRomanPSMT"/>
              </a:rPr>
              <a:t>.</a:t>
            </a:r>
            <a:r>
              <a:rPr lang="ru-RU" dirty="0" smtClean="0">
                <a:latin typeface="TimesNewRomanPSMT"/>
              </a:rPr>
              <a:t> </a:t>
            </a:r>
            <a:endParaRPr lang="ru-RU" dirty="0">
              <a:latin typeface="TimesNewRomanPSMT"/>
            </a:endParaRPr>
          </a:p>
          <a:p>
            <a:pPr indent="450850" algn="just"/>
            <a:r>
              <a:rPr lang="ru-RU" dirty="0">
                <a:latin typeface="TimesNewRomanPSMT"/>
              </a:rPr>
              <a:t>Если скорость электрохимической реакции определяется </a:t>
            </a:r>
            <a:r>
              <a:rPr lang="ru-RU" dirty="0" smtClean="0">
                <a:latin typeface="TimesNewRomanPSMT"/>
              </a:rPr>
              <a:t>стадиями </a:t>
            </a:r>
            <a:r>
              <a:rPr lang="ru-RU" dirty="0">
                <a:latin typeface="TimesNewRomanPSMT"/>
              </a:rPr>
              <a:t>массопереноса, то возникает </a:t>
            </a:r>
            <a:r>
              <a:rPr lang="ru-RU" b="1" u="sng" dirty="0">
                <a:solidFill>
                  <a:srgbClr val="FF0000"/>
                </a:solidFill>
                <a:latin typeface="TimesNewRomanPSMT"/>
              </a:rPr>
              <a:t>концентрационная поляризация. </a:t>
            </a:r>
            <a:r>
              <a:rPr lang="ru-RU" dirty="0" smtClean="0">
                <a:latin typeface="TimesNewRomanPSMT"/>
              </a:rPr>
              <a:t>Кинетика </a:t>
            </a:r>
            <a:r>
              <a:rPr lang="ru-RU" dirty="0">
                <a:latin typeface="TimesNewRomanPSMT"/>
              </a:rPr>
              <a:t>процесса в этом случае лимитируется диффузией.</a:t>
            </a:r>
          </a:p>
          <a:p>
            <a:pPr indent="450850" algn="just"/>
            <a:r>
              <a:rPr lang="ru-RU" dirty="0">
                <a:latin typeface="TimesNewRomanPSMT"/>
              </a:rPr>
              <a:t>Если самой медленной стадией электрохимического процесса </a:t>
            </a:r>
            <a:r>
              <a:rPr lang="ru-RU" dirty="0" smtClean="0">
                <a:latin typeface="TimesNewRomanPSMT"/>
              </a:rPr>
              <a:t>является </a:t>
            </a:r>
            <a:r>
              <a:rPr lang="ru-RU" dirty="0">
                <a:latin typeface="TimesNewRomanPSMT"/>
              </a:rPr>
              <a:t>переход заряженных частиц через границу раздела фаз, </a:t>
            </a:r>
            <a:r>
              <a:rPr lang="ru-RU" dirty="0" smtClean="0">
                <a:latin typeface="TimesNewRomanPSMT"/>
              </a:rPr>
              <a:t>то имеет </a:t>
            </a:r>
            <a:r>
              <a:rPr lang="ru-RU" dirty="0">
                <a:latin typeface="TimesNewRomanPSMT"/>
              </a:rPr>
              <a:t>место замедленная стадия разряда – </a:t>
            </a:r>
            <a:r>
              <a:rPr lang="ru-RU" b="1" u="sng" dirty="0">
                <a:solidFill>
                  <a:srgbClr val="FF0000"/>
                </a:solidFill>
                <a:latin typeface="TimesNewRomanPSMT"/>
              </a:rPr>
              <a:t>ионизация.</a:t>
            </a:r>
            <a:endParaRPr lang="ru-RU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8616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23517"/>
          </a:xfrm>
        </p:spPr>
        <p:txBody>
          <a:bodyPr>
            <a:normAutofit/>
          </a:bodyPr>
          <a:lstStyle/>
          <a:p>
            <a:pPr algn="ctr"/>
            <a:r>
              <a:rPr lang="ru-RU" sz="2800" dirty="0">
                <a:latin typeface="+mn-lt"/>
              </a:rPr>
              <a:t>Растворение железа в серной </a:t>
            </a:r>
            <a:r>
              <a:rPr lang="ru-RU" sz="2800" dirty="0" smtClean="0">
                <a:latin typeface="+mn-lt"/>
              </a:rPr>
              <a:t>кислоте при </a:t>
            </a:r>
            <a:r>
              <a:rPr lang="ru-RU" sz="2800" dirty="0">
                <a:latin typeface="+mn-lt"/>
              </a:rPr>
              <a:t>контакте его с никелем</a:t>
            </a:r>
            <a:endParaRPr lang="ru-RU" sz="2800" dirty="0">
              <a:latin typeface="+mn-lt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0961" y="1277056"/>
            <a:ext cx="5650077" cy="4621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7411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5003" y="274825"/>
            <a:ext cx="11230378" cy="6540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NewRomanPSMT"/>
              </a:rPr>
              <a:t>ПРИЧИНЫ ВОЗНИКНОВЕНИЯ КОРРОЗИОННЫХ ГАЛЬВАНИЧЕСКИХ ЭЛЕМЕНТОВ</a:t>
            </a:r>
          </a:p>
          <a:p>
            <a:endParaRPr lang="ru-RU" dirty="0">
              <a:latin typeface="TimesNewRomanPSMT"/>
            </a:endParaRPr>
          </a:p>
          <a:p>
            <a:pPr indent="450850" algn="just">
              <a:lnSpc>
                <a:spcPct val="114000"/>
              </a:lnSpc>
            </a:pPr>
            <a:r>
              <a:rPr lang="ru-RU" sz="2400" dirty="0"/>
              <a:t>а) включения или участки сплава, обогащенные компонентом </a:t>
            </a:r>
            <a:r>
              <a:rPr lang="ru-RU" sz="2400" dirty="0" smtClean="0"/>
              <a:t>с более </a:t>
            </a:r>
            <a:r>
              <a:rPr lang="ru-RU" sz="2400" dirty="0"/>
              <a:t>положительным электродным потенциалом</a:t>
            </a:r>
            <a:r>
              <a:rPr lang="ru-RU" sz="2400" dirty="0" smtClean="0"/>
              <a:t>;</a:t>
            </a:r>
            <a:endParaRPr lang="ru-RU" sz="2400" dirty="0"/>
          </a:p>
          <a:p>
            <a:pPr indent="450850" algn="just">
              <a:lnSpc>
                <a:spcPct val="114000"/>
              </a:lnSpc>
            </a:pPr>
            <a:r>
              <a:rPr lang="ru-RU" sz="2400" dirty="0"/>
              <a:t>б) границы блоков и зерен, которые могут быть как катодами, </a:t>
            </a:r>
            <a:r>
              <a:rPr lang="ru-RU" sz="2400" dirty="0" smtClean="0"/>
              <a:t>так и </a:t>
            </a:r>
            <a:r>
              <a:rPr lang="ru-RU" sz="2400" dirty="0"/>
              <a:t>анодами</a:t>
            </a:r>
            <a:r>
              <a:rPr lang="ru-RU" sz="2400" dirty="0" smtClean="0"/>
              <a:t>;</a:t>
            </a:r>
            <a:endParaRPr lang="ru-RU" sz="2400" dirty="0"/>
          </a:p>
          <a:p>
            <a:pPr indent="450850" algn="just">
              <a:lnSpc>
                <a:spcPct val="114000"/>
              </a:lnSpc>
            </a:pPr>
            <a:r>
              <a:rPr lang="ru-RU" sz="2400" dirty="0"/>
              <a:t>в) поры в структуре металла</a:t>
            </a:r>
            <a:r>
              <a:rPr lang="ru-RU" sz="2400" dirty="0" smtClean="0"/>
              <a:t>;</a:t>
            </a:r>
            <a:endParaRPr lang="ru-RU" sz="2400" dirty="0"/>
          </a:p>
          <a:p>
            <a:pPr indent="450850" algn="just">
              <a:lnSpc>
                <a:spcPct val="114000"/>
              </a:lnSpc>
            </a:pPr>
            <a:r>
              <a:rPr lang="ru-RU" sz="2400" dirty="0"/>
              <a:t>г) участки металла под продуктами коррозии</a:t>
            </a:r>
            <a:r>
              <a:rPr lang="ru-RU" sz="2400" dirty="0" smtClean="0"/>
              <a:t>;</a:t>
            </a:r>
            <a:endParaRPr lang="ru-RU" sz="2400" dirty="0"/>
          </a:p>
          <a:p>
            <a:pPr indent="450850" algn="just">
              <a:lnSpc>
                <a:spcPct val="114000"/>
              </a:lnSpc>
            </a:pPr>
            <a:r>
              <a:rPr lang="ru-RU" sz="2400" dirty="0"/>
              <a:t>д) более деформированные или напряженные участки металла</a:t>
            </a:r>
            <a:r>
              <a:rPr lang="ru-RU" sz="2400" dirty="0" smtClean="0"/>
              <a:t>, являющиеся </a:t>
            </a:r>
            <a:r>
              <a:rPr lang="ru-RU" sz="2400" dirty="0"/>
              <a:t>анодами;</a:t>
            </a:r>
          </a:p>
          <a:p>
            <a:pPr indent="450850" algn="just">
              <a:lnSpc>
                <a:spcPct val="114000"/>
              </a:lnSpc>
            </a:pPr>
            <a:r>
              <a:rPr lang="ru-RU" sz="2400" dirty="0"/>
              <a:t>е) участки металла, соприкасающиеся с более </a:t>
            </a:r>
            <a:r>
              <a:rPr lang="ru-RU" sz="2400" dirty="0" smtClean="0"/>
              <a:t>концентрированными </a:t>
            </a:r>
            <a:r>
              <a:rPr lang="ru-RU" sz="2400" dirty="0"/>
              <a:t>растворами солей активным анодом, а с растворами </a:t>
            </a:r>
            <a:r>
              <a:rPr lang="ru-RU" sz="2400" dirty="0" err="1" smtClean="0"/>
              <a:t>пассивирующих</a:t>
            </a:r>
            <a:r>
              <a:rPr lang="ru-RU" sz="2400" dirty="0" smtClean="0"/>
              <a:t> </a:t>
            </a:r>
            <a:r>
              <a:rPr lang="ru-RU" sz="2400" dirty="0"/>
              <a:t>солей – катодом</a:t>
            </a:r>
            <a:r>
              <a:rPr lang="ru-RU" sz="2400" dirty="0" smtClean="0"/>
              <a:t>;</a:t>
            </a:r>
          </a:p>
          <a:p>
            <a:pPr indent="450850" algn="just">
              <a:lnSpc>
                <a:spcPct val="114000"/>
              </a:lnSpc>
            </a:pPr>
            <a:r>
              <a:rPr lang="ru-RU" sz="2400" dirty="0"/>
              <a:t>ж) раствором с большей концентрацией кислорода или </a:t>
            </a:r>
            <a:r>
              <a:rPr lang="ru-RU" sz="2400" dirty="0" smtClean="0"/>
              <a:t>другого окислителя</a:t>
            </a:r>
            <a:r>
              <a:rPr lang="ru-RU" sz="2400" dirty="0"/>
              <a:t>, являющимся катодом;</a:t>
            </a:r>
          </a:p>
          <a:p>
            <a:pPr indent="450850" algn="just">
              <a:lnSpc>
                <a:spcPct val="114000"/>
              </a:lnSpc>
            </a:pPr>
            <a:r>
              <a:rPr lang="ru-RU" sz="2400" dirty="0"/>
              <a:t>з) более нагретые или облучаемые участки металла;</a:t>
            </a:r>
          </a:p>
          <a:p>
            <a:pPr indent="450850" algn="just">
              <a:lnSpc>
                <a:spcPct val="114000"/>
              </a:lnSpc>
            </a:pPr>
            <a:r>
              <a:rPr lang="ru-RU" sz="2400" dirty="0"/>
              <a:t>и) участки металла, являющиеся анодами, где положительные </a:t>
            </a:r>
            <a:r>
              <a:rPr lang="ru-RU" sz="2400" dirty="0" smtClean="0"/>
              <a:t>заряды </a:t>
            </a:r>
            <a:r>
              <a:rPr lang="ru-RU" sz="2400" dirty="0"/>
              <a:t>(катионы) выходят в электролит.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46763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86366" y="288323"/>
            <a:ext cx="1135916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TimesNewRomanPSMT"/>
              </a:rPr>
              <a:t>Процессы, протекающие на поверхности корродирующего </a:t>
            </a:r>
            <a:r>
              <a:rPr lang="ru-RU" b="1" dirty="0" smtClean="0">
                <a:solidFill>
                  <a:srgbClr val="FF0000"/>
                </a:solidFill>
                <a:latin typeface="TimesNewRomanPSMT"/>
              </a:rPr>
              <a:t>в электролите металла:</a:t>
            </a:r>
          </a:p>
          <a:p>
            <a:r>
              <a:rPr lang="ru-RU" dirty="0" smtClean="0">
                <a:latin typeface="TimesNewRomanPSMT"/>
              </a:rPr>
              <a:t> </a:t>
            </a:r>
            <a:endParaRPr lang="ru-RU" dirty="0">
              <a:latin typeface="TimesNewRomanPSMT"/>
            </a:endParaRPr>
          </a:p>
          <a:p>
            <a:r>
              <a:rPr lang="ru-RU" dirty="0">
                <a:latin typeface="TimesNewRomanPSMT"/>
              </a:rPr>
              <a:t>На анодных участках, потенциал которых более </a:t>
            </a:r>
            <a:r>
              <a:rPr lang="ru-RU" dirty="0" smtClean="0">
                <a:latin typeface="TimesNewRomanPSMT"/>
              </a:rPr>
              <a:t>электроотрицателен</a:t>
            </a:r>
            <a:r>
              <a:rPr lang="ru-RU" dirty="0">
                <a:latin typeface="TimesNewRomanPSMT"/>
              </a:rPr>
              <a:t>, происходит растворение </a:t>
            </a:r>
            <a:r>
              <a:rPr lang="ru-RU" dirty="0" smtClean="0">
                <a:latin typeface="TimesNewRomanPSMT"/>
              </a:rPr>
              <a:t>металла: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86366" y="2911379"/>
            <a:ext cx="87576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NewRomanPSMT"/>
              </a:rPr>
              <a:t>Освободившиеся электроны перетекают от анода к катоду: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86366" y="3697643"/>
            <a:ext cx="11539471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NewRomanPSMT"/>
              </a:rPr>
              <a:t>На поверхности катода электроны ассимилируются </a:t>
            </a:r>
            <a:r>
              <a:rPr lang="ru-RU" dirty="0" smtClean="0">
                <a:latin typeface="TimesNewRomanPSMT"/>
              </a:rPr>
              <a:t>каким-либо восстановителем</a:t>
            </a:r>
            <a:r>
              <a:rPr lang="ru-RU" dirty="0">
                <a:latin typeface="TimesNewRomanPSMT"/>
              </a:rPr>
              <a:t>. </a:t>
            </a:r>
            <a:endParaRPr lang="ru-RU" dirty="0" smtClean="0">
              <a:latin typeface="TimesNewRomanPSMT"/>
            </a:endParaRPr>
          </a:p>
          <a:p>
            <a:endParaRPr lang="ru-RU" dirty="0">
              <a:latin typeface="TimesNewRomanPSMT"/>
            </a:endParaRPr>
          </a:p>
          <a:p>
            <a:r>
              <a:rPr lang="ru-RU" dirty="0" smtClean="0">
                <a:latin typeface="TimesNewRomanPSMT"/>
              </a:rPr>
              <a:t>Если </a:t>
            </a:r>
            <a:r>
              <a:rPr lang="ru-RU" dirty="0">
                <a:latin typeface="TimesNewRomanPSMT"/>
              </a:rPr>
              <a:t>этого не происходит, то потенциал катода </a:t>
            </a:r>
            <a:r>
              <a:rPr lang="ru-RU" dirty="0" smtClean="0">
                <a:latin typeface="TimesNewRomanPSMT"/>
              </a:rPr>
              <a:t>изменяется</a:t>
            </a:r>
            <a:r>
              <a:rPr lang="ru-RU" dirty="0">
                <a:latin typeface="TimesNewRomanPSMT"/>
              </a:rPr>
              <a:t>, смещаясь в отрицательном направлении и приближаясь </a:t>
            </a:r>
            <a:r>
              <a:rPr lang="ru-RU" dirty="0" smtClean="0">
                <a:latin typeface="TimesNewRomanPSMT"/>
              </a:rPr>
              <a:t>к потенциалу </a:t>
            </a:r>
            <a:r>
              <a:rPr lang="ru-RU" dirty="0">
                <a:latin typeface="TimesNewRomanPSMT"/>
              </a:rPr>
              <a:t>анода. Этот процесс получил название </a:t>
            </a:r>
            <a:r>
              <a:rPr lang="ru-RU" b="1" u="sng" dirty="0">
                <a:solidFill>
                  <a:srgbClr val="FF0000"/>
                </a:solidFill>
                <a:latin typeface="TimesNewRomanPSMT"/>
              </a:rPr>
              <a:t>поляризации.</a:t>
            </a:r>
            <a:r>
              <a:rPr lang="ru-RU" dirty="0">
                <a:latin typeface="TimesNewRomanPSMT"/>
              </a:rPr>
              <a:t> </a:t>
            </a:r>
            <a:endParaRPr lang="ru-RU" dirty="0" smtClean="0">
              <a:latin typeface="TimesNewRomanPSMT"/>
            </a:endParaRPr>
          </a:p>
          <a:p>
            <a:endParaRPr lang="ru-RU" dirty="0" smtClean="0">
              <a:latin typeface="TimesNewRomanPSMT"/>
            </a:endParaRPr>
          </a:p>
          <a:p>
            <a:r>
              <a:rPr lang="ru-RU" dirty="0" smtClean="0">
                <a:latin typeface="TimesNewRomanPSMT"/>
              </a:rPr>
              <a:t>Ассимиляция </a:t>
            </a:r>
            <a:r>
              <a:rPr lang="ru-RU" dirty="0">
                <a:latin typeface="TimesNewRomanPSMT"/>
              </a:rPr>
              <a:t>электронов на катоде может уменьшать поляризацию, </a:t>
            </a:r>
            <a:r>
              <a:rPr lang="ru-RU" dirty="0" smtClean="0">
                <a:latin typeface="TimesNewRomanPSMT"/>
              </a:rPr>
              <a:t>тогда </a:t>
            </a:r>
            <a:r>
              <a:rPr lang="ru-RU" dirty="0">
                <a:latin typeface="TimesNewRomanPSMT"/>
              </a:rPr>
              <a:t>такой процесс называется </a:t>
            </a:r>
            <a:r>
              <a:rPr lang="ru-RU" b="1" u="sng" dirty="0">
                <a:solidFill>
                  <a:srgbClr val="FF0000"/>
                </a:solidFill>
                <a:latin typeface="TimesNewRomanPSMT"/>
              </a:rPr>
              <a:t>деполяризацией</a:t>
            </a:r>
            <a:r>
              <a:rPr lang="ru-RU" dirty="0">
                <a:latin typeface="TimesNewRomanPSMT"/>
              </a:rPr>
              <a:t>, а восстановители, </a:t>
            </a:r>
            <a:r>
              <a:rPr lang="ru-RU" dirty="0" smtClean="0">
                <a:latin typeface="TimesNewRomanPSMT"/>
              </a:rPr>
              <a:t>связывающие </a:t>
            </a:r>
            <a:r>
              <a:rPr lang="ru-RU" dirty="0">
                <a:latin typeface="TimesNewRomanPSMT"/>
              </a:rPr>
              <a:t>электроны на катоде, являются </a:t>
            </a:r>
            <a:r>
              <a:rPr lang="ru-RU" b="1" u="sng" dirty="0">
                <a:solidFill>
                  <a:srgbClr val="FF0000"/>
                </a:solidFill>
                <a:latin typeface="TimesNewRomanPSMT"/>
              </a:rPr>
              <a:t>деполяризаторами.</a:t>
            </a:r>
            <a:endParaRPr lang="ru-RU" b="1" u="sng" dirty="0">
              <a:solidFill>
                <a:srgbClr val="FF0000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3483" y="1314928"/>
            <a:ext cx="5085235" cy="1493176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3381" y="2911379"/>
            <a:ext cx="1728900" cy="545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552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0573" y="1748700"/>
            <a:ext cx="4169928" cy="397767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991672" y="610501"/>
            <a:ext cx="1083113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latin typeface="TimesNewRomanPSMT"/>
              </a:rPr>
              <a:t>Зависимость скоростей реакций </a:t>
            </a:r>
            <a:endParaRPr lang="ru-RU" sz="2400" dirty="0" smtClean="0">
              <a:latin typeface="TimesNewRomanPSMT"/>
            </a:endParaRPr>
          </a:p>
          <a:p>
            <a:pPr algn="ctr"/>
            <a:r>
              <a:rPr lang="ru-RU" sz="2400" dirty="0" smtClean="0">
                <a:latin typeface="TimesNewRomanPSMT"/>
              </a:rPr>
              <a:t>разряда </a:t>
            </a:r>
            <a:r>
              <a:rPr lang="ru-RU" sz="2400" dirty="0">
                <a:latin typeface="TimesNewRomanPSMT"/>
              </a:rPr>
              <a:t>деполяризатора (</a:t>
            </a:r>
            <a:r>
              <a:rPr lang="ru-RU" sz="2400" i="1" dirty="0" smtClean="0">
                <a:latin typeface="TimesNewRomanPS-ItalicMT"/>
              </a:rPr>
              <a:t>1</a:t>
            </a:r>
            <a:r>
              <a:rPr lang="ru-RU" sz="2400" dirty="0" smtClean="0">
                <a:latin typeface="TimesNewRomanPSMT"/>
              </a:rPr>
              <a:t>) и </a:t>
            </a:r>
            <a:r>
              <a:rPr lang="ru-RU" sz="2400" dirty="0">
                <a:latin typeface="TimesNewRomanPSMT"/>
              </a:rPr>
              <a:t>ионизации металла (</a:t>
            </a:r>
            <a:r>
              <a:rPr lang="ru-RU" sz="2400" i="1" dirty="0">
                <a:latin typeface="TimesNewRomanPS-ItalicMT"/>
              </a:rPr>
              <a:t>2</a:t>
            </a:r>
            <a:r>
              <a:rPr lang="ru-RU" sz="2400" dirty="0">
                <a:latin typeface="TimesNewRomanPSMT"/>
              </a:rPr>
              <a:t>)</a:t>
            </a:r>
            <a:endParaRPr lang="ru-RU" sz="24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5962" y="3382175"/>
            <a:ext cx="2457545" cy="880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9418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459" y="1475432"/>
            <a:ext cx="4545344" cy="4345819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695459" y="240183"/>
            <a:ext cx="1085689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latin typeface="TimesNewRomanPSMT"/>
              </a:rPr>
              <a:t>Изменения потенциалов анода и катода </a:t>
            </a:r>
            <a:r>
              <a:rPr lang="ru-RU" sz="2400" dirty="0" smtClean="0">
                <a:latin typeface="TimesNewRomanPSMT"/>
              </a:rPr>
              <a:t>гальванического элемента </a:t>
            </a:r>
            <a:r>
              <a:rPr lang="ru-RU" sz="2400" dirty="0">
                <a:latin typeface="TimesNewRomanPSMT"/>
              </a:rPr>
              <a:t>с увеличением силы протекающего между ними тока</a:t>
            </a:r>
            <a:endParaRPr lang="ru-RU" sz="24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6527" y="1475432"/>
            <a:ext cx="2879778" cy="151886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40803" y="3777129"/>
            <a:ext cx="6655198" cy="996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4925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1081</Words>
  <Application>Microsoft Office PowerPoint</Application>
  <PresentationFormat>Широкоэкранный</PresentationFormat>
  <Paragraphs>101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8" baseType="lpstr">
      <vt:lpstr>Arial</vt:lpstr>
      <vt:lpstr>Calibri</vt:lpstr>
      <vt:lpstr>Calibri Light</vt:lpstr>
      <vt:lpstr>Cambria Math</vt:lpstr>
      <vt:lpstr>SymbolMT</vt:lpstr>
      <vt:lpstr>SymbolMT,Italic</vt:lpstr>
      <vt:lpstr>Times New Roman</vt:lpstr>
      <vt:lpstr>TimesNewRomanPS-BoldMT</vt:lpstr>
      <vt:lpstr>TimesNewRomanPS-ItalicMT</vt:lpstr>
      <vt:lpstr>TimesNewRomanPSMT</vt:lpstr>
      <vt:lpstr>Тема Office</vt:lpstr>
      <vt:lpstr>Лекція  на тему  «Закономірності кінетики електродних реакцій. Процеси з водневою і кисневою деполяризацією»</vt:lpstr>
      <vt:lpstr>Презентация PowerPoint</vt:lpstr>
      <vt:lpstr>Презентация PowerPoint</vt:lpstr>
      <vt:lpstr>Презентация PowerPoint</vt:lpstr>
      <vt:lpstr>Растворение железа в серной кислоте при контакте его с никелем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наталия наталия</dc:creator>
  <cp:lastModifiedBy>наталия наталия</cp:lastModifiedBy>
  <cp:revision>15</cp:revision>
  <dcterms:created xsi:type="dcterms:W3CDTF">2020-11-01T15:37:29Z</dcterms:created>
  <dcterms:modified xsi:type="dcterms:W3CDTF">2020-11-09T20:20:44Z</dcterms:modified>
</cp:coreProperties>
</file>