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73"/>
  </p:notesMasterIdLst>
  <p:sldIdLst>
    <p:sldId id="256" r:id="rId2"/>
    <p:sldId id="290" r:id="rId3"/>
    <p:sldId id="258" r:id="rId4"/>
    <p:sldId id="307" r:id="rId5"/>
    <p:sldId id="304" r:id="rId6"/>
    <p:sldId id="287" r:id="rId7"/>
    <p:sldId id="298" r:id="rId8"/>
    <p:sldId id="301" r:id="rId9"/>
    <p:sldId id="291" r:id="rId10"/>
    <p:sldId id="289" r:id="rId11"/>
    <p:sldId id="294" r:id="rId12"/>
    <p:sldId id="260" r:id="rId13"/>
    <p:sldId id="302" r:id="rId14"/>
    <p:sldId id="295" r:id="rId15"/>
    <p:sldId id="299" r:id="rId16"/>
    <p:sldId id="261" r:id="rId17"/>
    <p:sldId id="306" r:id="rId18"/>
    <p:sldId id="305" r:id="rId19"/>
    <p:sldId id="300" r:id="rId20"/>
    <p:sldId id="296" r:id="rId21"/>
    <p:sldId id="303" r:id="rId22"/>
    <p:sldId id="259" r:id="rId23"/>
    <p:sldId id="288" r:id="rId24"/>
    <p:sldId id="297" r:id="rId25"/>
    <p:sldId id="313" r:id="rId26"/>
    <p:sldId id="277" r:id="rId27"/>
    <p:sldId id="281" r:id="rId28"/>
    <p:sldId id="326" r:id="rId29"/>
    <p:sldId id="327" r:id="rId30"/>
    <p:sldId id="282" r:id="rId31"/>
    <p:sldId id="278" r:id="rId32"/>
    <p:sldId id="266" r:id="rId33"/>
    <p:sldId id="328" r:id="rId34"/>
    <p:sldId id="267" r:id="rId35"/>
    <p:sldId id="268" r:id="rId36"/>
    <p:sldId id="276" r:id="rId37"/>
    <p:sldId id="283" r:id="rId38"/>
    <p:sldId id="271" r:id="rId39"/>
    <p:sldId id="272" r:id="rId40"/>
    <p:sldId id="273" r:id="rId41"/>
    <p:sldId id="329" r:id="rId42"/>
    <p:sldId id="314" r:id="rId43"/>
    <p:sldId id="285" r:id="rId44"/>
    <p:sldId id="330" r:id="rId45"/>
    <p:sldId id="318" r:id="rId46"/>
    <p:sldId id="331" r:id="rId47"/>
    <p:sldId id="332" r:id="rId48"/>
    <p:sldId id="319" r:id="rId49"/>
    <p:sldId id="333" r:id="rId50"/>
    <p:sldId id="320" r:id="rId51"/>
    <p:sldId id="334" r:id="rId52"/>
    <p:sldId id="293" r:id="rId53"/>
    <p:sldId id="321" r:id="rId54"/>
    <p:sldId id="335" r:id="rId55"/>
    <p:sldId id="322" r:id="rId56"/>
    <p:sldId id="323" r:id="rId57"/>
    <p:sldId id="324" r:id="rId58"/>
    <p:sldId id="317" r:id="rId59"/>
    <p:sldId id="316" r:id="rId60"/>
    <p:sldId id="336" r:id="rId61"/>
    <p:sldId id="337" r:id="rId62"/>
    <p:sldId id="292" r:id="rId63"/>
    <p:sldId id="338" r:id="rId64"/>
    <p:sldId id="339" r:id="rId65"/>
    <p:sldId id="340" r:id="rId66"/>
    <p:sldId id="341" r:id="rId67"/>
    <p:sldId id="325" r:id="rId68"/>
    <p:sldId id="342" r:id="rId69"/>
    <p:sldId id="343" r:id="rId70"/>
    <p:sldId id="275" r:id="rId71"/>
    <p:sldId id="274" r:id="rId72"/>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14"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CE7A5-ED22-46EC-B4C2-EB5C9BE4B85B}" type="datetimeFigureOut">
              <a:rPr lang="ru-UA" smtClean="0"/>
              <a:t>06.01.2024</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4EED7-4258-435B-A0B1-CEFC79C2887D}" type="slidenum">
              <a:rPr lang="ru-UA" smtClean="0"/>
              <a:t>‹#›</a:t>
            </a:fld>
            <a:endParaRPr lang="ru-UA"/>
          </a:p>
        </p:txBody>
      </p:sp>
    </p:spTree>
    <p:extLst>
      <p:ext uri="{BB962C8B-B14F-4D97-AF65-F5344CB8AC3E}">
        <p14:creationId xmlns:p14="http://schemas.microsoft.com/office/powerpoint/2010/main" val="295726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E076F75-9D17-2C48-DC5F-3DF2DE9809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AD1A5525-751E-C0C0-F1B8-1D74A015512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ru-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6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999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7884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D0F76A8D-CA99-48DD-BB37-8EFF93BC83A8}"/>
              </a:ext>
            </a:extLst>
          </p:cNvPr>
          <p:cNvSpPr>
            <a:spLocks noGrp="1" noChangeArrowheads="1"/>
          </p:cNvSpPr>
          <p:nvPr>
            <p:ph type="dt" sz="half" idx="10"/>
          </p:nvPr>
        </p:nvSpPr>
        <p:spPr>
          <a:ln/>
        </p:spPr>
        <p:txBody>
          <a:bodyPr/>
          <a:lstStyle>
            <a:lvl1pPr>
              <a:defRPr/>
            </a:lvl1pPr>
          </a:lstStyle>
          <a:p>
            <a:pPr>
              <a:defRPr/>
            </a:pPr>
            <a:endParaRPr lang="ru-RU"/>
          </a:p>
        </p:txBody>
      </p:sp>
      <p:sp>
        <p:nvSpPr>
          <p:cNvPr id="7" name="Rectangle 5">
            <a:extLst>
              <a:ext uri="{FF2B5EF4-FFF2-40B4-BE49-F238E27FC236}">
                <a16:creationId xmlns:a16="http://schemas.microsoft.com/office/drawing/2014/main" id="{7FAD6482-3FD7-2F73-3CF2-9D30B81CBA8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9DDCA0D9-408E-A349-8C99-ED0D7B5E1D26}"/>
              </a:ext>
            </a:extLst>
          </p:cNvPr>
          <p:cNvSpPr>
            <a:spLocks noGrp="1" noChangeArrowheads="1"/>
          </p:cNvSpPr>
          <p:nvPr>
            <p:ph type="sldNum" sz="quarter" idx="12"/>
          </p:nvPr>
        </p:nvSpPr>
        <p:spPr>
          <a:ln/>
        </p:spPr>
        <p:txBody>
          <a:bodyPr/>
          <a:lstStyle>
            <a:lvl1pPr>
              <a:defRPr/>
            </a:lvl1pPr>
          </a:lstStyle>
          <a:p>
            <a:pPr>
              <a:defRPr/>
            </a:pPr>
            <a:fld id="{A9C20F6E-7A4D-49A4-9BF6-0A8D918F80F5}" type="slidenum">
              <a:rPr lang="ru-RU" altLang="ru-UA"/>
              <a:pPr>
                <a:defRPr/>
              </a:pPr>
              <a:t>‹#›</a:t>
            </a:fld>
            <a:endParaRPr lang="ru-RU" altLang="ru-UA"/>
          </a:p>
        </p:txBody>
      </p:sp>
    </p:spTree>
    <p:extLst>
      <p:ext uri="{BB962C8B-B14F-4D97-AF65-F5344CB8AC3E}">
        <p14:creationId xmlns:p14="http://schemas.microsoft.com/office/powerpoint/2010/main" val="116952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3864DCCF-80E2-EFA5-71FA-FDADCF0D915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FDB01B1B-5F1F-B7F4-81A7-CA6F2133175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61BC11DC-A764-4C1F-AF0D-2C6417D69B4F}"/>
              </a:ext>
            </a:extLst>
          </p:cNvPr>
          <p:cNvSpPr>
            <a:spLocks noGrp="1" noChangeArrowheads="1"/>
          </p:cNvSpPr>
          <p:nvPr>
            <p:ph type="sldNum" sz="quarter" idx="12"/>
          </p:nvPr>
        </p:nvSpPr>
        <p:spPr>
          <a:ln/>
        </p:spPr>
        <p:txBody>
          <a:bodyPr/>
          <a:lstStyle>
            <a:lvl1pPr>
              <a:defRPr/>
            </a:lvl1pPr>
          </a:lstStyle>
          <a:p>
            <a:pPr>
              <a:defRPr/>
            </a:pPr>
            <a:fld id="{C91D919F-7694-4D9E-8404-34864DD64649}" type="slidenum">
              <a:rPr lang="ru-RU" altLang="ru-UA"/>
              <a:pPr>
                <a:defRPr/>
              </a:pPr>
              <a:t>‹#›</a:t>
            </a:fld>
            <a:endParaRPr lang="ru-RU" altLang="ru-UA"/>
          </a:p>
        </p:txBody>
      </p:sp>
    </p:spTree>
    <p:extLst>
      <p:ext uri="{BB962C8B-B14F-4D97-AF65-F5344CB8AC3E}">
        <p14:creationId xmlns:p14="http://schemas.microsoft.com/office/powerpoint/2010/main" val="213559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65C2406-7281-FC4E-D2E6-96D3AB0C3F64}"/>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01CBF79A-B5C3-F9E4-7F78-889EC510CD1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E3F51BE0-23DA-585A-EA61-7D9F04D37728}"/>
              </a:ext>
            </a:extLst>
          </p:cNvPr>
          <p:cNvSpPr>
            <a:spLocks noGrp="1" noChangeArrowheads="1"/>
          </p:cNvSpPr>
          <p:nvPr>
            <p:ph type="sldNum" sz="quarter" idx="12"/>
          </p:nvPr>
        </p:nvSpPr>
        <p:spPr>
          <a:ln/>
        </p:spPr>
        <p:txBody>
          <a:bodyPr/>
          <a:lstStyle>
            <a:lvl1pPr>
              <a:defRPr/>
            </a:lvl1pPr>
          </a:lstStyle>
          <a:p>
            <a:pPr>
              <a:defRPr/>
            </a:pPr>
            <a:fld id="{3D449734-4943-4890-8B4D-069CDCD1D9DA}" type="slidenum">
              <a:rPr lang="ru-RU" altLang="ru-UA"/>
              <a:pPr>
                <a:defRPr/>
              </a:pPr>
              <a:t>‹#›</a:t>
            </a:fld>
            <a:endParaRPr lang="ru-RU" altLang="ru-UA"/>
          </a:p>
        </p:txBody>
      </p:sp>
    </p:spTree>
    <p:extLst>
      <p:ext uri="{BB962C8B-B14F-4D97-AF65-F5344CB8AC3E}">
        <p14:creationId xmlns:p14="http://schemas.microsoft.com/office/powerpoint/2010/main" val="21332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9138D92E-BAEA-5B55-D003-FE111D331C5B}"/>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0341B12-AC8D-E5A1-664C-C57C722CCE8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27E3399-1405-44B7-38C7-B6BB4137D248}"/>
              </a:ext>
            </a:extLst>
          </p:cNvPr>
          <p:cNvSpPr>
            <a:spLocks noGrp="1" noChangeArrowheads="1"/>
          </p:cNvSpPr>
          <p:nvPr>
            <p:ph type="sldNum" sz="quarter" idx="12"/>
          </p:nvPr>
        </p:nvSpPr>
        <p:spPr>
          <a:ln/>
        </p:spPr>
        <p:txBody>
          <a:bodyPr/>
          <a:lstStyle>
            <a:lvl1pPr>
              <a:defRPr/>
            </a:lvl1pPr>
          </a:lstStyle>
          <a:p>
            <a:pPr>
              <a:defRPr/>
            </a:pPr>
            <a:fld id="{6A26A9B4-452C-4DC7-A3D6-1D88643E0FA1}" type="slidenum">
              <a:rPr lang="ru-RU" altLang="ru-UA"/>
              <a:pPr>
                <a:defRPr/>
              </a:pPr>
              <a:t>‹#›</a:t>
            </a:fld>
            <a:endParaRPr lang="ru-RU" altLang="ru-UA"/>
          </a:p>
        </p:txBody>
      </p:sp>
    </p:spTree>
    <p:extLst>
      <p:ext uri="{BB962C8B-B14F-4D97-AF65-F5344CB8AC3E}">
        <p14:creationId xmlns:p14="http://schemas.microsoft.com/office/powerpoint/2010/main" val="290082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180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337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6040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97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7225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2278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6697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5851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1/6/2024</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810656351"/>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 id="2147483700" r:id="rId12"/>
    <p:sldLayoutId id="2147483701" r:id="rId13"/>
    <p:sldLayoutId id="2147483702" r:id="rId14"/>
    <p:sldLayoutId id="2147483703" r:id="rId15"/>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2.jp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65.wmf"/><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2.jpeg"/></Relationships>
</file>

<file path=ppt/slides/_rels/slide48.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wmf"/><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91.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03.jpeg"/><Relationship Id="rId4" Type="http://schemas.openxmlformats.org/officeDocument/2006/relationships/image" Target="../media/image102.jpeg"/></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15.jpeg"/></Relationships>
</file>

<file path=ppt/slides/_rels/slide69.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image" Target="../media/image116.jpe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ideo" Target="file:///F:\&#1044;&#1086;&#1082;&#1091;&#1084;&#1077;&#1085;&#1090;&#1099;\&#1048;&#1088;&#1080;&#1085;&#1072;\&#1057;&#1080;&#1089;&#1090;&#1077;&#1084;&#1072;&#1090;&#1080;&#1082;&#1072;%20&#1085;&#1080;&#1079;&#1096;&#1080;&#1093;\&#1055;&#1088;&#1077;&#1079;&#1077;&#1085;&#1090;&#1072;&#1094;&#1080;&#1080;%20&#1085;&#1080;&#1079;&#1096;&#1080;&#1077;\&#1055;&#1088;&#1077;&#1079;&#1077;&#1085;&#1090;&#1072;&#1094;&#1111;.&#1053;&#1080;&#1078;&#1095;&#1110;\&#1044;&#1080;&#1082;&#1072;&#1103;%20&#1087;&#1083;&#1072;&#1085;&#1077;&#1090;&#1072;.%203.wmv" TargetMode="External"/><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Цветные карандаши внутри карандаша, которая находится вверху таблицы &quot;дерево&quot;">
            <a:extLst>
              <a:ext uri="{FF2B5EF4-FFF2-40B4-BE49-F238E27FC236}">
                <a16:creationId xmlns:a16="http://schemas.microsoft.com/office/drawing/2014/main" id="{D875CB75-2D3C-51EF-DB71-D0EA90E6E24A}"/>
              </a:ext>
            </a:extLst>
          </p:cNvPr>
          <p:cNvPicPr>
            <a:picLocks noChangeAspect="1"/>
          </p:cNvPicPr>
          <p:nvPr/>
        </p:nvPicPr>
        <p:blipFill rotWithShape="1">
          <a:blip r:embed="rId2">
            <a:alphaModFix/>
          </a:blip>
          <a:srcRect t="15749"/>
          <a:stretch/>
        </p:blipFill>
        <p:spPr>
          <a:xfrm>
            <a:off x="20" y="1571"/>
            <a:ext cx="12191980" cy="6856429"/>
          </a:xfrm>
          <a:prstGeom prst="rect">
            <a:avLst/>
          </a:prstGeom>
        </p:spPr>
      </p:pic>
      <p:sp>
        <p:nvSpPr>
          <p:cNvPr id="2" name="Заголовок 1">
            <a:extLst>
              <a:ext uri="{FF2B5EF4-FFF2-40B4-BE49-F238E27FC236}">
                <a16:creationId xmlns:a16="http://schemas.microsoft.com/office/drawing/2014/main" id="{646634BB-D84A-CE1F-A5C9-AF706DC15AEC}"/>
              </a:ext>
            </a:extLst>
          </p:cNvPr>
          <p:cNvSpPr>
            <a:spLocks noGrp="1"/>
          </p:cNvSpPr>
          <p:nvPr>
            <p:ph type="ctrTitle" idx="4294967295"/>
          </p:nvPr>
        </p:nvSpPr>
        <p:spPr>
          <a:xfrm>
            <a:off x="0" y="2211388"/>
            <a:ext cx="7128588" cy="1425575"/>
          </a:xfrm>
        </p:spPr>
        <p:txBody>
          <a:bodyPr anchor="b">
            <a:noAutofit/>
          </a:bodyPr>
          <a:lstStyle/>
          <a:p>
            <a:pPr algn="ctr"/>
            <a:r>
              <a:rPr lang="uk-UA" sz="2400" dirty="0">
                <a:solidFill>
                  <a:srgbClr val="FFFF00"/>
                </a:solidFill>
                <a:effectLst/>
                <a:latin typeface="Times New Roman" panose="02020603050405020304" pitchFamily="18" charset="0"/>
                <a:ea typeface="Times New Roman" panose="02020603050405020304" pitchFamily="18" charset="0"/>
              </a:rPr>
              <a:t>Загальний огляд водоростей</a:t>
            </a:r>
            <a:endParaRPr lang="ru-UA" sz="2400" dirty="0">
              <a:solidFill>
                <a:srgbClr val="FFFF00"/>
              </a:solidFill>
            </a:endParaRPr>
          </a:p>
        </p:txBody>
      </p:sp>
      <p:sp>
        <p:nvSpPr>
          <p:cNvPr id="3" name="Подзаголовок 2">
            <a:extLst>
              <a:ext uri="{FF2B5EF4-FFF2-40B4-BE49-F238E27FC236}">
                <a16:creationId xmlns:a16="http://schemas.microsoft.com/office/drawing/2014/main" id="{BD0DFC18-B83C-CF44-5B92-439BBFB301F7}"/>
              </a:ext>
            </a:extLst>
          </p:cNvPr>
          <p:cNvSpPr>
            <a:spLocks noGrp="1"/>
          </p:cNvSpPr>
          <p:nvPr>
            <p:ph type="subTitle" idx="4294967295"/>
          </p:nvPr>
        </p:nvSpPr>
        <p:spPr>
          <a:xfrm>
            <a:off x="-167951" y="5518701"/>
            <a:ext cx="3048000" cy="877887"/>
          </a:xfrm>
        </p:spPr>
        <p:txBody>
          <a:bodyPr>
            <a:normAutofit/>
          </a:bodyPr>
          <a:lstStyle/>
          <a:p>
            <a:pPr marL="0" indent="0" algn="ctr">
              <a:buNone/>
            </a:pPr>
            <a:r>
              <a:rPr lang="ru-RU" sz="2400" b="1" dirty="0" err="1">
                <a:solidFill>
                  <a:schemeClr val="bg1"/>
                </a:solidFill>
              </a:rPr>
              <a:t>Ботаніка</a:t>
            </a:r>
            <a:r>
              <a:rPr lang="ru-RU" sz="2400" b="1" dirty="0">
                <a:solidFill>
                  <a:schemeClr val="bg1"/>
                </a:solidFill>
              </a:rPr>
              <a:t> 2023-24</a:t>
            </a:r>
            <a:endParaRPr lang="ru-UA" sz="2400" b="1" dirty="0">
              <a:solidFill>
                <a:schemeClr val="bg1"/>
              </a:solidFill>
            </a:endParaRPr>
          </a:p>
        </p:txBody>
      </p:sp>
      <p:pic>
        <p:nvPicPr>
          <p:cNvPr id="6" name="Рисунок 5"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C04BF7-C40F-646D-EF73-0B9584766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5629911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a:extLst>
              <a:ext uri="{FF2B5EF4-FFF2-40B4-BE49-F238E27FC236}">
                <a16:creationId xmlns:a16="http://schemas.microsoft.com/office/drawing/2014/main" id="{70AD1CC2-15BB-2993-AC5B-4AAC28296A97}"/>
              </a:ext>
            </a:extLst>
          </p:cNvPr>
          <p:cNvSpPr>
            <a:spLocks noGrp="1" noChangeArrowheads="1"/>
          </p:cNvSpPr>
          <p:nvPr>
            <p:ph sz="half" idx="1"/>
          </p:nvPr>
        </p:nvSpPr>
        <p:spPr>
          <a:xfrm>
            <a:off x="60326" y="1646237"/>
            <a:ext cx="4686300" cy="4525963"/>
          </a:xfrm>
        </p:spPr>
        <p:txBody>
          <a:bodyPr/>
          <a:lstStyle/>
          <a:p>
            <a:r>
              <a:rPr lang="uk-UA" altLang="ru-UA" sz="2800" dirty="0"/>
              <a:t>Клас</a:t>
            </a:r>
            <a:r>
              <a:rPr lang="es-CR" altLang="ru-UA" sz="2800" dirty="0"/>
              <a:t> Protococcophyceae</a:t>
            </a:r>
            <a:endParaRPr lang="uk-UA" altLang="ru-UA" sz="2800" dirty="0"/>
          </a:p>
          <a:p>
            <a:r>
              <a:rPr lang="uk-UA" altLang="ru-UA" sz="2800" dirty="0"/>
              <a:t>Порядок</a:t>
            </a:r>
            <a:r>
              <a:rPr lang="en-US" altLang="ru-UA" sz="2800" dirty="0"/>
              <a:t>    </a:t>
            </a:r>
            <a:r>
              <a:rPr lang="es-CR" altLang="ru-UA" sz="2800" dirty="0"/>
              <a:t>Clorococcales</a:t>
            </a:r>
          </a:p>
          <a:p>
            <a:r>
              <a:rPr lang="uk-UA" altLang="ru-UA" sz="2800" dirty="0"/>
              <a:t>Рід </a:t>
            </a:r>
            <a:r>
              <a:rPr lang="en-US" altLang="ru-UA" sz="2800" dirty="0"/>
              <a:t>   </a:t>
            </a:r>
            <a:r>
              <a:rPr lang="es-CR" altLang="ru-UA" sz="2800" dirty="0"/>
              <a:t>Scenedesmus</a:t>
            </a:r>
            <a:endParaRPr lang="uk-UA" altLang="ru-UA" sz="2800" dirty="0"/>
          </a:p>
          <a:p>
            <a:r>
              <a:rPr lang="uk-UA" altLang="ru-UA" sz="2800" dirty="0"/>
              <a:t>Рід</a:t>
            </a:r>
            <a:r>
              <a:rPr lang="en-US" altLang="ru-UA" sz="2800" dirty="0"/>
              <a:t>    Pediastrum </a:t>
            </a:r>
            <a:endParaRPr lang="ru-RU" altLang="ru-UA" sz="2800" dirty="0"/>
          </a:p>
        </p:txBody>
      </p:sp>
      <p:pic>
        <p:nvPicPr>
          <p:cNvPr id="27651" name="Объект 1">
            <a:extLst>
              <a:ext uri="{FF2B5EF4-FFF2-40B4-BE49-F238E27FC236}">
                <a16:creationId xmlns:a16="http://schemas.microsoft.com/office/drawing/2014/main" id="{9F39985A-164F-8555-29CD-B2E85717033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80292" y="3463131"/>
            <a:ext cx="3392487" cy="3027362"/>
          </a:xfrm>
        </p:spPr>
      </p:pic>
      <p:pic>
        <p:nvPicPr>
          <p:cNvPr id="247815" name="Picture 7" descr="Scene">
            <a:extLst>
              <a:ext uri="{FF2B5EF4-FFF2-40B4-BE49-F238E27FC236}">
                <a16:creationId xmlns:a16="http://schemas.microsoft.com/office/drawing/2014/main" id="{476F5803-7D23-70B7-7706-EAB8C6DAF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4" y="544512"/>
            <a:ext cx="3594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0" name="Picture 12" descr="Pediastrum">
            <a:extLst>
              <a:ext uri="{FF2B5EF4-FFF2-40B4-BE49-F238E27FC236}">
                <a16:creationId xmlns:a16="http://schemas.microsoft.com/office/drawing/2014/main" id="{3E904954-5813-5821-F299-2184C40783B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081963" y="3429000"/>
            <a:ext cx="2889250" cy="3095625"/>
          </a:xfrm>
        </p:spPr>
      </p:pic>
      <p:sp>
        <p:nvSpPr>
          <p:cNvPr id="27654" name="Text Box 13">
            <a:extLst>
              <a:ext uri="{FF2B5EF4-FFF2-40B4-BE49-F238E27FC236}">
                <a16:creationId xmlns:a16="http://schemas.microsoft.com/office/drawing/2014/main" id="{170ED809-2960-D127-144A-EAC9D2ED2C17}"/>
              </a:ext>
            </a:extLst>
          </p:cNvPr>
          <p:cNvSpPr txBox="1">
            <a:spLocks noChangeArrowheads="1"/>
          </p:cNvSpPr>
          <p:nvPr/>
        </p:nvSpPr>
        <p:spPr bwMode="auto">
          <a:xfrm>
            <a:off x="7011989" y="5805488"/>
            <a:ext cx="1411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UA" sz="1800">
                <a:latin typeface="Palatino Linotype" panose="02040502050505030304" pitchFamily="18" charset="0"/>
              </a:rPr>
              <a:t>Pediastrum </a:t>
            </a:r>
            <a:endParaRPr lang="ru-RU" altLang="ru-UA" sz="1800">
              <a:latin typeface="Palatino Linotype" panose="02040502050505030304" pitchFamily="18"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3319A88-5C73-08EE-6CEB-543C7FA4D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5"/>
                                        </p:tgtEl>
                                        <p:attrNameLst>
                                          <p:attrName>style.visibility</p:attrName>
                                        </p:attrNameLst>
                                      </p:cBhvr>
                                      <p:to>
                                        <p:strVal val="visible"/>
                                      </p:to>
                                    </p:set>
                                    <p:anim calcmode="lin" valueType="num">
                                      <p:cBhvr additive="base">
                                        <p:cTn id="7" dur="500" fill="hold"/>
                                        <p:tgtEl>
                                          <p:spTgt spid="247815"/>
                                        </p:tgtEl>
                                        <p:attrNameLst>
                                          <p:attrName>ppt_x</p:attrName>
                                        </p:attrNameLst>
                                      </p:cBhvr>
                                      <p:tavLst>
                                        <p:tav tm="0">
                                          <p:val>
                                            <p:strVal val="#ppt_x"/>
                                          </p:val>
                                        </p:tav>
                                        <p:tav tm="100000">
                                          <p:val>
                                            <p:strVal val="#ppt_x"/>
                                          </p:val>
                                        </p:tav>
                                      </p:tavLst>
                                    </p:anim>
                                    <p:anim calcmode="lin" valueType="num">
                                      <p:cBhvr additive="base">
                                        <p:cTn id="8" dur="500" fill="hold"/>
                                        <p:tgtEl>
                                          <p:spTgt spid="2478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20"/>
                                        </p:tgtEl>
                                        <p:attrNameLst>
                                          <p:attrName>style.visibility</p:attrName>
                                        </p:attrNameLst>
                                      </p:cBhvr>
                                      <p:to>
                                        <p:strVal val="visible"/>
                                      </p:to>
                                    </p:set>
                                    <p:anim calcmode="lin" valueType="num">
                                      <p:cBhvr additive="base">
                                        <p:cTn id="13" dur="500" fill="hold"/>
                                        <p:tgtEl>
                                          <p:spTgt spid="247820"/>
                                        </p:tgtEl>
                                        <p:attrNameLst>
                                          <p:attrName>ppt_x</p:attrName>
                                        </p:attrNameLst>
                                      </p:cBhvr>
                                      <p:tavLst>
                                        <p:tav tm="0">
                                          <p:val>
                                            <p:strVal val="#ppt_x"/>
                                          </p:val>
                                        </p:tav>
                                        <p:tav tm="100000">
                                          <p:val>
                                            <p:strVal val="#ppt_x"/>
                                          </p:val>
                                        </p:tav>
                                      </p:tavLst>
                                    </p:anim>
                                    <p:anim calcmode="lin" valueType="num">
                                      <p:cBhvr additive="base">
                                        <p:cTn id="14" dur="500" fill="hold"/>
                                        <p:tgtEl>
                                          <p:spTgt spid="247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a:extLst>
              <a:ext uri="{FF2B5EF4-FFF2-40B4-BE49-F238E27FC236}">
                <a16:creationId xmlns:a16="http://schemas.microsoft.com/office/drawing/2014/main" id="{92243589-12D6-6E68-D02C-96D88700D0CE}"/>
              </a:ext>
            </a:extLst>
          </p:cNvPr>
          <p:cNvSpPr>
            <a:spLocks noGrp="1" noChangeArrowheads="1"/>
          </p:cNvSpPr>
          <p:nvPr>
            <p:ph type="title"/>
          </p:nvPr>
        </p:nvSpPr>
        <p:spPr>
          <a:xfrm>
            <a:off x="1981200" y="115888"/>
            <a:ext cx="8229600" cy="792162"/>
          </a:xfrm>
        </p:spPr>
        <p:txBody>
          <a:bodyPr/>
          <a:lstStyle/>
          <a:p>
            <a:r>
              <a:rPr lang="en-US" altLang="ru-UA"/>
              <a:t>Hydrodictyon</a:t>
            </a:r>
            <a:endParaRPr lang="ru-RU" altLang="ru-UA"/>
          </a:p>
        </p:txBody>
      </p:sp>
      <p:pic>
        <p:nvPicPr>
          <p:cNvPr id="28675" name="Picture 6">
            <a:extLst>
              <a:ext uri="{FF2B5EF4-FFF2-40B4-BE49-F238E27FC236}">
                <a16:creationId xmlns:a16="http://schemas.microsoft.com/office/drawing/2014/main" id="{08B16278-D428-9554-0968-EC04D85C038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260351"/>
            <a:ext cx="1624012" cy="4525963"/>
          </a:xfrm>
        </p:spPr>
      </p:pic>
      <p:sp>
        <p:nvSpPr>
          <p:cNvPr id="28676" name="AutoShape 9">
            <a:extLst>
              <a:ext uri="{FF2B5EF4-FFF2-40B4-BE49-F238E27FC236}">
                <a16:creationId xmlns:a16="http://schemas.microsoft.com/office/drawing/2014/main" id="{3B2181FE-44C6-E38A-E6E5-D73CAFC41E80}"/>
              </a:ext>
            </a:extLst>
          </p:cNvPr>
          <p:cNvSpPr>
            <a:spLocks noGrp="1" noChangeAspect="1" noChangeArrowheads="1"/>
          </p:cNvSpPr>
          <p:nvPr>
            <p:ph sz="half" idx="2"/>
          </p:nvPr>
        </p:nvSpPr>
        <p:spPr>
          <a:xfrm>
            <a:off x="3359151" y="1341438"/>
            <a:ext cx="7129463" cy="2159000"/>
          </a:xfrm>
        </p:spPr>
        <p:txBody>
          <a:bodyPr/>
          <a:lstStyle/>
          <a:p>
            <a:r>
              <a:rPr lang="uk-UA" altLang="ru-UA"/>
              <a:t>Ценобіальна водорость розміром до </a:t>
            </a:r>
          </a:p>
          <a:p>
            <a:r>
              <a:rPr lang="uk-UA" altLang="ru-UA"/>
              <a:t>30 см. Циліндричні або широкоовальні клітини з'єднуються кінцями по три, утворюючи сітку. </a:t>
            </a:r>
            <a:endParaRPr lang="ru-RU" altLang="ru-UA"/>
          </a:p>
        </p:txBody>
      </p:sp>
      <p:pic>
        <p:nvPicPr>
          <p:cNvPr id="28677" name="Picture 5">
            <a:extLst>
              <a:ext uri="{FF2B5EF4-FFF2-40B4-BE49-F238E27FC236}">
                <a16:creationId xmlns:a16="http://schemas.microsoft.com/office/drawing/2014/main" id="{BCEE84A3-DE24-7D8F-8FA8-7E629D440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3214688"/>
            <a:ext cx="4608512"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1E34453-6930-C07F-0FBA-125E6C763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465F728-43D8-9E38-0755-FA7B9821B2B4}"/>
              </a:ext>
            </a:extLst>
          </p:cNvPr>
          <p:cNvSpPr>
            <a:spLocks noGrp="1" noChangeArrowheads="1"/>
          </p:cNvSpPr>
          <p:nvPr>
            <p:ph type="title"/>
          </p:nvPr>
        </p:nvSpPr>
        <p:spPr>
          <a:xfrm>
            <a:off x="2789736" y="996318"/>
            <a:ext cx="9238434" cy="857559"/>
          </a:xfrm>
        </p:spPr>
        <p:txBody>
          <a:bodyPr/>
          <a:lstStyle/>
          <a:p>
            <a:pPr eaLnBrk="1" hangingPunct="1"/>
            <a:r>
              <a:rPr lang="uk-UA" altLang="ru-UA" sz="2000" dirty="0"/>
              <a:t>Клас </a:t>
            </a:r>
            <a:r>
              <a:rPr lang="es-CR" altLang="ru-UA" sz="2000" dirty="0"/>
              <a:t>Ulothrichophyceae</a:t>
            </a:r>
            <a:br>
              <a:rPr lang="uk-UA" altLang="ru-UA" sz="2000" dirty="0"/>
            </a:br>
            <a:r>
              <a:rPr lang="uk-UA" altLang="ru-UA" sz="2000" dirty="0"/>
              <a:t>Порядок </a:t>
            </a:r>
            <a:r>
              <a:rPr lang="es-CR" altLang="ru-UA" sz="2000" dirty="0"/>
              <a:t>Ulothrichales</a:t>
            </a:r>
            <a:br>
              <a:rPr lang="uk-UA" altLang="ru-UA" sz="2000" dirty="0"/>
            </a:br>
            <a:r>
              <a:rPr lang="uk-UA" altLang="ru-UA" sz="2000" dirty="0"/>
              <a:t>Рід</a:t>
            </a:r>
            <a:r>
              <a:rPr lang="ru-RU" altLang="ru-UA" sz="2000" dirty="0"/>
              <a:t> </a:t>
            </a:r>
            <a:r>
              <a:rPr lang="es-CR" altLang="ru-UA" sz="2000" dirty="0"/>
              <a:t>Ulothrix</a:t>
            </a:r>
            <a:br>
              <a:rPr lang="ru-RU" altLang="ru-UA" sz="2000" dirty="0">
                <a:latin typeface="Calibri" panose="020F0502020204030204" pitchFamily="34" charset="0"/>
              </a:rPr>
            </a:br>
            <a:endParaRPr lang="ru-RU" altLang="ru-UA" sz="2000" dirty="0">
              <a:latin typeface="Calibri" panose="020F0502020204030204" pitchFamily="34" charset="0"/>
            </a:endParaRPr>
          </a:p>
        </p:txBody>
      </p:sp>
      <p:pic>
        <p:nvPicPr>
          <p:cNvPr id="29699" name="Picture 5" descr="Улотрикс">
            <a:extLst>
              <a:ext uri="{FF2B5EF4-FFF2-40B4-BE49-F238E27FC236}">
                <a16:creationId xmlns:a16="http://schemas.microsoft.com/office/drawing/2014/main" id="{283032EB-A7A4-B6F2-6534-6C14AED2283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93360" y="1392239"/>
            <a:ext cx="6210300" cy="4557712"/>
          </a:xfrm>
          <a:noFill/>
        </p:spPr>
      </p:pic>
      <p:sp>
        <p:nvSpPr>
          <p:cNvPr id="29700" name="Text Box 6">
            <a:extLst>
              <a:ext uri="{FF2B5EF4-FFF2-40B4-BE49-F238E27FC236}">
                <a16:creationId xmlns:a16="http://schemas.microsoft.com/office/drawing/2014/main" id="{E996FE3E-E0F0-DF5A-34BD-32DCED4172E7}"/>
              </a:ext>
            </a:extLst>
          </p:cNvPr>
          <p:cNvSpPr txBox="1">
            <a:spLocks noChangeArrowheads="1"/>
          </p:cNvSpPr>
          <p:nvPr/>
        </p:nvSpPr>
        <p:spPr bwMode="auto">
          <a:xfrm>
            <a:off x="3309939" y="5949951"/>
            <a:ext cx="554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UA" sz="2000"/>
              <a:t>Хроматофор має вигляд незамкнутого кільца</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DA10AAC-EF2F-239A-E311-AA0DD737B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3">
            <a:extLst>
              <a:ext uri="{FF2B5EF4-FFF2-40B4-BE49-F238E27FC236}">
                <a16:creationId xmlns:a16="http://schemas.microsoft.com/office/drawing/2014/main" id="{708D1104-8B7B-96EB-0D68-FB0D9DFC576C}"/>
              </a:ext>
            </a:extLst>
          </p:cNvPr>
          <p:cNvSpPr>
            <a:spLocks noGrp="1" noChangeArrowheads="1"/>
          </p:cNvSpPr>
          <p:nvPr>
            <p:ph type="title"/>
          </p:nvPr>
        </p:nvSpPr>
        <p:spPr>
          <a:xfrm>
            <a:off x="7107555" y="4868862"/>
            <a:ext cx="3876675" cy="1143000"/>
          </a:xfrm>
        </p:spPr>
        <p:txBody>
          <a:bodyPr/>
          <a:lstStyle/>
          <a:p>
            <a:r>
              <a:rPr lang="uk-UA" altLang="ru-UA" sz="3600" dirty="0"/>
              <a:t>Схема життєвого циклу нитчастої зеленої водорості </a:t>
            </a:r>
            <a:r>
              <a:rPr lang="uk-UA" altLang="ru-UA" sz="3600" i="1" dirty="0" err="1"/>
              <a:t>Ulotrix</a:t>
            </a:r>
            <a:endParaRPr lang="ru-RU" altLang="ru-UA" sz="3600" dirty="0"/>
          </a:p>
        </p:txBody>
      </p:sp>
      <p:pic>
        <p:nvPicPr>
          <p:cNvPr id="30723" name="Picture 2">
            <a:extLst>
              <a:ext uri="{FF2B5EF4-FFF2-40B4-BE49-F238E27FC236}">
                <a16:creationId xmlns:a16="http://schemas.microsoft.com/office/drawing/2014/main" id="{6292378B-EA5F-2EFB-2764-87C81795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353" t="17690" r="4341" b="40840"/>
          <a:stretch>
            <a:fillRect/>
          </a:stretch>
        </p:blipFill>
        <p:spPr bwMode="auto">
          <a:xfrm>
            <a:off x="137161" y="1440180"/>
            <a:ext cx="6848714" cy="48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DDDF47B-6FB6-B5DA-DF42-D8C7DBA3F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B2C04F86-8CF4-D0B9-1B54-76E53E9D624A}"/>
              </a:ext>
            </a:extLst>
          </p:cNvPr>
          <p:cNvSpPr>
            <a:spLocks noGrp="1" noChangeArrowheads="1"/>
          </p:cNvSpPr>
          <p:nvPr>
            <p:ph type="title"/>
          </p:nvPr>
        </p:nvSpPr>
        <p:spPr>
          <a:xfrm>
            <a:off x="3875586" y="1281651"/>
            <a:ext cx="9238434" cy="861383"/>
          </a:xfrm>
        </p:spPr>
        <p:txBody>
          <a:bodyPr/>
          <a:lstStyle/>
          <a:p>
            <a:r>
              <a:rPr lang="uk-UA" altLang="ru-UA" dirty="0">
                <a:latin typeface="Times New Roman" panose="02020603050405020304" pitchFamily="18" charset="0"/>
                <a:cs typeface="Times New Roman" panose="02020603050405020304" pitchFamily="18" charset="0"/>
              </a:rPr>
              <a:t>Клас </a:t>
            </a:r>
            <a:r>
              <a:rPr lang="uk-UA" altLang="ru-UA" dirty="0" err="1">
                <a:latin typeface="Times New Roman" panose="02020603050405020304" pitchFamily="18" charset="0"/>
                <a:cs typeface="Times New Roman" panose="02020603050405020304" pitchFamily="18" charset="0"/>
              </a:rPr>
              <a:t>Улотриксові</a:t>
            </a:r>
            <a:r>
              <a:rPr lang="uk-UA" altLang="ru-UA" dirty="0">
                <a:latin typeface="Times New Roman" panose="02020603050405020304" pitchFamily="18" charset="0"/>
                <a:cs typeface="Times New Roman" panose="02020603050405020304" pitchFamily="18" charset="0"/>
              </a:rPr>
              <a:t> -  </a:t>
            </a:r>
            <a:r>
              <a:rPr lang="es-CR" altLang="ru-UA" dirty="0">
                <a:latin typeface="Times New Roman" panose="02020603050405020304" pitchFamily="18" charset="0"/>
                <a:cs typeface="Times New Roman" panose="02020603050405020304" pitchFamily="18" charset="0"/>
              </a:rPr>
              <a:t>Ulothrichophyceae</a:t>
            </a:r>
            <a:r>
              <a:rPr lang="uk-UA" altLang="ru-UA" dirty="0"/>
              <a:t> </a:t>
            </a:r>
            <a:br>
              <a:rPr lang="en-US" altLang="ru-UA" dirty="0"/>
            </a:br>
            <a:r>
              <a:rPr lang="uk-UA" altLang="ru-UA" dirty="0"/>
              <a:t>Рід</a:t>
            </a:r>
            <a:r>
              <a:rPr lang="ru-RU" altLang="ru-UA" dirty="0"/>
              <a:t> </a:t>
            </a:r>
            <a:r>
              <a:rPr lang="es-CR" altLang="ru-UA" dirty="0"/>
              <a:t>Ulva </a:t>
            </a:r>
            <a:br>
              <a:rPr lang="es-CR" altLang="ru-UA" dirty="0">
                <a:latin typeface="Times New Roman" panose="02020603050405020304" pitchFamily="18" charset="0"/>
                <a:cs typeface="Times New Roman" panose="02020603050405020304" pitchFamily="18" charset="0"/>
              </a:rPr>
            </a:br>
            <a:endParaRPr lang="uk-UA" altLang="ru-UA" dirty="0">
              <a:latin typeface="Times New Roman" panose="02020603050405020304" pitchFamily="18" charset="0"/>
              <a:cs typeface="Times New Roman" panose="02020603050405020304" pitchFamily="18" charset="0"/>
            </a:endParaRPr>
          </a:p>
        </p:txBody>
      </p:sp>
      <p:pic>
        <p:nvPicPr>
          <p:cNvPr id="31747" name="Picture 3">
            <a:extLst>
              <a:ext uri="{FF2B5EF4-FFF2-40B4-BE49-F238E27FC236}">
                <a16:creationId xmlns:a16="http://schemas.microsoft.com/office/drawing/2014/main" id="{67850FBE-3517-9798-E1AC-8F0EED4C28B1}"/>
              </a:ext>
            </a:extLst>
          </p:cNvPr>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068053" y="1802331"/>
            <a:ext cx="7696200" cy="48902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DA3991C-6568-4902-3047-AB8A6A17A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FAA9A9B-B74A-6EE2-365D-7866A6F0DF9D}"/>
              </a:ext>
            </a:extLst>
          </p:cNvPr>
          <p:cNvSpPr txBox="1">
            <a:spLocks noChangeArrowheads="1"/>
          </p:cNvSpPr>
          <p:nvPr/>
        </p:nvSpPr>
        <p:spPr bwMode="auto">
          <a:xfrm>
            <a:off x="3211513" y="80425"/>
            <a:ext cx="7761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800" b="1" i="1" dirty="0">
                <a:latin typeface="Times" panose="02020603050405020304" pitchFamily="18" charset="0"/>
              </a:rPr>
              <a:t>Життєвий цикл </a:t>
            </a:r>
            <a:r>
              <a:rPr lang="en-US" altLang="ru-UA" sz="2800" b="1" i="1" dirty="0">
                <a:latin typeface="Times" panose="02020603050405020304" pitchFamily="18" charset="0"/>
              </a:rPr>
              <a:t>Ulva</a:t>
            </a:r>
            <a:r>
              <a:rPr lang="uk-UA" altLang="ru-UA" sz="2800" b="1" i="1" dirty="0">
                <a:latin typeface="Times" panose="02020603050405020304" pitchFamily="18" charset="0"/>
              </a:rPr>
              <a:t>-ізоморфна зміна поколінь</a:t>
            </a:r>
            <a:endParaRPr lang="en-US" altLang="ru-UA" sz="2800" dirty="0">
              <a:latin typeface="Times" panose="02020603050405020304" pitchFamily="18" charset="0"/>
            </a:endParaRPr>
          </a:p>
        </p:txBody>
      </p:sp>
      <p:sp>
        <p:nvSpPr>
          <p:cNvPr id="290820" name="Text Box 4">
            <a:extLst>
              <a:ext uri="{FF2B5EF4-FFF2-40B4-BE49-F238E27FC236}">
                <a16:creationId xmlns:a16="http://schemas.microsoft.com/office/drawing/2014/main" id="{C66D909F-36D7-8A64-400E-747C594D9F7E}"/>
              </a:ext>
            </a:extLst>
          </p:cNvPr>
          <p:cNvSpPr txBox="1">
            <a:spLocks noChangeArrowheads="1"/>
          </p:cNvSpPr>
          <p:nvPr/>
        </p:nvSpPr>
        <p:spPr bwMode="auto">
          <a:xfrm>
            <a:off x="1584326" y="5103813"/>
            <a:ext cx="235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1800">
                <a:latin typeface="Times" panose="02020603050405020304" pitchFamily="18" charset="0"/>
              </a:rPr>
              <a:t>Зооспори</a:t>
            </a:r>
            <a:r>
              <a:rPr lang="en-US" altLang="ru-UA" sz="1800">
                <a:latin typeface="Times" panose="02020603050405020304" pitchFamily="18" charset="0"/>
              </a:rPr>
              <a:t>.</a:t>
            </a:r>
          </a:p>
        </p:txBody>
      </p:sp>
      <p:sp>
        <p:nvSpPr>
          <p:cNvPr id="290821" name="Freeform 5">
            <a:extLst>
              <a:ext uri="{FF2B5EF4-FFF2-40B4-BE49-F238E27FC236}">
                <a16:creationId xmlns:a16="http://schemas.microsoft.com/office/drawing/2014/main" id="{9276968A-10C2-1D5E-7C0C-3D7FDE9094D7}"/>
              </a:ext>
            </a:extLst>
          </p:cNvPr>
          <p:cNvSpPr>
            <a:spLocks/>
          </p:cNvSpPr>
          <p:nvPr/>
        </p:nvSpPr>
        <p:spPr bwMode="auto">
          <a:xfrm>
            <a:off x="8213726" y="1984376"/>
            <a:ext cx="1235075" cy="2943225"/>
          </a:xfrm>
          <a:custGeom>
            <a:avLst/>
            <a:gdLst>
              <a:gd name="T0" fmla="*/ 2147483646 w 778"/>
              <a:gd name="T1" fmla="*/ 2147483646 h 1854"/>
              <a:gd name="T2" fmla="*/ 2147483646 w 778"/>
              <a:gd name="T3" fmla="*/ 2147483646 h 1854"/>
              <a:gd name="T4" fmla="*/ 2147483646 w 778"/>
              <a:gd name="T5" fmla="*/ 2147483646 h 1854"/>
              <a:gd name="T6" fmla="*/ 2147483646 w 778"/>
              <a:gd name="T7" fmla="*/ 2147483646 h 1854"/>
              <a:gd name="T8" fmla="*/ 2147483646 w 778"/>
              <a:gd name="T9" fmla="*/ 2147483646 h 1854"/>
              <a:gd name="T10" fmla="*/ 2147483646 w 778"/>
              <a:gd name="T11" fmla="*/ 2147483646 h 1854"/>
              <a:gd name="T12" fmla="*/ 2147483646 w 778"/>
              <a:gd name="T13" fmla="*/ 2147483646 h 1854"/>
              <a:gd name="T14" fmla="*/ 2147483646 w 778"/>
              <a:gd name="T15" fmla="*/ 2147483646 h 1854"/>
              <a:gd name="T16" fmla="*/ 2147483646 w 778"/>
              <a:gd name="T17" fmla="*/ 2147483646 h 1854"/>
              <a:gd name="T18" fmla="*/ 2147483646 w 778"/>
              <a:gd name="T19" fmla="*/ 2147483646 h 1854"/>
              <a:gd name="T20" fmla="*/ 2147483646 w 778"/>
              <a:gd name="T21" fmla="*/ 2147483646 h 1854"/>
              <a:gd name="T22" fmla="*/ 2147483646 w 778"/>
              <a:gd name="T23" fmla="*/ 2147483646 h 1854"/>
              <a:gd name="T24" fmla="*/ 2147483646 w 778"/>
              <a:gd name="T25" fmla="*/ 2147483646 h 1854"/>
              <a:gd name="T26" fmla="*/ 2147483646 w 778"/>
              <a:gd name="T27" fmla="*/ 2147483646 h 1854"/>
              <a:gd name="T28" fmla="*/ 2147483646 w 778"/>
              <a:gd name="T29" fmla="*/ 2147483646 h 1854"/>
              <a:gd name="T30" fmla="*/ 2147483646 w 778"/>
              <a:gd name="T31" fmla="*/ 2147483646 h 1854"/>
              <a:gd name="T32" fmla="*/ 2147483646 w 778"/>
              <a:gd name="T33" fmla="*/ 2147483646 h 1854"/>
              <a:gd name="T34" fmla="*/ 2147483646 w 778"/>
              <a:gd name="T35" fmla="*/ 2147483646 h 18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1854"/>
              <a:gd name="T56" fmla="*/ 778 w 778"/>
              <a:gd name="T57" fmla="*/ 1854 h 18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1854">
                <a:moveTo>
                  <a:pt x="154" y="312"/>
                </a:moveTo>
                <a:cubicBezTo>
                  <a:pt x="216" y="191"/>
                  <a:pt x="346" y="0"/>
                  <a:pt x="396" y="33"/>
                </a:cubicBezTo>
                <a:cubicBezTo>
                  <a:pt x="446" y="66"/>
                  <a:pt x="403" y="363"/>
                  <a:pt x="452" y="512"/>
                </a:cubicBezTo>
                <a:cubicBezTo>
                  <a:pt x="501" y="661"/>
                  <a:pt x="670" y="793"/>
                  <a:pt x="692" y="929"/>
                </a:cubicBezTo>
                <a:cubicBezTo>
                  <a:pt x="778" y="1086"/>
                  <a:pt x="652" y="1204"/>
                  <a:pt x="586" y="1330"/>
                </a:cubicBezTo>
                <a:cubicBezTo>
                  <a:pt x="520" y="1456"/>
                  <a:pt x="245" y="1652"/>
                  <a:pt x="250" y="1678"/>
                </a:cubicBezTo>
                <a:cubicBezTo>
                  <a:pt x="255" y="1704"/>
                  <a:pt x="328" y="1670"/>
                  <a:pt x="332" y="1700"/>
                </a:cubicBezTo>
                <a:cubicBezTo>
                  <a:pt x="336" y="1730"/>
                  <a:pt x="247" y="1698"/>
                  <a:pt x="250" y="1706"/>
                </a:cubicBezTo>
                <a:cubicBezTo>
                  <a:pt x="253" y="1714"/>
                  <a:pt x="336" y="1763"/>
                  <a:pt x="336" y="1772"/>
                </a:cubicBezTo>
                <a:cubicBezTo>
                  <a:pt x="336" y="1797"/>
                  <a:pt x="269" y="1743"/>
                  <a:pt x="248" y="1759"/>
                </a:cubicBezTo>
                <a:cubicBezTo>
                  <a:pt x="227" y="1775"/>
                  <a:pt x="256" y="1846"/>
                  <a:pt x="232" y="1850"/>
                </a:cubicBezTo>
                <a:cubicBezTo>
                  <a:pt x="208" y="1854"/>
                  <a:pt x="212" y="1746"/>
                  <a:pt x="196" y="1737"/>
                </a:cubicBezTo>
                <a:cubicBezTo>
                  <a:pt x="187" y="1715"/>
                  <a:pt x="148" y="1818"/>
                  <a:pt x="126" y="1791"/>
                </a:cubicBezTo>
                <a:cubicBezTo>
                  <a:pt x="104" y="1764"/>
                  <a:pt x="163" y="1769"/>
                  <a:pt x="180" y="1696"/>
                </a:cubicBezTo>
                <a:cubicBezTo>
                  <a:pt x="197" y="1623"/>
                  <a:pt x="255" y="1465"/>
                  <a:pt x="228" y="1353"/>
                </a:cubicBezTo>
                <a:cubicBezTo>
                  <a:pt x="201" y="1241"/>
                  <a:pt x="40" y="1145"/>
                  <a:pt x="20" y="1025"/>
                </a:cubicBezTo>
                <a:cubicBezTo>
                  <a:pt x="0" y="905"/>
                  <a:pt x="85" y="764"/>
                  <a:pt x="108" y="633"/>
                </a:cubicBezTo>
                <a:cubicBezTo>
                  <a:pt x="130" y="514"/>
                  <a:pt x="92" y="433"/>
                  <a:pt x="154" y="312"/>
                </a:cubicBezTo>
                <a:close/>
              </a:path>
            </a:pathLst>
          </a:custGeom>
          <a:solidFill>
            <a:schemeClr val="folHlink"/>
          </a:solidFill>
          <a:ln w="9525">
            <a:solidFill>
              <a:schemeClr val="tx1"/>
            </a:solidFill>
            <a:round/>
            <a:headEnd/>
            <a:tailEnd/>
          </a:ln>
        </p:spPr>
        <p:txBody>
          <a:bodyPr wrap="none" anchor="ctr"/>
          <a:lstStyle/>
          <a:p>
            <a:endParaRPr lang="ru-UA"/>
          </a:p>
        </p:txBody>
      </p:sp>
      <p:grpSp>
        <p:nvGrpSpPr>
          <p:cNvPr id="2" name="Group 7">
            <a:extLst>
              <a:ext uri="{FF2B5EF4-FFF2-40B4-BE49-F238E27FC236}">
                <a16:creationId xmlns:a16="http://schemas.microsoft.com/office/drawing/2014/main" id="{7027B37A-B0EF-B43C-402F-6E0B9C83226E}"/>
              </a:ext>
            </a:extLst>
          </p:cNvPr>
          <p:cNvGrpSpPr>
            <a:grpSpLocks/>
          </p:cNvGrpSpPr>
          <p:nvPr/>
        </p:nvGrpSpPr>
        <p:grpSpPr bwMode="auto">
          <a:xfrm>
            <a:off x="3581400" y="4800600"/>
            <a:ext cx="2286000" cy="1016000"/>
            <a:chOff x="1296" y="3024"/>
            <a:chExt cx="1440" cy="640"/>
          </a:xfrm>
        </p:grpSpPr>
        <p:grpSp>
          <p:nvGrpSpPr>
            <p:cNvPr id="32826" name="Group 8">
              <a:extLst>
                <a:ext uri="{FF2B5EF4-FFF2-40B4-BE49-F238E27FC236}">
                  <a16:creationId xmlns:a16="http://schemas.microsoft.com/office/drawing/2014/main" id="{408993A0-E8CA-3D47-C00C-DCA818176300}"/>
                </a:ext>
              </a:extLst>
            </p:cNvPr>
            <p:cNvGrpSpPr>
              <a:grpSpLocks/>
            </p:cNvGrpSpPr>
            <p:nvPr/>
          </p:nvGrpSpPr>
          <p:grpSpPr bwMode="auto">
            <a:xfrm>
              <a:off x="1296" y="3024"/>
              <a:ext cx="446" cy="288"/>
              <a:chOff x="1622" y="3046"/>
              <a:chExt cx="446" cy="288"/>
            </a:xfrm>
          </p:grpSpPr>
          <p:grpSp>
            <p:nvGrpSpPr>
              <p:cNvPr id="32851" name="Group 9">
                <a:extLst>
                  <a:ext uri="{FF2B5EF4-FFF2-40B4-BE49-F238E27FC236}">
                    <a16:creationId xmlns:a16="http://schemas.microsoft.com/office/drawing/2014/main" id="{644D9645-140C-5413-EADC-BC36C489F4A6}"/>
                  </a:ext>
                </a:extLst>
              </p:cNvPr>
              <p:cNvGrpSpPr>
                <a:grpSpLocks/>
              </p:cNvGrpSpPr>
              <p:nvPr/>
            </p:nvGrpSpPr>
            <p:grpSpPr bwMode="auto">
              <a:xfrm>
                <a:off x="1632" y="3072"/>
                <a:ext cx="436" cy="208"/>
                <a:chOff x="2150" y="3590"/>
                <a:chExt cx="436" cy="208"/>
              </a:xfrm>
            </p:grpSpPr>
            <p:sp>
              <p:nvSpPr>
                <p:cNvPr id="32853" name="Oval 10">
                  <a:extLst>
                    <a:ext uri="{FF2B5EF4-FFF2-40B4-BE49-F238E27FC236}">
                      <a16:creationId xmlns:a16="http://schemas.microsoft.com/office/drawing/2014/main" id="{2E7C8943-1190-4EFB-55FE-C81955C86E0B}"/>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54" name="Freeform 11">
                  <a:extLst>
                    <a:ext uri="{FF2B5EF4-FFF2-40B4-BE49-F238E27FC236}">
                      <a16:creationId xmlns:a16="http://schemas.microsoft.com/office/drawing/2014/main" id="{1FDD811C-0930-64E2-2B06-A2B1AF6E8DE9}"/>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5" name="Freeform 12">
                  <a:extLst>
                    <a:ext uri="{FF2B5EF4-FFF2-40B4-BE49-F238E27FC236}">
                      <a16:creationId xmlns:a16="http://schemas.microsoft.com/office/drawing/2014/main" id="{BE2B8DF8-9F51-6709-7FA1-938CA0B6EEFE}"/>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6" name="Freeform 13">
                  <a:extLst>
                    <a:ext uri="{FF2B5EF4-FFF2-40B4-BE49-F238E27FC236}">
                      <a16:creationId xmlns:a16="http://schemas.microsoft.com/office/drawing/2014/main" id="{2DC70A3A-6049-5214-5C2A-7DD6A73F6BF4}"/>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7" name="Freeform 14">
                  <a:extLst>
                    <a:ext uri="{FF2B5EF4-FFF2-40B4-BE49-F238E27FC236}">
                      <a16:creationId xmlns:a16="http://schemas.microsoft.com/office/drawing/2014/main" id="{29F0167F-DEAC-2D83-BEE1-079F5394754F}"/>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52" name="Text Box 15">
                <a:extLst>
                  <a:ext uri="{FF2B5EF4-FFF2-40B4-BE49-F238E27FC236}">
                    <a16:creationId xmlns:a16="http://schemas.microsoft.com/office/drawing/2014/main" id="{E190AEE3-6416-C913-7388-4343CF11A5F1}"/>
                  </a:ext>
                </a:extLst>
              </p:cNvPr>
              <p:cNvSpPr txBox="1">
                <a:spLocks noChangeArrowheads="1"/>
              </p:cNvSpPr>
              <p:nvPr/>
            </p:nvSpPr>
            <p:spPr bwMode="auto">
              <a:xfrm>
                <a:off x="1622" y="304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27" name="Group 16">
              <a:extLst>
                <a:ext uri="{FF2B5EF4-FFF2-40B4-BE49-F238E27FC236}">
                  <a16:creationId xmlns:a16="http://schemas.microsoft.com/office/drawing/2014/main" id="{D047C582-A9E7-48AB-3038-34A23893D792}"/>
                </a:ext>
              </a:extLst>
            </p:cNvPr>
            <p:cNvGrpSpPr>
              <a:grpSpLocks/>
            </p:cNvGrpSpPr>
            <p:nvPr/>
          </p:nvGrpSpPr>
          <p:grpSpPr bwMode="auto">
            <a:xfrm>
              <a:off x="1632" y="3312"/>
              <a:ext cx="452" cy="288"/>
              <a:chOff x="1808" y="3384"/>
              <a:chExt cx="452" cy="288"/>
            </a:xfrm>
          </p:grpSpPr>
          <p:grpSp>
            <p:nvGrpSpPr>
              <p:cNvPr id="32844" name="Group 17">
                <a:extLst>
                  <a:ext uri="{FF2B5EF4-FFF2-40B4-BE49-F238E27FC236}">
                    <a16:creationId xmlns:a16="http://schemas.microsoft.com/office/drawing/2014/main" id="{FA80406C-41BE-64A6-BA43-C94D9CD209EB}"/>
                  </a:ext>
                </a:extLst>
              </p:cNvPr>
              <p:cNvGrpSpPr>
                <a:grpSpLocks/>
              </p:cNvGrpSpPr>
              <p:nvPr/>
            </p:nvGrpSpPr>
            <p:grpSpPr bwMode="auto">
              <a:xfrm>
                <a:off x="1824" y="3402"/>
                <a:ext cx="436" cy="208"/>
                <a:chOff x="2150" y="3590"/>
                <a:chExt cx="436" cy="208"/>
              </a:xfrm>
            </p:grpSpPr>
            <p:sp>
              <p:nvSpPr>
                <p:cNvPr id="32846" name="Oval 18">
                  <a:extLst>
                    <a:ext uri="{FF2B5EF4-FFF2-40B4-BE49-F238E27FC236}">
                      <a16:creationId xmlns:a16="http://schemas.microsoft.com/office/drawing/2014/main" id="{FB1B24DE-4647-6240-E5EF-0DBE02F98BA4}"/>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47" name="Freeform 19">
                  <a:extLst>
                    <a:ext uri="{FF2B5EF4-FFF2-40B4-BE49-F238E27FC236}">
                      <a16:creationId xmlns:a16="http://schemas.microsoft.com/office/drawing/2014/main" id="{7C7450EB-67F5-2911-AB49-5D466EBF81E9}"/>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8" name="Freeform 20">
                  <a:extLst>
                    <a:ext uri="{FF2B5EF4-FFF2-40B4-BE49-F238E27FC236}">
                      <a16:creationId xmlns:a16="http://schemas.microsoft.com/office/drawing/2014/main" id="{B3AEA1B6-96CC-6A6C-AA40-819B885C8C0D}"/>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9" name="Freeform 21">
                  <a:extLst>
                    <a:ext uri="{FF2B5EF4-FFF2-40B4-BE49-F238E27FC236}">
                      <a16:creationId xmlns:a16="http://schemas.microsoft.com/office/drawing/2014/main" id="{95EC9DD2-9424-032F-6D31-E385BF6DC66A}"/>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0" name="Freeform 22">
                  <a:extLst>
                    <a:ext uri="{FF2B5EF4-FFF2-40B4-BE49-F238E27FC236}">
                      <a16:creationId xmlns:a16="http://schemas.microsoft.com/office/drawing/2014/main" id="{FE88C3AE-5EB3-CE3A-51EB-EE0091AA35A5}"/>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45" name="Text Box 23">
                <a:extLst>
                  <a:ext uri="{FF2B5EF4-FFF2-40B4-BE49-F238E27FC236}">
                    <a16:creationId xmlns:a16="http://schemas.microsoft.com/office/drawing/2014/main" id="{5ECCFB3F-769D-5CA9-F969-400983412FD5}"/>
                  </a:ext>
                </a:extLst>
              </p:cNvPr>
              <p:cNvSpPr txBox="1">
                <a:spLocks noChangeArrowheads="1"/>
              </p:cNvSpPr>
              <p:nvPr/>
            </p:nvSpPr>
            <p:spPr bwMode="auto">
              <a:xfrm>
                <a:off x="1808" y="338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28" name="Group 24">
              <a:extLst>
                <a:ext uri="{FF2B5EF4-FFF2-40B4-BE49-F238E27FC236}">
                  <a16:creationId xmlns:a16="http://schemas.microsoft.com/office/drawing/2014/main" id="{7C8D9DF5-CAC0-7CC6-0D9E-F8EEDB65FCEE}"/>
                </a:ext>
              </a:extLst>
            </p:cNvPr>
            <p:cNvGrpSpPr>
              <a:grpSpLocks/>
            </p:cNvGrpSpPr>
            <p:nvPr/>
          </p:nvGrpSpPr>
          <p:grpSpPr bwMode="auto">
            <a:xfrm>
              <a:off x="2152" y="3072"/>
              <a:ext cx="440" cy="288"/>
              <a:chOff x="2200" y="3088"/>
              <a:chExt cx="440" cy="288"/>
            </a:xfrm>
          </p:grpSpPr>
          <p:grpSp>
            <p:nvGrpSpPr>
              <p:cNvPr id="32837" name="Group 25">
                <a:extLst>
                  <a:ext uri="{FF2B5EF4-FFF2-40B4-BE49-F238E27FC236}">
                    <a16:creationId xmlns:a16="http://schemas.microsoft.com/office/drawing/2014/main" id="{087AA1FD-7A9A-9C2F-DBD4-247C97DA3547}"/>
                  </a:ext>
                </a:extLst>
              </p:cNvPr>
              <p:cNvGrpSpPr>
                <a:grpSpLocks/>
              </p:cNvGrpSpPr>
              <p:nvPr/>
            </p:nvGrpSpPr>
            <p:grpSpPr bwMode="auto">
              <a:xfrm>
                <a:off x="2204" y="3120"/>
                <a:ext cx="436" cy="208"/>
                <a:chOff x="2150" y="3590"/>
                <a:chExt cx="436" cy="208"/>
              </a:xfrm>
            </p:grpSpPr>
            <p:sp>
              <p:nvSpPr>
                <p:cNvPr id="32839" name="Oval 26">
                  <a:extLst>
                    <a:ext uri="{FF2B5EF4-FFF2-40B4-BE49-F238E27FC236}">
                      <a16:creationId xmlns:a16="http://schemas.microsoft.com/office/drawing/2014/main" id="{1B8E368E-5A32-DEA3-2C39-C9BC6E4B21EF}"/>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40" name="Freeform 27">
                  <a:extLst>
                    <a:ext uri="{FF2B5EF4-FFF2-40B4-BE49-F238E27FC236}">
                      <a16:creationId xmlns:a16="http://schemas.microsoft.com/office/drawing/2014/main" id="{BEBC89D6-4024-8154-1EB8-34DFB8C93590}"/>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1" name="Freeform 28">
                  <a:extLst>
                    <a:ext uri="{FF2B5EF4-FFF2-40B4-BE49-F238E27FC236}">
                      <a16:creationId xmlns:a16="http://schemas.microsoft.com/office/drawing/2014/main" id="{B84A5B89-A729-4994-892C-684F59C1AD98}"/>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2" name="Freeform 29">
                  <a:extLst>
                    <a:ext uri="{FF2B5EF4-FFF2-40B4-BE49-F238E27FC236}">
                      <a16:creationId xmlns:a16="http://schemas.microsoft.com/office/drawing/2014/main" id="{A9FEFE60-C6F9-F98B-2634-7E2ED5201FE4}"/>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3" name="Freeform 30">
                  <a:extLst>
                    <a:ext uri="{FF2B5EF4-FFF2-40B4-BE49-F238E27FC236}">
                      <a16:creationId xmlns:a16="http://schemas.microsoft.com/office/drawing/2014/main" id="{F040967C-61B4-315D-7539-B78C4D92D8D1}"/>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38" name="Text Box 31">
                <a:extLst>
                  <a:ext uri="{FF2B5EF4-FFF2-40B4-BE49-F238E27FC236}">
                    <a16:creationId xmlns:a16="http://schemas.microsoft.com/office/drawing/2014/main" id="{31C9285D-44F0-6DFA-C352-88D7E99B7A82}"/>
                  </a:ext>
                </a:extLst>
              </p:cNvPr>
              <p:cNvSpPr txBox="1">
                <a:spLocks noChangeArrowheads="1"/>
              </p:cNvSpPr>
              <p:nvPr/>
            </p:nvSpPr>
            <p:spPr bwMode="auto">
              <a:xfrm>
                <a:off x="2200" y="30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29" name="Group 32">
              <a:extLst>
                <a:ext uri="{FF2B5EF4-FFF2-40B4-BE49-F238E27FC236}">
                  <a16:creationId xmlns:a16="http://schemas.microsoft.com/office/drawing/2014/main" id="{A016BD7D-EF7D-102A-3DAD-4A71D2111EBE}"/>
                </a:ext>
              </a:extLst>
            </p:cNvPr>
            <p:cNvGrpSpPr>
              <a:grpSpLocks/>
            </p:cNvGrpSpPr>
            <p:nvPr/>
          </p:nvGrpSpPr>
          <p:grpSpPr bwMode="auto">
            <a:xfrm>
              <a:off x="2280" y="3376"/>
              <a:ext cx="456" cy="288"/>
              <a:chOff x="2328" y="3376"/>
              <a:chExt cx="456" cy="288"/>
            </a:xfrm>
          </p:grpSpPr>
          <p:grpSp>
            <p:nvGrpSpPr>
              <p:cNvPr id="32830" name="Group 33">
                <a:extLst>
                  <a:ext uri="{FF2B5EF4-FFF2-40B4-BE49-F238E27FC236}">
                    <a16:creationId xmlns:a16="http://schemas.microsoft.com/office/drawing/2014/main" id="{0B8B5511-5B83-E257-A42A-092D01C3C4ED}"/>
                  </a:ext>
                </a:extLst>
              </p:cNvPr>
              <p:cNvGrpSpPr>
                <a:grpSpLocks/>
              </p:cNvGrpSpPr>
              <p:nvPr/>
            </p:nvGrpSpPr>
            <p:grpSpPr bwMode="auto">
              <a:xfrm>
                <a:off x="2348" y="3408"/>
                <a:ext cx="436" cy="208"/>
                <a:chOff x="2150" y="3590"/>
                <a:chExt cx="436" cy="208"/>
              </a:xfrm>
            </p:grpSpPr>
            <p:sp>
              <p:nvSpPr>
                <p:cNvPr id="32832" name="Oval 34">
                  <a:extLst>
                    <a:ext uri="{FF2B5EF4-FFF2-40B4-BE49-F238E27FC236}">
                      <a16:creationId xmlns:a16="http://schemas.microsoft.com/office/drawing/2014/main" id="{DFC1FC68-5A62-4677-31A0-176EE9250486}"/>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33" name="Freeform 35">
                  <a:extLst>
                    <a:ext uri="{FF2B5EF4-FFF2-40B4-BE49-F238E27FC236}">
                      <a16:creationId xmlns:a16="http://schemas.microsoft.com/office/drawing/2014/main" id="{8893F860-6B6D-19AA-115E-6420F84E0367}"/>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34" name="Freeform 36">
                  <a:extLst>
                    <a:ext uri="{FF2B5EF4-FFF2-40B4-BE49-F238E27FC236}">
                      <a16:creationId xmlns:a16="http://schemas.microsoft.com/office/drawing/2014/main" id="{FFFDB0AA-71E6-AED7-F3D6-94C0EE38CB30}"/>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35" name="Freeform 37">
                  <a:extLst>
                    <a:ext uri="{FF2B5EF4-FFF2-40B4-BE49-F238E27FC236}">
                      <a16:creationId xmlns:a16="http://schemas.microsoft.com/office/drawing/2014/main" id="{BB7C96E1-A4AE-6074-BC59-BBB872A7D4EF}"/>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36" name="Freeform 38">
                  <a:extLst>
                    <a:ext uri="{FF2B5EF4-FFF2-40B4-BE49-F238E27FC236}">
                      <a16:creationId xmlns:a16="http://schemas.microsoft.com/office/drawing/2014/main" id="{ED255433-00EA-8863-35AB-B0C25B7C6E5D}"/>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31" name="Text Box 39">
                <a:extLst>
                  <a:ext uri="{FF2B5EF4-FFF2-40B4-BE49-F238E27FC236}">
                    <a16:creationId xmlns:a16="http://schemas.microsoft.com/office/drawing/2014/main" id="{8D037522-CC9D-520C-F0FB-20F317DC5ABF}"/>
                  </a:ext>
                </a:extLst>
              </p:cNvPr>
              <p:cNvSpPr txBox="1">
                <a:spLocks noChangeArrowheads="1"/>
              </p:cNvSpPr>
              <p:nvPr/>
            </p:nvSpPr>
            <p:spPr bwMode="auto">
              <a:xfrm>
                <a:off x="2328" y="33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grpSp>
        <p:nvGrpSpPr>
          <p:cNvPr id="11" name="Group 40">
            <a:extLst>
              <a:ext uri="{FF2B5EF4-FFF2-40B4-BE49-F238E27FC236}">
                <a16:creationId xmlns:a16="http://schemas.microsoft.com/office/drawing/2014/main" id="{151591F5-CDEC-1FB3-153E-148D5BEE7765}"/>
              </a:ext>
            </a:extLst>
          </p:cNvPr>
          <p:cNvGrpSpPr>
            <a:grpSpLocks/>
          </p:cNvGrpSpPr>
          <p:nvPr/>
        </p:nvGrpSpPr>
        <p:grpSpPr bwMode="auto">
          <a:xfrm>
            <a:off x="7010400" y="1085850"/>
            <a:ext cx="762000" cy="361950"/>
            <a:chOff x="3316" y="576"/>
            <a:chExt cx="480" cy="228"/>
          </a:xfrm>
        </p:grpSpPr>
        <p:sp>
          <p:nvSpPr>
            <p:cNvPr id="32821" name="Freeform 41">
              <a:extLst>
                <a:ext uri="{FF2B5EF4-FFF2-40B4-BE49-F238E27FC236}">
                  <a16:creationId xmlns:a16="http://schemas.microsoft.com/office/drawing/2014/main" id="{87820C12-EA63-F645-9AB4-81F2DA5BB34A}"/>
                </a:ext>
              </a:extLst>
            </p:cNvPr>
            <p:cNvSpPr>
              <a:spLocks/>
            </p:cNvSpPr>
            <p:nvPr/>
          </p:nvSpPr>
          <p:spPr bwMode="auto">
            <a:xfrm>
              <a:off x="3558" y="67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2" name="Freeform 42">
              <a:extLst>
                <a:ext uri="{FF2B5EF4-FFF2-40B4-BE49-F238E27FC236}">
                  <a16:creationId xmlns:a16="http://schemas.microsoft.com/office/drawing/2014/main" id="{543B77A6-A714-AF9C-FB27-D33FA6EEA955}"/>
                </a:ext>
              </a:extLst>
            </p:cNvPr>
            <p:cNvSpPr>
              <a:spLocks/>
            </p:cNvSpPr>
            <p:nvPr/>
          </p:nvSpPr>
          <p:spPr bwMode="auto">
            <a:xfrm rot="-1071354">
              <a:off x="3556" y="62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3" name="Freeform 43">
              <a:extLst>
                <a:ext uri="{FF2B5EF4-FFF2-40B4-BE49-F238E27FC236}">
                  <a16:creationId xmlns:a16="http://schemas.microsoft.com/office/drawing/2014/main" id="{42BDDB87-9EFF-629F-F890-A26435AFBE8E}"/>
                </a:ext>
              </a:extLst>
            </p:cNvPr>
            <p:cNvSpPr>
              <a:spLocks/>
            </p:cNvSpPr>
            <p:nvPr/>
          </p:nvSpPr>
          <p:spPr bwMode="auto">
            <a:xfrm rot="-2017538">
              <a:off x="3534" y="57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4" name="Freeform 44">
              <a:extLst>
                <a:ext uri="{FF2B5EF4-FFF2-40B4-BE49-F238E27FC236}">
                  <a16:creationId xmlns:a16="http://schemas.microsoft.com/office/drawing/2014/main" id="{52547BC8-8FA7-1240-BAAE-C4DFEB1039CB}"/>
                </a:ext>
              </a:extLst>
            </p:cNvPr>
            <p:cNvSpPr>
              <a:spLocks/>
            </p:cNvSpPr>
            <p:nvPr/>
          </p:nvSpPr>
          <p:spPr bwMode="auto">
            <a:xfrm rot="675668">
              <a:off x="3554" y="724"/>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5" name="Oval 45">
              <a:extLst>
                <a:ext uri="{FF2B5EF4-FFF2-40B4-BE49-F238E27FC236}">
                  <a16:creationId xmlns:a16="http://schemas.microsoft.com/office/drawing/2014/main" id="{8FC0E8EF-0A1B-C4B8-17E5-A27B445AD543}"/>
                </a:ext>
              </a:extLst>
            </p:cNvPr>
            <p:cNvSpPr>
              <a:spLocks noChangeArrowheads="1"/>
            </p:cNvSpPr>
            <p:nvPr/>
          </p:nvSpPr>
          <p:spPr bwMode="auto">
            <a:xfrm>
              <a:off x="3316" y="612"/>
              <a:ext cx="250" cy="192"/>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grpSp>
      <p:sp>
        <p:nvSpPr>
          <p:cNvPr id="32775" name="Line 46">
            <a:extLst>
              <a:ext uri="{FF2B5EF4-FFF2-40B4-BE49-F238E27FC236}">
                <a16:creationId xmlns:a16="http://schemas.microsoft.com/office/drawing/2014/main" id="{4CA70BD9-3A3E-2C19-9F8B-A314848F5A16}"/>
              </a:ext>
            </a:extLst>
          </p:cNvPr>
          <p:cNvSpPr>
            <a:spLocks noChangeShapeType="1"/>
          </p:cNvSpPr>
          <p:nvPr/>
        </p:nvSpPr>
        <p:spPr bwMode="auto">
          <a:xfrm>
            <a:off x="6413500" y="1084263"/>
            <a:ext cx="0" cy="4208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ru-UA"/>
          </a:p>
        </p:txBody>
      </p:sp>
      <p:sp>
        <p:nvSpPr>
          <p:cNvPr id="32776" name="Text Box 47">
            <a:extLst>
              <a:ext uri="{FF2B5EF4-FFF2-40B4-BE49-F238E27FC236}">
                <a16:creationId xmlns:a16="http://schemas.microsoft.com/office/drawing/2014/main" id="{B236E295-C328-6E7A-4C8E-9A2ABBC10D25}"/>
              </a:ext>
            </a:extLst>
          </p:cNvPr>
          <p:cNvSpPr txBox="1">
            <a:spLocks noChangeArrowheads="1"/>
          </p:cNvSpPr>
          <p:nvPr/>
        </p:nvSpPr>
        <p:spPr bwMode="auto">
          <a:xfrm>
            <a:off x="5816601" y="168592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1N</a:t>
            </a:r>
          </a:p>
        </p:txBody>
      </p:sp>
      <p:sp>
        <p:nvSpPr>
          <p:cNvPr id="32777" name="Text Box 48">
            <a:extLst>
              <a:ext uri="{FF2B5EF4-FFF2-40B4-BE49-F238E27FC236}">
                <a16:creationId xmlns:a16="http://schemas.microsoft.com/office/drawing/2014/main" id="{DC2D1D4C-12EF-F698-4825-4300858B335A}"/>
              </a:ext>
            </a:extLst>
          </p:cNvPr>
          <p:cNvSpPr txBox="1">
            <a:spLocks noChangeArrowheads="1"/>
          </p:cNvSpPr>
          <p:nvPr/>
        </p:nvSpPr>
        <p:spPr bwMode="auto">
          <a:xfrm>
            <a:off x="6465888" y="168910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2N</a:t>
            </a:r>
          </a:p>
        </p:txBody>
      </p:sp>
      <p:grpSp>
        <p:nvGrpSpPr>
          <p:cNvPr id="12" name="Group 49">
            <a:extLst>
              <a:ext uri="{FF2B5EF4-FFF2-40B4-BE49-F238E27FC236}">
                <a16:creationId xmlns:a16="http://schemas.microsoft.com/office/drawing/2014/main" id="{6FADCFDC-9C10-F982-8E14-CD4856D5D3DD}"/>
              </a:ext>
            </a:extLst>
          </p:cNvPr>
          <p:cNvGrpSpPr>
            <a:grpSpLocks/>
          </p:cNvGrpSpPr>
          <p:nvPr/>
        </p:nvGrpSpPr>
        <p:grpSpPr bwMode="auto">
          <a:xfrm>
            <a:off x="7826376" y="846138"/>
            <a:ext cx="1014413" cy="982662"/>
            <a:chOff x="3970" y="533"/>
            <a:chExt cx="639" cy="619"/>
          </a:xfrm>
        </p:grpSpPr>
        <p:sp>
          <p:nvSpPr>
            <p:cNvPr id="32819" name="Oval 50">
              <a:extLst>
                <a:ext uri="{FF2B5EF4-FFF2-40B4-BE49-F238E27FC236}">
                  <a16:creationId xmlns:a16="http://schemas.microsoft.com/office/drawing/2014/main" id="{00C203BB-7296-273A-5760-2200E76A73B1}"/>
                </a:ext>
              </a:extLst>
            </p:cNvPr>
            <p:cNvSpPr>
              <a:spLocks noChangeArrowheads="1"/>
            </p:cNvSpPr>
            <p:nvPr/>
          </p:nvSpPr>
          <p:spPr bwMode="auto">
            <a:xfrm>
              <a:off x="4124" y="954"/>
              <a:ext cx="244" cy="198"/>
            </a:xfrm>
            <a:prstGeom prst="ellipse">
              <a:avLst/>
            </a:prstGeom>
            <a:solidFill>
              <a:schemeClr val="folHlink"/>
            </a:solidFill>
            <a:ln w="57150" cmpd="thickThin">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20" name="Text Box 51">
              <a:extLst>
                <a:ext uri="{FF2B5EF4-FFF2-40B4-BE49-F238E27FC236}">
                  <a16:creationId xmlns:a16="http://schemas.microsoft.com/office/drawing/2014/main" id="{9ABB9D0A-CDB4-2415-10B5-0834ED7D5790}"/>
                </a:ext>
              </a:extLst>
            </p:cNvPr>
            <p:cNvSpPr txBox="1">
              <a:spLocks noChangeArrowheads="1"/>
            </p:cNvSpPr>
            <p:nvPr/>
          </p:nvSpPr>
          <p:spPr bwMode="auto">
            <a:xfrm>
              <a:off x="3970" y="533"/>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400">
                  <a:latin typeface="Times" panose="02020603050405020304" pitchFamily="18" charset="0"/>
                </a:rPr>
                <a:t>зигота</a:t>
              </a:r>
              <a:endParaRPr lang="en-US" altLang="ru-UA" sz="2400">
                <a:latin typeface="Times" panose="02020603050405020304" pitchFamily="18" charset="0"/>
              </a:endParaRPr>
            </a:p>
          </p:txBody>
        </p:sp>
      </p:grpSp>
      <p:sp>
        <p:nvSpPr>
          <p:cNvPr id="290868" name="Text Box 52">
            <a:extLst>
              <a:ext uri="{FF2B5EF4-FFF2-40B4-BE49-F238E27FC236}">
                <a16:creationId xmlns:a16="http://schemas.microsoft.com/office/drawing/2014/main" id="{2BE4450A-672D-22B9-42BF-A6D525D57185}"/>
              </a:ext>
            </a:extLst>
          </p:cNvPr>
          <p:cNvSpPr txBox="1">
            <a:spLocks noChangeArrowheads="1"/>
          </p:cNvSpPr>
          <p:nvPr/>
        </p:nvSpPr>
        <p:spPr bwMode="auto">
          <a:xfrm>
            <a:off x="4225926" y="762000"/>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400">
                <a:latin typeface="Times" panose="02020603050405020304" pitchFamily="18" charset="0"/>
              </a:rPr>
              <a:t>ізогамети</a:t>
            </a:r>
            <a:endParaRPr lang="en-US" altLang="ru-UA" sz="2400">
              <a:latin typeface="Times" panose="02020603050405020304" pitchFamily="18" charset="0"/>
            </a:endParaRPr>
          </a:p>
        </p:txBody>
      </p:sp>
      <p:grpSp>
        <p:nvGrpSpPr>
          <p:cNvPr id="13" name="Group 53">
            <a:extLst>
              <a:ext uri="{FF2B5EF4-FFF2-40B4-BE49-F238E27FC236}">
                <a16:creationId xmlns:a16="http://schemas.microsoft.com/office/drawing/2014/main" id="{21CCBDC6-0FEE-53A8-5F4B-728270237875}"/>
              </a:ext>
            </a:extLst>
          </p:cNvPr>
          <p:cNvGrpSpPr>
            <a:grpSpLocks/>
          </p:cNvGrpSpPr>
          <p:nvPr/>
        </p:nvGrpSpPr>
        <p:grpSpPr bwMode="auto">
          <a:xfrm>
            <a:off x="2590801" y="1752601"/>
            <a:ext cx="2987675" cy="3044825"/>
            <a:chOff x="672" y="1104"/>
            <a:chExt cx="1882" cy="1918"/>
          </a:xfrm>
        </p:grpSpPr>
        <p:grpSp>
          <p:nvGrpSpPr>
            <p:cNvPr id="32813" name="Group 54">
              <a:extLst>
                <a:ext uri="{FF2B5EF4-FFF2-40B4-BE49-F238E27FC236}">
                  <a16:creationId xmlns:a16="http://schemas.microsoft.com/office/drawing/2014/main" id="{61E5C81C-E0E7-E40B-DFFB-DED80A477923}"/>
                </a:ext>
              </a:extLst>
            </p:cNvPr>
            <p:cNvGrpSpPr>
              <a:grpSpLocks/>
            </p:cNvGrpSpPr>
            <p:nvPr/>
          </p:nvGrpSpPr>
          <p:grpSpPr bwMode="auto">
            <a:xfrm>
              <a:off x="672" y="1104"/>
              <a:ext cx="778" cy="1870"/>
              <a:chOff x="672" y="1152"/>
              <a:chExt cx="778" cy="1870"/>
            </a:xfrm>
          </p:grpSpPr>
          <p:sp>
            <p:nvSpPr>
              <p:cNvPr id="32817" name="Freeform 55">
                <a:extLst>
                  <a:ext uri="{FF2B5EF4-FFF2-40B4-BE49-F238E27FC236}">
                    <a16:creationId xmlns:a16="http://schemas.microsoft.com/office/drawing/2014/main" id="{FE8B7C26-DD79-A574-FE50-CFD6AEB3EF9F}"/>
                  </a:ext>
                </a:extLst>
              </p:cNvPr>
              <p:cNvSpPr>
                <a:spLocks/>
              </p:cNvSpPr>
              <p:nvPr/>
            </p:nvSpPr>
            <p:spPr bwMode="auto">
              <a:xfrm>
                <a:off x="672" y="1152"/>
                <a:ext cx="778" cy="1870"/>
              </a:xfrm>
              <a:custGeom>
                <a:avLst/>
                <a:gdLst>
                  <a:gd name="T0" fmla="*/ 156 w 778"/>
                  <a:gd name="T1" fmla="*/ 257 h 1870"/>
                  <a:gd name="T2" fmla="*/ 396 w 778"/>
                  <a:gd name="T3" fmla="*/ 49 h 1870"/>
                  <a:gd name="T4" fmla="*/ 452 w 778"/>
                  <a:gd name="T5" fmla="*/ 528 h 1870"/>
                  <a:gd name="T6" fmla="*/ 692 w 778"/>
                  <a:gd name="T7" fmla="*/ 945 h 1870"/>
                  <a:gd name="T8" fmla="*/ 586 w 778"/>
                  <a:gd name="T9" fmla="*/ 1346 h 1870"/>
                  <a:gd name="T10" fmla="*/ 250 w 778"/>
                  <a:gd name="T11" fmla="*/ 1694 h 1870"/>
                  <a:gd name="T12" fmla="*/ 332 w 778"/>
                  <a:gd name="T13" fmla="*/ 1716 h 1870"/>
                  <a:gd name="T14" fmla="*/ 250 w 778"/>
                  <a:gd name="T15" fmla="*/ 1722 h 1870"/>
                  <a:gd name="T16" fmla="*/ 336 w 778"/>
                  <a:gd name="T17" fmla="*/ 1788 h 1870"/>
                  <a:gd name="T18" fmla="*/ 248 w 778"/>
                  <a:gd name="T19" fmla="*/ 1775 h 1870"/>
                  <a:gd name="T20" fmla="*/ 232 w 778"/>
                  <a:gd name="T21" fmla="*/ 1866 h 1870"/>
                  <a:gd name="T22" fmla="*/ 196 w 778"/>
                  <a:gd name="T23" fmla="*/ 1753 h 1870"/>
                  <a:gd name="T24" fmla="*/ 126 w 778"/>
                  <a:gd name="T25" fmla="*/ 1807 h 1870"/>
                  <a:gd name="T26" fmla="*/ 180 w 778"/>
                  <a:gd name="T27" fmla="*/ 1712 h 1870"/>
                  <a:gd name="T28" fmla="*/ 228 w 778"/>
                  <a:gd name="T29" fmla="*/ 1369 h 1870"/>
                  <a:gd name="T30" fmla="*/ 20 w 778"/>
                  <a:gd name="T31" fmla="*/ 1041 h 1870"/>
                  <a:gd name="T32" fmla="*/ 108 w 778"/>
                  <a:gd name="T33" fmla="*/ 649 h 1870"/>
                  <a:gd name="T34" fmla="*/ 156 w 778"/>
                  <a:gd name="T35" fmla="*/ 257 h 18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1870"/>
                  <a:gd name="T56" fmla="*/ 778 w 778"/>
                  <a:gd name="T57" fmla="*/ 1870 h 18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1870">
                    <a:moveTo>
                      <a:pt x="156" y="257"/>
                    </a:moveTo>
                    <a:cubicBezTo>
                      <a:pt x="224" y="154"/>
                      <a:pt x="355" y="0"/>
                      <a:pt x="396" y="49"/>
                    </a:cubicBezTo>
                    <a:cubicBezTo>
                      <a:pt x="445" y="94"/>
                      <a:pt x="403" y="379"/>
                      <a:pt x="452" y="528"/>
                    </a:cubicBezTo>
                    <a:cubicBezTo>
                      <a:pt x="501" y="677"/>
                      <a:pt x="670" y="809"/>
                      <a:pt x="692" y="945"/>
                    </a:cubicBezTo>
                    <a:cubicBezTo>
                      <a:pt x="778" y="1102"/>
                      <a:pt x="652" y="1220"/>
                      <a:pt x="586" y="1346"/>
                    </a:cubicBezTo>
                    <a:cubicBezTo>
                      <a:pt x="520" y="1472"/>
                      <a:pt x="245" y="1668"/>
                      <a:pt x="250" y="1694"/>
                    </a:cubicBezTo>
                    <a:cubicBezTo>
                      <a:pt x="255" y="1720"/>
                      <a:pt x="328" y="1686"/>
                      <a:pt x="332" y="1716"/>
                    </a:cubicBezTo>
                    <a:cubicBezTo>
                      <a:pt x="336" y="1746"/>
                      <a:pt x="247" y="1714"/>
                      <a:pt x="250" y="1722"/>
                    </a:cubicBezTo>
                    <a:cubicBezTo>
                      <a:pt x="253" y="1730"/>
                      <a:pt x="336" y="1779"/>
                      <a:pt x="336" y="1788"/>
                    </a:cubicBezTo>
                    <a:cubicBezTo>
                      <a:pt x="336" y="1813"/>
                      <a:pt x="269" y="1759"/>
                      <a:pt x="248" y="1775"/>
                    </a:cubicBezTo>
                    <a:cubicBezTo>
                      <a:pt x="227" y="1791"/>
                      <a:pt x="256" y="1862"/>
                      <a:pt x="232" y="1866"/>
                    </a:cubicBezTo>
                    <a:cubicBezTo>
                      <a:pt x="208" y="1870"/>
                      <a:pt x="212" y="1762"/>
                      <a:pt x="196" y="1753"/>
                    </a:cubicBezTo>
                    <a:cubicBezTo>
                      <a:pt x="187" y="1731"/>
                      <a:pt x="148" y="1834"/>
                      <a:pt x="126" y="1807"/>
                    </a:cubicBezTo>
                    <a:cubicBezTo>
                      <a:pt x="104" y="1780"/>
                      <a:pt x="163" y="1785"/>
                      <a:pt x="180" y="1712"/>
                    </a:cubicBezTo>
                    <a:cubicBezTo>
                      <a:pt x="197" y="1639"/>
                      <a:pt x="255" y="1481"/>
                      <a:pt x="228" y="1369"/>
                    </a:cubicBezTo>
                    <a:cubicBezTo>
                      <a:pt x="201" y="1257"/>
                      <a:pt x="40" y="1161"/>
                      <a:pt x="20" y="1041"/>
                    </a:cubicBezTo>
                    <a:cubicBezTo>
                      <a:pt x="0" y="921"/>
                      <a:pt x="85" y="780"/>
                      <a:pt x="108" y="649"/>
                    </a:cubicBezTo>
                    <a:cubicBezTo>
                      <a:pt x="131" y="518"/>
                      <a:pt x="88" y="360"/>
                      <a:pt x="156" y="257"/>
                    </a:cubicBezTo>
                    <a:close/>
                  </a:path>
                </a:pathLst>
              </a:custGeom>
              <a:solidFill>
                <a:schemeClr val="folHlink"/>
              </a:solidFill>
              <a:ln w="9525">
                <a:solidFill>
                  <a:schemeClr val="tx1"/>
                </a:solidFill>
                <a:round/>
                <a:headEnd/>
                <a:tailEnd/>
              </a:ln>
            </p:spPr>
            <p:txBody>
              <a:bodyPr wrap="none" anchor="ctr"/>
              <a:lstStyle/>
              <a:p>
                <a:endParaRPr lang="ru-UA"/>
              </a:p>
            </p:txBody>
          </p:sp>
          <p:sp>
            <p:nvSpPr>
              <p:cNvPr id="32818" name="Text Box 56">
                <a:extLst>
                  <a:ext uri="{FF2B5EF4-FFF2-40B4-BE49-F238E27FC236}">
                    <a16:creationId xmlns:a16="http://schemas.microsoft.com/office/drawing/2014/main" id="{D3A6E100-B53C-3F43-841A-65E25DA56697}"/>
                  </a:ext>
                </a:extLst>
              </p:cNvPr>
              <p:cNvSpPr txBox="1">
                <a:spLocks noChangeArrowheads="1"/>
              </p:cNvSpPr>
              <p:nvPr/>
            </p:nvSpPr>
            <p:spPr bwMode="auto">
              <a:xfrm>
                <a:off x="880" y="201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14" name="Group 57">
              <a:extLst>
                <a:ext uri="{FF2B5EF4-FFF2-40B4-BE49-F238E27FC236}">
                  <a16:creationId xmlns:a16="http://schemas.microsoft.com/office/drawing/2014/main" id="{F3E40F54-E1DF-E1EC-998C-D0418DF64C3C}"/>
                </a:ext>
              </a:extLst>
            </p:cNvPr>
            <p:cNvGrpSpPr>
              <a:grpSpLocks/>
            </p:cNvGrpSpPr>
            <p:nvPr/>
          </p:nvGrpSpPr>
          <p:grpSpPr bwMode="auto">
            <a:xfrm>
              <a:off x="1776" y="1152"/>
              <a:ext cx="778" cy="1870"/>
              <a:chOff x="1776" y="1152"/>
              <a:chExt cx="778" cy="1870"/>
            </a:xfrm>
          </p:grpSpPr>
          <p:sp>
            <p:nvSpPr>
              <p:cNvPr id="32815" name="Freeform 58">
                <a:extLst>
                  <a:ext uri="{FF2B5EF4-FFF2-40B4-BE49-F238E27FC236}">
                    <a16:creationId xmlns:a16="http://schemas.microsoft.com/office/drawing/2014/main" id="{01E67878-3EF4-D475-85A0-6655BC955592}"/>
                  </a:ext>
                </a:extLst>
              </p:cNvPr>
              <p:cNvSpPr>
                <a:spLocks/>
              </p:cNvSpPr>
              <p:nvPr/>
            </p:nvSpPr>
            <p:spPr bwMode="auto">
              <a:xfrm>
                <a:off x="1776" y="1152"/>
                <a:ext cx="778" cy="1870"/>
              </a:xfrm>
              <a:custGeom>
                <a:avLst/>
                <a:gdLst>
                  <a:gd name="T0" fmla="*/ 156 w 778"/>
                  <a:gd name="T1" fmla="*/ 257 h 1870"/>
                  <a:gd name="T2" fmla="*/ 396 w 778"/>
                  <a:gd name="T3" fmla="*/ 49 h 1870"/>
                  <a:gd name="T4" fmla="*/ 452 w 778"/>
                  <a:gd name="T5" fmla="*/ 528 h 1870"/>
                  <a:gd name="T6" fmla="*/ 692 w 778"/>
                  <a:gd name="T7" fmla="*/ 945 h 1870"/>
                  <a:gd name="T8" fmla="*/ 586 w 778"/>
                  <a:gd name="T9" fmla="*/ 1346 h 1870"/>
                  <a:gd name="T10" fmla="*/ 250 w 778"/>
                  <a:gd name="T11" fmla="*/ 1694 h 1870"/>
                  <a:gd name="T12" fmla="*/ 332 w 778"/>
                  <a:gd name="T13" fmla="*/ 1716 h 1870"/>
                  <a:gd name="T14" fmla="*/ 250 w 778"/>
                  <a:gd name="T15" fmla="*/ 1722 h 1870"/>
                  <a:gd name="T16" fmla="*/ 336 w 778"/>
                  <a:gd name="T17" fmla="*/ 1788 h 1870"/>
                  <a:gd name="T18" fmla="*/ 248 w 778"/>
                  <a:gd name="T19" fmla="*/ 1775 h 1870"/>
                  <a:gd name="T20" fmla="*/ 232 w 778"/>
                  <a:gd name="T21" fmla="*/ 1866 h 1870"/>
                  <a:gd name="T22" fmla="*/ 196 w 778"/>
                  <a:gd name="T23" fmla="*/ 1753 h 1870"/>
                  <a:gd name="T24" fmla="*/ 126 w 778"/>
                  <a:gd name="T25" fmla="*/ 1807 h 1870"/>
                  <a:gd name="T26" fmla="*/ 180 w 778"/>
                  <a:gd name="T27" fmla="*/ 1712 h 1870"/>
                  <a:gd name="T28" fmla="*/ 228 w 778"/>
                  <a:gd name="T29" fmla="*/ 1369 h 1870"/>
                  <a:gd name="T30" fmla="*/ 20 w 778"/>
                  <a:gd name="T31" fmla="*/ 1041 h 1870"/>
                  <a:gd name="T32" fmla="*/ 108 w 778"/>
                  <a:gd name="T33" fmla="*/ 649 h 1870"/>
                  <a:gd name="T34" fmla="*/ 156 w 778"/>
                  <a:gd name="T35" fmla="*/ 257 h 18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1870"/>
                  <a:gd name="T56" fmla="*/ 778 w 778"/>
                  <a:gd name="T57" fmla="*/ 1870 h 18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1870">
                    <a:moveTo>
                      <a:pt x="156" y="257"/>
                    </a:moveTo>
                    <a:cubicBezTo>
                      <a:pt x="205" y="151"/>
                      <a:pt x="355" y="0"/>
                      <a:pt x="396" y="49"/>
                    </a:cubicBezTo>
                    <a:cubicBezTo>
                      <a:pt x="445" y="94"/>
                      <a:pt x="403" y="379"/>
                      <a:pt x="452" y="528"/>
                    </a:cubicBezTo>
                    <a:cubicBezTo>
                      <a:pt x="501" y="677"/>
                      <a:pt x="670" y="809"/>
                      <a:pt x="692" y="945"/>
                    </a:cubicBezTo>
                    <a:cubicBezTo>
                      <a:pt x="778" y="1102"/>
                      <a:pt x="652" y="1220"/>
                      <a:pt x="586" y="1346"/>
                    </a:cubicBezTo>
                    <a:cubicBezTo>
                      <a:pt x="520" y="1472"/>
                      <a:pt x="245" y="1668"/>
                      <a:pt x="250" y="1694"/>
                    </a:cubicBezTo>
                    <a:cubicBezTo>
                      <a:pt x="255" y="1720"/>
                      <a:pt x="328" y="1686"/>
                      <a:pt x="332" y="1716"/>
                    </a:cubicBezTo>
                    <a:cubicBezTo>
                      <a:pt x="336" y="1746"/>
                      <a:pt x="247" y="1714"/>
                      <a:pt x="250" y="1722"/>
                    </a:cubicBezTo>
                    <a:cubicBezTo>
                      <a:pt x="253" y="1730"/>
                      <a:pt x="336" y="1779"/>
                      <a:pt x="336" y="1788"/>
                    </a:cubicBezTo>
                    <a:cubicBezTo>
                      <a:pt x="336" y="1813"/>
                      <a:pt x="269" y="1759"/>
                      <a:pt x="248" y="1775"/>
                    </a:cubicBezTo>
                    <a:cubicBezTo>
                      <a:pt x="227" y="1791"/>
                      <a:pt x="256" y="1862"/>
                      <a:pt x="232" y="1866"/>
                    </a:cubicBezTo>
                    <a:cubicBezTo>
                      <a:pt x="208" y="1870"/>
                      <a:pt x="212" y="1762"/>
                      <a:pt x="196" y="1753"/>
                    </a:cubicBezTo>
                    <a:cubicBezTo>
                      <a:pt x="187" y="1731"/>
                      <a:pt x="148" y="1834"/>
                      <a:pt x="126" y="1807"/>
                    </a:cubicBezTo>
                    <a:cubicBezTo>
                      <a:pt x="104" y="1780"/>
                      <a:pt x="163" y="1785"/>
                      <a:pt x="180" y="1712"/>
                    </a:cubicBezTo>
                    <a:cubicBezTo>
                      <a:pt x="197" y="1639"/>
                      <a:pt x="255" y="1481"/>
                      <a:pt x="228" y="1369"/>
                    </a:cubicBezTo>
                    <a:cubicBezTo>
                      <a:pt x="201" y="1257"/>
                      <a:pt x="40" y="1161"/>
                      <a:pt x="20" y="1041"/>
                    </a:cubicBezTo>
                    <a:cubicBezTo>
                      <a:pt x="0" y="921"/>
                      <a:pt x="85" y="780"/>
                      <a:pt x="108" y="649"/>
                    </a:cubicBezTo>
                    <a:cubicBezTo>
                      <a:pt x="131" y="518"/>
                      <a:pt x="146" y="339"/>
                      <a:pt x="156" y="257"/>
                    </a:cubicBezTo>
                    <a:close/>
                  </a:path>
                </a:pathLst>
              </a:custGeom>
              <a:solidFill>
                <a:schemeClr val="folHlink"/>
              </a:solidFill>
              <a:ln w="9525">
                <a:solidFill>
                  <a:schemeClr val="tx1"/>
                </a:solidFill>
                <a:round/>
                <a:headEnd/>
                <a:tailEnd/>
              </a:ln>
            </p:spPr>
            <p:txBody>
              <a:bodyPr wrap="none" anchor="ctr"/>
              <a:lstStyle/>
              <a:p>
                <a:endParaRPr lang="ru-UA"/>
              </a:p>
            </p:txBody>
          </p:sp>
          <p:sp>
            <p:nvSpPr>
              <p:cNvPr id="32816" name="Text Box 59">
                <a:extLst>
                  <a:ext uri="{FF2B5EF4-FFF2-40B4-BE49-F238E27FC236}">
                    <a16:creationId xmlns:a16="http://schemas.microsoft.com/office/drawing/2014/main" id="{904FCFC2-6540-0E32-3ACD-5ECFA03B08B3}"/>
                  </a:ext>
                </a:extLst>
              </p:cNvPr>
              <p:cNvSpPr txBox="1">
                <a:spLocks noChangeArrowheads="1"/>
              </p:cNvSpPr>
              <p:nvPr/>
            </p:nvSpPr>
            <p:spPr bwMode="auto">
              <a:xfrm>
                <a:off x="2006" y="20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grpSp>
        <p:nvGrpSpPr>
          <p:cNvPr id="16" name="Group 60">
            <a:extLst>
              <a:ext uri="{FF2B5EF4-FFF2-40B4-BE49-F238E27FC236}">
                <a16:creationId xmlns:a16="http://schemas.microsoft.com/office/drawing/2014/main" id="{59F94972-4F23-830B-607E-29904B90BF17}"/>
              </a:ext>
            </a:extLst>
          </p:cNvPr>
          <p:cNvGrpSpPr>
            <a:grpSpLocks/>
          </p:cNvGrpSpPr>
          <p:nvPr/>
        </p:nvGrpSpPr>
        <p:grpSpPr bwMode="auto">
          <a:xfrm>
            <a:off x="4038600" y="1212850"/>
            <a:ext cx="1352550" cy="742950"/>
            <a:chOff x="1584" y="764"/>
            <a:chExt cx="852" cy="468"/>
          </a:xfrm>
        </p:grpSpPr>
        <p:grpSp>
          <p:nvGrpSpPr>
            <p:cNvPr id="32801" name="Group 61">
              <a:extLst>
                <a:ext uri="{FF2B5EF4-FFF2-40B4-BE49-F238E27FC236}">
                  <a16:creationId xmlns:a16="http://schemas.microsoft.com/office/drawing/2014/main" id="{7288A2BD-0633-5AC0-FDF9-D3588205CA71}"/>
                </a:ext>
              </a:extLst>
            </p:cNvPr>
            <p:cNvGrpSpPr>
              <a:grpSpLocks/>
            </p:cNvGrpSpPr>
            <p:nvPr/>
          </p:nvGrpSpPr>
          <p:grpSpPr bwMode="auto">
            <a:xfrm>
              <a:off x="1584" y="784"/>
              <a:ext cx="436" cy="288"/>
              <a:chOff x="1584" y="784"/>
              <a:chExt cx="436" cy="288"/>
            </a:xfrm>
          </p:grpSpPr>
          <p:grpSp>
            <p:nvGrpSpPr>
              <p:cNvPr id="32808" name="Group 62">
                <a:extLst>
                  <a:ext uri="{FF2B5EF4-FFF2-40B4-BE49-F238E27FC236}">
                    <a16:creationId xmlns:a16="http://schemas.microsoft.com/office/drawing/2014/main" id="{7DB01F20-9700-4038-BE0A-746809A27A92}"/>
                  </a:ext>
                </a:extLst>
              </p:cNvPr>
              <p:cNvGrpSpPr>
                <a:grpSpLocks/>
              </p:cNvGrpSpPr>
              <p:nvPr/>
            </p:nvGrpSpPr>
            <p:grpSpPr bwMode="auto">
              <a:xfrm rot="-1124537">
                <a:off x="1584" y="808"/>
                <a:ext cx="436" cy="152"/>
                <a:chOff x="1536" y="606"/>
                <a:chExt cx="436" cy="152"/>
              </a:xfrm>
            </p:grpSpPr>
            <p:sp>
              <p:nvSpPr>
                <p:cNvPr id="32810" name="Oval 63">
                  <a:extLst>
                    <a:ext uri="{FF2B5EF4-FFF2-40B4-BE49-F238E27FC236}">
                      <a16:creationId xmlns:a16="http://schemas.microsoft.com/office/drawing/2014/main" id="{4EBCFB4E-AC98-D19E-E087-7F927E33AB55}"/>
                    </a:ext>
                  </a:extLst>
                </p:cNvPr>
                <p:cNvSpPr>
                  <a:spLocks noChangeArrowheads="1"/>
                </p:cNvSpPr>
                <p:nvPr/>
              </p:nvSpPr>
              <p:spPr bwMode="auto">
                <a:xfrm>
                  <a:off x="1536" y="61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11" name="Freeform 64">
                  <a:extLst>
                    <a:ext uri="{FF2B5EF4-FFF2-40B4-BE49-F238E27FC236}">
                      <a16:creationId xmlns:a16="http://schemas.microsoft.com/office/drawing/2014/main" id="{6A4F3711-A879-8242-D2FE-633AE0677CF6}"/>
                    </a:ext>
                  </a:extLst>
                </p:cNvPr>
                <p:cNvSpPr>
                  <a:spLocks/>
                </p:cNvSpPr>
                <p:nvPr/>
              </p:nvSpPr>
              <p:spPr bwMode="auto">
                <a:xfrm>
                  <a:off x="1734" y="66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12" name="Freeform 65">
                  <a:extLst>
                    <a:ext uri="{FF2B5EF4-FFF2-40B4-BE49-F238E27FC236}">
                      <a16:creationId xmlns:a16="http://schemas.microsoft.com/office/drawing/2014/main" id="{3597FBDA-CB7D-3DF6-C76E-AFEE1EA7223C}"/>
                    </a:ext>
                  </a:extLst>
                </p:cNvPr>
                <p:cNvSpPr>
                  <a:spLocks/>
                </p:cNvSpPr>
                <p:nvPr/>
              </p:nvSpPr>
              <p:spPr bwMode="auto">
                <a:xfrm rot="-1071354">
                  <a:off x="1732" y="60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09" name="Text Box 66">
                <a:extLst>
                  <a:ext uri="{FF2B5EF4-FFF2-40B4-BE49-F238E27FC236}">
                    <a16:creationId xmlns:a16="http://schemas.microsoft.com/office/drawing/2014/main" id="{80CF9AC0-C636-14E5-5516-78B1E9ED289F}"/>
                  </a:ext>
                </a:extLst>
              </p:cNvPr>
              <p:cNvSpPr txBox="1">
                <a:spLocks noChangeArrowheads="1"/>
              </p:cNvSpPr>
              <p:nvPr/>
            </p:nvSpPr>
            <p:spPr bwMode="auto">
              <a:xfrm>
                <a:off x="1584" y="78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02" name="Group 67">
              <a:extLst>
                <a:ext uri="{FF2B5EF4-FFF2-40B4-BE49-F238E27FC236}">
                  <a16:creationId xmlns:a16="http://schemas.microsoft.com/office/drawing/2014/main" id="{90DE9758-8AF8-309B-7EBB-2CA7C40AE3D8}"/>
                </a:ext>
              </a:extLst>
            </p:cNvPr>
            <p:cNvGrpSpPr>
              <a:grpSpLocks/>
            </p:cNvGrpSpPr>
            <p:nvPr/>
          </p:nvGrpSpPr>
          <p:grpSpPr bwMode="auto">
            <a:xfrm>
              <a:off x="2200" y="764"/>
              <a:ext cx="236" cy="468"/>
              <a:chOff x="2200" y="764"/>
              <a:chExt cx="236" cy="468"/>
            </a:xfrm>
          </p:grpSpPr>
          <p:grpSp>
            <p:nvGrpSpPr>
              <p:cNvPr id="32803" name="Group 68">
                <a:extLst>
                  <a:ext uri="{FF2B5EF4-FFF2-40B4-BE49-F238E27FC236}">
                    <a16:creationId xmlns:a16="http://schemas.microsoft.com/office/drawing/2014/main" id="{D509DB3D-28D0-B487-9CF3-19ED17B2D3A5}"/>
                  </a:ext>
                </a:extLst>
              </p:cNvPr>
              <p:cNvGrpSpPr>
                <a:grpSpLocks/>
              </p:cNvGrpSpPr>
              <p:nvPr/>
            </p:nvGrpSpPr>
            <p:grpSpPr bwMode="auto">
              <a:xfrm rot="-6772367">
                <a:off x="2058" y="906"/>
                <a:ext cx="436" cy="152"/>
                <a:chOff x="1968" y="766"/>
                <a:chExt cx="436" cy="152"/>
              </a:xfrm>
            </p:grpSpPr>
            <p:sp>
              <p:nvSpPr>
                <p:cNvPr id="32805" name="Oval 69">
                  <a:extLst>
                    <a:ext uri="{FF2B5EF4-FFF2-40B4-BE49-F238E27FC236}">
                      <a16:creationId xmlns:a16="http://schemas.microsoft.com/office/drawing/2014/main" id="{11A7178B-B331-BFEF-F917-63FBCFD7FFB3}"/>
                    </a:ext>
                  </a:extLst>
                </p:cNvPr>
                <p:cNvSpPr>
                  <a:spLocks noChangeArrowheads="1"/>
                </p:cNvSpPr>
                <p:nvPr/>
              </p:nvSpPr>
              <p:spPr bwMode="auto">
                <a:xfrm>
                  <a:off x="1968" y="77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06" name="Freeform 70">
                  <a:extLst>
                    <a:ext uri="{FF2B5EF4-FFF2-40B4-BE49-F238E27FC236}">
                      <a16:creationId xmlns:a16="http://schemas.microsoft.com/office/drawing/2014/main" id="{2C20ADE2-96C9-0A6E-C13F-96791B42E91E}"/>
                    </a:ext>
                  </a:extLst>
                </p:cNvPr>
                <p:cNvSpPr>
                  <a:spLocks/>
                </p:cNvSpPr>
                <p:nvPr/>
              </p:nvSpPr>
              <p:spPr bwMode="auto">
                <a:xfrm>
                  <a:off x="2166" y="82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07" name="Freeform 71">
                  <a:extLst>
                    <a:ext uri="{FF2B5EF4-FFF2-40B4-BE49-F238E27FC236}">
                      <a16:creationId xmlns:a16="http://schemas.microsoft.com/office/drawing/2014/main" id="{8D1E37C7-660A-4BAE-70C8-3C82C86F3DB1}"/>
                    </a:ext>
                  </a:extLst>
                </p:cNvPr>
                <p:cNvSpPr>
                  <a:spLocks/>
                </p:cNvSpPr>
                <p:nvPr/>
              </p:nvSpPr>
              <p:spPr bwMode="auto">
                <a:xfrm rot="-1071354">
                  <a:off x="2164" y="76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04" name="Text Box 72">
                <a:extLst>
                  <a:ext uri="{FF2B5EF4-FFF2-40B4-BE49-F238E27FC236}">
                    <a16:creationId xmlns:a16="http://schemas.microsoft.com/office/drawing/2014/main" id="{B03EE11C-F91C-5290-D809-25DDC7076621}"/>
                  </a:ext>
                </a:extLst>
              </p:cNvPr>
              <p:cNvSpPr txBox="1">
                <a:spLocks noChangeArrowheads="1"/>
              </p:cNvSpPr>
              <p:nvPr/>
            </p:nvSpPr>
            <p:spPr bwMode="auto">
              <a:xfrm>
                <a:off x="2224" y="9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sp>
        <p:nvSpPr>
          <p:cNvPr id="290889" name="AutoShape 73">
            <a:extLst>
              <a:ext uri="{FF2B5EF4-FFF2-40B4-BE49-F238E27FC236}">
                <a16:creationId xmlns:a16="http://schemas.microsoft.com/office/drawing/2014/main" id="{BAD79C7F-E4BB-8357-420C-7DF5C89C2132}"/>
              </a:ext>
            </a:extLst>
          </p:cNvPr>
          <p:cNvSpPr>
            <a:spLocks noChangeArrowheads="1"/>
          </p:cNvSpPr>
          <p:nvPr/>
        </p:nvSpPr>
        <p:spPr bwMode="auto">
          <a:xfrm>
            <a:off x="7010400" y="4949825"/>
            <a:ext cx="641350" cy="342900"/>
          </a:xfrm>
          <a:prstGeom prst="roundRect">
            <a:avLst>
              <a:gd name="adj" fmla="val 16667"/>
            </a:avLst>
          </a:prstGeom>
          <a:solidFill>
            <a:schemeClr val="folHlink"/>
          </a:solidFill>
          <a:ln w="57150" cmpd="thinThick">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290890" name="Text Box 74">
            <a:extLst>
              <a:ext uri="{FF2B5EF4-FFF2-40B4-BE49-F238E27FC236}">
                <a16:creationId xmlns:a16="http://schemas.microsoft.com/office/drawing/2014/main" id="{B9E82309-741F-02C4-3075-D134F77BD62F}"/>
              </a:ext>
            </a:extLst>
          </p:cNvPr>
          <p:cNvSpPr txBox="1">
            <a:spLocks noChangeArrowheads="1"/>
          </p:cNvSpPr>
          <p:nvPr/>
        </p:nvSpPr>
        <p:spPr bwMode="auto">
          <a:xfrm>
            <a:off x="7924801" y="508952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sporocyte</a:t>
            </a:r>
          </a:p>
        </p:txBody>
      </p:sp>
      <p:sp>
        <p:nvSpPr>
          <p:cNvPr id="290891" name="Text Box 75">
            <a:extLst>
              <a:ext uri="{FF2B5EF4-FFF2-40B4-BE49-F238E27FC236}">
                <a16:creationId xmlns:a16="http://schemas.microsoft.com/office/drawing/2014/main" id="{1FA06BC0-35C8-0DF3-51C3-539CF10C80F3}"/>
              </a:ext>
            </a:extLst>
          </p:cNvPr>
          <p:cNvSpPr txBox="1">
            <a:spLocks noChangeArrowheads="1"/>
          </p:cNvSpPr>
          <p:nvPr/>
        </p:nvSpPr>
        <p:spPr bwMode="auto">
          <a:xfrm>
            <a:off x="2921000" y="2514600"/>
            <a:ext cx="218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uk-UA" altLang="ru-UA" sz="2400" b="1">
                <a:latin typeface="Times" panose="02020603050405020304" pitchFamily="18" charset="0"/>
              </a:rPr>
              <a:t>Гаметофіт</a:t>
            </a:r>
            <a:endParaRPr lang="en-US" altLang="ru-UA" sz="2400" b="1">
              <a:latin typeface="Times" panose="02020603050405020304" pitchFamily="18" charset="0"/>
            </a:endParaRPr>
          </a:p>
        </p:txBody>
      </p:sp>
      <p:sp>
        <p:nvSpPr>
          <p:cNvPr id="290892" name="Text Box 76">
            <a:extLst>
              <a:ext uri="{FF2B5EF4-FFF2-40B4-BE49-F238E27FC236}">
                <a16:creationId xmlns:a16="http://schemas.microsoft.com/office/drawing/2014/main" id="{C1CF1834-D693-E735-AFAE-BF067C87E196}"/>
              </a:ext>
            </a:extLst>
          </p:cNvPr>
          <p:cNvSpPr txBox="1">
            <a:spLocks noChangeArrowheads="1"/>
          </p:cNvSpPr>
          <p:nvPr/>
        </p:nvSpPr>
        <p:spPr bwMode="auto">
          <a:xfrm>
            <a:off x="7620000" y="2514600"/>
            <a:ext cx="218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uk-UA" altLang="ru-UA" sz="2400" b="1">
                <a:latin typeface="Times" panose="02020603050405020304" pitchFamily="18" charset="0"/>
              </a:rPr>
              <a:t>Спорофіт </a:t>
            </a:r>
            <a:endParaRPr lang="en-US" altLang="ru-UA" sz="2400" b="1">
              <a:latin typeface="Times" panose="02020603050405020304" pitchFamily="18" charset="0"/>
            </a:endParaRPr>
          </a:p>
        </p:txBody>
      </p:sp>
      <p:sp>
        <p:nvSpPr>
          <p:cNvPr id="290893" name="Freeform 77">
            <a:extLst>
              <a:ext uri="{FF2B5EF4-FFF2-40B4-BE49-F238E27FC236}">
                <a16:creationId xmlns:a16="http://schemas.microsoft.com/office/drawing/2014/main" id="{02143343-B63C-969D-05C1-7C96A836B507}"/>
              </a:ext>
            </a:extLst>
          </p:cNvPr>
          <p:cNvSpPr>
            <a:spLocks/>
          </p:cNvSpPr>
          <p:nvPr/>
        </p:nvSpPr>
        <p:spPr bwMode="auto">
          <a:xfrm rot="975982">
            <a:off x="7854950" y="3733800"/>
            <a:ext cx="527050" cy="1162050"/>
          </a:xfrm>
          <a:custGeom>
            <a:avLst/>
            <a:gdLst/>
            <a:ahLst/>
            <a:cxnLst>
              <a:cxn ang="0">
                <a:pos x="332" y="0"/>
              </a:cxn>
              <a:cxn ang="0">
                <a:pos x="44" y="576"/>
              </a:cxn>
              <a:cxn ang="0">
                <a:pos x="6" y="458"/>
              </a:cxn>
              <a:cxn ang="0">
                <a:pos x="0" y="732"/>
              </a:cxn>
              <a:cxn ang="0">
                <a:pos x="198" y="556"/>
              </a:cxn>
              <a:cxn ang="0">
                <a:pos x="96" y="598"/>
              </a:cxn>
              <a:cxn ang="0">
                <a:pos x="332" y="0"/>
              </a:cxn>
            </a:cxnLst>
            <a:rect l="0" t="0" r="r" b="b"/>
            <a:pathLst>
              <a:path w="332" h="732">
                <a:moveTo>
                  <a:pt x="332" y="0"/>
                </a:moveTo>
                <a:lnTo>
                  <a:pt x="44" y="576"/>
                </a:lnTo>
                <a:lnTo>
                  <a:pt x="6" y="458"/>
                </a:lnTo>
                <a:lnTo>
                  <a:pt x="0" y="732"/>
                </a:lnTo>
                <a:lnTo>
                  <a:pt x="198" y="556"/>
                </a:lnTo>
                <a:lnTo>
                  <a:pt x="96" y="598"/>
                </a:lnTo>
                <a:lnTo>
                  <a:pt x="332" y="0"/>
                </a:lnTo>
                <a:close/>
              </a:path>
            </a:pathLst>
          </a:custGeom>
          <a:gradFill rotWithShape="0">
            <a:gsLst>
              <a:gs pos="0">
                <a:schemeClr val="tx2"/>
              </a:gs>
              <a:gs pos="100000">
                <a:schemeClr val="tx2">
                  <a:gamma/>
                  <a:shade val="0"/>
                  <a:invGamma/>
                </a:schemeClr>
              </a:gs>
            </a:gsLst>
            <a:lin ang="18900000" scaled="1"/>
          </a:gradFill>
          <a:ln w="9525">
            <a:solidFill>
              <a:schemeClr val="tx1"/>
            </a:solidFill>
            <a:round/>
            <a:headEnd/>
            <a:tailEnd/>
          </a:ln>
          <a:effectLst/>
        </p:spPr>
        <p:txBody>
          <a:bodyPr wrap="none" anchor="ctr"/>
          <a:lstStyle/>
          <a:p>
            <a:pPr eaLnBrk="1" hangingPunct="1">
              <a:defRPr/>
            </a:pPr>
            <a:endParaRPr lang="ru-RU"/>
          </a:p>
        </p:txBody>
      </p:sp>
      <p:grpSp>
        <p:nvGrpSpPr>
          <p:cNvPr id="21" name="Group 78">
            <a:extLst>
              <a:ext uri="{FF2B5EF4-FFF2-40B4-BE49-F238E27FC236}">
                <a16:creationId xmlns:a16="http://schemas.microsoft.com/office/drawing/2014/main" id="{7CD14644-9267-7C1D-31E9-C8EE677956B4}"/>
              </a:ext>
            </a:extLst>
          </p:cNvPr>
          <p:cNvGrpSpPr>
            <a:grpSpLocks/>
          </p:cNvGrpSpPr>
          <p:nvPr/>
        </p:nvGrpSpPr>
        <p:grpSpPr bwMode="auto">
          <a:xfrm>
            <a:off x="5864225" y="612775"/>
            <a:ext cx="1868488" cy="642938"/>
            <a:chOff x="2726" y="386"/>
            <a:chExt cx="1177" cy="405"/>
          </a:xfrm>
        </p:grpSpPr>
        <p:sp>
          <p:nvSpPr>
            <p:cNvPr id="32799" name="Text Box 79">
              <a:extLst>
                <a:ext uri="{FF2B5EF4-FFF2-40B4-BE49-F238E27FC236}">
                  <a16:creationId xmlns:a16="http://schemas.microsoft.com/office/drawing/2014/main" id="{20EECCAC-64E9-0BD4-8E02-6EA7EB3F0984}"/>
                </a:ext>
              </a:extLst>
            </p:cNvPr>
            <p:cNvSpPr txBox="1">
              <a:spLocks noChangeArrowheads="1"/>
            </p:cNvSpPr>
            <p:nvPr/>
          </p:nvSpPr>
          <p:spPr bwMode="auto">
            <a:xfrm>
              <a:off x="2726" y="386"/>
              <a:ext cx="1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400">
                  <a:latin typeface="Times" panose="02020603050405020304" pitchFamily="18" charset="0"/>
                </a:rPr>
                <a:t>Запліднення </a:t>
              </a:r>
              <a:endParaRPr lang="en-US" altLang="ru-UA" sz="2400">
                <a:latin typeface="Times" panose="02020603050405020304" pitchFamily="18" charset="0"/>
              </a:endParaRPr>
            </a:p>
          </p:txBody>
        </p:sp>
        <p:sp>
          <p:nvSpPr>
            <p:cNvPr id="32800" name="Line 80">
              <a:extLst>
                <a:ext uri="{FF2B5EF4-FFF2-40B4-BE49-F238E27FC236}">
                  <a16:creationId xmlns:a16="http://schemas.microsoft.com/office/drawing/2014/main" id="{B31A6E63-DDF3-BA1D-B533-2A00E3470000}"/>
                </a:ext>
              </a:extLst>
            </p:cNvPr>
            <p:cNvSpPr>
              <a:spLocks noChangeShapeType="1"/>
            </p:cNvSpPr>
            <p:nvPr/>
          </p:nvSpPr>
          <p:spPr bwMode="auto">
            <a:xfrm>
              <a:off x="2880" y="791"/>
              <a:ext cx="436" cy="0"/>
            </a:xfrm>
            <a:prstGeom prst="line">
              <a:avLst/>
            </a:prstGeom>
            <a:noFill/>
            <a:ln w="76200">
              <a:solidFill>
                <a:schemeClr val="tx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ru-UA"/>
            </a:p>
          </p:txBody>
        </p:sp>
      </p:grpSp>
      <p:grpSp>
        <p:nvGrpSpPr>
          <p:cNvPr id="22" name="Group 81">
            <a:extLst>
              <a:ext uri="{FF2B5EF4-FFF2-40B4-BE49-F238E27FC236}">
                <a16:creationId xmlns:a16="http://schemas.microsoft.com/office/drawing/2014/main" id="{B4B90F62-B896-7065-47EB-70E9A5AA5E8D}"/>
              </a:ext>
            </a:extLst>
          </p:cNvPr>
          <p:cNvGrpSpPr>
            <a:grpSpLocks/>
          </p:cNvGrpSpPr>
          <p:nvPr/>
        </p:nvGrpSpPr>
        <p:grpSpPr bwMode="auto">
          <a:xfrm>
            <a:off x="5876926" y="5105400"/>
            <a:ext cx="1196975" cy="609600"/>
            <a:chOff x="2742" y="3216"/>
            <a:chExt cx="754" cy="384"/>
          </a:xfrm>
        </p:grpSpPr>
        <p:sp>
          <p:nvSpPr>
            <p:cNvPr id="32797" name="Text Box 82">
              <a:extLst>
                <a:ext uri="{FF2B5EF4-FFF2-40B4-BE49-F238E27FC236}">
                  <a16:creationId xmlns:a16="http://schemas.microsoft.com/office/drawing/2014/main" id="{6C1DDE26-31D1-9352-D4BE-F776F3F8B91C}"/>
                </a:ext>
              </a:extLst>
            </p:cNvPr>
            <p:cNvSpPr txBox="1">
              <a:spLocks noChangeArrowheads="1"/>
            </p:cNvSpPr>
            <p:nvPr/>
          </p:nvSpPr>
          <p:spPr bwMode="auto">
            <a:xfrm>
              <a:off x="2742" y="3312"/>
              <a:ext cx="7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uk-UA" altLang="ru-UA" sz="2400">
                  <a:latin typeface="Times" panose="02020603050405020304" pitchFamily="18" charset="0"/>
                </a:rPr>
                <a:t>мейоз</a:t>
              </a:r>
              <a:endParaRPr lang="en-US" altLang="ru-UA" sz="2400">
                <a:latin typeface="Times" panose="02020603050405020304" pitchFamily="18" charset="0"/>
              </a:endParaRPr>
            </a:p>
          </p:txBody>
        </p:sp>
        <p:sp>
          <p:nvSpPr>
            <p:cNvPr id="32798" name="Line 83">
              <a:extLst>
                <a:ext uri="{FF2B5EF4-FFF2-40B4-BE49-F238E27FC236}">
                  <a16:creationId xmlns:a16="http://schemas.microsoft.com/office/drawing/2014/main" id="{5E5D2A3C-3AD9-CF0F-A15C-100E8A943A59}"/>
                </a:ext>
              </a:extLst>
            </p:cNvPr>
            <p:cNvSpPr>
              <a:spLocks noChangeShapeType="1"/>
            </p:cNvSpPr>
            <p:nvPr/>
          </p:nvSpPr>
          <p:spPr bwMode="auto">
            <a:xfrm flipH="1">
              <a:off x="2828" y="3216"/>
              <a:ext cx="436" cy="0"/>
            </a:xfrm>
            <a:prstGeom prst="line">
              <a:avLst/>
            </a:prstGeom>
            <a:noFill/>
            <a:ln w="76200">
              <a:solidFill>
                <a:schemeClr val="tx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ru-UA"/>
            </a:p>
          </p:txBody>
        </p:sp>
      </p:grpSp>
      <p:grpSp>
        <p:nvGrpSpPr>
          <p:cNvPr id="23" name="Group 84">
            <a:extLst>
              <a:ext uri="{FF2B5EF4-FFF2-40B4-BE49-F238E27FC236}">
                <a16:creationId xmlns:a16="http://schemas.microsoft.com/office/drawing/2014/main" id="{D33F782A-A7F2-D62B-2EA8-098EFFB5C525}"/>
              </a:ext>
            </a:extLst>
          </p:cNvPr>
          <p:cNvGrpSpPr>
            <a:grpSpLocks/>
          </p:cNvGrpSpPr>
          <p:nvPr/>
        </p:nvGrpSpPr>
        <p:grpSpPr bwMode="auto">
          <a:xfrm>
            <a:off x="3282950" y="1447800"/>
            <a:ext cx="2197100" cy="1752600"/>
            <a:chOff x="1108" y="912"/>
            <a:chExt cx="1384" cy="1104"/>
          </a:xfrm>
        </p:grpSpPr>
        <p:sp>
          <p:nvSpPr>
            <p:cNvPr id="290901" name="Freeform 85">
              <a:extLst>
                <a:ext uri="{FF2B5EF4-FFF2-40B4-BE49-F238E27FC236}">
                  <a16:creationId xmlns:a16="http://schemas.microsoft.com/office/drawing/2014/main" id="{A70DF032-3E09-4D0B-E859-8E95C752EC24}"/>
                </a:ext>
              </a:extLst>
            </p:cNvPr>
            <p:cNvSpPr>
              <a:spLocks/>
            </p:cNvSpPr>
            <p:nvPr/>
          </p:nvSpPr>
          <p:spPr bwMode="auto">
            <a:xfrm rot="-9248853">
              <a:off x="1108" y="912"/>
              <a:ext cx="332" cy="732"/>
            </a:xfrm>
            <a:custGeom>
              <a:avLst/>
              <a:gdLst/>
              <a:ahLst/>
              <a:cxnLst>
                <a:cxn ang="0">
                  <a:pos x="332" y="0"/>
                </a:cxn>
                <a:cxn ang="0">
                  <a:pos x="44" y="576"/>
                </a:cxn>
                <a:cxn ang="0">
                  <a:pos x="6" y="458"/>
                </a:cxn>
                <a:cxn ang="0">
                  <a:pos x="0" y="732"/>
                </a:cxn>
                <a:cxn ang="0">
                  <a:pos x="198" y="556"/>
                </a:cxn>
                <a:cxn ang="0">
                  <a:pos x="96" y="598"/>
                </a:cxn>
                <a:cxn ang="0">
                  <a:pos x="332" y="0"/>
                </a:cxn>
              </a:cxnLst>
              <a:rect l="0" t="0" r="r" b="b"/>
              <a:pathLst>
                <a:path w="332" h="732">
                  <a:moveTo>
                    <a:pt x="332" y="0"/>
                  </a:moveTo>
                  <a:lnTo>
                    <a:pt x="44" y="576"/>
                  </a:lnTo>
                  <a:lnTo>
                    <a:pt x="6" y="458"/>
                  </a:lnTo>
                  <a:lnTo>
                    <a:pt x="0" y="732"/>
                  </a:lnTo>
                  <a:lnTo>
                    <a:pt x="198" y="556"/>
                  </a:lnTo>
                  <a:lnTo>
                    <a:pt x="96" y="598"/>
                  </a:lnTo>
                  <a:lnTo>
                    <a:pt x="332" y="0"/>
                  </a:lnTo>
                  <a:close/>
                </a:path>
              </a:pathLst>
            </a:custGeom>
            <a:gradFill rotWithShape="0">
              <a:gsLst>
                <a:gs pos="0">
                  <a:schemeClr val="tx2">
                    <a:gamma/>
                    <a:shade val="0"/>
                    <a:invGamma/>
                  </a:schemeClr>
                </a:gs>
                <a:gs pos="100000">
                  <a:schemeClr val="tx2"/>
                </a:gs>
              </a:gsLst>
              <a:lin ang="18900000" scaled="1"/>
            </a:gradFill>
            <a:ln w="9525">
              <a:solidFill>
                <a:schemeClr val="tx1"/>
              </a:solidFill>
              <a:round/>
              <a:headEnd/>
              <a:tailEnd/>
            </a:ln>
            <a:effectLst/>
          </p:spPr>
          <p:txBody>
            <a:bodyPr wrap="none" anchor="ctr"/>
            <a:lstStyle/>
            <a:p>
              <a:pPr eaLnBrk="1" hangingPunct="1">
                <a:defRPr/>
              </a:pPr>
              <a:endParaRPr lang="ru-RU"/>
            </a:p>
          </p:txBody>
        </p:sp>
        <p:sp>
          <p:nvSpPr>
            <p:cNvPr id="290902" name="Freeform 86">
              <a:extLst>
                <a:ext uri="{FF2B5EF4-FFF2-40B4-BE49-F238E27FC236}">
                  <a16:creationId xmlns:a16="http://schemas.microsoft.com/office/drawing/2014/main" id="{BBC04AFF-03CE-18C8-9936-1A0D4841D3DC}"/>
                </a:ext>
              </a:extLst>
            </p:cNvPr>
            <p:cNvSpPr>
              <a:spLocks/>
            </p:cNvSpPr>
            <p:nvPr/>
          </p:nvSpPr>
          <p:spPr bwMode="auto">
            <a:xfrm rot="-12048371">
              <a:off x="2160" y="1284"/>
              <a:ext cx="332" cy="732"/>
            </a:xfrm>
            <a:custGeom>
              <a:avLst/>
              <a:gdLst/>
              <a:ahLst/>
              <a:cxnLst>
                <a:cxn ang="0">
                  <a:pos x="332" y="0"/>
                </a:cxn>
                <a:cxn ang="0">
                  <a:pos x="44" y="576"/>
                </a:cxn>
                <a:cxn ang="0">
                  <a:pos x="6" y="458"/>
                </a:cxn>
                <a:cxn ang="0">
                  <a:pos x="0" y="732"/>
                </a:cxn>
                <a:cxn ang="0">
                  <a:pos x="198" y="556"/>
                </a:cxn>
                <a:cxn ang="0">
                  <a:pos x="96" y="598"/>
                </a:cxn>
                <a:cxn ang="0">
                  <a:pos x="332" y="0"/>
                </a:cxn>
              </a:cxnLst>
              <a:rect l="0" t="0" r="r" b="b"/>
              <a:pathLst>
                <a:path w="332" h="732">
                  <a:moveTo>
                    <a:pt x="332" y="0"/>
                  </a:moveTo>
                  <a:lnTo>
                    <a:pt x="44" y="576"/>
                  </a:lnTo>
                  <a:lnTo>
                    <a:pt x="6" y="458"/>
                  </a:lnTo>
                  <a:lnTo>
                    <a:pt x="0" y="732"/>
                  </a:lnTo>
                  <a:lnTo>
                    <a:pt x="198" y="556"/>
                  </a:lnTo>
                  <a:lnTo>
                    <a:pt x="96" y="598"/>
                  </a:lnTo>
                  <a:lnTo>
                    <a:pt x="332" y="0"/>
                  </a:lnTo>
                  <a:close/>
                </a:path>
              </a:pathLst>
            </a:custGeom>
            <a:gradFill rotWithShape="0">
              <a:gsLst>
                <a:gs pos="0">
                  <a:schemeClr val="tx2">
                    <a:gamma/>
                    <a:shade val="0"/>
                    <a:invGamma/>
                  </a:schemeClr>
                </a:gs>
                <a:gs pos="100000">
                  <a:schemeClr val="tx2"/>
                </a:gs>
              </a:gsLst>
              <a:lin ang="18900000" scaled="1"/>
            </a:gradFill>
            <a:ln w="9525">
              <a:solidFill>
                <a:schemeClr val="tx1"/>
              </a:solidFill>
              <a:round/>
              <a:headEnd/>
              <a:tailEnd/>
            </a:ln>
            <a:effectLst/>
          </p:spPr>
          <p:txBody>
            <a:bodyPr wrap="none" anchor="ctr"/>
            <a:lstStyle/>
            <a:p>
              <a:pPr eaLnBrk="1" hangingPunct="1">
                <a:defRPr/>
              </a:pPr>
              <a:endParaRPr lang="ru-RU"/>
            </a:p>
          </p:txBody>
        </p:sp>
      </p:grpSp>
      <p:sp>
        <p:nvSpPr>
          <p:cNvPr id="290905" name="Text Box 89">
            <a:extLst>
              <a:ext uri="{FF2B5EF4-FFF2-40B4-BE49-F238E27FC236}">
                <a16:creationId xmlns:a16="http://schemas.microsoft.com/office/drawing/2014/main" id="{317AB99F-C1F6-9141-1127-5DCFF11E1F54}"/>
              </a:ext>
            </a:extLst>
          </p:cNvPr>
          <p:cNvSpPr txBox="1">
            <a:spLocks noChangeArrowheads="1"/>
          </p:cNvSpPr>
          <p:nvPr/>
        </p:nvSpPr>
        <p:spPr bwMode="auto">
          <a:xfrm>
            <a:off x="8763000" y="46434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1800">
                <a:latin typeface="Times" panose="02020603050405020304" pitchFamily="18" charset="0"/>
              </a:rPr>
              <a:t>holdfast</a:t>
            </a:r>
          </a:p>
        </p:txBody>
      </p:sp>
      <p:sp>
        <p:nvSpPr>
          <p:cNvPr id="32791" name="Text Box 90">
            <a:extLst>
              <a:ext uri="{FF2B5EF4-FFF2-40B4-BE49-F238E27FC236}">
                <a16:creationId xmlns:a16="http://schemas.microsoft.com/office/drawing/2014/main" id="{39B2DBD8-63EB-AD83-B9E1-9BE0F357A1ED}"/>
              </a:ext>
            </a:extLst>
          </p:cNvPr>
          <p:cNvSpPr txBox="1">
            <a:spLocks noChangeArrowheads="1"/>
          </p:cNvSpPr>
          <p:nvPr/>
        </p:nvSpPr>
        <p:spPr bwMode="auto">
          <a:xfrm>
            <a:off x="7146926" y="6629400"/>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uk-UA" altLang="ru-UA" sz="2400">
              <a:latin typeface="Times" panose="02020603050405020304" pitchFamily="18" charset="0"/>
            </a:endParaRPr>
          </a:p>
        </p:txBody>
      </p:sp>
      <p:sp>
        <p:nvSpPr>
          <p:cNvPr id="290907" name="Text Box 91">
            <a:extLst>
              <a:ext uri="{FF2B5EF4-FFF2-40B4-BE49-F238E27FC236}">
                <a16:creationId xmlns:a16="http://schemas.microsoft.com/office/drawing/2014/main" id="{867E29E1-EDDB-3903-47AD-6DDE61BCC28F}"/>
              </a:ext>
            </a:extLst>
          </p:cNvPr>
          <p:cNvSpPr txBox="1">
            <a:spLocks noChangeArrowheads="1"/>
          </p:cNvSpPr>
          <p:nvPr/>
        </p:nvSpPr>
        <p:spPr bwMode="auto">
          <a:xfrm>
            <a:off x="6994526" y="5448300"/>
            <a:ext cx="397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ru-UA" sz="2400">
                <a:latin typeface="Times" panose="02020603050405020304" pitchFamily="18" charset="0"/>
              </a:rPr>
              <a:t>The life cycle is:</a:t>
            </a:r>
          </a:p>
        </p:txBody>
      </p:sp>
      <p:sp>
        <p:nvSpPr>
          <p:cNvPr id="290908" name="Text Box 92">
            <a:extLst>
              <a:ext uri="{FF2B5EF4-FFF2-40B4-BE49-F238E27FC236}">
                <a16:creationId xmlns:a16="http://schemas.microsoft.com/office/drawing/2014/main" id="{DBDA6D6B-316F-CFAE-FC55-0C08F0547DA3}"/>
              </a:ext>
            </a:extLst>
          </p:cNvPr>
          <p:cNvSpPr txBox="1">
            <a:spLocks noChangeArrowheads="1"/>
          </p:cNvSpPr>
          <p:nvPr/>
        </p:nvSpPr>
        <p:spPr bwMode="auto">
          <a:xfrm>
            <a:off x="7772400" y="5746751"/>
            <a:ext cx="28729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sporic: diplohaplontic</a:t>
            </a:r>
          </a:p>
          <a:p>
            <a:pPr>
              <a:spcBef>
                <a:spcPct val="0"/>
              </a:spcBef>
              <a:buFontTx/>
              <a:buNone/>
            </a:pPr>
            <a:r>
              <a:rPr lang="en-US" altLang="ru-UA" sz="2400">
                <a:latin typeface="Times" panose="02020603050405020304" pitchFamily="18" charset="0"/>
              </a:rPr>
              <a:t>gametic: diplontic</a:t>
            </a:r>
          </a:p>
          <a:p>
            <a:pPr>
              <a:spcBef>
                <a:spcPct val="0"/>
              </a:spcBef>
              <a:buFontTx/>
              <a:buNone/>
            </a:pPr>
            <a:r>
              <a:rPr lang="en-US" altLang="ru-UA" sz="2400">
                <a:latin typeface="Times" panose="02020603050405020304" pitchFamily="18" charset="0"/>
              </a:rPr>
              <a:t>zygotic: haplontic</a:t>
            </a:r>
          </a:p>
        </p:txBody>
      </p:sp>
      <p:sp>
        <p:nvSpPr>
          <p:cNvPr id="290909" name="Text Box 93">
            <a:extLst>
              <a:ext uri="{FF2B5EF4-FFF2-40B4-BE49-F238E27FC236}">
                <a16:creationId xmlns:a16="http://schemas.microsoft.com/office/drawing/2014/main" id="{682E97EF-D017-43B7-3898-3FD5046F7F7C}"/>
              </a:ext>
            </a:extLst>
          </p:cNvPr>
          <p:cNvSpPr txBox="1">
            <a:spLocks noChangeArrowheads="1"/>
          </p:cNvSpPr>
          <p:nvPr/>
        </p:nvSpPr>
        <p:spPr bwMode="auto">
          <a:xfrm>
            <a:off x="7364413" y="5715001"/>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b="1">
                <a:solidFill>
                  <a:schemeClr val="tx2"/>
                </a:solidFill>
                <a:latin typeface="Times" panose="02020603050405020304" pitchFamily="18" charset="0"/>
              </a:rPr>
              <a:t>√</a:t>
            </a:r>
          </a:p>
        </p:txBody>
      </p:sp>
      <p:pic>
        <p:nvPicPr>
          <p:cNvPr id="3" name="Рисунок 2"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3751B11-475A-3260-C185-BF5C27B5E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090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290821"/>
                                        </p:tgtEl>
                                        <p:attrNameLst>
                                          <p:attrName>style.visibility</p:attrName>
                                        </p:attrNameLst>
                                      </p:cBhvr>
                                      <p:to>
                                        <p:strVal val="visible"/>
                                      </p:to>
                                    </p:set>
                                    <p:anim calcmode="lin" valueType="num">
                                      <p:cBhvr>
                                        <p:cTn id="15" dur="500" fill="hold"/>
                                        <p:tgtEl>
                                          <p:spTgt spid="290821"/>
                                        </p:tgtEl>
                                        <p:attrNameLst>
                                          <p:attrName>ppt_x</p:attrName>
                                        </p:attrNameLst>
                                      </p:cBhvr>
                                      <p:tavLst>
                                        <p:tav tm="0">
                                          <p:val>
                                            <p:strVal val="#ppt_x"/>
                                          </p:val>
                                        </p:tav>
                                        <p:tav tm="100000">
                                          <p:val>
                                            <p:strVal val="#ppt_x"/>
                                          </p:val>
                                        </p:tav>
                                      </p:tavLst>
                                    </p:anim>
                                    <p:anim calcmode="lin" valueType="num">
                                      <p:cBhvr>
                                        <p:cTn id="16" dur="500" fill="hold"/>
                                        <p:tgtEl>
                                          <p:spTgt spid="290821"/>
                                        </p:tgtEl>
                                        <p:attrNameLst>
                                          <p:attrName>ppt_y</p:attrName>
                                        </p:attrNameLst>
                                      </p:cBhvr>
                                      <p:tavLst>
                                        <p:tav tm="0">
                                          <p:val>
                                            <p:strVal val="#ppt_y+#ppt_h/2"/>
                                          </p:val>
                                        </p:tav>
                                        <p:tav tm="100000">
                                          <p:val>
                                            <p:strVal val="#ppt_y"/>
                                          </p:val>
                                        </p:tav>
                                      </p:tavLst>
                                    </p:anim>
                                    <p:anim calcmode="lin" valueType="num">
                                      <p:cBhvr>
                                        <p:cTn id="17" dur="500" fill="hold"/>
                                        <p:tgtEl>
                                          <p:spTgt spid="290821"/>
                                        </p:tgtEl>
                                        <p:attrNameLst>
                                          <p:attrName>ppt_w</p:attrName>
                                        </p:attrNameLst>
                                      </p:cBhvr>
                                      <p:tavLst>
                                        <p:tav tm="0">
                                          <p:val>
                                            <p:strVal val="#ppt_w"/>
                                          </p:val>
                                        </p:tav>
                                        <p:tav tm="100000">
                                          <p:val>
                                            <p:strVal val="#ppt_w"/>
                                          </p:val>
                                        </p:tav>
                                      </p:tavLst>
                                    </p:anim>
                                    <p:anim calcmode="lin" valueType="num">
                                      <p:cBhvr>
                                        <p:cTn id="18" dur="500" fill="hold"/>
                                        <p:tgtEl>
                                          <p:spTgt spid="29082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290892">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 fill="hold" nodeType="clickEffect">
                                  <p:stCondLst>
                                    <p:cond delay="0"/>
                                  </p:stCondLst>
                                  <p:childTnLst>
                                    <p:set>
                                      <p:cBhvr>
                                        <p:cTn id="25" dur="1" fill="hold">
                                          <p:stCondLst>
                                            <p:cond delay="0"/>
                                          </p:stCondLst>
                                        </p:cTn>
                                        <p:tgtEl>
                                          <p:spTgt spid="290893"/>
                                        </p:tgtEl>
                                        <p:attrNameLst>
                                          <p:attrName>style.visibility</p:attrName>
                                        </p:attrNameLst>
                                      </p:cBhvr>
                                      <p:to>
                                        <p:strVal val="visible"/>
                                      </p:to>
                                    </p:set>
                                    <p:anim calcmode="lin" valueType="num">
                                      <p:cBhvr>
                                        <p:cTn id="26" dur="500" fill="hold"/>
                                        <p:tgtEl>
                                          <p:spTgt spid="290893"/>
                                        </p:tgtEl>
                                        <p:attrNameLst>
                                          <p:attrName>ppt_x</p:attrName>
                                        </p:attrNameLst>
                                      </p:cBhvr>
                                      <p:tavLst>
                                        <p:tav tm="0">
                                          <p:val>
                                            <p:strVal val="#ppt_x"/>
                                          </p:val>
                                        </p:tav>
                                        <p:tav tm="100000">
                                          <p:val>
                                            <p:strVal val="#ppt_x"/>
                                          </p:val>
                                        </p:tav>
                                      </p:tavLst>
                                    </p:anim>
                                    <p:anim calcmode="lin" valueType="num">
                                      <p:cBhvr>
                                        <p:cTn id="27" dur="500" fill="hold"/>
                                        <p:tgtEl>
                                          <p:spTgt spid="290893"/>
                                        </p:tgtEl>
                                        <p:attrNameLst>
                                          <p:attrName>ppt_y</p:attrName>
                                        </p:attrNameLst>
                                      </p:cBhvr>
                                      <p:tavLst>
                                        <p:tav tm="0">
                                          <p:val>
                                            <p:strVal val="#ppt_y-#ppt_h/2"/>
                                          </p:val>
                                        </p:tav>
                                        <p:tav tm="100000">
                                          <p:val>
                                            <p:strVal val="#ppt_y"/>
                                          </p:val>
                                        </p:tav>
                                      </p:tavLst>
                                    </p:anim>
                                    <p:anim calcmode="lin" valueType="num">
                                      <p:cBhvr>
                                        <p:cTn id="28" dur="500" fill="hold"/>
                                        <p:tgtEl>
                                          <p:spTgt spid="290893"/>
                                        </p:tgtEl>
                                        <p:attrNameLst>
                                          <p:attrName>ppt_w</p:attrName>
                                        </p:attrNameLst>
                                      </p:cBhvr>
                                      <p:tavLst>
                                        <p:tav tm="0">
                                          <p:val>
                                            <p:strVal val="#ppt_w"/>
                                          </p:val>
                                        </p:tav>
                                        <p:tav tm="100000">
                                          <p:val>
                                            <p:strVal val="#ppt_w"/>
                                          </p:val>
                                        </p:tav>
                                      </p:tavLst>
                                    </p:anim>
                                    <p:anim calcmode="lin" valueType="num">
                                      <p:cBhvr>
                                        <p:cTn id="29" dur="500" fill="hold"/>
                                        <p:tgtEl>
                                          <p:spTgt spid="290893"/>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290889"/>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nodeType="afterEffect">
                                  <p:stCondLst>
                                    <p:cond delay="0"/>
                                  </p:stCondLst>
                                  <p:childTnLst>
                                    <p:set>
                                      <p:cBhvr>
                                        <p:cTn id="35" dur="1" fill="hold">
                                          <p:stCondLst>
                                            <p:cond delay="499"/>
                                          </p:stCondLst>
                                        </p:cTn>
                                        <p:tgtEl>
                                          <p:spTgt spid="290890">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2"/>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90820">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ppt_h/2"/>
                                          </p:val>
                                        </p:tav>
                                        <p:tav tm="100000">
                                          <p:val>
                                            <p:strVal val="#ppt_y"/>
                                          </p:val>
                                        </p:tav>
                                      </p:tavLst>
                                    </p:anim>
                                    <p:anim calcmode="lin" valueType="num">
                                      <p:cBhvr>
                                        <p:cTn id="53" dur="500" fill="hold"/>
                                        <p:tgtEl>
                                          <p:spTgt spid="13"/>
                                        </p:tgtEl>
                                        <p:attrNameLst>
                                          <p:attrName>ppt_w</p:attrName>
                                        </p:attrNameLst>
                                      </p:cBhvr>
                                      <p:tavLst>
                                        <p:tav tm="0">
                                          <p:val>
                                            <p:strVal val="#ppt_w"/>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 presetClass="entr" presetSubtype="0" fill="hold" nodeType="afterEffect">
                                  <p:stCondLst>
                                    <p:cond delay="0"/>
                                  </p:stCondLst>
                                  <p:childTnLst>
                                    <p:set>
                                      <p:cBhvr>
                                        <p:cTn id="57" dur="1" fill="hold">
                                          <p:stCondLst>
                                            <p:cond delay="0"/>
                                          </p:stCondLst>
                                        </p:cTn>
                                        <p:tgtEl>
                                          <p:spTgt spid="290891"/>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4"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ppt_x</p:attrName>
                                        </p:attrNameLst>
                                      </p:cBhvr>
                                      <p:tavLst>
                                        <p:tav tm="0">
                                          <p:val>
                                            <p:strVal val="#ppt_x"/>
                                          </p:val>
                                        </p:tav>
                                        <p:tav tm="100000">
                                          <p:val>
                                            <p:strVal val="#ppt_x"/>
                                          </p:val>
                                        </p:tav>
                                      </p:tavLst>
                                    </p:anim>
                                    <p:anim calcmode="lin" valueType="num">
                                      <p:cBhvr>
                                        <p:cTn id="63" dur="500" fill="hold"/>
                                        <p:tgtEl>
                                          <p:spTgt spid="23"/>
                                        </p:tgtEl>
                                        <p:attrNameLst>
                                          <p:attrName>ppt_y</p:attrName>
                                        </p:attrNameLst>
                                      </p:cBhvr>
                                      <p:tavLst>
                                        <p:tav tm="0">
                                          <p:val>
                                            <p:strVal val="#ppt_y+#ppt_h/2"/>
                                          </p:val>
                                        </p:tav>
                                        <p:tav tm="100000">
                                          <p:val>
                                            <p:strVal val="#ppt_y"/>
                                          </p:val>
                                        </p:tav>
                                      </p:tavLst>
                                    </p:anim>
                                    <p:anim calcmode="lin" valueType="num">
                                      <p:cBhvr>
                                        <p:cTn id="64" dur="500" fill="hold"/>
                                        <p:tgtEl>
                                          <p:spTgt spid="23"/>
                                        </p:tgtEl>
                                        <p:attrNameLst>
                                          <p:attrName>ppt_w</p:attrName>
                                        </p:attrNameLst>
                                      </p:cBhvr>
                                      <p:tavLst>
                                        <p:tav tm="0">
                                          <p:val>
                                            <p:strVal val="#ppt_w"/>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childTnLst>
                                </p:cTn>
                              </p:par>
                            </p:childTnLst>
                          </p:cTn>
                        </p:par>
                        <p:par>
                          <p:cTn id="66" fill="hold" nodeType="afterGroup">
                            <p:stCondLst>
                              <p:cond delay="500"/>
                            </p:stCondLst>
                            <p:childTnLst>
                              <p:par>
                                <p:cTn id="67" presetID="1" presetClass="entr" presetSubtype="0" fill="hold" nodeType="afterEffect">
                                  <p:stCondLst>
                                    <p:cond delay="0"/>
                                  </p:stCondLst>
                                  <p:childTnLst>
                                    <p:set>
                                      <p:cBhvr>
                                        <p:cTn id="68" dur="1" fill="hold">
                                          <p:stCondLst>
                                            <p:cond delay="499"/>
                                          </p:stCondLst>
                                        </p:cTn>
                                        <p:tgtEl>
                                          <p:spTgt spid="1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499"/>
                                          </p:stCondLst>
                                        </p:cTn>
                                        <p:tgtEl>
                                          <p:spTgt spid="290868">
                                            <p:txEl>
                                              <p:pRg st="0" end="0"/>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499"/>
                                          </p:stCondLst>
                                        </p:cTn>
                                        <p:tgtEl>
                                          <p:spTgt spid="2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499"/>
                                          </p:stCondLst>
                                        </p:cTn>
                                        <p:tgtEl>
                                          <p:spTgt spid="1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499"/>
                                          </p:stCondLst>
                                        </p:cTn>
                                        <p:tgtEl>
                                          <p:spTgt spid="290907">
                                            <p:txEl>
                                              <p:pRg st="0" end="0"/>
                                            </p:txEl>
                                          </p:spTgt>
                                        </p:tgtEl>
                                        <p:attrNameLst>
                                          <p:attrName>style.visibility</p:attrName>
                                        </p:attrNameLst>
                                      </p:cBhvr>
                                      <p:to>
                                        <p:strVal val="visible"/>
                                      </p:to>
                                    </p:set>
                                  </p:childTnLst>
                                </p:cTn>
                              </p:par>
                            </p:childTnLst>
                          </p:cTn>
                        </p:par>
                        <p:par>
                          <p:cTn id="85" fill="hold" nodeType="afterGroup">
                            <p:stCondLst>
                              <p:cond delay="500"/>
                            </p:stCondLst>
                            <p:childTnLst>
                              <p:par>
                                <p:cTn id="86" presetID="1" presetClass="entr" presetSubtype="0" fill="hold" nodeType="afterEffect">
                                  <p:stCondLst>
                                    <p:cond delay="0"/>
                                  </p:stCondLst>
                                  <p:childTnLst>
                                    <p:set>
                                      <p:cBhvr>
                                        <p:cTn id="87" dur="1" fill="hold">
                                          <p:stCondLst>
                                            <p:cond delay="499"/>
                                          </p:stCondLst>
                                        </p:cTn>
                                        <p:tgtEl>
                                          <p:spTgt spid="290908">
                                            <p:txEl>
                                              <p:pRg st="0" end="0"/>
                                            </p:txEl>
                                          </p:spTgt>
                                        </p:tgtEl>
                                        <p:attrNameLst>
                                          <p:attrName>style.visibility</p:attrName>
                                        </p:attrNameLst>
                                      </p:cBhvr>
                                      <p:to>
                                        <p:strVal val="visible"/>
                                      </p:to>
                                    </p:set>
                                  </p:childTnLst>
                                </p:cTn>
                              </p:par>
                            </p:childTnLst>
                          </p:cTn>
                        </p:par>
                        <p:par>
                          <p:cTn id="88" fill="hold" nodeType="afterGroup">
                            <p:stCondLst>
                              <p:cond delay="1000"/>
                            </p:stCondLst>
                            <p:childTnLst>
                              <p:par>
                                <p:cTn id="89" presetID="1" presetClass="entr" presetSubtype="0" fill="hold" nodeType="afterEffect">
                                  <p:stCondLst>
                                    <p:cond delay="0"/>
                                  </p:stCondLst>
                                  <p:childTnLst>
                                    <p:set>
                                      <p:cBhvr>
                                        <p:cTn id="90" dur="1" fill="hold">
                                          <p:stCondLst>
                                            <p:cond delay="499"/>
                                          </p:stCondLst>
                                        </p:cTn>
                                        <p:tgtEl>
                                          <p:spTgt spid="290908">
                                            <p:txEl>
                                              <p:pRg st="1" end="1"/>
                                            </p:txEl>
                                          </p:spTgt>
                                        </p:tgtEl>
                                        <p:attrNameLst>
                                          <p:attrName>style.visibility</p:attrName>
                                        </p:attrNameLst>
                                      </p:cBhvr>
                                      <p:to>
                                        <p:strVal val="visible"/>
                                      </p:to>
                                    </p:set>
                                  </p:childTnLst>
                                </p:cTn>
                              </p:par>
                            </p:childTnLst>
                          </p:cTn>
                        </p:par>
                        <p:par>
                          <p:cTn id="91" fill="hold" nodeType="afterGroup">
                            <p:stCondLst>
                              <p:cond delay="1500"/>
                            </p:stCondLst>
                            <p:childTnLst>
                              <p:par>
                                <p:cTn id="92" presetID="1" presetClass="entr" presetSubtype="0" fill="hold" nodeType="afterEffect">
                                  <p:stCondLst>
                                    <p:cond delay="0"/>
                                  </p:stCondLst>
                                  <p:childTnLst>
                                    <p:set>
                                      <p:cBhvr>
                                        <p:cTn id="93" dur="1" fill="hold">
                                          <p:stCondLst>
                                            <p:cond delay="499"/>
                                          </p:stCondLst>
                                        </p:cTn>
                                        <p:tgtEl>
                                          <p:spTgt spid="290908">
                                            <p:txEl>
                                              <p:pRg st="2" end="2"/>
                                            </p:txEl>
                                          </p:spTgt>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499"/>
                                          </p:stCondLst>
                                        </p:cTn>
                                        <p:tgtEl>
                                          <p:spTgt spid="2909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build="p" autoUpdateAnimBg="0"/>
      <p:bldP spid="290868" grpId="0" build="p" autoUpdateAnimBg="0"/>
      <p:bldP spid="290889" grpId="0" animBg="1"/>
      <p:bldP spid="290890" grpId="0" build="p" autoUpdateAnimBg="0"/>
      <p:bldP spid="290891" grpId="0"/>
      <p:bldP spid="290892" grpId="0" build="p" autoUpdateAnimBg="0"/>
      <p:bldP spid="290905" grpId="0" build="p" autoUpdateAnimBg="0"/>
      <p:bldP spid="290907" grpId="0" build="p" autoUpdateAnimBg="0"/>
      <p:bldP spid="290908" grpId="0" build="p" autoUpdateAnimBg="0"/>
      <p:bldP spid="29090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47BC8DF2-047E-95C7-1E58-F573ECEFD664}"/>
              </a:ext>
            </a:extLst>
          </p:cNvPr>
          <p:cNvSpPr>
            <a:spLocks noGrp="1" noChangeArrowheads="1"/>
          </p:cNvSpPr>
          <p:nvPr>
            <p:ph type="title"/>
          </p:nvPr>
        </p:nvSpPr>
        <p:spPr>
          <a:xfrm>
            <a:off x="2024064" y="357188"/>
            <a:ext cx="8643937" cy="1143000"/>
          </a:xfrm>
        </p:spPr>
        <p:txBody>
          <a:bodyPr/>
          <a:lstStyle/>
          <a:p>
            <a:pPr eaLnBrk="1" hangingPunct="1">
              <a:lnSpc>
                <a:spcPct val="100000"/>
              </a:lnSpc>
            </a:pPr>
            <a:br>
              <a:rPr lang="en-US" altLang="ru-UA" sz="3200" dirty="0"/>
            </a:br>
            <a:r>
              <a:rPr lang="uk-UA" altLang="ru-UA" sz="1800" dirty="0">
                <a:latin typeface="Bookman Old Style" panose="02050604050505020204" pitchFamily="18" charset="0"/>
              </a:rPr>
              <a:t>Клас Сифонові – </a:t>
            </a:r>
            <a:r>
              <a:rPr lang="es-CR" altLang="ru-UA" sz="1800" dirty="0">
                <a:latin typeface="Bookman Old Style" panose="02050604050505020204" pitchFamily="18" charset="0"/>
              </a:rPr>
              <a:t>Siphonophyceae</a:t>
            </a:r>
            <a:br>
              <a:rPr lang="es-CR" altLang="ru-UA" sz="1800" dirty="0">
                <a:latin typeface="Bookman Old Style" panose="02050604050505020204" pitchFamily="18" charset="0"/>
              </a:rPr>
            </a:br>
            <a:r>
              <a:rPr lang="uk-UA" altLang="ru-UA" sz="1800" dirty="0">
                <a:latin typeface="Bookman Old Style" panose="02050604050505020204" pitchFamily="18" charset="0"/>
              </a:rPr>
              <a:t>Порядок </a:t>
            </a:r>
            <a:r>
              <a:rPr lang="en-US" altLang="ru-UA" sz="1800" dirty="0" err="1">
                <a:latin typeface="Bookman Old Style" panose="02050604050505020204" pitchFamily="18" charset="0"/>
              </a:rPr>
              <a:t>Siphonales</a:t>
            </a:r>
            <a:r>
              <a:rPr lang="en-US" altLang="ru-UA" sz="1800" dirty="0">
                <a:latin typeface="Bookman Old Style" panose="02050604050505020204" pitchFamily="18" charset="0"/>
              </a:rPr>
              <a:t> </a:t>
            </a:r>
            <a:br>
              <a:rPr lang="uk-UA" altLang="ru-UA" sz="1800" dirty="0">
                <a:latin typeface="Bookman Old Style" panose="02050604050505020204" pitchFamily="18" charset="0"/>
              </a:rPr>
            </a:br>
            <a:r>
              <a:rPr lang="uk-UA" altLang="ru-UA" sz="1800" dirty="0">
                <a:latin typeface="Bookman Old Style" panose="02050604050505020204" pitchFamily="18" charset="0"/>
              </a:rPr>
              <a:t>рід </a:t>
            </a:r>
            <a:r>
              <a:rPr lang="en-US" altLang="ru-UA" sz="1800" dirty="0">
                <a:latin typeface="Bookman Old Style" panose="02050604050505020204" pitchFamily="18" charset="0"/>
              </a:rPr>
              <a:t>Codium , </a:t>
            </a:r>
            <a:r>
              <a:rPr lang="en-US" altLang="ru-UA" sz="1800" dirty="0" err="1">
                <a:latin typeface="Bookman Old Style" panose="02050604050505020204" pitchFamily="18" charset="0"/>
              </a:rPr>
              <a:t>Briopsis,Caulerpa</a:t>
            </a:r>
            <a:r>
              <a:rPr lang="en-US" altLang="ru-UA" sz="1800" dirty="0">
                <a:latin typeface="Bookman Old Style" panose="02050604050505020204" pitchFamily="18" charset="0"/>
              </a:rPr>
              <a:t>  </a:t>
            </a:r>
            <a:br>
              <a:rPr lang="en-US" altLang="ru-UA" sz="3200" dirty="0"/>
            </a:br>
            <a:endParaRPr lang="ru-RU" altLang="ru-UA" sz="3200" dirty="0"/>
          </a:p>
        </p:txBody>
      </p:sp>
      <p:sp>
        <p:nvSpPr>
          <p:cNvPr id="34819" name="Rectangle 5">
            <a:extLst>
              <a:ext uri="{FF2B5EF4-FFF2-40B4-BE49-F238E27FC236}">
                <a16:creationId xmlns:a16="http://schemas.microsoft.com/office/drawing/2014/main" id="{6D4802A0-9914-056E-0A30-16A2106F4706}"/>
              </a:ext>
            </a:extLst>
          </p:cNvPr>
          <p:cNvSpPr>
            <a:spLocks noGrp="1" noChangeArrowheads="1"/>
          </p:cNvSpPr>
          <p:nvPr>
            <p:ph type="body" sz="half" idx="4294967295"/>
          </p:nvPr>
        </p:nvSpPr>
        <p:spPr>
          <a:xfrm>
            <a:off x="1981200" y="1600201"/>
            <a:ext cx="4038600" cy="4525963"/>
          </a:xfrm>
        </p:spPr>
        <p:txBody>
          <a:bodyPr/>
          <a:lstStyle/>
          <a:p>
            <a:endParaRPr lang="uk-UA" altLang="ru-UA" sz="2800"/>
          </a:p>
        </p:txBody>
      </p:sp>
      <p:pic>
        <p:nvPicPr>
          <p:cNvPr id="34820" name="Picture 6" descr="Зелёная Кодиум">
            <a:extLst>
              <a:ext uri="{FF2B5EF4-FFF2-40B4-BE49-F238E27FC236}">
                <a16:creationId xmlns:a16="http://schemas.microsoft.com/office/drawing/2014/main" id="{12FBFDC0-50AB-FAAF-AA0A-4F6309170C0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26" y="3786188"/>
            <a:ext cx="4105275" cy="2335212"/>
          </a:xfrm>
          <a:noFill/>
        </p:spPr>
      </p:pic>
      <p:pic>
        <p:nvPicPr>
          <p:cNvPr id="34821" name="Picture 7" descr="codium">
            <a:extLst>
              <a:ext uri="{FF2B5EF4-FFF2-40B4-BE49-F238E27FC236}">
                <a16:creationId xmlns:a16="http://schemas.microsoft.com/office/drawing/2014/main" id="{5A080B61-FF34-D40C-29E4-F3C0E1B58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714500"/>
            <a:ext cx="40322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bryopsis3">
            <a:extLst>
              <a:ext uri="{FF2B5EF4-FFF2-40B4-BE49-F238E27FC236}">
                <a16:creationId xmlns:a16="http://schemas.microsoft.com/office/drawing/2014/main" id="{DE450ED4-419D-42F0-D2AF-9A3D05DDE7F3}"/>
              </a:ext>
            </a:extLst>
          </p:cNvPr>
          <p:cNvPicPr>
            <a:picLocks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6596064" y="1643064"/>
            <a:ext cx="3671887" cy="2160587"/>
          </a:xfrm>
        </p:spPr>
      </p:pic>
      <p:pic>
        <p:nvPicPr>
          <p:cNvPr id="34823" name="Picture 9" descr="Briopsis">
            <a:extLst>
              <a:ext uri="{FF2B5EF4-FFF2-40B4-BE49-F238E27FC236}">
                <a16:creationId xmlns:a16="http://schemas.microsoft.com/office/drawing/2014/main" id="{DC20972B-8D91-2B3F-802A-DAAD8E92B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64" y="3857626"/>
            <a:ext cx="36718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4">
            <a:extLst>
              <a:ext uri="{FF2B5EF4-FFF2-40B4-BE49-F238E27FC236}">
                <a16:creationId xmlns:a16="http://schemas.microsoft.com/office/drawing/2014/main" id="{CE739A75-BA38-4D76-14F6-E14A9008117C}"/>
              </a:ext>
            </a:extLst>
          </p:cNvPr>
          <p:cNvSpPr txBox="1">
            <a:spLocks noChangeArrowheads="1"/>
          </p:cNvSpPr>
          <p:nvPr/>
        </p:nvSpPr>
        <p:spPr bwMode="auto">
          <a:xfrm>
            <a:off x="1524000" y="6165851"/>
            <a:ext cx="414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sp>
        <p:nvSpPr>
          <p:cNvPr id="34825" name="Text Box 15">
            <a:extLst>
              <a:ext uri="{FF2B5EF4-FFF2-40B4-BE49-F238E27FC236}">
                <a16:creationId xmlns:a16="http://schemas.microsoft.com/office/drawing/2014/main" id="{F8171DEF-1BE0-9747-5450-6B1FCA7C4A4C}"/>
              </a:ext>
            </a:extLst>
          </p:cNvPr>
          <p:cNvSpPr txBox="1">
            <a:spLocks noChangeArrowheads="1"/>
          </p:cNvSpPr>
          <p:nvPr/>
        </p:nvSpPr>
        <p:spPr bwMode="auto">
          <a:xfrm>
            <a:off x="1524001" y="6237288"/>
            <a:ext cx="406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sp>
        <p:nvSpPr>
          <p:cNvPr id="34826" name="Text Box 16">
            <a:extLst>
              <a:ext uri="{FF2B5EF4-FFF2-40B4-BE49-F238E27FC236}">
                <a16:creationId xmlns:a16="http://schemas.microsoft.com/office/drawing/2014/main" id="{663AFBF5-4C2D-92C7-F143-0F28D51EA773}"/>
              </a:ext>
            </a:extLst>
          </p:cNvPr>
          <p:cNvSpPr txBox="1">
            <a:spLocks noChangeArrowheads="1"/>
          </p:cNvSpPr>
          <p:nvPr/>
        </p:nvSpPr>
        <p:spPr bwMode="auto">
          <a:xfrm>
            <a:off x="2024064" y="6143626"/>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ru-UA" sz="1800">
                <a:latin typeface="Palatino Linotype" panose="02040502050505030304" pitchFamily="18" charset="0"/>
              </a:rPr>
              <a:t>Codium</a:t>
            </a:r>
            <a:endParaRPr lang="ru-RU" altLang="ru-UA" sz="1800">
              <a:latin typeface="Palatino Linotype" panose="02040502050505030304" pitchFamily="18" charset="0"/>
            </a:endParaRPr>
          </a:p>
        </p:txBody>
      </p:sp>
      <p:sp>
        <p:nvSpPr>
          <p:cNvPr id="34827" name="Text Box 18">
            <a:extLst>
              <a:ext uri="{FF2B5EF4-FFF2-40B4-BE49-F238E27FC236}">
                <a16:creationId xmlns:a16="http://schemas.microsoft.com/office/drawing/2014/main" id="{D7A5D1BC-76EA-5AA9-9049-EF4FA7232483}"/>
              </a:ext>
            </a:extLst>
          </p:cNvPr>
          <p:cNvSpPr txBox="1">
            <a:spLocks noChangeArrowheads="1"/>
          </p:cNvSpPr>
          <p:nvPr/>
        </p:nvSpPr>
        <p:spPr bwMode="auto">
          <a:xfrm>
            <a:off x="5664200" y="6165851"/>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sp>
        <p:nvSpPr>
          <p:cNvPr id="34828" name="Text Box 19">
            <a:extLst>
              <a:ext uri="{FF2B5EF4-FFF2-40B4-BE49-F238E27FC236}">
                <a16:creationId xmlns:a16="http://schemas.microsoft.com/office/drawing/2014/main" id="{4427D97C-8F84-C392-2759-2FCDDB6DE91D}"/>
              </a:ext>
            </a:extLst>
          </p:cNvPr>
          <p:cNvSpPr txBox="1">
            <a:spLocks noChangeArrowheads="1"/>
          </p:cNvSpPr>
          <p:nvPr/>
        </p:nvSpPr>
        <p:spPr bwMode="auto">
          <a:xfrm>
            <a:off x="6738938" y="6286500"/>
            <a:ext cx="3313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ru-UA" sz="1800">
                <a:latin typeface="Palatino Linotype" panose="02040502050505030304" pitchFamily="18" charset="0"/>
              </a:rPr>
              <a:t>Briopsis </a:t>
            </a:r>
            <a:endParaRPr lang="ru-RU" altLang="ru-UA" sz="1800">
              <a:latin typeface="Palatino Linotype" panose="02040502050505030304" pitchFamily="18"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D587E590-E4DF-5249-5212-9C43B2FA68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Объект 3">
            <a:extLst>
              <a:ext uri="{FF2B5EF4-FFF2-40B4-BE49-F238E27FC236}">
                <a16:creationId xmlns:a16="http://schemas.microsoft.com/office/drawing/2014/main" id="{E6BA2595-C3DE-63F6-E5CB-CF6B750FB8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4" y="404814"/>
            <a:ext cx="8351837" cy="6264275"/>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9DB603-1D43-A775-CB3C-9993537AE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Объект 3">
            <a:extLst>
              <a:ext uri="{FF2B5EF4-FFF2-40B4-BE49-F238E27FC236}">
                <a16:creationId xmlns:a16="http://schemas.microsoft.com/office/drawing/2014/main" id="{42A7FA9D-FC82-5199-452C-9E7F69BBC3BA}"/>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51859" y="1372823"/>
            <a:ext cx="8264525" cy="5060950"/>
          </a:xfrm>
        </p:spPr>
      </p:pic>
      <p:pic>
        <p:nvPicPr>
          <p:cNvPr id="36867" name="Объект 6">
            <a:extLst>
              <a:ext uri="{FF2B5EF4-FFF2-40B4-BE49-F238E27FC236}">
                <a16:creationId xmlns:a16="http://schemas.microsoft.com/office/drawing/2014/main" id="{28B932E3-504D-2ECD-8DF9-60C26FED5A3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51859" y="0"/>
            <a:ext cx="3033834" cy="2305484"/>
          </a:xfrm>
        </p:spPr>
      </p:pic>
      <p:pic>
        <p:nvPicPr>
          <p:cNvPr id="36868" name="Объект 4">
            <a:extLst>
              <a:ext uri="{FF2B5EF4-FFF2-40B4-BE49-F238E27FC236}">
                <a16:creationId xmlns:a16="http://schemas.microsoft.com/office/drawing/2014/main" id="{571BA0FD-AE3A-E3A6-3A55-E0C96DB8C7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9095" y="5104303"/>
            <a:ext cx="21240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F9BA9C5-E1B5-4269-A73C-A587F6929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19DFB861-1C92-97CA-9A1B-E7847782292B}"/>
              </a:ext>
            </a:extLst>
          </p:cNvPr>
          <p:cNvSpPr>
            <a:spLocks noGrp="1" noChangeArrowheads="1"/>
          </p:cNvSpPr>
          <p:nvPr>
            <p:ph type="title"/>
          </p:nvPr>
        </p:nvSpPr>
        <p:spPr/>
        <p:txBody>
          <a:bodyPr/>
          <a:lstStyle/>
          <a:p>
            <a:r>
              <a:rPr lang="en-US" altLang="ru-UA"/>
              <a:t>Caulerpa </a:t>
            </a:r>
            <a:br>
              <a:rPr lang="ru-RU" altLang="ru-UA"/>
            </a:br>
            <a:endParaRPr lang="uk-UA" altLang="ru-UA"/>
          </a:p>
        </p:txBody>
      </p:sp>
      <p:pic>
        <p:nvPicPr>
          <p:cNvPr id="37891" name="Picture 10" descr="caulerpa">
            <a:extLst>
              <a:ext uri="{FF2B5EF4-FFF2-40B4-BE49-F238E27FC236}">
                <a16:creationId xmlns:a16="http://schemas.microsoft.com/office/drawing/2014/main" id="{AA288177-1454-F448-AC41-96C6F0CE98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59039" y="1600201"/>
            <a:ext cx="7273925" cy="4525963"/>
          </a:xfrm>
          <a:noFill/>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80EFBE5-9E92-8E6F-BCC2-863313649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1E5F6C-79C1-CDDD-C50D-87F5A4A4FD27}"/>
              </a:ext>
            </a:extLst>
          </p:cNvPr>
          <p:cNvSpPr>
            <a:spLocks noGrp="1" noChangeArrowheads="1"/>
          </p:cNvSpPr>
          <p:nvPr>
            <p:ph type="title"/>
          </p:nvPr>
        </p:nvSpPr>
        <p:spPr>
          <a:xfrm>
            <a:off x="2082708" y="934221"/>
            <a:ext cx="9238434" cy="857559"/>
          </a:xfrm>
        </p:spPr>
        <p:txBody>
          <a:bodyPr/>
          <a:lstStyle/>
          <a:p>
            <a:r>
              <a:rPr lang="uk-UA" altLang="ru-UA" sz="4000" dirty="0"/>
              <a:t>Відділ Зелені водорості - </a:t>
            </a:r>
            <a:r>
              <a:rPr lang="en-US" altLang="ru-UA" sz="4000" dirty="0"/>
              <a:t>Chlorophyta</a:t>
            </a:r>
            <a:r>
              <a:rPr lang="uk-UA" altLang="ru-UA" sz="4000" dirty="0"/>
              <a:t> </a:t>
            </a:r>
            <a:endParaRPr lang="ru-RU" altLang="ru-UA" sz="4000" dirty="0"/>
          </a:p>
        </p:txBody>
      </p:sp>
      <p:sp>
        <p:nvSpPr>
          <p:cNvPr id="19459" name="Rectangle 3">
            <a:extLst>
              <a:ext uri="{FF2B5EF4-FFF2-40B4-BE49-F238E27FC236}">
                <a16:creationId xmlns:a16="http://schemas.microsoft.com/office/drawing/2014/main" id="{2597C9C1-33BE-6B89-6CD9-EAFD088D061D}"/>
              </a:ext>
            </a:extLst>
          </p:cNvPr>
          <p:cNvSpPr>
            <a:spLocks noGrp="1" noChangeArrowheads="1"/>
          </p:cNvSpPr>
          <p:nvPr>
            <p:ph type="body" idx="1"/>
          </p:nvPr>
        </p:nvSpPr>
        <p:spPr/>
        <p:txBody>
          <a:bodyPr/>
          <a:lstStyle/>
          <a:p>
            <a:r>
              <a:rPr lang="uk-UA" altLang="ru-UA"/>
              <a:t>Клас Вольвоксові -</a:t>
            </a:r>
            <a:r>
              <a:rPr lang="es-CR" altLang="ru-UA"/>
              <a:t>Volvocophyceae</a:t>
            </a:r>
          </a:p>
          <a:p>
            <a:r>
              <a:rPr lang="uk-UA" altLang="ru-UA"/>
              <a:t>Клас Протококові - </a:t>
            </a:r>
            <a:r>
              <a:rPr lang="es-CR" altLang="ru-UA"/>
              <a:t>Protococcophyceae</a:t>
            </a:r>
          </a:p>
          <a:p>
            <a:r>
              <a:rPr lang="uk-UA" altLang="ru-UA"/>
              <a:t>Клас Улотриксові -  </a:t>
            </a:r>
            <a:r>
              <a:rPr lang="es-CR" altLang="ru-UA"/>
              <a:t>Ulothrichophyceae</a:t>
            </a:r>
          </a:p>
          <a:p>
            <a:r>
              <a:rPr lang="uk-UA" altLang="ru-UA"/>
              <a:t>Клас Сифонові - </a:t>
            </a:r>
            <a:r>
              <a:rPr lang="es-CR" altLang="ru-UA"/>
              <a:t>Siphonophyceae</a:t>
            </a:r>
          </a:p>
          <a:p>
            <a:r>
              <a:rPr lang="uk-UA" altLang="ru-UA"/>
              <a:t>Клас Зчиплянки - </a:t>
            </a:r>
            <a:r>
              <a:rPr lang="es-CR" altLang="ru-UA"/>
              <a:t>Conjugatophyceae</a:t>
            </a:r>
            <a:endParaRPr lang="ru-RU" altLang="ru-UA"/>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E27295B-3F8D-4394-71B4-071C9B33D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655416B-0691-DCF5-0DF8-1A5885B7915F}"/>
              </a:ext>
            </a:extLst>
          </p:cNvPr>
          <p:cNvSpPr>
            <a:spLocks noGrp="1" noChangeArrowheads="1"/>
          </p:cNvSpPr>
          <p:nvPr>
            <p:ph type="title"/>
          </p:nvPr>
        </p:nvSpPr>
        <p:spPr>
          <a:xfrm>
            <a:off x="2179843" y="1080614"/>
            <a:ext cx="9238434" cy="857559"/>
          </a:xfrm>
        </p:spPr>
        <p:txBody>
          <a:bodyPr/>
          <a:lstStyle/>
          <a:p>
            <a:r>
              <a:rPr lang="uk-UA" altLang="ru-UA" sz="4000" dirty="0"/>
              <a:t>Порядок </a:t>
            </a:r>
            <a:r>
              <a:rPr lang="en-US" altLang="ru-UA" sz="4000" dirty="0" err="1"/>
              <a:t>Siphonocladales</a:t>
            </a:r>
            <a:br>
              <a:rPr lang="uk-UA" altLang="ru-UA" sz="4000" dirty="0"/>
            </a:br>
            <a:r>
              <a:rPr lang="uk-UA" altLang="ru-UA" sz="4000" dirty="0"/>
              <a:t>рід </a:t>
            </a:r>
            <a:r>
              <a:rPr lang="en-US" altLang="ru-UA" sz="4000" dirty="0"/>
              <a:t> Cladophora </a:t>
            </a:r>
            <a:endParaRPr lang="ru-RU" altLang="ru-UA" sz="4000" dirty="0"/>
          </a:p>
        </p:txBody>
      </p:sp>
      <p:pic>
        <p:nvPicPr>
          <p:cNvPr id="38916" name="Picture 4" descr="cladophora 3">
            <a:extLst>
              <a:ext uri="{FF2B5EF4-FFF2-40B4-BE49-F238E27FC236}">
                <a16:creationId xmlns:a16="http://schemas.microsoft.com/office/drawing/2014/main" id="{6B42626A-59B4-0F23-F102-44F72D7AA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772" y="2121132"/>
            <a:ext cx="331311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ladophora">
            <a:extLst>
              <a:ext uri="{FF2B5EF4-FFF2-40B4-BE49-F238E27FC236}">
                <a16:creationId xmlns:a16="http://schemas.microsoft.com/office/drawing/2014/main" id="{74047528-93C6-98C1-920D-CB4651400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387" y="2121132"/>
            <a:ext cx="2527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ladophora2">
            <a:extLst>
              <a:ext uri="{FF2B5EF4-FFF2-40B4-BE49-F238E27FC236}">
                <a16:creationId xmlns:a16="http://schemas.microsoft.com/office/drawing/2014/main" id="{C75EFD5A-FF71-28AB-6C0F-F38F14C7C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17" y="2121132"/>
            <a:ext cx="25923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DFE1BE85-3FE3-D8EF-77EF-9A38958F0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3">
            <a:extLst>
              <a:ext uri="{FF2B5EF4-FFF2-40B4-BE49-F238E27FC236}">
                <a16:creationId xmlns:a16="http://schemas.microsoft.com/office/drawing/2014/main" id="{800AA4F2-D4C2-76E6-64FB-DF1DC5CA5052}"/>
              </a:ext>
            </a:extLst>
          </p:cNvPr>
          <p:cNvSpPr>
            <a:spLocks noGrp="1" noChangeArrowheads="1"/>
          </p:cNvSpPr>
          <p:nvPr>
            <p:ph type="title"/>
          </p:nvPr>
        </p:nvSpPr>
        <p:spPr>
          <a:xfrm>
            <a:off x="1981200" y="274639"/>
            <a:ext cx="8229600" cy="796925"/>
          </a:xfrm>
        </p:spPr>
        <p:txBody>
          <a:bodyPr/>
          <a:lstStyle/>
          <a:p>
            <a:r>
              <a:rPr lang="uk-UA" altLang="ru-UA"/>
              <a:t>Зовнішній вигляд талому та будова клітин </a:t>
            </a:r>
            <a:r>
              <a:rPr lang="uk-UA" altLang="ru-UA" i="1"/>
              <a:t>Cladоphora</a:t>
            </a:r>
            <a:endParaRPr lang="ru-RU" altLang="ru-UA"/>
          </a:p>
        </p:txBody>
      </p:sp>
      <p:pic>
        <p:nvPicPr>
          <p:cNvPr id="39939" name="Рисунок 91">
            <a:extLst>
              <a:ext uri="{FF2B5EF4-FFF2-40B4-BE49-F238E27FC236}">
                <a16:creationId xmlns:a16="http://schemas.microsoft.com/office/drawing/2014/main" id="{C250AD29-7F75-CE0D-CD11-8143932AC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37" r="7695" b="13016"/>
          <a:stretch>
            <a:fillRect/>
          </a:stretch>
        </p:blipFill>
        <p:spPr bwMode="auto">
          <a:xfrm>
            <a:off x="3309938" y="1285875"/>
            <a:ext cx="56515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0DC236-663F-394B-08AC-C952E9008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A50892C-DB19-2AAD-0058-8F24B425D21A}"/>
              </a:ext>
            </a:extLst>
          </p:cNvPr>
          <p:cNvSpPr>
            <a:spLocks noGrp="1" noChangeArrowheads="1"/>
          </p:cNvSpPr>
          <p:nvPr>
            <p:ph type="title"/>
          </p:nvPr>
        </p:nvSpPr>
        <p:spPr>
          <a:xfrm>
            <a:off x="5994400" y="298084"/>
            <a:ext cx="10972800" cy="1143000"/>
          </a:xfrm>
        </p:spPr>
        <p:txBody>
          <a:bodyPr/>
          <a:lstStyle/>
          <a:p>
            <a:pPr eaLnBrk="1" hangingPunct="1"/>
            <a:r>
              <a:rPr lang="uk-UA" altLang="ru-UA" sz="2000" dirty="0"/>
              <a:t>Клас </a:t>
            </a:r>
            <a:r>
              <a:rPr lang="es-CR" altLang="ru-UA" sz="2000" dirty="0"/>
              <a:t>Conjugatophyceae</a:t>
            </a:r>
            <a:br>
              <a:rPr lang="uk-UA" altLang="ru-UA" sz="2000" dirty="0"/>
            </a:br>
            <a:r>
              <a:rPr lang="uk-UA" altLang="ru-UA" sz="2000" dirty="0"/>
              <a:t>Порядок </a:t>
            </a:r>
            <a:r>
              <a:rPr lang="es-CR" altLang="ru-UA" sz="2000" dirty="0"/>
              <a:t>Zignematales</a:t>
            </a:r>
            <a:br>
              <a:rPr lang="es-CR" altLang="ru-UA" sz="2000" dirty="0"/>
            </a:br>
            <a:r>
              <a:rPr lang="uk-UA" altLang="ru-UA" sz="2000" dirty="0"/>
              <a:t>Рід </a:t>
            </a:r>
            <a:r>
              <a:rPr lang="es-CR" altLang="ru-UA" sz="2000" dirty="0"/>
              <a:t>Spirogyra</a:t>
            </a:r>
            <a:endParaRPr lang="ru-RU" altLang="ru-UA" sz="2000" dirty="0"/>
          </a:p>
        </p:txBody>
      </p:sp>
      <p:sp>
        <p:nvSpPr>
          <p:cNvPr id="40963" name="Rectangle 9">
            <a:extLst>
              <a:ext uri="{FF2B5EF4-FFF2-40B4-BE49-F238E27FC236}">
                <a16:creationId xmlns:a16="http://schemas.microsoft.com/office/drawing/2014/main" id="{34A9C8A5-3306-2276-8FAC-34A991CB43E7}"/>
              </a:ext>
            </a:extLst>
          </p:cNvPr>
          <p:cNvSpPr>
            <a:spLocks noGrp="1" noChangeArrowheads="1"/>
          </p:cNvSpPr>
          <p:nvPr>
            <p:ph type="body" sz="half" idx="1"/>
          </p:nvPr>
        </p:nvSpPr>
        <p:spPr/>
        <p:txBody>
          <a:bodyPr/>
          <a:lstStyle/>
          <a:p>
            <a:pPr eaLnBrk="1" hangingPunct="1"/>
            <a:r>
              <a:rPr lang="ru-RU" altLang="ru-UA" sz="2400">
                <a:latin typeface="Calibri" panose="020F0502020204030204" pitchFamily="34" charset="0"/>
              </a:rPr>
              <a:t>Утворює зелені  «подушки» в прісних водоймах. Їх скупчення називають тіною. Хроматофор має вигляд  закрученого ланцюга, що розташовується клітиної вздовж  стінки.</a:t>
            </a:r>
          </a:p>
        </p:txBody>
      </p:sp>
      <p:pic>
        <p:nvPicPr>
          <p:cNvPr id="40964" name="Picture 5" descr="Спирогира">
            <a:extLst>
              <a:ext uri="{FF2B5EF4-FFF2-40B4-BE49-F238E27FC236}">
                <a16:creationId xmlns:a16="http://schemas.microsoft.com/office/drawing/2014/main" id="{F3A9907C-8522-CBEF-C1F8-FCAE48A14EF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78563" y="1600201"/>
            <a:ext cx="3829050" cy="4525963"/>
          </a:xfrm>
          <a:noFill/>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15DDF21-1A9D-35E9-12C7-FC108DA8E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Объект 4">
            <a:extLst>
              <a:ext uri="{FF2B5EF4-FFF2-40B4-BE49-F238E27FC236}">
                <a16:creationId xmlns:a16="http://schemas.microsoft.com/office/drawing/2014/main" id="{25190055-2018-359A-C608-54C91B44BBC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94045" y="2670175"/>
            <a:ext cx="3960813" cy="4103688"/>
          </a:xfrm>
        </p:spPr>
      </p:pic>
      <p:pic>
        <p:nvPicPr>
          <p:cNvPr id="244746" name="Picture 10" descr="Spiro">
            <a:extLst>
              <a:ext uri="{FF2B5EF4-FFF2-40B4-BE49-F238E27FC236}">
                <a16:creationId xmlns:a16="http://schemas.microsoft.com/office/drawing/2014/main" id="{C111F304-1C71-F20A-B7AE-3D62831CD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4" y="1835394"/>
            <a:ext cx="48958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7" name="Picture 11" descr="img1026">
            <a:extLst>
              <a:ext uri="{FF2B5EF4-FFF2-40B4-BE49-F238E27FC236}">
                <a16:creationId xmlns:a16="http://schemas.microsoft.com/office/drawing/2014/main" id="{10698B5F-B912-49F6-FABF-2CDD06E9F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151" y="30162"/>
            <a:ext cx="3960813"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4C0E634-EF7F-F425-045A-C5A38888D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4747"/>
                                        </p:tgtEl>
                                        <p:attrNameLst>
                                          <p:attrName>style.visibility</p:attrName>
                                        </p:attrNameLst>
                                      </p:cBhvr>
                                      <p:to>
                                        <p:strVal val="visible"/>
                                      </p:to>
                                    </p:set>
                                    <p:anim calcmode="lin" valueType="num">
                                      <p:cBhvr additive="base">
                                        <p:cTn id="7" dur="500" fill="hold"/>
                                        <p:tgtEl>
                                          <p:spTgt spid="244747"/>
                                        </p:tgtEl>
                                        <p:attrNameLst>
                                          <p:attrName>ppt_x</p:attrName>
                                        </p:attrNameLst>
                                      </p:cBhvr>
                                      <p:tavLst>
                                        <p:tav tm="0">
                                          <p:val>
                                            <p:strVal val="#ppt_x"/>
                                          </p:val>
                                        </p:tav>
                                        <p:tav tm="100000">
                                          <p:val>
                                            <p:strVal val="#ppt_x"/>
                                          </p:val>
                                        </p:tav>
                                      </p:tavLst>
                                    </p:anim>
                                    <p:anim calcmode="lin" valueType="num">
                                      <p:cBhvr additive="base">
                                        <p:cTn id="8" dur="500" fill="hold"/>
                                        <p:tgtEl>
                                          <p:spTgt spid="244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46"/>
                                        </p:tgtEl>
                                        <p:attrNameLst>
                                          <p:attrName>style.visibility</p:attrName>
                                        </p:attrNameLst>
                                      </p:cBhvr>
                                      <p:to>
                                        <p:strVal val="visible"/>
                                      </p:to>
                                    </p:set>
                                    <p:anim calcmode="lin" valueType="num">
                                      <p:cBhvr additive="base">
                                        <p:cTn id="13" dur="500" fill="hold"/>
                                        <p:tgtEl>
                                          <p:spTgt spid="244746"/>
                                        </p:tgtEl>
                                        <p:attrNameLst>
                                          <p:attrName>ppt_x</p:attrName>
                                        </p:attrNameLst>
                                      </p:cBhvr>
                                      <p:tavLst>
                                        <p:tav tm="0">
                                          <p:val>
                                            <p:strVal val="#ppt_x"/>
                                          </p:val>
                                        </p:tav>
                                        <p:tav tm="100000">
                                          <p:val>
                                            <p:strVal val="#ppt_x"/>
                                          </p:val>
                                        </p:tav>
                                      </p:tavLst>
                                    </p:anim>
                                    <p:anim calcmode="lin" valueType="num">
                                      <p:cBhvr additive="base">
                                        <p:cTn id="14" dur="500" fill="hold"/>
                                        <p:tgtEl>
                                          <p:spTgt spid="244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33A89A-ACBD-3130-578A-7E6EA6B4F7A6}"/>
              </a:ext>
            </a:extLst>
          </p:cNvPr>
          <p:cNvSpPr>
            <a:spLocks noGrp="1" noChangeArrowheads="1"/>
          </p:cNvSpPr>
          <p:nvPr>
            <p:ph type="title" idx="4294967295"/>
          </p:nvPr>
        </p:nvSpPr>
        <p:spPr>
          <a:xfrm>
            <a:off x="1524000" y="274638"/>
            <a:ext cx="8229600" cy="1143000"/>
          </a:xfrm>
        </p:spPr>
        <p:txBody>
          <a:bodyPr/>
          <a:lstStyle/>
          <a:p>
            <a:r>
              <a:rPr lang="uk-UA" altLang="ru-UA"/>
              <a:t>Порядок </a:t>
            </a:r>
            <a:r>
              <a:rPr lang="en-US" altLang="ru-UA"/>
              <a:t>Desmidiales </a:t>
            </a:r>
            <a:endParaRPr lang="ru-RU" altLang="ru-UA"/>
          </a:p>
        </p:txBody>
      </p:sp>
      <p:sp>
        <p:nvSpPr>
          <p:cNvPr id="43011" name="Rectangle 4">
            <a:extLst>
              <a:ext uri="{FF2B5EF4-FFF2-40B4-BE49-F238E27FC236}">
                <a16:creationId xmlns:a16="http://schemas.microsoft.com/office/drawing/2014/main" id="{53D725B3-4A28-6999-FBC6-17D42260738A}"/>
              </a:ext>
            </a:extLst>
          </p:cNvPr>
          <p:cNvSpPr>
            <a:spLocks noChangeArrowheads="1"/>
          </p:cNvSpPr>
          <p:nvPr/>
        </p:nvSpPr>
        <p:spPr bwMode="auto">
          <a:xfrm>
            <a:off x="3359151" y="3860801"/>
            <a:ext cx="2016125" cy="73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43012" name="Text Box 5">
            <a:extLst>
              <a:ext uri="{FF2B5EF4-FFF2-40B4-BE49-F238E27FC236}">
                <a16:creationId xmlns:a16="http://schemas.microsoft.com/office/drawing/2014/main" id="{02EEAE37-6EA5-9CB0-9E53-62714566DB7C}"/>
              </a:ext>
            </a:extLst>
          </p:cNvPr>
          <p:cNvSpPr txBox="1">
            <a:spLocks noChangeArrowheads="1"/>
          </p:cNvSpPr>
          <p:nvPr/>
        </p:nvSpPr>
        <p:spPr bwMode="auto">
          <a:xfrm>
            <a:off x="4583114" y="3716338"/>
            <a:ext cx="367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pic>
        <p:nvPicPr>
          <p:cNvPr id="43013" name="Picture 6" descr="micrasterias">
            <a:extLst>
              <a:ext uri="{FF2B5EF4-FFF2-40B4-BE49-F238E27FC236}">
                <a16:creationId xmlns:a16="http://schemas.microsoft.com/office/drawing/2014/main" id="{3DCF615B-5A23-1EE9-BA06-7C6DBC449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628775"/>
            <a:ext cx="39592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descr="Cosmarium">
            <a:extLst>
              <a:ext uri="{FF2B5EF4-FFF2-40B4-BE49-F238E27FC236}">
                <a16:creationId xmlns:a16="http://schemas.microsoft.com/office/drawing/2014/main" id="{22E35905-CAC6-24C9-0B4A-17DE514AE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1628775"/>
            <a:ext cx="42433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8">
            <a:extLst>
              <a:ext uri="{FF2B5EF4-FFF2-40B4-BE49-F238E27FC236}">
                <a16:creationId xmlns:a16="http://schemas.microsoft.com/office/drawing/2014/main" id="{F9FD016B-C896-A5B7-FC25-B18F0793E41F}"/>
              </a:ext>
            </a:extLst>
          </p:cNvPr>
          <p:cNvSpPr txBox="1">
            <a:spLocks noChangeArrowheads="1"/>
          </p:cNvSpPr>
          <p:nvPr/>
        </p:nvSpPr>
        <p:spPr bwMode="auto">
          <a:xfrm>
            <a:off x="1992314" y="5589588"/>
            <a:ext cx="3887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ru-UA" sz="1800">
                <a:latin typeface="Palatino Linotype" panose="02040502050505030304" pitchFamily="18" charset="0"/>
              </a:rPr>
              <a:t>Micrasterias </a:t>
            </a:r>
            <a:endParaRPr lang="ru-RU" altLang="ru-UA" sz="1800">
              <a:latin typeface="Palatino Linotype" panose="02040502050505030304" pitchFamily="18"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DA10E1B0-AFA8-4E4E-9F7B-79C4F61B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a:extLst>
              <a:ext uri="{FF2B5EF4-FFF2-40B4-BE49-F238E27FC236}">
                <a16:creationId xmlns:a16="http://schemas.microsoft.com/office/drawing/2014/main" id="{3E812932-B534-DAD1-3787-AC3A85F4597F}"/>
              </a:ext>
            </a:extLst>
          </p:cNvPr>
          <p:cNvSpPr>
            <a:spLocks noGrp="1" noChangeArrowheads="1"/>
          </p:cNvSpPr>
          <p:nvPr>
            <p:ph type="title"/>
          </p:nvPr>
        </p:nvSpPr>
        <p:spPr>
          <a:xfrm>
            <a:off x="2426027" y="1428441"/>
            <a:ext cx="9238434" cy="857559"/>
          </a:xfrm>
        </p:spPr>
        <p:txBody>
          <a:bodyPr/>
          <a:lstStyle/>
          <a:p>
            <a:r>
              <a:rPr lang="uk-UA" altLang="ru-UA" sz="4000" dirty="0"/>
              <a:t>ВІДДІЛ ДІАТОМОВІ ВОДОРОСТІ</a:t>
            </a:r>
            <a:br>
              <a:rPr lang="ru-RU" altLang="ru-UA" sz="4000" dirty="0"/>
            </a:br>
            <a:r>
              <a:rPr lang="en-US" altLang="ru-UA" sz="4000" dirty="0"/>
              <a:t>BACILLARIOPHYTA</a:t>
            </a:r>
            <a:endParaRPr lang="ru-RU" altLang="ru-UA" sz="4000" dirty="0"/>
          </a:p>
        </p:txBody>
      </p:sp>
      <p:sp>
        <p:nvSpPr>
          <p:cNvPr id="44035" name="Содержимое 2">
            <a:extLst>
              <a:ext uri="{FF2B5EF4-FFF2-40B4-BE49-F238E27FC236}">
                <a16:creationId xmlns:a16="http://schemas.microsoft.com/office/drawing/2014/main" id="{D507AE37-FBF3-11CE-9D3E-64560DFC6353}"/>
              </a:ext>
            </a:extLst>
          </p:cNvPr>
          <p:cNvSpPr>
            <a:spLocks noGrp="1" noChangeArrowheads="1"/>
          </p:cNvSpPr>
          <p:nvPr>
            <p:ph idx="1"/>
          </p:nvPr>
        </p:nvSpPr>
        <p:spPr/>
        <p:txBody>
          <a:bodyPr/>
          <a:lstStyle/>
          <a:p>
            <a:r>
              <a:rPr lang="ru-RU" altLang="ru-UA" i="1"/>
              <a:t>Клас </a:t>
            </a:r>
            <a:r>
              <a:rPr lang="en-US" altLang="ru-UA" i="1"/>
              <a:t>Centrophyceae</a:t>
            </a:r>
            <a:r>
              <a:rPr lang="uk-UA" altLang="ru-UA"/>
              <a:t> – Центричні</a:t>
            </a:r>
          </a:p>
          <a:p>
            <a:r>
              <a:rPr lang="uk-UA" altLang="ru-UA"/>
              <a:t> </a:t>
            </a:r>
            <a:r>
              <a:rPr lang="ru-RU" altLang="ru-UA" i="1"/>
              <a:t>Клас</a:t>
            </a:r>
            <a:r>
              <a:rPr lang="uk-UA" altLang="ru-UA"/>
              <a:t> </a:t>
            </a:r>
            <a:r>
              <a:rPr lang="uk-UA" altLang="ru-UA" i="1"/>
              <a:t>Безшовні </a:t>
            </a:r>
            <a:r>
              <a:rPr lang="uk-UA" altLang="ru-UA"/>
              <a:t>– </a:t>
            </a:r>
            <a:r>
              <a:rPr lang="en-US" altLang="ru-UA"/>
              <a:t>Fragilario</a:t>
            </a:r>
            <a:r>
              <a:rPr lang="en-US" altLang="ru-UA" i="1"/>
              <a:t>phyceae</a:t>
            </a:r>
            <a:endParaRPr lang="ru-RU" altLang="ru-UA"/>
          </a:p>
          <a:p>
            <a:r>
              <a:rPr lang="ru-RU" altLang="ru-UA" i="1"/>
              <a:t>Клас </a:t>
            </a:r>
            <a:r>
              <a:rPr lang="en-US" altLang="ru-UA" i="1"/>
              <a:t>Bacillariophyceae</a:t>
            </a:r>
            <a:r>
              <a:rPr lang="uk-UA" altLang="ru-UA"/>
              <a:t> – Бацилярієфіцієві, або Шовні</a:t>
            </a:r>
          </a:p>
          <a:p>
            <a:r>
              <a:rPr lang="uk-UA" altLang="ru-UA"/>
              <a:t>	Порядок Одношовні –  </a:t>
            </a:r>
            <a:r>
              <a:rPr lang="en-US" altLang="ru-UA" i="1"/>
              <a:t>Monoraphales</a:t>
            </a:r>
            <a:endParaRPr lang="ru-RU" altLang="ru-UA"/>
          </a:p>
          <a:p>
            <a:r>
              <a:rPr lang="uk-UA" altLang="ru-UA"/>
              <a:t>	Порядок Двошовні – </a:t>
            </a:r>
            <a:r>
              <a:rPr lang="en-US" altLang="ru-UA" i="1"/>
              <a:t>Diraphales</a:t>
            </a:r>
            <a:endParaRPr lang="ru-RU" altLang="ru-UA"/>
          </a:p>
          <a:p>
            <a:r>
              <a:rPr lang="uk-UA" altLang="ru-UA"/>
              <a:t>	Порядок Каналошовні – </a:t>
            </a:r>
            <a:r>
              <a:rPr lang="en-US" altLang="ru-UA" i="1"/>
              <a:t>Aulonoraphales</a:t>
            </a:r>
            <a:endParaRPr lang="ru-RU" altLang="ru-UA"/>
          </a:p>
          <a:p>
            <a:endParaRPr lang="ru-RU" altLang="ru-UA"/>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BE18719-94E3-080B-A706-3562E022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8" descr="purple-diatoms-527157-sw.jpg">
            <a:extLst>
              <a:ext uri="{FF2B5EF4-FFF2-40B4-BE49-F238E27FC236}">
                <a16:creationId xmlns:a16="http://schemas.microsoft.com/office/drawing/2014/main" id="{503EBA78-F1A8-E9BD-5FAD-4D556F6EA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8" y="1631950"/>
            <a:ext cx="5372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Содержимое 4" descr="more_3.jpg">
            <a:extLst>
              <a:ext uri="{FF2B5EF4-FFF2-40B4-BE49-F238E27FC236}">
                <a16:creationId xmlns:a16="http://schemas.microsoft.com/office/drawing/2014/main" id="{C31952E3-03BD-B437-4F43-B6F262320C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81176" y="357189"/>
            <a:ext cx="4048125" cy="1838325"/>
          </a:xfrm>
        </p:spPr>
      </p:pic>
      <p:pic>
        <p:nvPicPr>
          <p:cNvPr id="6" name="Рисунок 5" descr="more_4.jpg">
            <a:extLst>
              <a:ext uri="{FF2B5EF4-FFF2-40B4-BE49-F238E27FC236}">
                <a16:creationId xmlns:a16="http://schemas.microsoft.com/office/drawing/2014/main" id="{48CA919D-62CA-19CB-AD8C-B81445226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9" y="2614613"/>
            <a:ext cx="3286125"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more_5.jpg">
            <a:extLst>
              <a:ext uri="{FF2B5EF4-FFF2-40B4-BE49-F238E27FC236}">
                <a16:creationId xmlns:a16="http://schemas.microsoft.com/office/drawing/2014/main" id="{BDD716AC-1D83-CD34-045E-9CE751F1A6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133351"/>
            <a:ext cx="33718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more_6.jpg">
            <a:extLst>
              <a:ext uri="{FF2B5EF4-FFF2-40B4-BE49-F238E27FC236}">
                <a16:creationId xmlns:a16="http://schemas.microsoft.com/office/drawing/2014/main" id="{EB3BFCCE-B7F8-7607-B056-C3E64A141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0" y="3040064"/>
            <a:ext cx="234315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A6228C8A-9E52-8698-25E1-3458483B75D0}"/>
              </a:ext>
            </a:extLst>
          </p:cNvPr>
          <p:cNvSpPr>
            <a:spLocks noChangeArrowheads="1"/>
          </p:cNvSpPr>
          <p:nvPr/>
        </p:nvSpPr>
        <p:spPr bwMode="auto">
          <a:xfrm>
            <a:off x="2595564" y="6072188"/>
            <a:ext cx="703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3200" b="1" i="1">
                <a:latin typeface="Calibri" panose="020F0502020204030204" pitchFamily="34" charset="0"/>
              </a:rPr>
              <a:t>Подивіться уважно на цю дивовижу. </a:t>
            </a:r>
            <a:endParaRPr lang="ru-RU" altLang="ru-UA" sz="32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3A17B74-E915-03C7-4BF1-D41C482D99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Содержимое 3" descr="51525909_1258955606_diploneis.jpg">
            <a:extLst>
              <a:ext uri="{FF2B5EF4-FFF2-40B4-BE49-F238E27FC236}">
                <a16:creationId xmlns:a16="http://schemas.microsoft.com/office/drawing/2014/main" id="{5E828368-2043-A525-EBF6-7B03A472C9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3376" y="2070100"/>
            <a:ext cx="4589462" cy="4168775"/>
          </a:xfrm>
        </p:spPr>
      </p:pic>
      <p:pic>
        <p:nvPicPr>
          <p:cNvPr id="46083" name="Рисунок 6" descr="various-diatoms-527160-sw.jpg">
            <a:extLst>
              <a:ext uri="{FF2B5EF4-FFF2-40B4-BE49-F238E27FC236}">
                <a16:creationId xmlns:a16="http://schemas.microsoft.com/office/drawing/2014/main" id="{BF9D098C-162B-63FC-2A45-A49A0BEFF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4159250"/>
            <a:ext cx="42052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D19E7010-7609-AFDA-8189-3EF77B5BF98F}"/>
              </a:ext>
            </a:extLst>
          </p:cNvPr>
          <p:cNvSpPr>
            <a:spLocks noChangeArrowheads="1"/>
          </p:cNvSpPr>
          <p:nvPr/>
        </p:nvSpPr>
        <p:spPr bwMode="auto">
          <a:xfrm>
            <a:off x="6381750" y="0"/>
            <a:ext cx="42862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400" b="1"/>
              <a:t>Стулка має гомогенні ділянки, які називають гіаліновими, систему перфорацій, через яку відбувається взаємодія протопласта із зовнішнім середовищем (ареоли, шви і т. п.), систему внутрішніх та зовнішніх виростів та потовщень панцира (ребра, вирости).</a:t>
            </a:r>
            <a:endParaRPr lang="ru-RU" altLang="ru-UA" sz="24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DF7E79E-3C39-00A8-190E-A7A759E6C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3">
            <a:extLst>
              <a:ext uri="{FF2B5EF4-FFF2-40B4-BE49-F238E27FC236}">
                <a16:creationId xmlns:a16="http://schemas.microsoft.com/office/drawing/2014/main" id="{F20618C7-D7A8-1BAA-D6A5-AD751DCD156C}"/>
              </a:ext>
            </a:extLst>
          </p:cNvPr>
          <p:cNvSpPr>
            <a:spLocks noGrp="1" noChangeArrowheads="1"/>
          </p:cNvSpPr>
          <p:nvPr>
            <p:ph type="title"/>
          </p:nvPr>
        </p:nvSpPr>
        <p:spPr>
          <a:xfrm>
            <a:off x="2813539" y="663088"/>
            <a:ext cx="9144000" cy="1000125"/>
          </a:xfrm>
        </p:spPr>
        <p:txBody>
          <a:bodyPr/>
          <a:lstStyle/>
          <a:p>
            <a:r>
              <a:rPr lang="uk-UA" altLang="ru-UA" sz="2400" dirty="0"/>
              <a:t>Панцир утворений 2 половинами: більшою – </a:t>
            </a:r>
            <a:r>
              <a:rPr lang="uk-UA" altLang="ru-UA" sz="2400" dirty="0" err="1"/>
              <a:t>епітекою</a:t>
            </a:r>
            <a:r>
              <a:rPr lang="uk-UA" altLang="ru-UA" sz="2400" dirty="0"/>
              <a:t>, та меншою – </a:t>
            </a:r>
            <a:r>
              <a:rPr lang="uk-UA" altLang="ru-UA" sz="2400" dirty="0" err="1"/>
              <a:t>гіпотекою</a:t>
            </a:r>
            <a:r>
              <a:rPr lang="uk-UA" altLang="ru-UA" sz="2400" dirty="0"/>
              <a:t>. </a:t>
            </a:r>
            <a:endParaRPr lang="ru-RU" altLang="ru-UA" sz="2400" dirty="0"/>
          </a:p>
        </p:txBody>
      </p:sp>
      <p:pic>
        <p:nvPicPr>
          <p:cNvPr id="47107" name="Picture 2">
            <a:extLst>
              <a:ext uri="{FF2B5EF4-FFF2-40B4-BE49-F238E27FC236}">
                <a16:creationId xmlns:a16="http://schemas.microsoft.com/office/drawing/2014/main" id="{0617B9C1-4461-0CAA-6471-4435B2AD7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78" r="13283" b="16742"/>
          <a:stretch>
            <a:fillRect/>
          </a:stretch>
        </p:blipFill>
        <p:spPr bwMode="auto">
          <a:xfrm>
            <a:off x="3643314" y="1844676"/>
            <a:ext cx="49053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B1DA9BC-CF55-C85F-3F3D-F76810CC5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Содержимое 4" descr="more_1.jpg">
            <a:extLst>
              <a:ext uri="{FF2B5EF4-FFF2-40B4-BE49-F238E27FC236}">
                <a16:creationId xmlns:a16="http://schemas.microsoft.com/office/drawing/2014/main" id="{E1C4A2BE-F5E0-90A3-87BF-B76D7179A5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5500" y="285750"/>
            <a:ext cx="4540250" cy="2928938"/>
          </a:xfrm>
        </p:spPr>
      </p:pic>
      <p:sp>
        <p:nvSpPr>
          <p:cNvPr id="48131" name="Прямоугольник 3">
            <a:extLst>
              <a:ext uri="{FF2B5EF4-FFF2-40B4-BE49-F238E27FC236}">
                <a16:creationId xmlns:a16="http://schemas.microsoft.com/office/drawing/2014/main" id="{F92BF959-1DF8-65BA-BF3C-816D8745485B}"/>
              </a:ext>
            </a:extLst>
          </p:cNvPr>
          <p:cNvSpPr>
            <a:spLocks noChangeArrowheads="1"/>
          </p:cNvSpPr>
          <p:nvPr/>
        </p:nvSpPr>
        <p:spPr bwMode="auto">
          <a:xfrm>
            <a:off x="1809751" y="3441701"/>
            <a:ext cx="50720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Діатомові водорості - це мікроорганізми, замалі для того, щоб бути помітними неозброєним оком. З середнім діаметром </a:t>
            </a:r>
          </a:p>
          <a:p>
            <a:pPr eaLnBrk="1" hangingPunct="1"/>
            <a:r>
              <a:rPr lang="ru-RU" altLang="ru-UA" sz="2400" b="1" i="1">
                <a:latin typeface="Calibri" panose="020F0502020204030204" pitchFamily="34" charset="0"/>
              </a:rPr>
              <a:t>25 мікрон (мікрон - 10 -6 м), </a:t>
            </a:r>
          </a:p>
          <a:p>
            <a:pPr eaLnBrk="1" hangingPunct="1"/>
            <a:r>
              <a:rPr lang="ru-RU" altLang="ru-UA" sz="2400" b="1" i="1">
                <a:latin typeface="Calibri" panose="020F0502020204030204" pitchFamily="34" charset="0"/>
              </a:rPr>
              <a:t>чотири окремих діатомових водорості можна покласти поперек людської волосини.</a:t>
            </a:r>
          </a:p>
        </p:txBody>
      </p:sp>
      <p:sp>
        <p:nvSpPr>
          <p:cNvPr id="48132" name="Прямоугольник 5">
            <a:extLst>
              <a:ext uri="{FF2B5EF4-FFF2-40B4-BE49-F238E27FC236}">
                <a16:creationId xmlns:a16="http://schemas.microsoft.com/office/drawing/2014/main" id="{6CD10C53-D4C8-EC82-0606-A6254B0B80FA}"/>
              </a:ext>
            </a:extLst>
          </p:cNvPr>
          <p:cNvSpPr>
            <a:spLocks noChangeArrowheads="1"/>
          </p:cNvSpPr>
          <p:nvPr/>
        </p:nvSpPr>
        <p:spPr bwMode="auto">
          <a:xfrm>
            <a:off x="6738939" y="357189"/>
            <a:ext cx="35718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Діатомові водорості були дивом для вчених-біологів, починаючи з перших описів Ернста Геккеля в середині </a:t>
            </a:r>
          </a:p>
          <a:p>
            <a:pPr eaLnBrk="1" hangingPunct="1"/>
            <a:r>
              <a:rPr lang="ru-RU" altLang="ru-UA" sz="2000" b="1" i="1">
                <a:latin typeface="Calibri" panose="020F0502020204030204" pitchFamily="34" charset="0"/>
              </a:rPr>
              <a:t>19 ст. Він описав мікроорганізми, які сьогодні налічують приблизно 10 000 різновидів, живих і копалин.</a:t>
            </a:r>
          </a:p>
        </p:txBody>
      </p:sp>
      <p:pic>
        <p:nvPicPr>
          <p:cNvPr id="48133" name="Рисунок 7" descr="j0413630.wmf">
            <a:extLst>
              <a:ext uri="{FF2B5EF4-FFF2-40B4-BE49-F238E27FC236}">
                <a16:creationId xmlns:a16="http://schemas.microsoft.com/office/drawing/2014/main" id="{8256BDD5-45C7-EB1A-1B65-9E7D1E533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0" y="0"/>
            <a:ext cx="22542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Рисунок 8" descr="1395_04.jpg">
            <a:extLst>
              <a:ext uri="{FF2B5EF4-FFF2-40B4-BE49-F238E27FC236}">
                <a16:creationId xmlns:a16="http://schemas.microsoft.com/office/drawing/2014/main" id="{6D7A0FFC-3DC3-D245-2FEA-04600D55B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314" y="3071814"/>
            <a:ext cx="2947987"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2EA72BE-7160-27B9-6823-D860C6047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F443E9-20AB-AF2E-B620-8236CF7ACA97}"/>
              </a:ext>
            </a:extLst>
          </p:cNvPr>
          <p:cNvSpPr>
            <a:spLocks noGrp="1" noChangeArrowheads="1"/>
          </p:cNvSpPr>
          <p:nvPr>
            <p:ph type="title"/>
          </p:nvPr>
        </p:nvSpPr>
        <p:spPr>
          <a:xfrm>
            <a:off x="4407404" y="1293325"/>
            <a:ext cx="9238434" cy="857559"/>
          </a:xfrm>
        </p:spPr>
        <p:txBody>
          <a:bodyPr/>
          <a:lstStyle/>
          <a:p>
            <a:pPr eaLnBrk="1" hangingPunct="1"/>
            <a:r>
              <a:rPr lang="uk-UA" altLang="ru-UA" sz="3600" dirty="0">
                <a:latin typeface="Calibri" panose="020F0502020204030204" pitchFamily="34" charset="0"/>
              </a:rPr>
              <a:t>Будова хламідомонади</a:t>
            </a:r>
            <a:r>
              <a:rPr lang="uk-UA" altLang="ru-UA" sz="4000" dirty="0">
                <a:latin typeface="Calibri" panose="020F0502020204030204" pitchFamily="34" charset="0"/>
              </a:rPr>
              <a:t>: </a:t>
            </a:r>
            <a:br>
              <a:rPr lang="uk-UA" altLang="ru-UA" sz="4000" dirty="0">
                <a:latin typeface="Calibri" panose="020F0502020204030204" pitchFamily="34" charset="0"/>
              </a:rPr>
            </a:br>
            <a:r>
              <a:rPr lang="uk-UA" altLang="ru-UA" sz="1600" dirty="0">
                <a:latin typeface="Calibri" panose="020F0502020204030204" pitchFamily="34" charset="0"/>
              </a:rPr>
              <a:t>Відділ </a:t>
            </a:r>
            <a:r>
              <a:rPr lang="es-CR" altLang="ru-UA" sz="1600" dirty="0"/>
              <a:t>Chlorophyta</a:t>
            </a:r>
            <a:br>
              <a:rPr lang="es-CR" altLang="ru-UA" sz="1600" dirty="0"/>
            </a:br>
            <a:r>
              <a:rPr lang="uk-UA" altLang="ru-UA" sz="1600" dirty="0"/>
              <a:t>Клас </a:t>
            </a:r>
            <a:r>
              <a:rPr lang="es-CR" altLang="ru-UA" sz="1600" dirty="0"/>
              <a:t>Volvocophyceae</a:t>
            </a:r>
            <a:br>
              <a:rPr lang="es-CR" altLang="ru-UA" sz="1600" dirty="0"/>
            </a:br>
            <a:r>
              <a:rPr lang="uk-UA" altLang="ru-UA" sz="1600" dirty="0"/>
              <a:t>Порядок </a:t>
            </a:r>
            <a:r>
              <a:rPr lang="es-CR" altLang="ru-UA" sz="1600" dirty="0"/>
              <a:t>Clamidomonadales</a:t>
            </a:r>
            <a:br>
              <a:rPr lang="es-CR" altLang="ru-UA" sz="1600" dirty="0"/>
            </a:br>
            <a:r>
              <a:rPr lang="uk-UA" altLang="ru-UA" sz="1600" dirty="0"/>
              <a:t>Рід </a:t>
            </a:r>
            <a:r>
              <a:rPr lang="es-CR" altLang="ru-UA" sz="1600" dirty="0"/>
              <a:t>Clamidomonas</a:t>
            </a:r>
            <a:r>
              <a:rPr lang="uk-UA" altLang="ru-UA" sz="1600" dirty="0">
                <a:latin typeface="Calibri" panose="020F0502020204030204" pitchFamily="34" charset="0"/>
              </a:rPr>
              <a:t> </a:t>
            </a:r>
            <a:endParaRPr lang="ru-RU" altLang="ru-UA" sz="1600" dirty="0">
              <a:latin typeface="Calibri" panose="020F0502020204030204" pitchFamily="34" charset="0"/>
            </a:endParaRPr>
          </a:p>
        </p:txBody>
      </p:sp>
      <p:pic>
        <p:nvPicPr>
          <p:cNvPr id="20483" name="Picture 5" descr="Хламидомонада">
            <a:extLst>
              <a:ext uri="{FF2B5EF4-FFF2-40B4-BE49-F238E27FC236}">
                <a16:creationId xmlns:a16="http://schemas.microsoft.com/office/drawing/2014/main" id="{08AA7ABE-D0AE-0433-9D4A-02334C31196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963" y="1857376"/>
            <a:ext cx="3959225" cy="4806950"/>
          </a:xfrm>
          <a:noFill/>
        </p:spPr>
      </p:pic>
      <p:sp>
        <p:nvSpPr>
          <p:cNvPr id="6" name="Блок-схема: альтернативный процесс 5">
            <a:extLst>
              <a:ext uri="{FF2B5EF4-FFF2-40B4-BE49-F238E27FC236}">
                <a16:creationId xmlns:a16="http://schemas.microsoft.com/office/drawing/2014/main" id="{4B702505-30B9-4158-0FEC-45398D66C153}"/>
              </a:ext>
            </a:extLst>
          </p:cNvPr>
          <p:cNvSpPr/>
          <p:nvPr/>
        </p:nvSpPr>
        <p:spPr bwMode="auto">
          <a:xfrm>
            <a:off x="1450133" y="1844795"/>
            <a:ext cx="1643061" cy="500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err="1">
                <a:solidFill>
                  <a:srgbClr val="FFFFFF"/>
                </a:solidFill>
              </a:rPr>
              <a:t>Джгутик</a:t>
            </a:r>
            <a:endParaRPr lang="ru-RU" sz="2400" dirty="0">
              <a:solidFill>
                <a:srgbClr val="FFFFFF"/>
              </a:solidFill>
            </a:endParaRPr>
          </a:p>
        </p:txBody>
      </p:sp>
      <p:grpSp>
        <p:nvGrpSpPr>
          <p:cNvPr id="3" name="Группа 26">
            <a:extLst>
              <a:ext uri="{FF2B5EF4-FFF2-40B4-BE49-F238E27FC236}">
                <a16:creationId xmlns:a16="http://schemas.microsoft.com/office/drawing/2014/main" id="{44472901-966D-76A5-F7F5-B4F1F938CBA5}"/>
              </a:ext>
            </a:extLst>
          </p:cNvPr>
          <p:cNvGrpSpPr>
            <a:grpSpLocks/>
          </p:cNvGrpSpPr>
          <p:nvPr/>
        </p:nvGrpSpPr>
        <p:grpSpPr bwMode="auto">
          <a:xfrm>
            <a:off x="2667002" y="2628613"/>
            <a:ext cx="3929062" cy="1214437"/>
            <a:chOff x="3500430" y="2643182"/>
            <a:chExt cx="3929090" cy="1214446"/>
          </a:xfrm>
        </p:grpSpPr>
        <p:sp>
          <p:nvSpPr>
            <p:cNvPr id="7" name="Блок-схема: альтернативный процесс 6">
              <a:extLst>
                <a:ext uri="{FF2B5EF4-FFF2-40B4-BE49-F238E27FC236}">
                  <a16:creationId xmlns:a16="http://schemas.microsoft.com/office/drawing/2014/main" id="{FB854182-F487-E548-5886-0C94074E4244}"/>
                </a:ext>
              </a:extLst>
            </p:cNvPr>
            <p:cNvSpPr/>
            <p:nvPr/>
          </p:nvSpPr>
          <p:spPr>
            <a:xfrm>
              <a:off x="5786446" y="2643182"/>
              <a:ext cx="1643074"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a:solidFill>
                    <a:srgbClr val="FFFFFF"/>
                  </a:solidFill>
                </a:rPr>
                <a:t>Оболонка</a:t>
              </a:r>
            </a:p>
          </p:txBody>
        </p:sp>
        <p:cxnSp>
          <p:nvCxnSpPr>
            <p:cNvPr id="18" name="Прямая со стрелкой 17">
              <a:extLst>
                <a:ext uri="{FF2B5EF4-FFF2-40B4-BE49-F238E27FC236}">
                  <a16:creationId xmlns:a16="http://schemas.microsoft.com/office/drawing/2014/main" id="{E5D1C009-3F7D-FC20-867C-8612555C632C}"/>
                </a:ext>
              </a:extLst>
            </p:cNvPr>
            <p:cNvCxnSpPr/>
            <p:nvPr/>
          </p:nvCxnSpPr>
          <p:spPr>
            <a:xfrm rot="10800000" flipV="1">
              <a:off x="3500430" y="2928934"/>
              <a:ext cx="221457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Группа 27">
            <a:extLst>
              <a:ext uri="{FF2B5EF4-FFF2-40B4-BE49-F238E27FC236}">
                <a16:creationId xmlns:a16="http://schemas.microsoft.com/office/drawing/2014/main" id="{508DCE7D-C540-F86F-384D-048FCAEE4E39}"/>
              </a:ext>
            </a:extLst>
          </p:cNvPr>
          <p:cNvGrpSpPr>
            <a:grpSpLocks/>
          </p:cNvGrpSpPr>
          <p:nvPr/>
        </p:nvGrpSpPr>
        <p:grpSpPr bwMode="auto">
          <a:xfrm>
            <a:off x="2667001" y="3622579"/>
            <a:ext cx="4357688" cy="642937"/>
            <a:chOff x="3428992" y="3500438"/>
            <a:chExt cx="4357718" cy="642941"/>
          </a:xfrm>
        </p:grpSpPr>
        <p:sp>
          <p:nvSpPr>
            <p:cNvPr id="8" name="Блок-схема: альтернативный процесс 7">
              <a:extLst>
                <a:ext uri="{FF2B5EF4-FFF2-40B4-BE49-F238E27FC236}">
                  <a16:creationId xmlns:a16="http://schemas.microsoft.com/office/drawing/2014/main" id="{6B7A080E-A539-D765-1681-6B0A134B1B92}"/>
                </a:ext>
              </a:extLst>
            </p:cNvPr>
            <p:cNvSpPr/>
            <p:nvPr/>
          </p:nvSpPr>
          <p:spPr>
            <a:xfrm>
              <a:off x="5715008" y="3500438"/>
              <a:ext cx="2071702" cy="50006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a:t>Хроматофор</a:t>
              </a:r>
            </a:p>
          </p:txBody>
        </p:sp>
        <p:cxnSp>
          <p:nvCxnSpPr>
            <p:cNvPr id="20" name="Прямая со стрелкой 19">
              <a:extLst>
                <a:ext uri="{FF2B5EF4-FFF2-40B4-BE49-F238E27FC236}">
                  <a16:creationId xmlns:a16="http://schemas.microsoft.com/office/drawing/2014/main" id="{5264B6BA-D3BD-97E2-B6BF-7B513E2D3143}"/>
                </a:ext>
              </a:extLst>
            </p:cNvPr>
            <p:cNvCxnSpPr>
              <a:stCxn id="8" idx="1"/>
            </p:cNvCxnSpPr>
            <p:nvPr/>
          </p:nvCxnSpPr>
          <p:spPr>
            <a:xfrm rot="10800000" flipV="1">
              <a:off x="3428992" y="3749677"/>
              <a:ext cx="2286016" cy="393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Группа 28">
            <a:extLst>
              <a:ext uri="{FF2B5EF4-FFF2-40B4-BE49-F238E27FC236}">
                <a16:creationId xmlns:a16="http://schemas.microsoft.com/office/drawing/2014/main" id="{CE30E818-A376-4AD8-BDF0-AF3F4E2BCCC6}"/>
              </a:ext>
            </a:extLst>
          </p:cNvPr>
          <p:cNvGrpSpPr>
            <a:grpSpLocks/>
          </p:cNvGrpSpPr>
          <p:nvPr/>
        </p:nvGrpSpPr>
        <p:grpSpPr bwMode="auto">
          <a:xfrm>
            <a:off x="1837742" y="4351437"/>
            <a:ext cx="5929313" cy="1000125"/>
            <a:chOff x="2571736" y="4143381"/>
            <a:chExt cx="5929354" cy="1000131"/>
          </a:xfrm>
        </p:grpSpPr>
        <p:sp>
          <p:nvSpPr>
            <p:cNvPr id="10" name="Блок-схема: альтернативный процесс 9">
              <a:extLst>
                <a:ext uri="{FF2B5EF4-FFF2-40B4-BE49-F238E27FC236}">
                  <a16:creationId xmlns:a16="http://schemas.microsoft.com/office/drawing/2014/main" id="{D7BF7C73-DD33-5352-B915-F4B57669BAAB}"/>
                </a:ext>
              </a:extLst>
            </p:cNvPr>
            <p:cNvSpPr/>
            <p:nvPr/>
          </p:nvSpPr>
          <p:spPr>
            <a:xfrm>
              <a:off x="5072066" y="4357695"/>
              <a:ext cx="3429024" cy="7858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a:solidFill>
                    <a:srgbClr val="FFFFFF"/>
                  </a:solidFill>
                </a:rPr>
                <a:t>Вічко </a:t>
              </a:r>
            </a:p>
          </p:txBody>
        </p:sp>
        <p:cxnSp>
          <p:nvCxnSpPr>
            <p:cNvPr id="23" name="Прямая со стрелкой 22">
              <a:extLst>
                <a:ext uri="{FF2B5EF4-FFF2-40B4-BE49-F238E27FC236}">
                  <a16:creationId xmlns:a16="http://schemas.microsoft.com/office/drawing/2014/main" id="{985378E5-EB6D-41B0-EB3A-9CF1C2DFC9A0}"/>
                </a:ext>
              </a:extLst>
            </p:cNvPr>
            <p:cNvCxnSpPr>
              <a:stCxn id="10" idx="1"/>
            </p:cNvCxnSpPr>
            <p:nvPr/>
          </p:nvCxnSpPr>
          <p:spPr>
            <a:xfrm rot="10800000">
              <a:off x="2571736" y="4143381"/>
              <a:ext cx="2500330" cy="608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 name="Группа 29">
            <a:extLst>
              <a:ext uri="{FF2B5EF4-FFF2-40B4-BE49-F238E27FC236}">
                <a16:creationId xmlns:a16="http://schemas.microsoft.com/office/drawing/2014/main" id="{8FAF6388-554A-069E-2EE8-80311AEF2872}"/>
              </a:ext>
            </a:extLst>
          </p:cNvPr>
          <p:cNvGrpSpPr>
            <a:grpSpLocks/>
          </p:cNvGrpSpPr>
          <p:nvPr/>
        </p:nvGrpSpPr>
        <p:grpSpPr bwMode="auto">
          <a:xfrm>
            <a:off x="2166936" y="4692701"/>
            <a:ext cx="4572001" cy="1643062"/>
            <a:chOff x="642908" y="4692710"/>
            <a:chExt cx="4572032" cy="1643073"/>
          </a:xfrm>
        </p:grpSpPr>
        <p:sp>
          <p:nvSpPr>
            <p:cNvPr id="9" name="Блок-схема: альтернативный процесс 8">
              <a:extLst>
                <a:ext uri="{FF2B5EF4-FFF2-40B4-BE49-F238E27FC236}">
                  <a16:creationId xmlns:a16="http://schemas.microsoft.com/office/drawing/2014/main" id="{F055E938-BA52-77C6-42F6-00ACF15ED87B}"/>
                </a:ext>
              </a:extLst>
            </p:cNvPr>
            <p:cNvSpPr/>
            <p:nvPr/>
          </p:nvSpPr>
          <p:spPr>
            <a:xfrm>
              <a:off x="3571865" y="5835718"/>
              <a:ext cx="1643075" cy="50006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a:t>Ядро</a:t>
              </a:r>
            </a:p>
          </p:txBody>
        </p:sp>
        <p:cxnSp>
          <p:nvCxnSpPr>
            <p:cNvPr id="25" name="Прямая со стрелкой 24">
              <a:extLst>
                <a:ext uri="{FF2B5EF4-FFF2-40B4-BE49-F238E27FC236}">
                  <a16:creationId xmlns:a16="http://schemas.microsoft.com/office/drawing/2014/main" id="{2DD7E832-873B-92EC-CC98-E1222BE63304}"/>
                </a:ext>
              </a:extLst>
            </p:cNvPr>
            <p:cNvCxnSpPr>
              <a:stCxn id="9" idx="1"/>
            </p:cNvCxnSpPr>
            <p:nvPr/>
          </p:nvCxnSpPr>
          <p:spPr>
            <a:xfrm rot="10800000">
              <a:off x="642908" y="4692710"/>
              <a:ext cx="2928957" cy="1393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2" name="Рисунок 1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BA0B3EC-6B29-0503-86A4-7472702FB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a:extLst>
              <a:ext uri="{FF2B5EF4-FFF2-40B4-BE49-F238E27FC236}">
                <a16:creationId xmlns:a16="http://schemas.microsoft.com/office/drawing/2014/main" id="{877167FF-2924-56FF-F90C-3240CAA9E015}"/>
              </a:ext>
            </a:extLst>
          </p:cNvPr>
          <p:cNvSpPr>
            <a:spLocks noGrp="1" noChangeArrowheads="1"/>
          </p:cNvSpPr>
          <p:nvPr>
            <p:ph idx="1"/>
          </p:nvPr>
        </p:nvSpPr>
        <p:spPr>
          <a:xfrm>
            <a:off x="4738688" y="214313"/>
            <a:ext cx="5929312" cy="5929312"/>
          </a:xfrm>
        </p:spPr>
        <p:txBody>
          <a:bodyPr>
            <a:normAutofit lnSpcReduction="10000"/>
          </a:bodyPr>
          <a:lstStyle/>
          <a:p>
            <a:pPr>
              <a:buFont typeface="Wingdings" panose="05000000000000000000" pitchFamily="2" charset="2"/>
              <a:buChar char="ü"/>
            </a:pPr>
            <a:r>
              <a:rPr lang="uk-UA" altLang="ru-UA" b="1" i="1"/>
              <a:t>Панцирі складаються з так званого кремнезему, або іншими словами піску. Черепашки діатомових водоростей нагромаджуються на дні водойм, де вони мешкають і здатні утворювати осадові породи.</a:t>
            </a:r>
            <a:endParaRPr lang="ru-RU" altLang="ru-UA" b="1" i="1"/>
          </a:p>
          <a:p>
            <a:pPr>
              <a:buFont typeface="Wingdings" panose="05000000000000000000" pitchFamily="2" charset="2"/>
              <a:buChar char="ü"/>
            </a:pPr>
            <a:r>
              <a:rPr lang="uk-UA" altLang="ru-UA" b="1" i="1"/>
              <a:t>Часто спеціалісти порівнюють діатомові водорості з ювелірними виробами. Кремнеземні стулки охоплюють клітини коробочкоподібним утвором. Одну з них, меншу, називають гіпотекою, вона входить у більшу стулку- епітеку. Самі стулки дуже різноманітні за формою і настільки інкрустовані, що справді нагадують ювелірні вироби. Стулки можуть бути округлими, еліптичними, трикутними, видовженими тощо. Між собою вони зростаються, утворюючи характерні шви та вузлики. У всіх випадках стулки утворюють правильну геометричну фігуру з чіткою симетрією.</a:t>
            </a:r>
            <a:endParaRPr lang="ru-RU" altLang="ru-UA" b="1" i="1"/>
          </a:p>
          <a:p>
            <a:endParaRPr lang="ru-RU" altLang="ru-UA" sz="1400"/>
          </a:p>
        </p:txBody>
      </p:sp>
      <p:pic>
        <p:nvPicPr>
          <p:cNvPr id="49155" name="Содержимое 4" descr="more_2.jpg">
            <a:extLst>
              <a:ext uri="{FF2B5EF4-FFF2-40B4-BE49-F238E27FC236}">
                <a16:creationId xmlns:a16="http://schemas.microsoft.com/office/drawing/2014/main" id="{EAF523A1-4E56-0DCF-154B-39891F156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566" y="512763"/>
            <a:ext cx="30003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Рисунок 4" descr="GP2131.jpg">
            <a:extLst>
              <a:ext uri="{FF2B5EF4-FFF2-40B4-BE49-F238E27FC236}">
                <a16:creationId xmlns:a16="http://schemas.microsoft.com/office/drawing/2014/main" id="{6004E38D-86E9-E3C4-0D55-FF7A744E2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566" y="4176712"/>
            <a:ext cx="313531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0206B86-8A61-C16C-5884-D42B45104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3">
            <a:extLst>
              <a:ext uri="{FF2B5EF4-FFF2-40B4-BE49-F238E27FC236}">
                <a16:creationId xmlns:a16="http://schemas.microsoft.com/office/drawing/2014/main" id="{C65859DE-3861-5B24-A609-F4037DB2E6C2}"/>
              </a:ext>
            </a:extLst>
          </p:cNvPr>
          <p:cNvSpPr>
            <a:spLocks noChangeArrowheads="1"/>
          </p:cNvSpPr>
          <p:nvPr/>
        </p:nvSpPr>
        <p:spPr bwMode="auto">
          <a:xfrm>
            <a:off x="5524500" y="117476"/>
            <a:ext cx="49291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buFont typeface="Wingdings" panose="05000000000000000000" pitchFamily="2" charset="2"/>
              <a:buChar char="ü"/>
            </a:pPr>
            <a:r>
              <a:rPr lang="ru-RU" altLang="ru-UA" i="1">
                <a:latin typeface="Calibri" panose="020F0502020204030204" pitchFamily="34" charset="0"/>
              </a:rPr>
              <a:t>Подібно іншим морським водоростям діатомові водорості містять зелений пігмент хлорофіл, але присутність додаткових пігментів, особливо жовтуватого ксантофіллу, дають цим організмам багатий золотисто-коричневий відтінок. </a:t>
            </a:r>
          </a:p>
          <a:p>
            <a:pPr eaLnBrk="1" hangingPunct="1">
              <a:buFont typeface="Wingdings" panose="05000000000000000000" pitchFamily="2" charset="2"/>
              <a:buChar char="ü"/>
            </a:pPr>
            <a:endParaRPr lang="ru-RU" altLang="ru-UA" i="1">
              <a:latin typeface="Calibri" panose="020F0502020204030204" pitchFamily="34" charset="0"/>
            </a:endParaRPr>
          </a:p>
          <a:p>
            <a:pPr eaLnBrk="1" hangingPunct="1">
              <a:buFont typeface="Wingdings" panose="05000000000000000000" pitchFamily="2" charset="2"/>
              <a:buChar char="ü"/>
            </a:pPr>
            <a:r>
              <a:rPr lang="ru-RU" altLang="ru-UA" i="1">
                <a:latin typeface="Calibri" panose="020F0502020204030204" pitchFamily="34" charset="0"/>
              </a:rPr>
              <a:t>Вражає також спосіб відтворення діатомових водоростей, яке відбувається за допомогою поділу клітини, але з певними  хитрощами. Стінки клітини діатомових водорості складаються з майже ідентичних половинок, які відповідають один одному, як коробка відповідає своїй кришці. При розподілі кожна половинка відокремлюється і  відновлює трохи меншу раковину, яка відповідає старій. Ця схема нагадує російські матрьошки. Наступні поділи призводять до появи ще менших дочірніх клітин, поки не буде досягнуто мінімальний розмір. Потім активізується процес статевого розмноження за допомогою спор (гамет), даючи початок діатомовим водоростям початкового розміру.</a:t>
            </a:r>
          </a:p>
        </p:txBody>
      </p:sp>
      <p:pic>
        <p:nvPicPr>
          <p:cNvPr id="50179" name="Содержимое 3" descr="b5g0383.jpg">
            <a:extLst>
              <a:ext uri="{FF2B5EF4-FFF2-40B4-BE49-F238E27FC236}">
                <a16:creationId xmlns:a16="http://schemas.microsoft.com/office/drawing/2014/main" id="{73042B7E-72C4-5855-6F96-D30BB1AD58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8312" y="1207845"/>
            <a:ext cx="3432175" cy="3811587"/>
          </a:xfrm>
        </p:spPr>
      </p:pic>
      <p:sp>
        <p:nvSpPr>
          <p:cNvPr id="50180" name="Прямоугольник 7">
            <a:extLst>
              <a:ext uri="{FF2B5EF4-FFF2-40B4-BE49-F238E27FC236}">
                <a16:creationId xmlns:a16="http://schemas.microsoft.com/office/drawing/2014/main" id="{C66BC866-C449-D4EB-D259-EE8EF94F999D}"/>
              </a:ext>
            </a:extLst>
          </p:cNvPr>
          <p:cNvSpPr>
            <a:spLocks noChangeArrowheads="1"/>
          </p:cNvSpPr>
          <p:nvPr/>
        </p:nvSpPr>
        <p:spPr bwMode="auto">
          <a:xfrm>
            <a:off x="2238375" y="5143501"/>
            <a:ext cx="2736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Діатома звичайна</a:t>
            </a:r>
          </a:p>
          <a:p>
            <a:pPr eaLnBrk="1" hangingPunct="1"/>
            <a:r>
              <a:rPr lang="ru-RU" altLang="ru-UA" sz="2400" b="1" i="1">
                <a:latin typeface="Calibri" panose="020F0502020204030204" pitchFamily="34" charset="0"/>
              </a:rPr>
              <a:t> (</a:t>
            </a:r>
            <a:r>
              <a:rPr lang="en-US" altLang="ru-UA" sz="2400" b="1" i="1">
                <a:latin typeface="Calibri" panose="020F0502020204030204" pitchFamily="34" charset="0"/>
              </a:rPr>
              <a:t>Diatoma vulgare)</a:t>
            </a:r>
            <a:endParaRPr lang="ru-RU" altLang="ru-UA" sz="24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169A2E9-FF4D-55E5-85FB-C71B63B79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Содержимое 4" descr="b5g0381.jpg">
            <a:extLst>
              <a:ext uri="{FF2B5EF4-FFF2-40B4-BE49-F238E27FC236}">
                <a16:creationId xmlns:a16="http://schemas.microsoft.com/office/drawing/2014/main" id="{EDCEF6E0-6258-FB30-9EDB-3B00288AA1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53064" y="714375"/>
            <a:ext cx="4765675" cy="4929188"/>
          </a:xfrm>
        </p:spPr>
      </p:pic>
      <p:sp>
        <p:nvSpPr>
          <p:cNvPr id="51203" name="Прямоугольник 3">
            <a:extLst>
              <a:ext uri="{FF2B5EF4-FFF2-40B4-BE49-F238E27FC236}">
                <a16:creationId xmlns:a16="http://schemas.microsoft.com/office/drawing/2014/main" id="{BBFFC902-934F-2774-DC86-77DB9CAD7D4A}"/>
              </a:ext>
            </a:extLst>
          </p:cNvPr>
          <p:cNvSpPr>
            <a:spLocks noChangeArrowheads="1"/>
          </p:cNvSpPr>
          <p:nvPr/>
        </p:nvSpPr>
        <p:spPr bwMode="auto">
          <a:xfrm>
            <a:off x="5738813" y="600075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Актиноптіхус (Actinoptychus)</a:t>
            </a:r>
          </a:p>
        </p:txBody>
      </p:sp>
      <p:sp>
        <p:nvSpPr>
          <p:cNvPr id="51204" name="Прямоугольник 5">
            <a:extLst>
              <a:ext uri="{FF2B5EF4-FFF2-40B4-BE49-F238E27FC236}">
                <a16:creationId xmlns:a16="http://schemas.microsoft.com/office/drawing/2014/main" id="{8E7C6037-05B9-5628-83BF-3FD5974EA9AA}"/>
              </a:ext>
            </a:extLst>
          </p:cNvPr>
          <p:cNvSpPr>
            <a:spLocks noChangeArrowheads="1"/>
          </p:cNvSpPr>
          <p:nvPr/>
        </p:nvSpPr>
        <p:spPr bwMode="auto">
          <a:xfrm>
            <a:off x="1952625" y="1214439"/>
            <a:ext cx="35004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Живуть діатомові водорості  поодинокими клітинами, і колоніями. Останні нерідко прикріплюються до яких-небудь утворень, але також цілком здатні ставати і вільноплаваючими</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7265F22-1CB2-EB44-8EEE-2324E77D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3">
            <a:extLst>
              <a:ext uri="{FF2B5EF4-FFF2-40B4-BE49-F238E27FC236}">
                <a16:creationId xmlns:a16="http://schemas.microsoft.com/office/drawing/2014/main" id="{6E47EF10-1E2E-1850-E31E-EAC6D2AFAB38}"/>
              </a:ext>
            </a:extLst>
          </p:cNvPr>
          <p:cNvSpPr>
            <a:spLocks noChangeArrowheads="1"/>
          </p:cNvSpPr>
          <p:nvPr/>
        </p:nvSpPr>
        <p:spPr bwMode="auto">
          <a:xfrm>
            <a:off x="2875452" y="263525"/>
            <a:ext cx="85725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dirty="0" err="1">
                <a:latin typeface="Calibri" panose="020F0502020204030204" pitchFamily="34" charset="0"/>
              </a:rPr>
              <a:t>Діатомеї</a:t>
            </a:r>
            <a:r>
              <a:rPr lang="ru-RU" altLang="ru-UA" sz="2000" b="1" i="1" dirty="0">
                <a:latin typeface="Calibri" panose="020F0502020204030204" pitchFamily="34" charset="0"/>
              </a:rPr>
              <a:t> </a:t>
            </a:r>
            <a:r>
              <a:rPr lang="ru-RU" altLang="ru-UA" sz="2000" b="1" i="1" dirty="0" err="1">
                <a:latin typeface="Calibri" panose="020F0502020204030204" pitchFamily="34" charset="0"/>
              </a:rPr>
              <a:t>поширені</a:t>
            </a:r>
            <a:r>
              <a:rPr lang="ru-RU" altLang="ru-UA" sz="2000" b="1" i="1" dirty="0">
                <a:latin typeface="Calibri" panose="020F0502020204030204" pitchFamily="34" charset="0"/>
              </a:rPr>
              <a:t> по </a:t>
            </a:r>
            <a:r>
              <a:rPr lang="ru-RU" altLang="ru-UA" sz="2000" b="1" i="1" dirty="0" err="1">
                <a:latin typeface="Calibri" panose="020F0502020204030204" pitchFamily="34" charset="0"/>
              </a:rPr>
              <a:t>всій</a:t>
            </a:r>
            <a:r>
              <a:rPr lang="ru-RU" altLang="ru-UA" sz="2000" b="1" i="1" dirty="0">
                <a:latin typeface="Calibri" panose="020F0502020204030204" pitchFamily="34" charset="0"/>
              </a:rPr>
              <a:t> </a:t>
            </a:r>
            <a:r>
              <a:rPr lang="ru-RU" altLang="ru-UA" sz="2000" b="1" i="1" dirty="0" err="1">
                <a:latin typeface="Calibri" panose="020F0502020204030204" pitchFamily="34" charset="0"/>
              </a:rPr>
              <a:t>земній</a:t>
            </a:r>
            <a:r>
              <a:rPr lang="ru-RU" altLang="ru-UA" sz="2000" b="1" i="1" dirty="0">
                <a:latin typeface="Calibri" panose="020F0502020204030204" pitchFamily="34" charset="0"/>
              </a:rPr>
              <a:t> </a:t>
            </a:r>
            <a:r>
              <a:rPr lang="ru-RU" altLang="ru-UA" sz="2000" b="1" i="1" dirty="0" err="1">
                <a:latin typeface="Calibri" panose="020F0502020204030204" pitchFamily="34" charset="0"/>
              </a:rPr>
              <a:t>кулі</a:t>
            </a:r>
            <a:r>
              <a:rPr lang="ru-RU" altLang="ru-UA" sz="2000" b="1" i="1" dirty="0">
                <a:latin typeface="Calibri" panose="020F0502020204030204" pitchFamily="34" charset="0"/>
              </a:rPr>
              <a:t> і широко </a:t>
            </a:r>
            <a:r>
              <a:rPr lang="ru-RU" altLang="ru-UA" sz="2000" b="1" i="1" dirty="0" err="1">
                <a:latin typeface="Calibri" panose="020F0502020204030204" pitchFamily="34" charset="0"/>
              </a:rPr>
              <a:t>представлені</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планктоні</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бентосі</a:t>
            </a:r>
            <a:r>
              <a:rPr lang="ru-RU" altLang="ru-UA" sz="2000" b="1" i="1" dirty="0">
                <a:latin typeface="Calibri" panose="020F0502020204030204" pitchFamily="34" charset="0"/>
              </a:rPr>
              <a:t> </a:t>
            </a:r>
            <a:r>
              <a:rPr lang="ru-RU" altLang="ru-UA" sz="2000" b="1" i="1" dirty="0" err="1">
                <a:latin typeface="Calibri" panose="020F0502020204030204" pitchFamily="34" charset="0"/>
              </a:rPr>
              <a:t>морів</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океанів</a:t>
            </a:r>
            <a:r>
              <a:rPr lang="ru-RU" altLang="ru-UA" sz="2000" b="1" i="1" dirty="0">
                <a:latin typeface="Calibri" panose="020F0502020204030204" pitchFamily="34" charset="0"/>
              </a:rPr>
              <a:t>, а також </a:t>
            </a:r>
            <a:r>
              <a:rPr lang="ru-RU" altLang="ru-UA" sz="2000" b="1" i="1" dirty="0" err="1">
                <a:latin typeface="Calibri" panose="020F0502020204030204" pitchFamily="34" charset="0"/>
              </a:rPr>
              <a:t>різних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прісних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водойм</a:t>
            </a:r>
            <a:r>
              <a:rPr lang="ru-RU" altLang="ru-UA" sz="2000" b="1" i="1" dirty="0">
                <a:latin typeface="Calibri" panose="020F0502020204030204" pitchFamily="34" charset="0"/>
              </a:rPr>
              <a:t>, аж до </a:t>
            </a:r>
            <a:r>
              <a:rPr lang="ru-RU" altLang="ru-UA" sz="2000" b="1" i="1" dirty="0" err="1">
                <a:latin typeface="Calibri" panose="020F0502020204030204" pitchFamily="34" charset="0"/>
              </a:rPr>
              <a:t>гарячих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джерел</a:t>
            </a:r>
            <a:r>
              <a:rPr lang="ru-RU" altLang="ru-UA" sz="2000" b="1" i="1" dirty="0">
                <a:latin typeface="Calibri" panose="020F0502020204030204" pitchFamily="34" charset="0"/>
              </a:rPr>
              <a:t> з температурою води </a:t>
            </a:r>
            <a:r>
              <a:rPr lang="ru-RU" altLang="ru-UA" sz="2000" b="1" i="1" dirty="0" err="1">
                <a:latin typeface="Calibri" panose="020F0502020204030204" pitchFamily="34" charset="0"/>
              </a:rPr>
              <a:t>вище</a:t>
            </a:r>
            <a:r>
              <a:rPr lang="ru-RU" altLang="ru-UA" sz="2000" b="1" i="1" dirty="0">
                <a:latin typeface="Calibri" panose="020F0502020204030204" pitchFamily="34" charset="0"/>
              </a:rPr>
              <a:t> 50град. С. </a:t>
            </a:r>
            <a:r>
              <a:rPr lang="ru-RU" altLang="ru-UA" sz="2000" b="1" i="1" dirty="0" err="1">
                <a:latin typeface="Calibri" panose="020F0502020204030204" pitchFamily="34" charset="0"/>
              </a:rPr>
              <a:t>Ці</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водорості</a:t>
            </a:r>
            <a:r>
              <a:rPr lang="ru-RU" altLang="ru-UA" sz="2000" b="1" i="1" dirty="0">
                <a:latin typeface="Calibri" panose="020F0502020204030204" pitchFamily="34" charset="0"/>
              </a:rPr>
              <a:t> </a:t>
            </a:r>
            <a:r>
              <a:rPr lang="ru-RU" altLang="ru-UA" sz="2000" b="1" i="1" dirty="0" err="1">
                <a:latin typeface="Calibri" panose="020F0502020204030204" pitchFamily="34" charset="0"/>
              </a:rPr>
              <a:t>можна</a:t>
            </a:r>
            <a:r>
              <a:rPr lang="ru-RU" altLang="ru-UA" sz="2000" b="1" i="1" dirty="0">
                <a:latin typeface="Calibri" panose="020F0502020204030204" pitchFamily="34" charset="0"/>
              </a:rPr>
              <a:t> </a:t>
            </a:r>
            <a:r>
              <a:rPr lang="ru-RU" altLang="ru-UA" sz="2000" b="1" i="1" dirty="0" err="1">
                <a:latin typeface="Calibri" panose="020F0502020204030204" pitchFamily="34" charset="0"/>
              </a:rPr>
              <a:t>зустріти</a:t>
            </a:r>
            <a:r>
              <a:rPr lang="ru-RU" altLang="ru-UA" sz="2000" b="1" i="1" dirty="0">
                <a:latin typeface="Calibri" panose="020F0502020204030204" pitchFamily="34" charset="0"/>
              </a:rPr>
              <a:t> і в  болотах, на мхах, на </a:t>
            </a:r>
            <a:r>
              <a:rPr lang="ru-RU" altLang="ru-UA" sz="2000" b="1" i="1" dirty="0" err="1">
                <a:latin typeface="Calibri" panose="020F0502020204030204" pitchFamily="34" charset="0"/>
              </a:rPr>
              <a:t>каменях</a:t>
            </a:r>
            <a:r>
              <a:rPr lang="ru-RU" altLang="ru-UA" sz="2000" b="1" i="1" dirty="0">
                <a:latin typeface="Calibri" panose="020F0502020204030204" pitchFamily="34" charset="0"/>
              </a:rPr>
              <a:t> і </a:t>
            </a:r>
            <a:r>
              <a:rPr lang="ru-RU" altLang="ru-UA" sz="2000" b="1" i="1" dirty="0" err="1">
                <a:latin typeface="Calibri" panose="020F0502020204030204" pitchFamily="34" charset="0"/>
              </a:rPr>
              <a:t>скелях</a:t>
            </a:r>
            <a:r>
              <a:rPr lang="ru-RU" altLang="ru-UA" sz="2000" b="1" i="1" dirty="0">
                <a:latin typeface="Calibri" panose="020F0502020204030204" pitchFamily="34" charset="0"/>
              </a:rPr>
              <a:t>, у </a:t>
            </a:r>
            <a:r>
              <a:rPr lang="ru-RU" altLang="ru-UA" sz="2000" b="1" i="1" dirty="0" err="1">
                <a:latin typeface="Calibri" panose="020F0502020204030204" pitchFamily="34" charset="0"/>
              </a:rPr>
              <a:t>грунті</a:t>
            </a:r>
            <a:r>
              <a:rPr lang="ru-RU" altLang="ru-UA" sz="2000" b="1" i="1" dirty="0">
                <a:latin typeface="Calibri" panose="020F0502020204030204" pitchFamily="34" charset="0"/>
              </a:rPr>
              <a:t>. </a:t>
            </a:r>
            <a:r>
              <a:rPr lang="ru-RU" altLang="ru-UA" sz="2000" b="1" i="1" dirty="0" err="1">
                <a:latin typeface="Calibri" panose="020F0502020204030204" pitchFamily="34" charset="0"/>
              </a:rPr>
              <a:t>Іноді</a:t>
            </a:r>
            <a:r>
              <a:rPr lang="ru-RU" altLang="ru-UA" sz="2000" b="1" i="1" dirty="0">
                <a:latin typeface="Calibri" panose="020F0502020204030204" pitchFamily="34" charset="0"/>
              </a:rPr>
              <a:t> вони </a:t>
            </a:r>
            <a:r>
              <a:rPr lang="ru-RU" altLang="ru-UA" sz="2000" b="1" i="1" dirty="0" err="1">
                <a:latin typeface="Calibri" panose="020F0502020204030204" pitchFamily="34" charset="0"/>
              </a:rPr>
              <a:t>можуть</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масі</a:t>
            </a:r>
            <a:r>
              <a:rPr lang="ru-RU" altLang="ru-UA" sz="2000" b="1" i="1" dirty="0">
                <a:latin typeface="Calibri" panose="020F0502020204030204" pitchFamily="34" charset="0"/>
              </a:rPr>
              <a:t> </a:t>
            </a:r>
            <a:r>
              <a:rPr lang="ru-RU" altLang="ru-UA" sz="2000" b="1" i="1" dirty="0" err="1">
                <a:latin typeface="Calibri" panose="020F0502020204030204" pitchFamily="34" charset="0"/>
              </a:rPr>
              <a:t>розвиватися</a:t>
            </a:r>
            <a:r>
              <a:rPr lang="ru-RU" altLang="ru-UA" sz="2000" b="1" i="1" dirty="0">
                <a:latin typeface="Calibri" panose="020F0502020204030204" pitchFamily="34" charset="0"/>
              </a:rPr>
              <a:t> на </a:t>
            </a:r>
            <a:r>
              <a:rPr lang="ru-RU" altLang="ru-UA" sz="2000" b="1" i="1" dirty="0" err="1">
                <a:latin typeface="Calibri" panose="020F0502020204030204" pitchFamily="34" charset="0"/>
              </a:rPr>
              <a:t>поверхні</a:t>
            </a:r>
            <a:r>
              <a:rPr lang="ru-RU" altLang="ru-UA" sz="2000" b="1" i="1" dirty="0">
                <a:latin typeface="Calibri" panose="020F0502020204030204" pitchFamily="34" charset="0"/>
              </a:rPr>
              <a:t> </a:t>
            </a:r>
            <a:r>
              <a:rPr lang="ru-RU" altLang="ru-UA" sz="2000" b="1" i="1" dirty="0" err="1">
                <a:latin typeface="Calibri" panose="020F0502020204030204" pitchFamily="34" charset="0"/>
              </a:rPr>
              <a:t>снігу</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льоду</a:t>
            </a:r>
            <a:r>
              <a:rPr lang="ru-RU" altLang="ru-UA" sz="2000" b="1" i="1" dirty="0">
                <a:latin typeface="Calibri" panose="020F0502020204030204" pitchFamily="34" charset="0"/>
              </a:rPr>
              <a:t>, </a:t>
            </a:r>
            <a:r>
              <a:rPr lang="ru-RU" altLang="ru-UA" sz="2000" b="1" i="1" dirty="0" err="1">
                <a:latin typeface="Calibri" panose="020F0502020204030204" pitchFamily="34" charset="0"/>
              </a:rPr>
              <a:t>фарбуючи</a:t>
            </a:r>
            <a:r>
              <a:rPr lang="ru-RU" altLang="ru-UA" sz="2000" b="1" i="1" dirty="0">
                <a:latin typeface="Calibri" panose="020F0502020204030204" pitchFamily="34" charset="0"/>
              </a:rPr>
              <a:t> </a:t>
            </a:r>
            <a:r>
              <a:rPr lang="ru-RU" altLang="ru-UA" sz="2000" b="1" i="1" dirty="0" err="1">
                <a:latin typeface="Calibri" panose="020F0502020204030204" pitchFamily="34" charset="0"/>
              </a:rPr>
              <a:t>їх</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бурий</a:t>
            </a:r>
            <a:r>
              <a:rPr lang="ru-RU" altLang="ru-UA" sz="2000" b="1" i="1" dirty="0">
                <a:latin typeface="Calibri" panose="020F0502020204030204" pitchFamily="34" charset="0"/>
              </a:rPr>
              <a:t> </a:t>
            </a:r>
            <a:r>
              <a:rPr lang="ru-RU" altLang="ru-UA" sz="2000" b="1" i="1" dirty="0" err="1">
                <a:latin typeface="Calibri" panose="020F0502020204030204" pitchFamily="34" charset="0"/>
              </a:rPr>
              <a:t>колір</a:t>
            </a:r>
            <a:r>
              <a:rPr lang="ru-RU" altLang="ru-UA" sz="2000" b="1" i="1" dirty="0">
                <a:latin typeface="Calibri" panose="020F0502020204030204" pitchFamily="34" charset="0"/>
              </a:rPr>
              <a:t>. </a:t>
            </a:r>
          </a:p>
          <a:p>
            <a:pPr eaLnBrk="1" hangingPunct="1"/>
            <a:endParaRPr lang="ru-RU" altLang="ru-UA" dirty="0">
              <a:latin typeface="Calibri" panose="020F0502020204030204" pitchFamily="34" charset="0"/>
            </a:endParaRPr>
          </a:p>
          <a:p>
            <a:pPr eaLnBrk="1" hangingPunct="1"/>
            <a:r>
              <a:rPr lang="ru-RU" altLang="ru-UA" b="1" i="1" dirty="0">
                <a:latin typeface="Calibri" panose="020F0502020204030204" pitchFamily="34" charset="0"/>
              </a:rPr>
              <a:t>Ф. Нансен </a:t>
            </a:r>
            <a:r>
              <a:rPr lang="ru-RU" altLang="ru-UA" b="1" i="1" dirty="0" err="1">
                <a:latin typeface="Calibri" panose="020F0502020204030204" pitchFamily="34" charset="0"/>
              </a:rPr>
              <a:t>під</a:t>
            </a:r>
            <a:r>
              <a:rPr lang="ru-RU" altLang="ru-UA" b="1" i="1" dirty="0">
                <a:latin typeface="Calibri" panose="020F0502020204030204" pitchFamily="34" charset="0"/>
              </a:rPr>
              <a:t> час </a:t>
            </a:r>
            <a:r>
              <a:rPr lang="ru-RU" altLang="ru-UA" b="1" i="1" dirty="0" err="1">
                <a:latin typeface="Calibri" panose="020F0502020204030204" pitchFamily="34" charset="0"/>
              </a:rPr>
              <a:t>плавання</a:t>
            </a:r>
            <a:r>
              <a:rPr lang="ru-RU" altLang="ru-UA" b="1" i="1" dirty="0">
                <a:latin typeface="Calibri" panose="020F0502020204030204" pitchFamily="34" charset="0"/>
              </a:rPr>
              <a:t> на «Фрам» </a:t>
            </a:r>
            <a:r>
              <a:rPr lang="ru-RU" altLang="ru-UA" b="1" i="1" dirty="0" err="1">
                <a:latin typeface="Calibri" panose="020F0502020204030204" pitchFamily="34" charset="0"/>
              </a:rPr>
              <a:t>спостерігав</a:t>
            </a:r>
            <a:r>
              <a:rPr lang="ru-RU" altLang="ru-UA" b="1" i="1" dirty="0">
                <a:latin typeface="Calibri" panose="020F0502020204030204" pitchFamily="34" charset="0"/>
              </a:rPr>
              <a:t> </a:t>
            </a:r>
            <a:r>
              <a:rPr lang="ru-RU" altLang="ru-UA" b="1" i="1" dirty="0" err="1">
                <a:latin typeface="Calibri" panose="020F0502020204030204" pitchFamily="34" charset="0"/>
              </a:rPr>
              <a:t>поява</a:t>
            </a:r>
            <a:r>
              <a:rPr lang="ru-RU" altLang="ru-UA" b="1" i="1" dirty="0">
                <a:latin typeface="Calibri" panose="020F0502020204030204" pitchFamily="34" charset="0"/>
              </a:rPr>
              <a:t> на </a:t>
            </a:r>
            <a:r>
              <a:rPr lang="ru-RU" altLang="ru-UA" b="1" i="1" dirty="0" err="1">
                <a:latin typeface="Calibri" panose="020F0502020204030204" pitchFamily="34" charset="0"/>
              </a:rPr>
              <a:t>льоду</a:t>
            </a:r>
            <a:r>
              <a:rPr lang="ru-RU" altLang="ru-UA" b="1" i="1" dirty="0">
                <a:latin typeface="Calibri" panose="020F0502020204030204" pitchFamily="34" charset="0"/>
              </a:rPr>
              <a:t> </a:t>
            </a:r>
            <a:r>
              <a:rPr lang="ru-RU" altLang="ru-UA" b="1" i="1" dirty="0" err="1">
                <a:latin typeface="Calibri" panose="020F0502020204030204" pitchFamily="34" charset="0"/>
              </a:rPr>
              <a:t>бурих</a:t>
            </a:r>
            <a:r>
              <a:rPr lang="ru-RU" altLang="ru-UA" b="1" i="1" dirty="0">
                <a:latin typeface="Calibri" panose="020F0502020204030204" pitchFamily="34" charset="0"/>
              </a:rPr>
              <a:t> </a:t>
            </a:r>
            <a:r>
              <a:rPr lang="ru-RU" altLang="ru-UA" b="1" i="1" dirty="0" err="1">
                <a:latin typeface="Calibri" panose="020F0502020204030204" pitchFamily="34" charset="0"/>
              </a:rPr>
              <a:t>плям</a:t>
            </a:r>
            <a:r>
              <a:rPr lang="ru-RU" altLang="ru-UA" b="1" i="1" dirty="0">
                <a:latin typeface="Calibri" panose="020F0502020204030204" pitchFamily="34" charset="0"/>
              </a:rPr>
              <a:t> (</a:t>
            </a:r>
            <a:r>
              <a:rPr lang="ru-RU" altLang="ru-UA" b="1" i="1" dirty="0" err="1">
                <a:latin typeface="Calibri" panose="020F0502020204030204" pitchFamily="34" charset="0"/>
              </a:rPr>
              <a:t>скупчення</a:t>
            </a:r>
            <a:r>
              <a:rPr lang="ru-RU" altLang="ru-UA" b="1" i="1" dirty="0">
                <a:latin typeface="Calibri" panose="020F0502020204030204" pitchFamily="34" charset="0"/>
              </a:rPr>
              <a:t> </a:t>
            </a:r>
            <a:r>
              <a:rPr lang="ru-RU" altLang="ru-UA" b="1" i="1" dirty="0" err="1">
                <a:latin typeface="Calibri" panose="020F0502020204030204" pitchFamily="34" charset="0"/>
              </a:rPr>
              <a:t>діатомей</a:t>
            </a:r>
            <a:r>
              <a:rPr lang="ru-RU" altLang="ru-UA" b="1" i="1" dirty="0">
                <a:latin typeface="Calibri" panose="020F0502020204030204" pitchFamily="34" charset="0"/>
              </a:rPr>
              <a:t>), </a:t>
            </a:r>
            <a:r>
              <a:rPr lang="ru-RU" altLang="ru-UA" b="1" i="1" dirty="0" err="1">
                <a:latin typeface="Calibri" panose="020F0502020204030204" pitchFamily="34" charset="0"/>
              </a:rPr>
              <a:t>під</a:t>
            </a:r>
            <a:r>
              <a:rPr lang="ru-RU" altLang="ru-UA" b="1" i="1" dirty="0">
                <a:latin typeface="Calibri" panose="020F0502020204030204" pitchFamily="34" charset="0"/>
              </a:rPr>
              <a:t> </a:t>
            </a:r>
            <a:r>
              <a:rPr lang="ru-RU" altLang="ru-UA" b="1" i="1" dirty="0" err="1">
                <a:latin typeface="Calibri" panose="020F0502020204030204" pitchFamily="34" charset="0"/>
              </a:rPr>
              <a:t>якими</a:t>
            </a:r>
            <a:r>
              <a:rPr lang="ru-RU" altLang="ru-UA" b="1" i="1" dirty="0">
                <a:latin typeface="Calibri" panose="020F0502020204030204" pitchFamily="34" charset="0"/>
              </a:rPr>
              <a:t> </a:t>
            </a:r>
            <a:r>
              <a:rPr lang="ru-RU" altLang="ru-UA" b="1" i="1" dirty="0" err="1">
                <a:latin typeface="Calibri" panose="020F0502020204030204" pitchFamily="34" charset="0"/>
              </a:rPr>
              <a:t>лід</a:t>
            </a:r>
            <a:r>
              <a:rPr lang="ru-RU" altLang="ru-UA" b="1" i="1" dirty="0">
                <a:latin typeface="Calibri" panose="020F0502020204030204" pitchFamily="34" charset="0"/>
              </a:rPr>
              <a:t> </a:t>
            </a:r>
            <a:r>
              <a:rPr lang="ru-RU" altLang="ru-UA" b="1" i="1" dirty="0" err="1">
                <a:latin typeface="Calibri" panose="020F0502020204030204" pitchFamily="34" charset="0"/>
              </a:rPr>
              <a:t>швидко</a:t>
            </a:r>
            <a:r>
              <a:rPr lang="ru-RU" altLang="ru-UA" b="1" i="1" dirty="0">
                <a:latin typeface="Calibri" panose="020F0502020204030204" pitchFamily="34" charset="0"/>
              </a:rPr>
              <a:t> </a:t>
            </a:r>
            <a:r>
              <a:rPr lang="ru-RU" altLang="ru-UA" b="1" i="1" dirty="0" err="1">
                <a:latin typeface="Calibri" panose="020F0502020204030204" pitchFamily="34" charset="0"/>
              </a:rPr>
              <a:t>танув</a:t>
            </a:r>
            <a:r>
              <a:rPr lang="ru-RU" altLang="ru-UA" b="1" i="1" dirty="0">
                <a:latin typeface="Calibri" panose="020F0502020204030204" pitchFamily="34" charset="0"/>
              </a:rPr>
              <a:t>.</a:t>
            </a:r>
          </a:p>
        </p:txBody>
      </p:sp>
      <p:pic>
        <p:nvPicPr>
          <p:cNvPr id="52227" name="Рисунок 2" descr="Fridtjof_Nansen.jpg">
            <a:extLst>
              <a:ext uri="{FF2B5EF4-FFF2-40B4-BE49-F238E27FC236}">
                <a16:creationId xmlns:a16="http://schemas.microsoft.com/office/drawing/2014/main" id="{9CB5E39B-39F3-045B-CF27-25E666B65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4" y="3143250"/>
            <a:ext cx="241458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Рисунок 4" descr="FRAM002.jpg">
            <a:extLst>
              <a:ext uri="{FF2B5EF4-FFF2-40B4-BE49-F238E27FC236}">
                <a16:creationId xmlns:a16="http://schemas.microsoft.com/office/drawing/2014/main" id="{7805366E-F104-B681-9BA6-80BE65FE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4" y="3071813"/>
            <a:ext cx="3863975"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2EF5C10-30B7-2B5C-E61F-8361A6369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Содержимое 4" descr="b5g0382.jpg">
            <a:extLst>
              <a:ext uri="{FF2B5EF4-FFF2-40B4-BE49-F238E27FC236}">
                <a16:creationId xmlns:a16="http://schemas.microsoft.com/office/drawing/2014/main" id="{7F225C2D-9B09-DB4F-0B2C-4691684708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1" y="357188"/>
            <a:ext cx="5383213" cy="5383212"/>
          </a:xfrm>
        </p:spPr>
      </p:pic>
      <p:sp>
        <p:nvSpPr>
          <p:cNvPr id="53251" name="Прямоугольник 3">
            <a:extLst>
              <a:ext uri="{FF2B5EF4-FFF2-40B4-BE49-F238E27FC236}">
                <a16:creationId xmlns:a16="http://schemas.microsoft.com/office/drawing/2014/main" id="{2FCE415D-7F99-316E-73ED-2E3CADE25448}"/>
              </a:ext>
            </a:extLst>
          </p:cNvPr>
          <p:cNvSpPr>
            <a:spLocks noChangeArrowheads="1"/>
          </p:cNvSpPr>
          <p:nvPr/>
        </p:nvSpPr>
        <p:spPr bwMode="auto">
          <a:xfrm>
            <a:off x="5310189" y="5786438"/>
            <a:ext cx="4429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Пеннатофіцієва  діатомея </a:t>
            </a:r>
          </a:p>
          <a:p>
            <a:pPr eaLnBrk="1" hangingPunct="1"/>
            <a:r>
              <a:rPr lang="ru-RU" altLang="ru-UA" sz="2400" b="1" i="1">
                <a:latin typeface="Calibri" panose="020F0502020204030204" pitchFamily="34" charset="0"/>
              </a:rPr>
              <a:t>(</a:t>
            </a:r>
            <a:r>
              <a:rPr lang="en-US" altLang="ru-UA" sz="2400" b="1" i="1">
                <a:latin typeface="Calibri" panose="020F0502020204030204" pitchFamily="34" charset="0"/>
              </a:rPr>
              <a:t>Cymbella lanceolata)</a:t>
            </a:r>
            <a:endParaRPr lang="ru-RU" altLang="ru-UA" sz="2400" b="1" i="1">
              <a:latin typeface="Calibri" panose="020F0502020204030204" pitchFamily="34" charset="0"/>
            </a:endParaRPr>
          </a:p>
        </p:txBody>
      </p:sp>
      <p:sp>
        <p:nvSpPr>
          <p:cNvPr id="53252" name="Прямоугольник 5">
            <a:extLst>
              <a:ext uri="{FF2B5EF4-FFF2-40B4-BE49-F238E27FC236}">
                <a16:creationId xmlns:a16="http://schemas.microsoft.com/office/drawing/2014/main" id="{26362F26-6DDE-AF39-3AF2-E6E83C6AA078}"/>
              </a:ext>
            </a:extLst>
          </p:cNvPr>
          <p:cNvSpPr>
            <a:spLocks noChangeArrowheads="1"/>
          </p:cNvSpPr>
          <p:nvPr/>
        </p:nvSpPr>
        <p:spPr bwMode="auto">
          <a:xfrm>
            <a:off x="1881189" y="1857376"/>
            <a:ext cx="2643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В одному тільки літрі води, взятої з поверхні океану, діатомей може виявитися до 15 тисяч.</a:t>
            </a:r>
            <a:endParaRPr lang="ru-RU" altLang="ru-UA" sz="20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E0C140F-882D-895E-9A22-8EAF3BD2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Содержимое 4" descr="b5g0384.jpg">
            <a:extLst>
              <a:ext uri="{FF2B5EF4-FFF2-40B4-BE49-F238E27FC236}">
                <a16:creationId xmlns:a16="http://schemas.microsoft.com/office/drawing/2014/main" id="{3DFE0D24-3A4E-58B2-1D17-9962BF80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642939"/>
            <a:ext cx="6605588" cy="4954587"/>
          </a:xfrm>
        </p:spPr>
      </p:pic>
      <p:sp>
        <p:nvSpPr>
          <p:cNvPr id="54275" name="Прямоугольник 5">
            <a:extLst>
              <a:ext uri="{FF2B5EF4-FFF2-40B4-BE49-F238E27FC236}">
                <a16:creationId xmlns:a16="http://schemas.microsoft.com/office/drawing/2014/main" id="{18069C3B-42A4-87AF-8D0C-1A512D54AD85}"/>
              </a:ext>
            </a:extLst>
          </p:cNvPr>
          <p:cNvSpPr>
            <a:spLocks noChangeArrowheads="1"/>
          </p:cNvSpPr>
          <p:nvPr/>
        </p:nvSpPr>
        <p:spPr bwMode="auto">
          <a:xfrm>
            <a:off x="4452939" y="5715001"/>
            <a:ext cx="557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Мерідіон круговий (</a:t>
            </a:r>
            <a:r>
              <a:rPr lang="en-US" altLang="ru-UA" sz="2400" b="1" i="1">
                <a:latin typeface="Calibri" panose="020F0502020204030204" pitchFamily="34" charset="0"/>
              </a:rPr>
              <a:t>Meridion circulare). </a:t>
            </a:r>
            <a:endParaRPr lang="ru-RU" altLang="ru-UA" sz="2400" b="1" i="1">
              <a:latin typeface="Calibri" panose="020F0502020204030204" pitchFamily="34" charset="0"/>
            </a:endParaRPr>
          </a:p>
        </p:txBody>
      </p:sp>
      <p:sp>
        <p:nvSpPr>
          <p:cNvPr id="54276" name="Прямоугольник 6">
            <a:extLst>
              <a:ext uri="{FF2B5EF4-FFF2-40B4-BE49-F238E27FC236}">
                <a16:creationId xmlns:a16="http://schemas.microsoft.com/office/drawing/2014/main" id="{FD765347-4DD9-C735-2A0B-9B8A27F25F1F}"/>
              </a:ext>
            </a:extLst>
          </p:cNvPr>
          <p:cNvSpPr>
            <a:spLocks noChangeArrowheads="1"/>
          </p:cNvSpPr>
          <p:nvPr/>
        </p:nvSpPr>
        <p:spPr bwMode="auto">
          <a:xfrm>
            <a:off x="1809751" y="1571626"/>
            <a:ext cx="22145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Водорості-сапробіонти, мешкають у водоймах сильно забруднених органічним сміттям.</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95FB086D-89D6-6C15-8F74-A3E48AA23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4">
            <a:extLst>
              <a:ext uri="{FF2B5EF4-FFF2-40B4-BE49-F238E27FC236}">
                <a16:creationId xmlns:a16="http://schemas.microsoft.com/office/drawing/2014/main" id="{6974E2AC-758E-2CDB-BFC7-50D6BA478E73}"/>
              </a:ext>
            </a:extLst>
          </p:cNvPr>
          <p:cNvSpPr txBox="1">
            <a:spLocks noChangeArrowheads="1"/>
          </p:cNvSpPr>
          <p:nvPr/>
        </p:nvSpPr>
        <p:spPr bwMode="auto">
          <a:xfrm>
            <a:off x="1881189" y="142875"/>
            <a:ext cx="207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3200" b="1" i="1">
                <a:latin typeface="Calibri" panose="020F0502020204030204" pitchFamily="34" charset="0"/>
              </a:rPr>
              <a:t>Значення. </a:t>
            </a:r>
            <a:endParaRPr lang="ru-RU" altLang="ru-UA" sz="3200" b="1" i="1">
              <a:latin typeface="Calibri" panose="020F0502020204030204" pitchFamily="34" charset="0"/>
            </a:endParaRPr>
          </a:p>
        </p:txBody>
      </p:sp>
      <p:sp>
        <p:nvSpPr>
          <p:cNvPr id="55299" name="Прямоугольник 5">
            <a:extLst>
              <a:ext uri="{FF2B5EF4-FFF2-40B4-BE49-F238E27FC236}">
                <a16:creationId xmlns:a16="http://schemas.microsoft.com/office/drawing/2014/main" id="{445645B7-051F-8159-A2EF-243F7E982FD8}"/>
              </a:ext>
            </a:extLst>
          </p:cNvPr>
          <p:cNvSpPr>
            <a:spLocks noChangeArrowheads="1"/>
          </p:cNvSpPr>
          <p:nvPr/>
        </p:nvSpPr>
        <p:spPr bwMode="auto">
          <a:xfrm>
            <a:off x="1738313" y="714376"/>
            <a:ext cx="628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1.Це джерело органічної речовини, що становить кормову базу для тварин організмів - безхребетних, риб, ссавців</a:t>
            </a:r>
          </a:p>
        </p:txBody>
      </p:sp>
      <p:sp>
        <p:nvSpPr>
          <p:cNvPr id="55300" name="Прямоугольник 6">
            <a:extLst>
              <a:ext uri="{FF2B5EF4-FFF2-40B4-BE49-F238E27FC236}">
                <a16:creationId xmlns:a16="http://schemas.microsoft.com/office/drawing/2014/main" id="{1D4DD1A8-98B0-57EC-564E-5693FC2EDA5E}"/>
              </a:ext>
            </a:extLst>
          </p:cNvPr>
          <p:cNvSpPr>
            <a:spLocks noChangeArrowheads="1"/>
          </p:cNvSpPr>
          <p:nvPr/>
        </p:nvSpPr>
        <p:spPr bwMode="auto">
          <a:xfrm>
            <a:off x="1738313" y="1571626"/>
            <a:ext cx="628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 2. За вмістом білків і жирів діатомеї не поступаються хлібним злакам ..</a:t>
            </a:r>
          </a:p>
        </p:txBody>
      </p:sp>
      <p:sp>
        <p:nvSpPr>
          <p:cNvPr id="55301" name="Прямоугольник 7">
            <a:extLst>
              <a:ext uri="{FF2B5EF4-FFF2-40B4-BE49-F238E27FC236}">
                <a16:creationId xmlns:a16="http://schemas.microsoft.com/office/drawing/2014/main" id="{752E55E3-83D2-C5A3-2EA2-E5E88D66A581}"/>
              </a:ext>
            </a:extLst>
          </p:cNvPr>
          <p:cNvSpPr>
            <a:spLocks noChangeArrowheads="1"/>
          </p:cNvSpPr>
          <p:nvPr/>
        </p:nvSpPr>
        <p:spPr bwMode="auto">
          <a:xfrm>
            <a:off x="1738314" y="2357439"/>
            <a:ext cx="6357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3. У результаті фотосинтезу діатомей виділяють у воду величезна кількість кисню, що подібна хіба з таким, який виділяється всією масою вищих рослин на землі.</a:t>
            </a:r>
          </a:p>
        </p:txBody>
      </p:sp>
      <p:sp>
        <p:nvSpPr>
          <p:cNvPr id="55302" name="Прямоугольник 8">
            <a:extLst>
              <a:ext uri="{FF2B5EF4-FFF2-40B4-BE49-F238E27FC236}">
                <a16:creationId xmlns:a16="http://schemas.microsoft.com/office/drawing/2014/main" id="{00715250-38A4-BBF8-D816-6679D84407F3}"/>
              </a:ext>
            </a:extLst>
          </p:cNvPr>
          <p:cNvSpPr>
            <a:spLocks noChangeArrowheads="1"/>
          </p:cNvSpPr>
          <p:nvPr/>
        </p:nvSpPr>
        <p:spPr bwMode="auto">
          <a:xfrm>
            <a:off x="1809750" y="3500439"/>
            <a:ext cx="4286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4. Багато видів діатомей беруть участь у процесах природного очищення води в стічних водоймищах. </a:t>
            </a:r>
          </a:p>
        </p:txBody>
      </p:sp>
      <p:sp>
        <p:nvSpPr>
          <p:cNvPr id="55303" name="Прямоугольник 9">
            <a:extLst>
              <a:ext uri="{FF2B5EF4-FFF2-40B4-BE49-F238E27FC236}">
                <a16:creationId xmlns:a16="http://schemas.microsoft.com/office/drawing/2014/main" id="{8B87625C-B234-6100-5433-0115FE5898CF}"/>
              </a:ext>
            </a:extLst>
          </p:cNvPr>
          <p:cNvSpPr>
            <a:spLocks noChangeArrowheads="1"/>
          </p:cNvSpPr>
          <p:nvPr/>
        </p:nvSpPr>
        <p:spPr bwMode="auto">
          <a:xfrm>
            <a:off x="1809750" y="5000626"/>
            <a:ext cx="57864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5. Завдяки доброму стані панцирів, що утворюють на дні водойм відкладення - діатоміти, вчені отримали можливість визначати вік тих чи інших порід, а також вирішувати питання еволюції цієї своєрідної групи.</a:t>
            </a:r>
          </a:p>
        </p:txBody>
      </p:sp>
      <p:pic>
        <p:nvPicPr>
          <p:cNvPr id="13" name="Рисунок 12" descr="016.jpg">
            <a:extLst>
              <a:ext uri="{FF2B5EF4-FFF2-40B4-BE49-F238E27FC236}">
                <a16:creationId xmlns:a16="http://schemas.microsoft.com/office/drawing/2014/main" id="{F8F76028-9C50-F07A-6D71-16E273BD1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5" y="4857751"/>
            <a:ext cx="22939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descr="09 aerazia akvarium.jpg">
            <a:extLst>
              <a:ext uri="{FF2B5EF4-FFF2-40B4-BE49-F238E27FC236}">
                <a16:creationId xmlns:a16="http://schemas.microsoft.com/office/drawing/2014/main" id="{173AD184-1576-E859-0EED-872518111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6" y="2214563"/>
            <a:ext cx="21431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descr="kit.jpg">
            <a:extLst>
              <a:ext uri="{FF2B5EF4-FFF2-40B4-BE49-F238E27FC236}">
                <a16:creationId xmlns:a16="http://schemas.microsoft.com/office/drawing/2014/main" id="{1BDCC727-3669-4E3B-C9E5-176BB8C76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0" y="44450"/>
            <a:ext cx="23574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descr="j0199271.wmf">
            <a:extLst>
              <a:ext uri="{FF2B5EF4-FFF2-40B4-BE49-F238E27FC236}">
                <a16:creationId xmlns:a16="http://schemas.microsoft.com/office/drawing/2014/main" id="{EF01659A-7D02-8F85-3E6F-43CD1E8FA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4" y="3357563"/>
            <a:ext cx="214788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40BED56-E23E-ADA1-EEC1-445B799E6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3">
            <a:extLst>
              <a:ext uri="{FF2B5EF4-FFF2-40B4-BE49-F238E27FC236}">
                <a16:creationId xmlns:a16="http://schemas.microsoft.com/office/drawing/2014/main" id="{A6F44F2E-D181-0DF0-1E38-E9DB18AF647E}"/>
              </a:ext>
            </a:extLst>
          </p:cNvPr>
          <p:cNvSpPr>
            <a:spLocks noChangeArrowheads="1"/>
          </p:cNvSpPr>
          <p:nvPr/>
        </p:nvSpPr>
        <p:spPr bwMode="auto">
          <a:xfrm>
            <a:off x="1952625" y="285751"/>
            <a:ext cx="83581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6. Діатоміти широко використовуються в різних галузях промисловості - з них виготовляють легкі цеглини і застосовують як добавку до різних сортів цементу. Плиткою  із діатоміту облицьований купол собору святої Софії в Стамбулі. Дуже широке застосування знайшли діатоміти в якості фільтруючого матеріалу при виробництві різних олій, жирів, у цукрової та хімічної промисловості.</a:t>
            </a:r>
          </a:p>
        </p:txBody>
      </p:sp>
      <p:pic>
        <p:nvPicPr>
          <p:cNvPr id="56323" name="Рисунок 4" descr="698084898_87998d9cb2.jpg">
            <a:extLst>
              <a:ext uri="{FF2B5EF4-FFF2-40B4-BE49-F238E27FC236}">
                <a16:creationId xmlns:a16="http://schemas.microsoft.com/office/drawing/2014/main" id="{CEDC79C4-6E32-0F81-1A2F-385674BE9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786063"/>
            <a:ext cx="521493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Рисунок 5" descr="116529020_8f018da77e.jpg">
            <a:extLst>
              <a:ext uri="{FF2B5EF4-FFF2-40B4-BE49-F238E27FC236}">
                <a16:creationId xmlns:a16="http://schemas.microsoft.com/office/drawing/2014/main" id="{05E279EA-44B9-45BC-C04E-E689A2897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9" y="2428875"/>
            <a:ext cx="30241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E6B9394-74C9-9B48-E5CA-C6B3810CB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Содержимое 4" descr="pleurosigma.jpg">
            <a:extLst>
              <a:ext uri="{FF2B5EF4-FFF2-40B4-BE49-F238E27FC236}">
                <a16:creationId xmlns:a16="http://schemas.microsoft.com/office/drawing/2014/main" id="{B72B528A-4789-73BC-E102-E8AEA597F5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81500" y="2214563"/>
            <a:ext cx="6102350" cy="4525962"/>
          </a:xfrm>
        </p:spPr>
      </p:pic>
      <p:sp>
        <p:nvSpPr>
          <p:cNvPr id="57347" name="Прямоугольник 3">
            <a:extLst>
              <a:ext uri="{FF2B5EF4-FFF2-40B4-BE49-F238E27FC236}">
                <a16:creationId xmlns:a16="http://schemas.microsoft.com/office/drawing/2014/main" id="{4BC5A735-773A-C6EA-CC71-7E6AA69C8424}"/>
              </a:ext>
            </a:extLst>
          </p:cNvPr>
          <p:cNvSpPr>
            <a:spLocks noChangeArrowheads="1"/>
          </p:cNvSpPr>
          <p:nvPr/>
        </p:nvSpPr>
        <p:spPr bwMode="auto">
          <a:xfrm>
            <a:off x="1738314" y="3571875"/>
            <a:ext cx="242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Плевросігма (морські діатомові)</a:t>
            </a:r>
          </a:p>
        </p:txBody>
      </p:sp>
      <p:sp>
        <p:nvSpPr>
          <p:cNvPr id="57348" name="Прямоугольник 5">
            <a:extLst>
              <a:ext uri="{FF2B5EF4-FFF2-40B4-BE49-F238E27FC236}">
                <a16:creationId xmlns:a16="http://schemas.microsoft.com/office/drawing/2014/main" id="{728CA334-A6FC-8272-EA0D-618EBC46F739}"/>
              </a:ext>
            </a:extLst>
          </p:cNvPr>
          <p:cNvSpPr>
            <a:spLocks noChangeArrowheads="1"/>
          </p:cNvSpPr>
          <p:nvPr/>
        </p:nvSpPr>
        <p:spPr bwMode="auto">
          <a:xfrm>
            <a:off x="2723052" y="221048"/>
            <a:ext cx="8715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dirty="0" err="1">
                <a:latin typeface="Calibri" panose="020F0502020204030204" pitchFamily="34" charset="0"/>
              </a:rPr>
              <a:t>Діатомові</a:t>
            </a:r>
            <a:r>
              <a:rPr lang="ru-RU" altLang="ru-UA" b="1" i="1" dirty="0">
                <a:latin typeface="Calibri" panose="020F0502020204030204" pitchFamily="34" charset="0"/>
              </a:rPr>
              <a:t> </a:t>
            </a:r>
            <a:r>
              <a:rPr lang="ru-RU" altLang="ru-UA" b="1" i="1" dirty="0" err="1">
                <a:latin typeface="Calibri" panose="020F0502020204030204" pitchFamily="34" charset="0"/>
              </a:rPr>
              <a:t>являють</a:t>
            </a:r>
            <a:r>
              <a:rPr lang="ru-RU" altLang="ru-UA" b="1" i="1" dirty="0">
                <a:latin typeface="Calibri" panose="020F0502020204030204" pitchFamily="34" charset="0"/>
              </a:rPr>
              <a:t> собою не </a:t>
            </a:r>
            <a:r>
              <a:rPr lang="ru-RU" altLang="ru-UA" b="1" i="1" dirty="0" err="1">
                <a:latin typeface="Calibri" panose="020F0502020204030204" pitchFamily="34" charset="0"/>
              </a:rPr>
              <a:t>тільки</a:t>
            </a:r>
            <a:r>
              <a:rPr lang="ru-RU" altLang="ru-UA" b="1" i="1" dirty="0">
                <a:latin typeface="Calibri" panose="020F0502020204030204" pitchFamily="34" charset="0"/>
              </a:rPr>
              <a:t> </a:t>
            </a:r>
            <a:r>
              <a:rPr lang="ru-RU" altLang="ru-UA" b="1" i="1" dirty="0" err="1">
                <a:latin typeface="Calibri" panose="020F0502020204030204" pitchFamily="34" charset="0"/>
              </a:rPr>
              <a:t>цікавий</a:t>
            </a:r>
            <a:r>
              <a:rPr lang="ru-RU" altLang="ru-UA" b="1" i="1" dirty="0">
                <a:latin typeface="Calibri" panose="020F0502020204030204" pitchFamily="34" charset="0"/>
              </a:rPr>
              <a:t> </a:t>
            </a:r>
            <a:r>
              <a:rPr lang="ru-RU" altLang="ru-UA" b="1" i="1" dirty="0" err="1">
                <a:latin typeface="Calibri" panose="020F0502020204030204" pitchFamily="34" charset="0"/>
              </a:rPr>
              <a:t>науковий</a:t>
            </a:r>
            <a:r>
              <a:rPr lang="ru-RU" altLang="ru-UA" b="1" i="1" dirty="0">
                <a:latin typeface="Calibri" panose="020F0502020204030204" pitchFamily="34" charset="0"/>
              </a:rPr>
              <a:t> </a:t>
            </a:r>
            <a:r>
              <a:rPr lang="ru-RU" altLang="ru-UA" b="1" i="1" dirty="0" err="1">
                <a:latin typeface="Calibri" panose="020F0502020204030204" pitchFamily="34" charset="0"/>
              </a:rPr>
              <a:t>об'єкт</a:t>
            </a:r>
            <a:r>
              <a:rPr lang="ru-RU" altLang="ru-UA" b="1" i="1" dirty="0">
                <a:latin typeface="Calibri" panose="020F0502020204030204" pitchFamily="34" charset="0"/>
              </a:rPr>
              <a:t>, але є </a:t>
            </a:r>
            <a:r>
              <a:rPr lang="ru-RU" altLang="ru-UA" b="1" i="1" dirty="0" err="1">
                <a:latin typeface="Calibri" panose="020F0502020204030204" pitchFamily="34" charset="0"/>
              </a:rPr>
              <a:t>ще</a:t>
            </a:r>
            <a:r>
              <a:rPr lang="ru-RU" altLang="ru-UA" b="1" i="1" dirty="0">
                <a:latin typeface="Calibri" panose="020F0502020204030204" pitchFamily="34" charset="0"/>
              </a:rPr>
              <a:t> й предметом </a:t>
            </a:r>
            <a:r>
              <a:rPr lang="ru-RU" altLang="ru-UA" b="1" i="1" dirty="0" err="1">
                <a:latin typeface="Calibri" panose="020F0502020204030204" pitchFamily="34" charset="0"/>
              </a:rPr>
              <a:t>захоплення</a:t>
            </a:r>
            <a:r>
              <a:rPr lang="ru-RU" altLang="ru-UA" b="1" i="1" dirty="0">
                <a:latin typeface="Calibri" panose="020F0502020204030204" pitchFamily="34" charset="0"/>
              </a:rPr>
              <a:t>. </a:t>
            </a:r>
            <a:r>
              <a:rPr lang="ru-RU" altLang="ru-UA" b="1" i="1" dirty="0" err="1">
                <a:latin typeface="Calibri" panose="020F0502020204030204" pitchFamily="34" charset="0"/>
              </a:rPr>
              <a:t>Фотографії</a:t>
            </a:r>
            <a:r>
              <a:rPr lang="ru-RU" altLang="ru-UA" b="1" i="1" dirty="0">
                <a:latin typeface="Calibri" panose="020F0502020204030204" pitchFamily="34" charset="0"/>
              </a:rPr>
              <a:t> </a:t>
            </a:r>
            <a:r>
              <a:rPr lang="ru-RU" altLang="ru-UA" b="1" i="1" dirty="0" err="1">
                <a:latin typeface="Calibri" panose="020F0502020204030204" pitchFamily="34" charset="0"/>
              </a:rPr>
              <a:t>їх</a:t>
            </a:r>
            <a:r>
              <a:rPr lang="ru-RU" altLang="ru-UA" b="1" i="1" dirty="0">
                <a:latin typeface="Calibri" panose="020F0502020204030204" pitchFamily="34" charset="0"/>
              </a:rPr>
              <a:t> </a:t>
            </a:r>
            <a:r>
              <a:rPr lang="ru-RU" altLang="ru-UA" b="1" i="1" dirty="0" err="1">
                <a:latin typeface="Calibri" panose="020F0502020204030204" pitchFamily="34" charset="0"/>
              </a:rPr>
              <a:t>різноманітних</a:t>
            </a:r>
            <a:r>
              <a:rPr lang="ru-RU" altLang="ru-UA" b="1" i="1" dirty="0">
                <a:latin typeface="Calibri" panose="020F0502020204030204" pitchFamily="34" charset="0"/>
              </a:rPr>
              <a:t> </a:t>
            </a:r>
            <a:r>
              <a:rPr lang="ru-RU" altLang="ru-UA" b="1" i="1" dirty="0" err="1">
                <a:latin typeface="Calibri" panose="020F0502020204030204" pitchFamily="34" charset="0"/>
              </a:rPr>
              <a:t>панцирів</a:t>
            </a:r>
            <a:r>
              <a:rPr lang="ru-RU" altLang="ru-UA" b="1" i="1" dirty="0">
                <a:latin typeface="Calibri" panose="020F0502020204030204" pitchFamily="34" charset="0"/>
              </a:rPr>
              <a:t> часто </a:t>
            </a:r>
            <a:r>
              <a:rPr lang="ru-RU" altLang="ru-UA" b="1" i="1" dirty="0" err="1">
                <a:latin typeface="Calibri" panose="020F0502020204030204" pitchFamily="34" charset="0"/>
              </a:rPr>
              <a:t>виглядають</a:t>
            </a:r>
            <a:r>
              <a:rPr lang="ru-RU" altLang="ru-UA" b="1" i="1" dirty="0">
                <a:latin typeface="Calibri" panose="020F0502020204030204" pitchFamily="34" charset="0"/>
              </a:rPr>
              <a:t> як </a:t>
            </a:r>
            <a:r>
              <a:rPr lang="ru-RU" altLang="ru-UA" b="1" i="1" dirty="0" err="1">
                <a:latin typeface="Calibri" panose="020F0502020204030204" pitchFamily="34" charset="0"/>
              </a:rPr>
              <a:t>дивовижні</a:t>
            </a:r>
            <a:r>
              <a:rPr lang="ru-RU" altLang="ru-UA" b="1" i="1" dirty="0">
                <a:latin typeface="Calibri" panose="020F0502020204030204" pitchFamily="34" charset="0"/>
              </a:rPr>
              <a:t>, </a:t>
            </a:r>
            <a:r>
              <a:rPr lang="ru-RU" altLang="ru-UA" b="1" i="1" dirty="0" err="1">
                <a:latin typeface="Calibri" panose="020F0502020204030204" pitchFamily="34" charset="0"/>
              </a:rPr>
              <a:t>неземні</a:t>
            </a:r>
            <a:r>
              <a:rPr lang="ru-RU" altLang="ru-UA" b="1" i="1" dirty="0">
                <a:latin typeface="Calibri" panose="020F0502020204030204" pitchFamily="34" charset="0"/>
              </a:rPr>
              <a:t> </a:t>
            </a:r>
            <a:r>
              <a:rPr lang="ru-RU" altLang="ru-UA" b="1" i="1" dirty="0" err="1">
                <a:latin typeface="Calibri" panose="020F0502020204030204" pitchFamily="34" charset="0"/>
              </a:rPr>
              <a:t>картини</a:t>
            </a:r>
            <a:r>
              <a:rPr lang="ru-RU" altLang="ru-UA" b="1" i="1" dirty="0">
                <a:latin typeface="Calibri" panose="020F0502020204030204" pitchFamily="34" charset="0"/>
              </a:rPr>
              <a:t>. Далеко </a:t>
            </a:r>
            <a:r>
              <a:rPr lang="ru-RU" altLang="ru-UA" b="1" i="1" dirty="0" err="1">
                <a:latin typeface="Calibri" panose="020F0502020204030204" pitchFamily="34" charset="0"/>
              </a:rPr>
              <a:t>зробивши</a:t>
            </a:r>
            <a:r>
              <a:rPr lang="ru-RU" altLang="ru-UA" b="1" i="1" dirty="0">
                <a:latin typeface="Calibri" panose="020F0502020204030204" pitchFamily="34" charset="0"/>
              </a:rPr>
              <a:t>  крок </a:t>
            </a:r>
            <a:r>
              <a:rPr lang="ru-RU" altLang="ru-UA" b="1" i="1" dirty="0" err="1">
                <a:latin typeface="Calibri" panose="020F0502020204030204" pitchFamily="34" charset="0"/>
              </a:rPr>
              <a:t>техніка</a:t>
            </a:r>
            <a:r>
              <a:rPr lang="ru-RU" altLang="ru-UA" b="1" i="1" dirty="0">
                <a:latin typeface="Calibri" panose="020F0502020204030204" pitchFamily="34" charset="0"/>
              </a:rPr>
              <a:t> </a:t>
            </a:r>
            <a:r>
              <a:rPr lang="ru-RU" altLang="ru-UA" b="1" i="1" dirty="0" err="1">
                <a:latin typeface="Calibri" panose="020F0502020204030204" pitchFamily="34" charset="0"/>
              </a:rPr>
              <a:t>дозволяє</a:t>
            </a:r>
            <a:r>
              <a:rPr lang="ru-RU" altLang="ru-UA" b="1" i="1" dirty="0">
                <a:latin typeface="Calibri" panose="020F0502020204030204" pitchFamily="34" charset="0"/>
              </a:rPr>
              <a:t> </a:t>
            </a:r>
            <a:r>
              <a:rPr lang="ru-RU" altLang="ru-UA" b="1" i="1" dirty="0" err="1">
                <a:latin typeface="Calibri" panose="020F0502020204030204" pitchFamily="34" charset="0"/>
              </a:rPr>
              <a:t>відобразити</a:t>
            </a:r>
            <a:r>
              <a:rPr lang="ru-RU" altLang="ru-UA" b="1" i="1" dirty="0">
                <a:latin typeface="Calibri" panose="020F0502020204030204" pitchFamily="34" charset="0"/>
              </a:rPr>
              <a:t> </a:t>
            </a:r>
            <a:r>
              <a:rPr lang="ru-RU" altLang="ru-UA" b="1" i="1" dirty="0" err="1">
                <a:latin typeface="Calibri" panose="020F0502020204030204" pitchFamily="34" charset="0"/>
              </a:rPr>
              <a:t>всі</a:t>
            </a:r>
            <a:r>
              <a:rPr lang="ru-RU" altLang="ru-UA" b="1" i="1" dirty="0">
                <a:latin typeface="Calibri" panose="020F0502020204030204" pitchFamily="34" charset="0"/>
              </a:rPr>
              <a:t> </a:t>
            </a:r>
            <a:r>
              <a:rPr lang="ru-RU" altLang="ru-UA" b="1" i="1" dirty="0" err="1">
                <a:latin typeface="Calibri" panose="020F0502020204030204" pitchFamily="34" charset="0"/>
              </a:rPr>
              <a:t>тонкощі</a:t>
            </a:r>
            <a:r>
              <a:rPr lang="ru-RU" altLang="ru-UA" b="1" i="1" dirty="0">
                <a:latin typeface="Calibri" panose="020F0502020204030204" pitchFamily="34" charset="0"/>
              </a:rPr>
              <a:t> </a:t>
            </a:r>
            <a:r>
              <a:rPr lang="ru-RU" altLang="ru-UA" b="1" i="1" dirty="0" err="1">
                <a:latin typeface="Calibri" panose="020F0502020204030204" pitchFamily="34" charset="0"/>
              </a:rPr>
              <a:t>структури</a:t>
            </a:r>
            <a:r>
              <a:rPr lang="ru-RU" altLang="ru-UA" b="1" i="1" dirty="0">
                <a:latin typeface="Calibri" panose="020F0502020204030204" pitchFamily="34" charset="0"/>
              </a:rPr>
              <a:t>, </a:t>
            </a:r>
            <a:r>
              <a:rPr lang="ru-RU" altLang="ru-UA" b="1" i="1" dirty="0" err="1">
                <a:latin typeface="Calibri" panose="020F0502020204030204" pitchFamily="34" charset="0"/>
              </a:rPr>
              <a:t>передати</a:t>
            </a:r>
            <a:r>
              <a:rPr lang="ru-RU" altLang="ru-UA" b="1" i="1" dirty="0">
                <a:latin typeface="Calibri" panose="020F0502020204030204" pitchFamily="34" charset="0"/>
              </a:rPr>
              <a:t> красу </a:t>
            </a:r>
            <a:r>
              <a:rPr lang="ru-RU" altLang="ru-UA" b="1" i="1" dirty="0" err="1">
                <a:latin typeface="Calibri" panose="020F0502020204030204" pitchFamily="34" charset="0"/>
              </a:rPr>
              <a:t>природних</a:t>
            </a:r>
            <a:r>
              <a:rPr lang="ru-RU" altLang="ru-UA" b="1" i="1" dirty="0">
                <a:latin typeface="Calibri" panose="020F0502020204030204" pitchFamily="34" charset="0"/>
              </a:rPr>
              <a:t> </a:t>
            </a:r>
            <a:r>
              <a:rPr lang="ru-RU" altLang="ru-UA" b="1" i="1" dirty="0" err="1">
                <a:latin typeface="Calibri" panose="020F0502020204030204" pitchFamily="34" charset="0"/>
              </a:rPr>
              <a:t>творінь</a:t>
            </a:r>
            <a:r>
              <a:rPr lang="ru-RU" altLang="ru-UA" b="1" i="1" dirty="0">
                <a:latin typeface="Calibri" panose="020F0502020204030204" pitchFamily="34" charset="0"/>
              </a:rPr>
              <a:t>. </a:t>
            </a:r>
          </a:p>
          <a:p>
            <a:pPr eaLnBrk="1" hangingPunct="1"/>
            <a:endParaRPr lang="ru-RU" altLang="ru-UA" b="1" i="1" dirty="0">
              <a:latin typeface="Calibri" panose="020F0502020204030204" pitchFamily="34" charset="0"/>
            </a:endParaRPr>
          </a:p>
          <a:p>
            <a:pPr eaLnBrk="1" hangingPunct="1"/>
            <a:r>
              <a:rPr lang="ru-RU" altLang="ru-UA" b="1" i="1" dirty="0">
                <a:latin typeface="Calibri" panose="020F0502020204030204" pitchFamily="34" charset="0"/>
              </a:rPr>
              <a:t>Так, конкурс </a:t>
            </a:r>
            <a:r>
              <a:rPr lang="en-US" altLang="ru-UA" b="1" i="1" dirty="0">
                <a:latin typeface="Calibri" panose="020F0502020204030204" pitchFamily="34" charset="0"/>
              </a:rPr>
              <a:t>Nikon Small World </a:t>
            </a:r>
            <a:r>
              <a:rPr lang="ru-RU" altLang="ru-UA" b="1" i="1" dirty="0" err="1">
                <a:latin typeface="Calibri" panose="020F0502020204030204" pitchFamily="34" charset="0"/>
              </a:rPr>
              <a:t>щороку</a:t>
            </a:r>
            <a:r>
              <a:rPr lang="ru-RU" altLang="ru-UA" b="1" i="1" dirty="0">
                <a:latin typeface="Calibri" panose="020F0502020204030204" pitchFamily="34" charset="0"/>
              </a:rPr>
              <a:t> </a:t>
            </a:r>
            <a:r>
              <a:rPr lang="ru-RU" altLang="ru-UA" b="1" i="1" dirty="0" err="1">
                <a:latin typeface="Calibri" panose="020F0502020204030204" pitchFamily="34" charset="0"/>
              </a:rPr>
              <a:t>представляє</a:t>
            </a:r>
            <a:r>
              <a:rPr lang="ru-RU" altLang="ru-UA" b="1" i="1" dirty="0">
                <a:latin typeface="Calibri" panose="020F0502020204030204" pitchFamily="34" charset="0"/>
              </a:rPr>
              <a:t> </a:t>
            </a:r>
            <a:r>
              <a:rPr lang="ru-RU" altLang="ru-UA" b="1" i="1" dirty="0" err="1">
                <a:latin typeface="Calibri" panose="020F0502020204030204" pitchFamily="34" charset="0"/>
              </a:rPr>
              <a:t>кращі</a:t>
            </a:r>
            <a:r>
              <a:rPr lang="ru-RU" altLang="ru-UA" b="1" i="1" dirty="0">
                <a:latin typeface="Calibri" panose="020F0502020204030204" pitchFamily="34" charset="0"/>
              </a:rPr>
              <a:t> </a:t>
            </a:r>
            <a:r>
              <a:rPr lang="ru-RU" altLang="ru-UA" b="1" i="1" dirty="0" err="1">
                <a:latin typeface="Calibri" panose="020F0502020204030204" pitchFamily="34" charset="0"/>
              </a:rPr>
              <a:t>знімки</a:t>
            </a:r>
            <a:r>
              <a:rPr lang="ru-RU" altLang="ru-UA" b="1" i="1" dirty="0">
                <a:latin typeface="Calibri" panose="020F0502020204030204" pitchFamily="34" charset="0"/>
              </a:rPr>
              <a:t>, </a:t>
            </a:r>
            <a:r>
              <a:rPr lang="ru-RU" altLang="ru-UA" b="1" i="1" dirty="0" err="1">
                <a:latin typeface="Calibri" panose="020F0502020204030204" pitchFamily="34" charset="0"/>
              </a:rPr>
              <a:t>зроблені</a:t>
            </a:r>
            <a:r>
              <a:rPr lang="ru-RU" altLang="ru-UA" b="1" i="1" dirty="0">
                <a:latin typeface="Calibri" panose="020F0502020204030204" pitchFamily="34" charset="0"/>
              </a:rPr>
              <a:t> </a:t>
            </a:r>
            <a:r>
              <a:rPr lang="ru-RU" altLang="ru-UA" b="1" i="1" dirty="0" err="1">
                <a:latin typeface="Calibri" panose="020F0502020204030204" pitchFamily="34" charset="0"/>
              </a:rPr>
              <a:t>під</a:t>
            </a:r>
            <a:r>
              <a:rPr lang="ru-RU" altLang="ru-UA" b="1" i="1" dirty="0">
                <a:latin typeface="Calibri" panose="020F0502020204030204" pitchFamily="34" charset="0"/>
              </a:rPr>
              <a:t> </a:t>
            </a:r>
            <a:r>
              <a:rPr lang="ru-RU" altLang="ru-UA" b="1" i="1" dirty="0" err="1">
                <a:latin typeface="Calibri" panose="020F0502020204030204" pitchFamily="34" charset="0"/>
              </a:rPr>
              <a:t>мікроскопом</a:t>
            </a:r>
            <a:r>
              <a:rPr lang="ru-RU" altLang="ru-UA" b="1" i="1" dirty="0">
                <a:latin typeface="Calibri" panose="020F0502020204030204" pitchFamily="34" charset="0"/>
              </a:rPr>
              <a:t>, </a:t>
            </a:r>
            <a:r>
              <a:rPr lang="ru-RU" altLang="ru-UA" b="1" i="1" dirty="0" err="1">
                <a:latin typeface="Calibri" panose="020F0502020204030204" pitchFamily="34" charset="0"/>
              </a:rPr>
              <a:t>які</a:t>
            </a:r>
            <a:r>
              <a:rPr lang="ru-RU" altLang="ru-UA" b="1" i="1" dirty="0">
                <a:latin typeface="Calibri" panose="020F0502020204030204" pitchFamily="34" charset="0"/>
              </a:rPr>
              <a:t> </a:t>
            </a:r>
            <a:r>
              <a:rPr lang="ru-RU" altLang="ru-UA" b="1" i="1" dirty="0" err="1">
                <a:latin typeface="Calibri" panose="020F0502020204030204" pitchFamily="34" charset="0"/>
              </a:rPr>
              <a:t>оцінюються</a:t>
            </a:r>
            <a:r>
              <a:rPr lang="ru-RU" altLang="ru-UA" b="1" i="1" dirty="0">
                <a:latin typeface="Calibri" panose="020F0502020204030204" pitchFamily="34" charset="0"/>
              </a:rPr>
              <a:t> як з точки </a:t>
            </a:r>
            <a:r>
              <a:rPr lang="ru-RU" altLang="ru-UA" b="1" i="1" dirty="0" err="1">
                <a:latin typeface="Calibri" panose="020F0502020204030204" pitchFamily="34" charset="0"/>
              </a:rPr>
              <a:t>зору</a:t>
            </a:r>
            <a:r>
              <a:rPr lang="ru-RU" altLang="ru-UA" b="1" i="1" dirty="0">
                <a:latin typeface="Calibri" panose="020F0502020204030204" pitchFamily="34" charset="0"/>
              </a:rPr>
              <a:t> </a:t>
            </a:r>
            <a:r>
              <a:rPr lang="ru-RU" altLang="ru-UA" b="1" i="1" dirty="0" err="1">
                <a:latin typeface="Calibri" panose="020F0502020204030204" pitchFamily="34" charset="0"/>
              </a:rPr>
              <a:t>мистецтва</a:t>
            </a:r>
            <a:r>
              <a:rPr lang="ru-RU" altLang="ru-UA" b="1" i="1" dirty="0">
                <a:latin typeface="Calibri" panose="020F0502020204030204" pitchFamily="34" charset="0"/>
              </a:rPr>
              <a:t>, так і з </a:t>
            </a:r>
            <a:r>
              <a:rPr lang="ru-RU" altLang="ru-UA" b="1" i="1" dirty="0" err="1">
                <a:latin typeface="Calibri" panose="020F0502020204030204" pitchFamily="34" charset="0"/>
              </a:rPr>
              <a:t>наукової</a:t>
            </a:r>
            <a:r>
              <a:rPr lang="ru-RU" altLang="ru-UA" b="1" i="1" dirty="0">
                <a:latin typeface="Calibri" panose="020F0502020204030204" pitchFamily="34" charset="0"/>
              </a:rPr>
              <a:t> </a:t>
            </a:r>
            <a:r>
              <a:rPr lang="ru-RU" altLang="ru-UA" b="1" i="1" dirty="0" err="1">
                <a:latin typeface="Calibri" panose="020F0502020204030204" pitchFamily="34" charset="0"/>
              </a:rPr>
              <a:t>позиції</a:t>
            </a:r>
            <a:r>
              <a:rPr lang="ru-RU" altLang="ru-UA" b="1" i="1" dirty="0">
                <a:latin typeface="Calibri" panose="020F0502020204030204" pitchFamily="34" charset="0"/>
              </a:rPr>
              <a:t>.</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B43006F-D1B5-2E0A-4656-851C231C7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Содержимое 4" descr="diat.jpg">
            <a:extLst>
              <a:ext uri="{FF2B5EF4-FFF2-40B4-BE49-F238E27FC236}">
                <a16:creationId xmlns:a16="http://schemas.microsoft.com/office/drawing/2014/main" id="{64FB9652-310B-5F6C-D5C9-6BD7210F4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214313"/>
            <a:ext cx="8643938" cy="6000750"/>
          </a:xfrm>
        </p:spPr>
      </p:pic>
      <p:sp>
        <p:nvSpPr>
          <p:cNvPr id="58371" name="Прямоугольник 3">
            <a:extLst>
              <a:ext uri="{FF2B5EF4-FFF2-40B4-BE49-F238E27FC236}">
                <a16:creationId xmlns:a16="http://schemas.microsoft.com/office/drawing/2014/main" id="{DA78CE23-6D8F-75E2-355C-B6984E60A702}"/>
              </a:ext>
            </a:extLst>
          </p:cNvPr>
          <p:cNvSpPr>
            <a:spLocks noChangeArrowheads="1"/>
          </p:cNvSpPr>
          <p:nvPr/>
        </p:nvSpPr>
        <p:spPr bwMode="auto">
          <a:xfrm>
            <a:off x="2024063" y="62150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Діатомові водорості на червоній морській водорості.</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AF0434A-C333-0632-B789-07015A07A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Объект 3">
            <a:extLst>
              <a:ext uri="{FF2B5EF4-FFF2-40B4-BE49-F238E27FC236}">
                <a16:creationId xmlns:a16="http://schemas.microsoft.com/office/drawing/2014/main" id="{851B6A74-1AF3-8352-92A0-31A405A05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232"/>
          <a:stretch>
            <a:fillRect/>
          </a:stretch>
        </p:blipFill>
        <p:spPr>
          <a:xfrm>
            <a:off x="1687513" y="908051"/>
            <a:ext cx="8856662" cy="5757863"/>
          </a:xfrm>
        </p:spPr>
      </p:pic>
      <p:pic>
        <p:nvPicPr>
          <p:cNvPr id="21507" name="Объект 3">
            <a:extLst>
              <a:ext uri="{FF2B5EF4-FFF2-40B4-BE49-F238E27FC236}">
                <a16:creationId xmlns:a16="http://schemas.microsoft.com/office/drawing/2014/main" id="{C8142FCF-4844-E606-C804-4E65868C3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41276"/>
            <a:ext cx="29114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BCB677AD-AE5B-857F-7701-8930EBFF5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3">
            <a:extLst>
              <a:ext uri="{FF2B5EF4-FFF2-40B4-BE49-F238E27FC236}">
                <a16:creationId xmlns:a16="http://schemas.microsoft.com/office/drawing/2014/main" id="{30F656AC-3D0A-000F-BB38-83C70FF6CDD1}"/>
              </a:ext>
            </a:extLst>
          </p:cNvPr>
          <p:cNvSpPr>
            <a:spLocks noChangeArrowheads="1"/>
          </p:cNvSpPr>
          <p:nvPr/>
        </p:nvSpPr>
        <p:spPr bwMode="auto">
          <a:xfrm>
            <a:off x="2309813" y="285751"/>
            <a:ext cx="7421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800" b="1" i="1">
                <a:latin typeface="Calibri" panose="020F0502020204030204" pitchFamily="34" charset="0"/>
              </a:rPr>
              <a:t>Клостеріум, діатомові водорості і спірогира</a:t>
            </a:r>
          </a:p>
        </p:txBody>
      </p:sp>
      <p:pic>
        <p:nvPicPr>
          <p:cNvPr id="59395" name="Рисунок 4" descr="closterium.jpg">
            <a:extLst>
              <a:ext uri="{FF2B5EF4-FFF2-40B4-BE49-F238E27FC236}">
                <a16:creationId xmlns:a16="http://schemas.microsoft.com/office/drawing/2014/main" id="{4453860C-6B30-7B8D-DBCE-0123CAB5C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874714"/>
            <a:ext cx="828675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CD3243E-9275-667E-F37C-783A92A97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Содержимое 4" descr="mor.jpg">
            <a:extLst>
              <a:ext uri="{FF2B5EF4-FFF2-40B4-BE49-F238E27FC236}">
                <a16:creationId xmlns:a16="http://schemas.microsoft.com/office/drawing/2014/main" id="{472B8E7F-39FA-E5D7-33AC-636EEDDE90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723" y="934221"/>
            <a:ext cx="8718550" cy="5715000"/>
          </a:xfrm>
        </p:spPr>
      </p:pic>
      <p:sp>
        <p:nvSpPr>
          <p:cNvPr id="60419" name="Прямоугольник 3">
            <a:extLst>
              <a:ext uri="{FF2B5EF4-FFF2-40B4-BE49-F238E27FC236}">
                <a16:creationId xmlns:a16="http://schemas.microsoft.com/office/drawing/2014/main" id="{9AEA479E-5B78-75FA-80CD-154E59526948}"/>
              </a:ext>
            </a:extLst>
          </p:cNvPr>
          <p:cNvSpPr>
            <a:spLocks noChangeArrowheads="1"/>
          </p:cNvSpPr>
          <p:nvPr/>
        </p:nvSpPr>
        <p:spPr bwMode="auto">
          <a:xfrm>
            <a:off x="1881188" y="1"/>
            <a:ext cx="8786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Морські діатомові водорості  сполучені з </a:t>
            </a:r>
            <a:r>
              <a:rPr lang="en-US" altLang="ru-UA" sz="2400" b="1" i="1">
                <a:latin typeface="Calibri" panose="020F0502020204030204" pitchFamily="34" charset="0"/>
              </a:rPr>
              <a:t>- </a:t>
            </a:r>
            <a:r>
              <a:rPr lang="ru-RU" altLang="ru-UA" sz="2400" b="1" i="1">
                <a:latin typeface="Calibri" panose="020F0502020204030204" pitchFamily="34" charset="0"/>
              </a:rPr>
              <a:t>червоними морськими водоростями. Збільшення – 100х</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9FEA320-AF1F-B26A-AC49-8D3CEDD2B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a:extLst>
              <a:ext uri="{FF2B5EF4-FFF2-40B4-BE49-F238E27FC236}">
                <a16:creationId xmlns:a16="http://schemas.microsoft.com/office/drawing/2014/main" id="{3FD27CF2-6350-79EF-7939-7E694993735D}"/>
              </a:ext>
            </a:extLst>
          </p:cNvPr>
          <p:cNvSpPr>
            <a:spLocks noGrp="1" noChangeArrowheads="1"/>
          </p:cNvSpPr>
          <p:nvPr>
            <p:ph type="title"/>
          </p:nvPr>
        </p:nvSpPr>
        <p:spPr/>
        <p:txBody>
          <a:bodyPr/>
          <a:lstStyle/>
          <a:p>
            <a:r>
              <a:rPr lang="uk-UA" altLang="ru-UA" b="1">
                <a:solidFill>
                  <a:srgbClr val="FF0000"/>
                </a:solidFill>
              </a:rPr>
              <a:t>Відділ бурі водорості (</a:t>
            </a:r>
            <a:r>
              <a:rPr lang="en-US" altLang="ru-UA" b="1">
                <a:solidFill>
                  <a:srgbClr val="FF0000"/>
                </a:solidFill>
              </a:rPr>
              <a:t>Phaeophyta</a:t>
            </a:r>
            <a:r>
              <a:rPr lang="uk-UA" altLang="ru-UA" b="1">
                <a:solidFill>
                  <a:srgbClr val="FF0000"/>
                </a:solidFill>
              </a:rPr>
              <a:t>)</a:t>
            </a:r>
            <a:endParaRPr lang="ru-RU" altLang="ru-UA"/>
          </a:p>
        </p:txBody>
      </p:sp>
      <p:sp>
        <p:nvSpPr>
          <p:cNvPr id="61443" name="Rectangle 17">
            <a:extLst>
              <a:ext uri="{FF2B5EF4-FFF2-40B4-BE49-F238E27FC236}">
                <a16:creationId xmlns:a16="http://schemas.microsoft.com/office/drawing/2014/main" id="{920B83D8-6BE6-F7E0-DABA-226FCEA82D0B}"/>
              </a:ext>
            </a:extLst>
          </p:cNvPr>
          <p:cNvSpPr>
            <a:spLocks noGrp="1" noChangeArrowheads="1"/>
          </p:cNvSpPr>
          <p:nvPr>
            <p:ph idx="1"/>
          </p:nvPr>
        </p:nvSpPr>
        <p:spPr/>
        <p:txBody>
          <a:bodyPr/>
          <a:lstStyle/>
          <a:p>
            <a:pPr eaLnBrk="1" hangingPunct="1"/>
            <a:r>
              <a:rPr lang="ru-RU" altLang="ru-UA" b="1"/>
              <a:t>Клас</a:t>
            </a:r>
            <a:r>
              <a:rPr lang="en-US" altLang="ru-UA" b="1"/>
              <a:t> </a:t>
            </a:r>
            <a:r>
              <a:rPr lang="en-US" altLang="ru-UA" b="1" i="1"/>
              <a:t>Phaeosoosporophyceae</a:t>
            </a:r>
            <a:endParaRPr lang="en-US" altLang="ru-UA" b="1"/>
          </a:p>
          <a:p>
            <a:pPr eaLnBrk="1" hangingPunct="1"/>
            <a:r>
              <a:rPr lang="ru-RU" altLang="ru-UA"/>
              <a:t>Порядок </a:t>
            </a:r>
            <a:r>
              <a:rPr lang="en-US" altLang="ru-UA"/>
              <a:t>E</a:t>
            </a:r>
            <a:r>
              <a:rPr lang="uk-UA" altLang="ru-UA"/>
              <a:t>ктокарпові</a:t>
            </a:r>
            <a:r>
              <a:rPr lang="en-US" altLang="ru-UA"/>
              <a:t>-</a:t>
            </a:r>
            <a:r>
              <a:rPr lang="en-US" altLang="ru-UA" i="1"/>
              <a:t>Ectocarpales</a:t>
            </a:r>
          </a:p>
          <a:p>
            <a:pPr eaLnBrk="1" hangingPunct="1"/>
            <a:r>
              <a:rPr lang="ru-RU" altLang="ru-UA"/>
              <a:t>Порядок</a:t>
            </a:r>
            <a:r>
              <a:rPr lang="en-US" altLang="ru-UA"/>
              <a:t> </a:t>
            </a:r>
            <a:r>
              <a:rPr lang="uk-UA" altLang="ru-UA"/>
              <a:t>Діктіотові </a:t>
            </a:r>
            <a:r>
              <a:rPr lang="en-US" altLang="ru-UA"/>
              <a:t>-</a:t>
            </a:r>
            <a:r>
              <a:rPr lang="en-US" altLang="ru-UA" i="1"/>
              <a:t>Dictiotales</a:t>
            </a:r>
            <a:r>
              <a:rPr lang="ru-RU" altLang="ru-UA"/>
              <a:t> </a:t>
            </a:r>
            <a:endParaRPr lang="en-US" altLang="ru-UA"/>
          </a:p>
          <a:p>
            <a:pPr eaLnBrk="1" hangingPunct="1"/>
            <a:r>
              <a:rPr lang="ru-RU" altLang="ru-UA"/>
              <a:t>Порядок </a:t>
            </a:r>
            <a:r>
              <a:rPr lang="uk-UA" altLang="ru-UA"/>
              <a:t>Кутлерові - </a:t>
            </a:r>
            <a:r>
              <a:rPr lang="en-US" altLang="ru-UA" i="1"/>
              <a:t>Cutleriales</a:t>
            </a:r>
            <a:r>
              <a:rPr lang="ru-RU" altLang="ru-UA"/>
              <a:t> </a:t>
            </a:r>
            <a:endParaRPr lang="en-US" altLang="ru-UA"/>
          </a:p>
          <a:p>
            <a:pPr eaLnBrk="1" hangingPunct="1"/>
            <a:r>
              <a:rPr lang="ru-RU" altLang="ru-UA"/>
              <a:t>Порядок </a:t>
            </a:r>
            <a:r>
              <a:rPr lang="uk-UA" altLang="ru-UA"/>
              <a:t>Ламінарієві - </a:t>
            </a:r>
            <a:r>
              <a:rPr lang="en-US" altLang="ru-UA" i="1"/>
              <a:t>Lamanariales</a:t>
            </a:r>
            <a:r>
              <a:rPr lang="ru-RU" altLang="ru-UA"/>
              <a:t> </a:t>
            </a:r>
          </a:p>
          <a:p>
            <a:pPr eaLnBrk="1" hangingPunct="1"/>
            <a:r>
              <a:rPr lang="uk-UA" altLang="ru-UA" b="1"/>
              <a:t>Клас </a:t>
            </a:r>
            <a:r>
              <a:rPr lang="en-US" altLang="ru-UA" b="1" i="1"/>
              <a:t>Cyclosporophyceae</a:t>
            </a:r>
            <a:r>
              <a:rPr lang="en-US" altLang="ru-UA" b="1"/>
              <a:t> </a:t>
            </a:r>
            <a:endParaRPr lang="ru-RU" altLang="ru-UA" b="1"/>
          </a:p>
          <a:p>
            <a:pPr eaLnBrk="1" hangingPunct="1"/>
            <a:r>
              <a:rPr lang="uk-UA" altLang="ru-UA"/>
              <a:t>Порядок Фукусові</a:t>
            </a:r>
            <a:r>
              <a:rPr lang="uk-UA" altLang="ru-UA" b="1"/>
              <a:t> – </a:t>
            </a:r>
            <a:r>
              <a:rPr lang="en-US" altLang="ru-UA" i="1"/>
              <a:t>Fucales</a:t>
            </a:r>
            <a:endParaRPr lang="ru-RU" altLang="ru-UA" i="1"/>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E29FBCBF-7867-5BB3-50F4-AE6F0E456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Прямоугольник 3">
            <a:extLst>
              <a:ext uri="{FF2B5EF4-FFF2-40B4-BE49-F238E27FC236}">
                <a16:creationId xmlns:a16="http://schemas.microsoft.com/office/drawing/2014/main" id="{3F0A8046-D0DA-36A4-D74E-EE3CF4E2DAF3}"/>
              </a:ext>
            </a:extLst>
          </p:cNvPr>
          <p:cNvSpPr>
            <a:spLocks noChangeArrowheads="1"/>
          </p:cNvSpPr>
          <p:nvPr/>
        </p:nvSpPr>
        <p:spPr bwMode="auto">
          <a:xfrm>
            <a:off x="2359637" y="43267"/>
            <a:ext cx="8643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dirty="0">
                <a:latin typeface="Calibri" panose="020F0502020204030204" pitchFamily="34" charset="0"/>
              </a:rPr>
              <a:t>До відділу Бурі водорості належать 2000 видів організмів, у хлоропластах яких, крім хлорофілу, є ще жовті та бурі пігменти. </a:t>
            </a:r>
          </a:p>
          <a:p>
            <a:pPr eaLnBrk="1" hangingPunct="1"/>
            <a:endParaRPr lang="uk-UA" altLang="ru-UA" b="1" i="1" dirty="0">
              <a:latin typeface="Calibri" panose="020F0502020204030204" pitchFamily="34" charset="0"/>
            </a:endParaRPr>
          </a:p>
        </p:txBody>
      </p:sp>
      <p:sp>
        <p:nvSpPr>
          <p:cNvPr id="62467" name="Прямоугольник 4">
            <a:extLst>
              <a:ext uri="{FF2B5EF4-FFF2-40B4-BE49-F238E27FC236}">
                <a16:creationId xmlns:a16="http://schemas.microsoft.com/office/drawing/2014/main" id="{5DD2A24A-8233-84CD-3E19-9A63E65C7F4D}"/>
              </a:ext>
            </a:extLst>
          </p:cNvPr>
          <p:cNvSpPr>
            <a:spLocks noChangeArrowheads="1"/>
          </p:cNvSpPr>
          <p:nvPr/>
        </p:nvSpPr>
        <p:spPr bwMode="auto">
          <a:xfrm>
            <a:off x="2288199" y="885092"/>
            <a:ext cx="871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a:latin typeface="Calibri" panose="020F0502020204030204" pitchFamily="34" charset="0"/>
              </a:rPr>
              <a:t>Переважним середовищем існування бурих водоростей є холодні моря Північної і Південної півкулі. В Україні вони зустрічаються в Чорному та Азовському </a:t>
            </a:r>
            <a:r>
              <a:rPr lang="uk-UA" altLang="ru-UA" b="1">
                <a:latin typeface="Calibri" panose="020F0502020204030204" pitchFamily="34" charset="0"/>
              </a:rPr>
              <a:t>морях.</a:t>
            </a:r>
            <a:r>
              <a:rPr lang="uk-UA" altLang="ru-UA">
                <a:latin typeface="Calibri" panose="020F0502020204030204" pitchFamily="34" charset="0"/>
              </a:rPr>
              <a:t> </a:t>
            </a:r>
            <a:endParaRPr lang="ru-RU" altLang="ru-UA">
              <a:latin typeface="Calibri" panose="020F0502020204030204" pitchFamily="34" charset="0"/>
            </a:endParaRPr>
          </a:p>
        </p:txBody>
      </p:sp>
      <p:sp>
        <p:nvSpPr>
          <p:cNvPr id="62468" name="Прямоугольник 5">
            <a:extLst>
              <a:ext uri="{FF2B5EF4-FFF2-40B4-BE49-F238E27FC236}">
                <a16:creationId xmlns:a16="http://schemas.microsoft.com/office/drawing/2014/main" id="{57E3D627-3BDF-B8A6-57E5-FB0B51569BF5}"/>
              </a:ext>
            </a:extLst>
          </p:cNvPr>
          <p:cNvSpPr>
            <a:spLocks noChangeArrowheads="1"/>
          </p:cNvSpPr>
          <p:nvPr/>
        </p:nvSpPr>
        <p:spPr bwMode="auto">
          <a:xfrm>
            <a:off x="1738314" y="6286501"/>
            <a:ext cx="871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400"/>
              <a:t>переважно макроскопічні, поширені в основному в морях</a:t>
            </a:r>
            <a:r>
              <a:rPr lang="uk-UA" altLang="ru-UA" sz="2400" b="1" i="1">
                <a:latin typeface="Calibri" panose="020F0502020204030204" pitchFamily="34" charset="0"/>
              </a:rPr>
              <a:t> </a:t>
            </a:r>
            <a:endParaRPr lang="ru-RU" altLang="ru-UA" sz="2400" b="1" i="1">
              <a:latin typeface="Calibri" panose="020F0502020204030204" pitchFamily="34" charset="0"/>
            </a:endParaRPr>
          </a:p>
        </p:txBody>
      </p:sp>
      <p:pic>
        <p:nvPicPr>
          <p:cNvPr id="62469" name="Picture 6" descr="02030207">
            <a:extLst>
              <a:ext uri="{FF2B5EF4-FFF2-40B4-BE49-F238E27FC236}">
                <a16:creationId xmlns:a16="http://schemas.microsoft.com/office/drawing/2014/main" id="{EBC3F5DE-5022-780E-7E62-4D28E4B6E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643063"/>
            <a:ext cx="7429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77888869-F162-55FC-71CA-A4AB5BE03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Прямоугольник 3">
            <a:extLst>
              <a:ext uri="{FF2B5EF4-FFF2-40B4-BE49-F238E27FC236}">
                <a16:creationId xmlns:a16="http://schemas.microsoft.com/office/drawing/2014/main" id="{9A7A4159-7486-94A0-D465-F72E4E067773}"/>
              </a:ext>
            </a:extLst>
          </p:cNvPr>
          <p:cNvSpPr>
            <a:spLocks noChangeArrowheads="1"/>
          </p:cNvSpPr>
          <p:nvPr/>
        </p:nvSpPr>
        <p:spPr bwMode="auto">
          <a:xfrm>
            <a:off x="1927757" y="361158"/>
            <a:ext cx="421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000" b="1" i="1" dirty="0">
                <a:latin typeface="Calibri" panose="020F0502020204030204" pitchFamily="34" charset="0"/>
              </a:rPr>
              <a:t>Вони найбільш високоорганізовані. </a:t>
            </a:r>
            <a:endParaRPr lang="ru-RU" altLang="ru-UA" sz="2000" b="1" i="1" dirty="0">
              <a:latin typeface="Calibri" panose="020F0502020204030204" pitchFamily="34" charset="0"/>
            </a:endParaRPr>
          </a:p>
        </p:txBody>
      </p:sp>
      <p:sp>
        <p:nvSpPr>
          <p:cNvPr id="63491" name="Прямоугольник 4">
            <a:extLst>
              <a:ext uri="{FF2B5EF4-FFF2-40B4-BE49-F238E27FC236}">
                <a16:creationId xmlns:a16="http://schemas.microsoft.com/office/drawing/2014/main" id="{FA3C9E2A-3D9B-791E-C06F-E4C34A6E922B}"/>
              </a:ext>
            </a:extLst>
          </p:cNvPr>
          <p:cNvSpPr>
            <a:spLocks noChangeArrowheads="1"/>
          </p:cNvSpPr>
          <p:nvPr/>
        </p:nvSpPr>
        <p:spPr bwMode="auto">
          <a:xfrm>
            <a:off x="1881188" y="857251"/>
            <a:ext cx="4000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dirty="0" err="1">
                <a:latin typeface="Calibri" panose="020F0502020204030204" pitchFamily="34" charset="0"/>
              </a:rPr>
              <a:t>Таломи</a:t>
            </a:r>
            <a:r>
              <a:rPr lang="uk-UA" altLang="ru-UA" b="1" i="1" dirty="0">
                <a:latin typeface="Calibri" panose="020F0502020204030204" pitchFamily="34" charset="0"/>
              </a:rPr>
              <a:t> мають буре забарвлення завдяки наявності </a:t>
            </a:r>
            <a:r>
              <a:rPr lang="uk-UA" altLang="ru-UA" b="1" i="1" dirty="0" err="1">
                <a:latin typeface="Calibri" panose="020F0502020204030204" pitchFamily="34" charset="0"/>
              </a:rPr>
              <a:t>фукоксантину</a:t>
            </a:r>
            <a:r>
              <a:rPr lang="uk-UA" altLang="ru-UA" b="1" i="1" dirty="0">
                <a:latin typeface="Calibri" panose="020F0502020204030204" pitchFamily="34" charset="0"/>
              </a:rPr>
              <a:t> і хлорофілу.</a:t>
            </a:r>
            <a:endParaRPr lang="ru-RU" altLang="ru-UA" b="1" i="1" dirty="0">
              <a:latin typeface="Calibri" panose="020F0502020204030204" pitchFamily="34" charset="0"/>
            </a:endParaRPr>
          </a:p>
          <a:p>
            <a:pPr eaLnBrk="1" hangingPunct="1"/>
            <a:r>
              <a:rPr lang="uk-UA" altLang="ru-UA" b="1" i="1" dirty="0">
                <a:latin typeface="Calibri" panose="020F0502020204030204" pitchFamily="34" charset="0"/>
              </a:rPr>
              <a:t>Розмножуються вегетативно частинами талому. Безстатево за допомогою спор і статево, тобто за допомогою статевих клітин-гамет.</a:t>
            </a:r>
            <a:endParaRPr lang="ru-RU" altLang="ru-UA" b="1" i="1" dirty="0">
              <a:latin typeface="Calibri" panose="020F0502020204030204" pitchFamily="34" charset="0"/>
            </a:endParaRPr>
          </a:p>
        </p:txBody>
      </p:sp>
      <p:pic>
        <p:nvPicPr>
          <p:cNvPr id="63492" name="Рисунок 2" descr="макроцистис 2.jpg">
            <a:extLst>
              <a:ext uri="{FF2B5EF4-FFF2-40B4-BE49-F238E27FC236}">
                <a16:creationId xmlns:a16="http://schemas.microsoft.com/office/drawing/2014/main" id="{56E2229A-97A6-32B3-1665-8A67D25B1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4313"/>
            <a:ext cx="432435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descr="C:\Documents and Settings\Admin\Рабочий стол\Новая папка\шестому классу\водоросли\готовые\макроцистис внешность 2.jpg">
            <a:extLst>
              <a:ext uri="{FF2B5EF4-FFF2-40B4-BE49-F238E27FC236}">
                <a16:creationId xmlns:a16="http://schemas.microsoft.com/office/drawing/2014/main" id="{575D3F92-BDC2-9656-DA08-774ED88D4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4000501"/>
            <a:ext cx="40005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1D94EC51-9B67-FD8D-A54A-0183880351D3}"/>
              </a:ext>
            </a:extLst>
          </p:cNvPr>
          <p:cNvSpPr/>
          <p:nvPr/>
        </p:nvSpPr>
        <p:spPr>
          <a:xfrm>
            <a:off x="7167563" y="6000751"/>
            <a:ext cx="2551112" cy="461963"/>
          </a:xfrm>
          <a:prstGeom prst="rect">
            <a:avLst/>
          </a:prstGeom>
        </p:spPr>
        <p:txBody>
          <a:bodyPr wrap="none">
            <a:spAutoFit/>
          </a:bodyPr>
          <a:lstStyle/>
          <a:p>
            <a:pPr>
              <a:defRPr/>
            </a:pPr>
            <a:r>
              <a:rPr lang="ru-RU" sz="2400" b="1" i="1" dirty="0" err="1">
                <a:effectLst>
                  <a:outerShdw blurRad="38100" dist="38100" dir="2700000" algn="tl">
                    <a:srgbClr val="000000">
                      <a:alpha val="43137"/>
                    </a:srgbClr>
                  </a:outerShdw>
                </a:effectLst>
                <a:latin typeface="Bookman Old Style" pitchFamily="18" charset="0"/>
              </a:rPr>
              <a:t>Макроцистіс</a:t>
            </a:r>
            <a:r>
              <a:rPr lang="ru-RU" sz="2400" b="1" i="1" dirty="0">
                <a:effectLst>
                  <a:outerShdw blurRad="38100" dist="38100" dir="2700000" algn="tl">
                    <a:srgbClr val="000000">
                      <a:alpha val="43137"/>
                    </a:srgbClr>
                  </a:outerShdw>
                </a:effectLst>
                <a:latin typeface="Bookman Old Style" pitchFamily="18" charset="0"/>
              </a:rPr>
              <a:t> </a:t>
            </a:r>
            <a:endParaRPr lang="ru-RU" sz="2400" i="1" dirty="0"/>
          </a:p>
        </p:txBody>
      </p:sp>
      <p:sp>
        <p:nvSpPr>
          <p:cNvPr id="63495" name="Прямоугольник 8">
            <a:extLst>
              <a:ext uri="{FF2B5EF4-FFF2-40B4-BE49-F238E27FC236}">
                <a16:creationId xmlns:a16="http://schemas.microsoft.com/office/drawing/2014/main" id="{862D576D-419D-2E5F-40D2-E3417B39CF2B}"/>
              </a:ext>
            </a:extLst>
          </p:cNvPr>
          <p:cNvSpPr>
            <a:spLocks noChangeArrowheads="1"/>
          </p:cNvSpPr>
          <p:nvPr/>
        </p:nvSpPr>
        <p:spPr bwMode="auto">
          <a:xfrm>
            <a:off x="1809750" y="3357563"/>
            <a:ext cx="407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Довжина до 60 м і виростає в день на 45 - 60 см. </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EE509B-2C66-4D8C-104B-9D57A0B44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10">
            <a:extLst>
              <a:ext uri="{FF2B5EF4-FFF2-40B4-BE49-F238E27FC236}">
                <a16:creationId xmlns:a16="http://schemas.microsoft.com/office/drawing/2014/main" id="{4F3A4506-DA53-5A66-986F-FDEE27E3BE9D}"/>
              </a:ext>
            </a:extLst>
          </p:cNvPr>
          <p:cNvSpPr>
            <a:spLocks noGrp="1" noChangeArrowheads="1"/>
          </p:cNvSpPr>
          <p:nvPr>
            <p:ph type="title" idx="4294967295"/>
          </p:nvPr>
        </p:nvSpPr>
        <p:spPr>
          <a:xfrm>
            <a:off x="1524000" y="762000"/>
            <a:ext cx="6324600" cy="1143000"/>
          </a:xfrm>
        </p:spPr>
        <p:txBody>
          <a:bodyPr/>
          <a:lstStyle/>
          <a:p>
            <a:pPr eaLnBrk="1" hangingPunct="1"/>
            <a:r>
              <a:rPr lang="ru-RU" altLang="ru-UA"/>
              <a:t>Порядок - </a:t>
            </a:r>
            <a:r>
              <a:rPr lang="en-US" altLang="ru-UA"/>
              <a:t>Laminariales </a:t>
            </a:r>
            <a:endParaRPr lang="ru-RU" altLang="ru-UA"/>
          </a:p>
        </p:txBody>
      </p:sp>
      <p:sp>
        <p:nvSpPr>
          <p:cNvPr id="64515" name="Rectangle 12">
            <a:extLst>
              <a:ext uri="{FF2B5EF4-FFF2-40B4-BE49-F238E27FC236}">
                <a16:creationId xmlns:a16="http://schemas.microsoft.com/office/drawing/2014/main" id="{D0F507E2-9B7F-22EB-33A1-22280DDF1C5E}"/>
              </a:ext>
            </a:extLst>
          </p:cNvPr>
          <p:cNvSpPr>
            <a:spLocks noGrp="1" noChangeArrowheads="1"/>
          </p:cNvSpPr>
          <p:nvPr>
            <p:ph sz="quarter" idx="4294967295"/>
          </p:nvPr>
        </p:nvSpPr>
        <p:spPr>
          <a:xfrm>
            <a:off x="6897688" y="2743200"/>
            <a:ext cx="3770312" cy="1411288"/>
          </a:xfrm>
        </p:spPr>
        <p:txBody>
          <a:bodyPr/>
          <a:lstStyle/>
          <a:p>
            <a:pPr eaLnBrk="1" hangingPunct="1">
              <a:spcBef>
                <a:spcPct val="0"/>
              </a:spcBef>
              <a:buFontTx/>
              <a:buNone/>
            </a:pPr>
            <a:r>
              <a:rPr lang="en-US" altLang="ru-UA" sz="2000"/>
              <a:t>                                Lessonia </a:t>
            </a:r>
            <a:endParaRPr lang="ru-RU" altLang="ru-UA" sz="2000"/>
          </a:p>
          <a:p>
            <a:pPr eaLnBrk="1" hangingPunct="1"/>
            <a:r>
              <a:rPr lang="en-US" altLang="ru-UA" sz="2000"/>
              <a:t> </a:t>
            </a:r>
            <a:endParaRPr lang="ru-RU" altLang="ru-UA" sz="2000"/>
          </a:p>
        </p:txBody>
      </p:sp>
      <p:pic>
        <p:nvPicPr>
          <p:cNvPr id="64516" name="Picture 14" descr="macrocistis 2">
            <a:extLst>
              <a:ext uri="{FF2B5EF4-FFF2-40B4-BE49-F238E27FC236}">
                <a16:creationId xmlns:a16="http://schemas.microsoft.com/office/drawing/2014/main" id="{61201F3A-EB4C-320E-A352-2881327FA5A6}"/>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553200" y="3929063"/>
            <a:ext cx="4114800" cy="2813050"/>
          </a:xfrm>
        </p:spPr>
      </p:pic>
      <p:pic>
        <p:nvPicPr>
          <p:cNvPr id="64517" name="Picture 9" descr="lessonia">
            <a:extLst>
              <a:ext uri="{FF2B5EF4-FFF2-40B4-BE49-F238E27FC236}">
                <a16:creationId xmlns:a16="http://schemas.microsoft.com/office/drawing/2014/main" id="{D7ABAF8F-F5BD-A852-30BB-0AED7FEE0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064" y="0"/>
            <a:ext cx="29289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16">
            <a:extLst>
              <a:ext uri="{FF2B5EF4-FFF2-40B4-BE49-F238E27FC236}">
                <a16:creationId xmlns:a16="http://schemas.microsoft.com/office/drawing/2014/main" id="{006C8DA1-958C-81E8-3A1F-A4787DA315DD}"/>
              </a:ext>
            </a:extLst>
          </p:cNvPr>
          <p:cNvSpPr txBox="1">
            <a:spLocks noChangeArrowheads="1"/>
          </p:cNvSpPr>
          <p:nvPr/>
        </p:nvSpPr>
        <p:spPr bwMode="auto">
          <a:xfrm>
            <a:off x="6400800" y="2286001"/>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endParaRPr lang="ru-UA" altLang="ru-UA">
              <a:latin typeface="Tahoma" panose="020B0604030504040204" pitchFamily="34" charset="0"/>
            </a:endParaRPr>
          </a:p>
        </p:txBody>
      </p:sp>
      <p:sp>
        <p:nvSpPr>
          <p:cNvPr id="64519" name="Text Box 17">
            <a:extLst>
              <a:ext uri="{FF2B5EF4-FFF2-40B4-BE49-F238E27FC236}">
                <a16:creationId xmlns:a16="http://schemas.microsoft.com/office/drawing/2014/main" id="{093BB16B-CB70-5A3D-40C1-A5EB321DC431}"/>
              </a:ext>
            </a:extLst>
          </p:cNvPr>
          <p:cNvSpPr txBox="1">
            <a:spLocks noChangeArrowheads="1"/>
          </p:cNvSpPr>
          <p:nvPr/>
        </p:nvSpPr>
        <p:spPr bwMode="auto">
          <a:xfrm>
            <a:off x="8077201" y="4572001"/>
            <a:ext cx="1414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ru-UA" sz="1400" b="1">
                <a:solidFill>
                  <a:schemeClr val="bg1"/>
                </a:solidFill>
                <a:latin typeface="Tahoma" panose="020B0604030504040204" pitchFamily="34" charset="0"/>
              </a:rPr>
              <a:t>Macrocystis</a:t>
            </a:r>
            <a:r>
              <a:rPr lang="en-US" altLang="ru-UA">
                <a:latin typeface="Tahoma" panose="020B0604030504040204" pitchFamily="34" charset="0"/>
              </a:rPr>
              <a:t> </a:t>
            </a:r>
            <a:endParaRPr lang="ru-RU" altLang="ru-UA">
              <a:latin typeface="Tahoma" panose="020B0604030504040204" pitchFamily="34" charset="0"/>
            </a:endParaRPr>
          </a:p>
        </p:txBody>
      </p:sp>
      <p:pic>
        <p:nvPicPr>
          <p:cNvPr id="64520" name="Picture 19" descr="44397679_Laminaria_3">
            <a:extLst>
              <a:ext uri="{FF2B5EF4-FFF2-40B4-BE49-F238E27FC236}">
                <a16:creationId xmlns:a16="http://schemas.microsoft.com/office/drawing/2014/main" id="{D90C2A4D-D8C5-29EF-6FE1-82C010E1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9" y="2571750"/>
            <a:ext cx="45418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2BF877A-8E4C-BEC6-3609-3BDD869AE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ольник 3">
            <a:extLst>
              <a:ext uri="{FF2B5EF4-FFF2-40B4-BE49-F238E27FC236}">
                <a16:creationId xmlns:a16="http://schemas.microsoft.com/office/drawing/2014/main" id="{1E49A81F-0F2E-32C2-BFD7-8C061F0813B6}"/>
              </a:ext>
            </a:extLst>
          </p:cNvPr>
          <p:cNvSpPr>
            <a:spLocks noChangeArrowheads="1"/>
          </p:cNvSpPr>
          <p:nvPr/>
        </p:nvSpPr>
        <p:spPr bwMode="auto">
          <a:xfrm>
            <a:off x="1881188" y="714376"/>
            <a:ext cx="42862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dirty="0" err="1">
                <a:latin typeface="Calibri" panose="020F0502020204030204" pitchFamily="34" charset="0"/>
              </a:rPr>
              <a:t>Ця</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водорість</a:t>
            </a:r>
            <a:r>
              <a:rPr lang="ru-RU" altLang="ru-UA" sz="2000" b="1" i="1" dirty="0">
                <a:latin typeface="Calibri" panose="020F0502020204030204" pitchFamily="34" charset="0"/>
              </a:rPr>
              <a:t> - </a:t>
            </a:r>
            <a:r>
              <a:rPr lang="ru-RU" altLang="ru-UA" sz="2000" b="1" i="1" dirty="0" err="1">
                <a:latin typeface="Calibri" panose="020F0502020204030204" pitchFamily="34" charset="0"/>
              </a:rPr>
              <a:t>самий</a:t>
            </a:r>
            <a:r>
              <a:rPr lang="ru-RU" altLang="ru-UA" sz="2000" b="1" i="1" dirty="0">
                <a:latin typeface="Calibri" panose="020F0502020204030204" pitchFamily="34" charset="0"/>
              </a:rPr>
              <a:t> великий </a:t>
            </a:r>
            <a:r>
              <a:rPr lang="ru-RU" altLang="ru-UA" sz="2000" b="1" i="1" dirty="0" err="1">
                <a:latin typeface="Calibri" panose="020F0502020204030204" pitchFamily="34" charset="0"/>
              </a:rPr>
              <a:t>організм</a:t>
            </a:r>
            <a:r>
              <a:rPr lang="ru-RU" altLang="ru-UA" sz="2000" b="1" i="1" dirty="0">
                <a:latin typeface="Calibri" panose="020F0502020204030204" pitchFamily="34" charset="0"/>
              </a:rPr>
              <a:t>, </a:t>
            </a:r>
            <a:r>
              <a:rPr lang="ru-RU" altLang="ru-UA" sz="2000" b="1" i="1" dirty="0" err="1">
                <a:latin typeface="Calibri" panose="020F0502020204030204" pitchFamily="34" charset="0"/>
              </a:rPr>
              <a:t>що</a:t>
            </a:r>
            <a:r>
              <a:rPr lang="ru-RU" altLang="ru-UA" sz="2000" b="1" i="1" dirty="0">
                <a:latin typeface="Calibri" panose="020F0502020204030204" pitchFamily="34" charset="0"/>
              </a:rPr>
              <a:t> </a:t>
            </a:r>
            <a:r>
              <a:rPr lang="ru-RU" altLang="ru-UA" sz="2000" b="1" i="1" dirty="0" err="1">
                <a:latin typeface="Calibri" panose="020F0502020204030204" pitchFamily="34" charset="0"/>
              </a:rPr>
              <a:t>живе</a:t>
            </a:r>
            <a:r>
              <a:rPr lang="ru-RU" altLang="ru-UA" sz="2000" b="1" i="1" dirty="0">
                <a:latin typeface="Calibri" panose="020F0502020204030204" pitchFamily="34" charset="0"/>
              </a:rPr>
              <a:t> у </a:t>
            </a:r>
            <a:r>
              <a:rPr lang="ru-RU" altLang="ru-UA" sz="2000" b="1" i="1" dirty="0" err="1">
                <a:latin typeface="Calibri" panose="020F0502020204030204" pitchFamily="34" charset="0"/>
              </a:rPr>
              <a:t>воді</a:t>
            </a:r>
            <a:r>
              <a:rPr lang="ru-RU" altLang="ru-UA" sz="2000" b="1" i="1" dirty="0">
                <a:latin typeface="Calibri" panose="020F0502020204030204" pitchFamily="34" charset="0"/>
              </a:rPr>
              <a:t>, </a:t>
            </a:r>
            <a:r>
              <a:rPr lang="ru-RU" altLang="ru-UA" sz="2000" b="1" i="1" dirty="0" err="1">
                <a:latin typeface="Calibri" panose="020F0502020204030204" pitchFamily="34" charset="0"/>
              </a:rPr>
              <a:t>її</a:t>
            </a:r>
            <a:r>
              <a:rPr lang="ru-RU" altLang="ru-UA" sz="2000" b="1" i="1" dirty="0">
                <a:latin typeface="Calibri" panose="020F0502020204030204" pitchFamily="34" charset="0"/>
              </a:rPr>
              <a:t> </a:t>
            </a:r>
            <a:r>
              <a:rPr lang="ru-RU" altLang="ru-UA" sz="2000" b="1" i="1" dirty="0" err="1">
                <a:latin typeface="Calibri" panose="020F0502020204030204" pitchFamily="34" charset="0"/>
              </a:rPr>
              <a:t>довжина</a:t>
            </a:r>
            <a:r>
              <a:rPr lang="ru-RU" altLang="ru-UA" sz="2000" b="1" i="1" dirty="0">
                <a:latin typeface="Calibri" panose="020F0502020204030204" pitchFamily="34" charset="0"/>
              </a:rPr>
              <a:t> </a:t>
            </a:r>
            <a:r>
              <a:rPr lang="ru-RU" altLang="ru-UA" sz="2000" b="1" i="1" dirty="0" err="1">
                <a:latin typeface="Calibri" panose="020F0502020204030204" pitchFamily="34" charset="0"/>
              </a:rPr>
              <a:t>майже</a:t>
            </a:r>
            <a:r>
              <a:rPr lang="ru-RU" altLang="ru-UA" sz="2000" b="1" i="1" dirty="0">
                <a:latin typeface="Calibri" panose="020F0502020204030204" pitchFamily="34" charset="0"/>
              </a:rPr>
              <a:t> в два рази </a:t>
            </a:r>
            <a:r>
              <a:rPr lang="ru-RU" altLang="ru-UA" sz="2000" b="1" i="1" dirty="0" err="1">
                <a:latin typeface="Calibri" panose="020F0502020204030204" pitchFamily="34" charset="0"/>
              </a:rPr>
              <a:t>перевищує</a:t>
            </a:r>
            <a:r>
              <a:rPr lang="ru-RU" altLang="ru-UA" sz="2000" b="1" i="1" dirty="0">
                <a:latin typeface="Calibri" panose="020F0502020204030204" pitchFamily="34" charset="0"/>
              </a:rPr>
              <a:t> </a:t>
            </a:r>
            <a:r>
              <a:rPr lang="ru-RU" altLang="ru-UA" sz="2000" b="1" i="1" dirty="0" err="1">
                <a:latin typeface="Calibri" panose="020F0502020204030204" pitchFamily="34" charset="0"/>
              </a:rPr>
              <a:t>довжину</a:t>
            </a:r>
            <a:r>
              <a:rPr lang="ru-RU" altLang="ru-UA" sz="2000" b="1" i="1" dirty="0">
                <a:latin typeface="Calibri" panose="020F0502020204030204" pitchFamily="34" charset="0"/>
              </a:rPr>
              <a:t> самого великого </a:t>
            </a:r>
            <a:r>
              <a:rPr lang="ru-RU" altLang="ru-UA" sz="2000" b="1" i="1" dirty="0" err="1">
                <a:latin typeface="Calibri" panose="020F0502020204030204" pitchFamily="34" charset="0"/>
              </a:rPr>
              <a:t>тваринного</a:t>
            </a:r>
            <a:r>
              <a:rPr lang="ru-RU" altLang="ru-UA" sz="2000" b="1" i="1" dirty="0">
                <a:latin typeface="Calibri" panose="020F0502020204030204" pitchFamily="34" charset="0"/>
              </a:rPr>
              <a:t> , </a:t>
            </a:r>
            <a:r>
              <a:rPr lang="ru-RU" altLang="ru-UA" sz="2000" b="1" i="1" dirty="0" err="1">
                <a:latin typeface="Calibri" panose="020F0502020204030204" pitchFamily="34" charset="0"/>
              </a:rPr>
              <a:t>синього</a:t>
            </a:r>
            <a:r>
              <a:rPr lang="ru-RU" altLang="ru-UA" sz="2000" b="1" i="1" dirty="0">
                <a:latin typeface="Calibri" panose="020F0502020204030204" pitchFamily="34" charset="0"/>
              </a:rPr>
              <a:t> кита. Таллом </a:t>
            </a:r>
            <a:r>
              <a:rPr lang="ru-RU" altLang="ru-UA" sz="2000" b="1" i="1" dirty="0" err="1">
                <a:latin typeface="Calibri" panose="020F0502020204030204" pitchFamily="34" charset="0"/>
              </a:rPr>
              <a:t>цієї</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водорості</a:t>
            </a:r>
            <a:r>
              <a:rPr lang="ru-RU" altLang="ru-UA" sz="2000" b="1" i="1" dirty="0">
                <a:latin typeface="Calibri" panose="020F0502020204030204" pitchFamily="34" charset="0"/>
              </a:rPr>
              <a:t> - </a:t>
            </a:r>
            <a:r>
              <a:rPr lang="ru-RU" altLang="ru-UA" sz="2000" b="1" i="1" dirty="0" err="1">
                <a:latin typeface="Calibri" panose="020F0502020204030204" pitchFamily="34" charset="0"/>
              </a:rPr>
              <a:t>багаторічний</a:t>
            </a:r>
            <a:r>
              <a:rPr lang="ru-RU" altLang="ru-UA" sz="2000" b="1" i="1" dirty="0">
                <a:latin typeface="Calibri" panose="020F0502020204030204" pitchFamily="34" charset="0"/>
              </a:rPr>
              <a:t>, </a:t>
            </a:r>
            <a:r>
              <a:rPr lang="ru-RU" altLang="ru-UA" sz="2000" b="1" i="1" dirty="0" err="1">
                <a:latin typeface="Calibri" panose="020F0502020204030204" pitchFamily="34" charset="0"/>
              </a:rPr>
              <a:t>окремі</a:t>
            </a:r>
            <a:r>
              <a:rPr lang="ru-RU" altLang="ru-UA" sz="2000" b="1" i="1" dirty="0">
                <a:latin typeface="Calibri" panose="020F0502020204030204" pitchFamily="34" charset="0"/>
              </a:rPr>
              <a:t> </a:t>
            </a:r>
            <a:r>
              <a:rPr lang="ru-RU" altLang="ru-UA" sz="2000" b="1" i="1" dirty="0" err="1">
                <a:latin typeface="Calibri" panose="020F0502020204030204" pitchFamily="34" charset="0"/>
              </a:rPr>
              <a:t>екземпляри</a:t>
            </a:r>
            <a:r>
              <a:rPr lang="ru-RU" altLang="ru-UA" sz="2000" b="1" i="1" dirty="0">
                <a:latin typeface="Calibri" panose="020F0502020204030204" pitchFamily="34" charset="0"/>
              </a:rPr>
              <a:t> </a:t>
            </a:r>
            <a:r>
              <a:rPr lang="ru-RU" altLang="ru-UA" sz="2000" b="1" i="1" dirty="0" err="1">
                <a:latin typeface="Calibri" panose="020F0502020204030204" pitchFamily="34" charset="0"/>
              </a:rPr>
              <a:t>живуть</a:t>
            </a:r>
            <a:r>
              <a:rPr lang="ru-RU" altLang="ru-UA" sz="2000" b="1" i="1" dirty="0">
                <a:latin typeface="Calibri" panose="020F0502020204030204" pitchFamily="34" charset="0"/>
              </a:rPr>
              <a:t> 8-10 </a:t>
            </a:r>
            <a:r>
              <a:rPr lang="ru-RU" altLang="ru-UA" sz="2000" b="1" i="1" dirty="0" err="1">
                <a:latin typeface="Calibri" panose="020F0502020204030204" pitchFamily="34" charset="0"/>
              </a:rPr>
              <a:t>років</a:t>
            </a:r>
            <a:r>
              <a:rPr lang="ru-RU" altLang="ru-UA" sz="2000" b="1" i="1" dirty="0">
                <a:latin typeface="Calibri" panose="020F0502020204030204" pitchFamily="34" charset="0"/>
              </a:rPr>
              <a:t>.  </a:t>
            </a:r>
          </a:p>
          <a:p>
            <a:pPr eaLnBrk="1" hangingPunct="1"/>
            <a:endParaRPr lang="ru-RU" altLang="ru-UA" sz="2000" b="1" i="1" dirty="0">
              <a:latin typeface="Calibri" panose="020F0502020204030204" pitchFamily="34" charset="0"/>
            </a:endParaRPr>
          </a:p>
        </p:txBody>
      </p:sp>
      <p:sp>
        <p:nvSpPr>
          <p:cNvPr id="65539" name="Прямоугольник 4">
            <a:extLst>
              <a:ext uri="{FF2B5EF4-FFF2-40B4-BE49-F238E27FC236}">
                <a16:creationId xmlns:a16="http://schemas.microsoft.com/office/drawing/2014/main" id="{17BC1A84-FCE5-84C5-7244-D7ABA5B87374}"/>
              </a:ext>
            </a:extLst>
          </p:cNvPr>
          <p:cNvSpPr>
            <a:spLocks noChangeArrowheads="1"/>
          </p:cNvSpPr>
          <p:nvPr/>
        </p:nvSpPr>
        <p:spPr bwMode="auto">
          <a:xfrm>
            <a:off x="6381750" y="3143251"/>
            <a:ext cx="42862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Про зарослі цієї водорості біля берегів Південної Америки писав Ч. Дарвін: "Ці величезні підводні ліси південної півкулі я можу порівняти лише з наземними лісами тропічних областей. І все-таки, якби в якій-небудь країні знищити ліс, то не думаю, щоб при цьому загинуло хоча б приблизно така кількість тварин, як зі знищенням цієї водорості "</a:t>
            </a:r>
          </a:p>
        </p:txBody>
      </p:sp>
      <p:pic>
        <p:nvPicPr>
          <p:cNvPr id="65540" name="Рисунок 7" descr="003.jpg">
            <a:extLst>
              <a:ext uri="{FF2B5EF4-FFF2-40B4-BE49-F238E27FC236}">
                <a16:creationId xmlns:a16="http://schemas.microsoft.com/office/drawing/2014/main" id="{9434FBEC-84B8-5D29-5D4C-6D3BA1685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3357564"/>
            <a:ext cx="4262437"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Рисунок 8" descr="canopy1.jpg">
            <a:extLst>
              <a:ext uri="{FF2B5EF4-FFF2-40B4-BE49-F238E27FC236}">
                <a16:creationId xmlns:a16="http://schemas.microsoft.com/office/drawing/2014/main" id="{93F79C0F-8205-BC27-DC34-39CA464FC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219" y="143976"/>
            <a:ext cx="392906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Прямоугольник 10">
            <a:extLst>
              <a:ext uri="{FF2B5EF4-FFF2-40B4-BE49-F238E27FC236}">
                <a16:creationId xmlns:a16="http://schemas.microsoft.com/office/drawing/2014/main" id="{D3764D72-E894-7092-1821-2694AE046723}"/>
              </a:ext>
            </a:extLst>
          </p:cNvPr>
          <p:cNvSpPr>
            <a:spLocks noChangeArrowheads="1"/>
          </p:cNvSpPr>
          <p:nvPr/>
        </p:nvSpPr>
        <p:spPr bwMode="auto">
          <a:xfrm>
            <a:off x="2723052" y="0"/>
            <a:ext cx="454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dirty="0">
                <a:latin typeface="Calibri" panose="020F0502020204030204" pitchFamily="34" charset="0"/>
              </a:rPr>
              <a:t> </a:t>
            </a:r>
            <a:r>
              <a:rPr lang="ru-RU" altLang="ru-UA" sz="2800" b="1" i="1" dirty="0" err="1">
                <a:latin typeface="Calibri" panose="020F0502020204030204" pitchFamily="34" charset="0"/>
              </a:rPr>
              <a:t>Макроцистіс</a:t>
            </a:r>
            <a:r>
              <a:rPr lang="ru-RU" altLang="ru-UA" sz="2800" b="1" i="1" dirty="0">
                <a:latin typeface="Calibri" panose="020F0502020204030204" pitchFamily="34" charset="0"/>
              </a:rPr>
              <a:t> </a:t>
            </a:r>
            <a:r>
              <a:rPr lang="ru-RU" altLang="ru-UA" sz="2800" b="1" i="1" dirty="0" err="1">
                <a:latin typeface="Calibri" panose="020F0502020204030204" pitchFamily="34" charset="0"/>
              </a:rPr>
              <a:t>грушовидний</a:t>
            </a:r>
            <a:endParaRPr lang="ru-RU" altLang="ru-UA" sz="2800" b="1" i="1" dirty="0">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B0E323E-45BB-3857-5881-5EF6187A0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Рисунок 5" descr="190.jpg">
            <a:extLst>
              <a:ext uri="{FF2B5EF4-FFF2-40B4-BE49-F238E27FC236}">
                <a16:creationId xmlns:a16="http://schemas.microsoft.com/office/drawing/2014/main" id="{FCFC3422-7699-2A29-6DDB-EABBFF959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9" y="4357689"/>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Рисунок 3" descr="ламинария внешность.jpg">
            <a:extLst>
              <a:ext uri="{FF2B5EF4-FFF2-40B4-BE49-F238E27FC236}">
                <a16:creationId xmlns:a16="http://schemas.microsoft.com/office/drawing/2014/main" id="{20565F1A-13F9-8F8D-A96B-4FD130F4E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6" y="3214688"/>
            <a:ext cx="23209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Прямоугольник 3">
            <a:extLst>
              <a:ext uri="{FF2B5EF4-FFF2-40B4-BE49-F238E27FC236}">
                <a16:creationId xmlns:a16="http://schemas.microsoft.com/office/drawing/2014/main" id="{DA115CFF-E8E3-5743-5BBD-1D6B93B7E924}"/>
              </a:ext>
            </a:extLst>
          </p:cNvPr>
          <p:cNvSpPr>
            <a:spLocks noChangeArrowheads="1"/>
          </p:cNvSpPr>
          <p:nvPr/>
        </p:nvSpPr>
        <p:spPr bwMode="auto">
          <a:xfrm>
            <a:off x="7907338" y="194166"/>
            <a:ext cx="40005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000" b="1" i="1" dirty="0">
                <a:latin typeface="Calibri" panose="020F0502020204030204" pitchFamily="34" charset="0"/>
              </a:rPr>
              <a:t>Найбільш відома серед них — ламінарія, або морська капуста. її вживають у їжу перш за все люди, які мешкають на узбережжях морів, де росте ця рослина. По-друге, ламінарію спеціально збирають і вирощують як харчовий продукт. У складі водорості </a:t>
            </a:r>
            <a:r>
              <a:rPr lang="en-US" altLang="ru-UA" sz="2000" b="1" i="1" dirty="0">
                <a:latin typeface="Calibri" panose="020F0502020204030204" pitchFamily="34" charset="0"/>
              </a:rPr>
              <a:t> </a:t>
            </a:r>
            <a:r>
              <a:rPr lang="uk-UA" altLang="ru-UA" sz="2000" b="1" i="1" dirty="0">
                <a:latin typeface="Calibri" panose="020F0502020204030204" pitchFamily="34" charset="0"/>
              </a:rPr>
              <a:t> є надзвичайно велика кількість </a:t>
            </a:r>
            <a:r>
              <a:rPr lang="uk-UA" altLang="ru-UA" sz="2000" b="1" i="1" dirty="0" err="1">
                <a:latin typeface="Calibri" panose="020F0502020204030204" pitchFamily="34" charset="0"/>
              </a:rPr>
              <a:t>сполук</a:t>
            </a:r>
            <a:r>
              <a:rPr lang="uk-UA" altLang="ru-UA" sz="2000" b="1" i="1" dirty="0">
                <a:latin typeface="Calibri" panose="020F0502020204030204" pitchFamily="34" charset="0"/>
              </a:rPr>
              <a:t> Йоду, Брому, мікроелементи (Манган, </a:t>
            </a:r>
            <a:r>
              <a:rPr lang="uk-UA" altLang="ru-UA" sz="2000" b="1" i="1" dirty="0" err="1">
                <a:latin typeface="Calibri" panose="020F0502020204030204" pitchFamily="34" charset="0"/>
              </a:rPr>
              <a:t>Купрум</a:t>
            </a:r>
            <a:r>
              <a:rPr lang="uk-UA" altLang="ru-UA" sz="2000" b="1" i="1" dirty="0">
                <a:latin typeface="Calibri" panose="020F0502020204030204" pitchFamily="34" charset="0"/>
              </a:rPr>
              <a:t>, Кобальт, Бор і Арсен), вітаміни А, В</a:t>
            </a:r>
            <a:r>
              <a:rPr lang="en-US" altLang="ru-UA" sz="2000" b="1" i="1" baseline="-25000" dirty="0">
                <a:latin typeface="Calibri" panose="020F0502020204030204" pitchFamily="34" charset="0"/>
              </a:rPr>
              <a:t> 1</a:t>
            </a:r>
            <a:r>
              <a:rPr lang="uk-UA" altLang="ru-UA" sz="2000" b="1" i="1" dirty="0">
                <a:latin typeface="Calibri" panose="020F0502020204030204" pitchFamily="34" charset="0"/>
              </a:rPr>
              <a:t>, В</a:t>
            </a:r>
            <a:r>
              <a:rPr lang="uk-UA" altLang="ru-UA" sz="2000" b="1" i="1" baseline="-25000" dirty="0">
                <a:latin typeface="Calibri" panose="020F0502020204030204" pitchFamily="34" charset="0"/>
              </a:rPr>
              <a:t>2</a:t>
            </a:r>
            <a:r>
              <a:rPr lang="uk-UA" altLang="ru-UA" sz="2000" b="1" i="1" dirty="0">
                <a:latin typeface="Calibri" panose="020F0502020204030204" pitchFamily="34" charset="0"/>
              </a:rPr>
              <a:t>, В</a:t>
            </a:r>
            <a:r>
              <a:rPr lang="en-US" altLang="ru-UA" sz="2000" b="1" i="1" baseline="-25000" dirty="0">
                <a:latin typeface="Calibri" panose="020F0502020204030204" pitchFamily="34" charset="0"/>
              </a:rPr>
              <a:t>1</a:t>
            </a:r>
            <a:r>
              <a:rPr lang="uk-UA" altLang="ru-UA" sz="2000" b="1" i="1" baseline="-25000" dirty="0">
                <a:latin typeface="Calibri" panose="020F0502020204030204" pitchFamily="34" charset="0"/>
              </a:rPr>
              <a:t>2</a:t>
            </a:r>
            <a:r>
              <a:rPr lang="uk-UA" altLang="ru-UA" sz="2000" b="1" i="1" dirty="0">
                <a:latin typeface="Calibri" panose="020F0502020204030204" pitchFamily="34" charset="0"/>
              </a:rPr>
              <a:t>, С і Р. Крім того, ламінарію вживають з лікувальною метою для боротьби з багатьма хворобами травної системи. Однак вона може зашкодити людям із захворюваннями нирок, </a:t>
            </a:r>
            <a:r>
              <a:rPr lang="uk-UA" altLang="ru-UA" sz="2000" b="1" i="1" dirty="0" err="1">
                <a:latin typeface="Calibri" panose="020F0502020204030204" pitchFamily="34" charset="0"/>
              </a:rPr>
              <a:t>легенів</a:t>
            </a:r>
            <a:r>
              <a:rPr lang="uk-UA" altLang="ru-UA" sz="2000" b="1" i="1" dirty="0">
                <a:latin typeface="Calibri" panose="020F0502020204030204" pitchFamily="34" charset="0"/>
              </a:rPr>
              <a:t> тощо.</a:t>
            </a:r>
            <a:endParaRPr lang="ru-RU" altLang="ru-UA" sz="2000" b="1" i="1" dirty="0">
              <a:latin typeface="Calibri" panose="020F0502020204030204" pitchFamily="34" charset="0"/>
            </a:endParaRPr>
          </a:p>
        </p:txBody>
      </p:sp>
      <p:pic>
        <p:nvPicPr>
          <p:cNvPr id="66565" name="Рисунок 4" descr="kelp.jpg">
            <a:extLst>
              <a:ext uri="{FF2B5EF4-FFF2-40B4-BE49-F238E27FC236}">
                <a16:creationId xmlns:a16="http://schemas.microsoft.com/office/drawing/2014/main" id="{C848B7C4-F963-8408-7DD9-BF065768C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559" y="194166"/>
            <a:ext cx="443071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2B9B08C-63C6-E102-6419-B6E217212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a:extLst>
              <a:ext uri="{FF2B5EF4-FFF2-40B4-BE49-F238E27FC236}">
                <a16:creationId xmlns:a16="http://schemas.microsoft.com/office/drawing/2014/main" id="{DF8CCFDB-D2A1-3A1F-C22D-BC7D6C530F4D}"/>
              </a:ext>
            </a:extLst>
          </p:cNvPr>
          <p:cNvSpPr>
            <a:spLocks noGrp="1" noChangeArrowheads="1"/>
          </p:cNvSpPr>
          <p:nvPr>
            <p:ph type="title" idx="4294967295"/>
          </p:nvPr>
        </p:nvSpPr>
        <p:spPr>
          <a:xfrm>
            <a:off x="1524001" y="142875"/>
            <a:ext cx="5357813" cy="1143000"/>
          </a:xfrm>
        </p:spPr>
        <p:txBody>
          <a:bodyPr/>
          <a:lstStyle/>
          <a:p>
            <a:pPr eaLnBrk="1" hangingPunct="1"/>
            <a:r>
              <a:rPr lang="uk-UA" altLang="ru-UA"/>
              <a:t>Порядок </a:t>
            </a:r>
            <a:r>
              <a:rPr lang="en-US" altLang="ru-UA"/>
              <a:t>Laminariales </a:t>
            </a:r>
            <a:endParaRPr lang="ru-RU" altLang="ru-UA"/>
          </a:p>
        </p:txBody>
      </p:sp>
      <p:pic>
        <p:nvPicPr>
          <p:cNvPr id="67587" name="Picture 7" descr="laminaria">
            <a:extLst>
              <a:ext uri="{FF2B5EF4-FFF2-40B4-BE49-F238E27FC236}">
                <a16:creationId xmlns:a16="http://schemas.microsoft.com/office/drawing/2014/main" id="{C5EA74A2-D5B4-51D1-DA84-C53004DEE056}"/>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527800" y="1700214"/>
            <a:ext cx="3684588" cy="4421187"/>
          </a:xfrm>
        </p:spPr>
      </p:pic>
      <p:pic>
        <p:nvPicPr>
          <p:cNvPr id="67588" name="Picture 9">
            <a:extLst>
              <a:ext uri="{FF2B5EF4-FFF2-40B4-BE49-F238E27FC236}">
                <a16:creationId xmlns:a16="http://schemas.microsoft.com/office/drawing/2014/main" id="{25F68379-AB36-BEC6-D391-A839D33864F8}"/>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835151" y="1341438"/>
            <a:ext cx="4168775" cy="5516562"/>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AF3FD6F-4CBA-1727-F767-9B22D0F3F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5" descr="More_vodorosli.jpg">
            <a:extLst>
              <a:ext uri="{FF2B5EF4-FFF2-40B4-BE49-F238E27FC236}">
                <a16:creationId xmlns:a16="http://schemas.microsoft.com/office/drawing/2014/main" id="{5150DA9E-01FD-DA3D-5381-C52767E3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6" y="2928939"/>
            <a:ext cx="509587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Прямоугольник 7">
            <a:extLst>
              <a:ext uri="{FF2B5EF4-FFF2-40B4-BE49-F238E27FC236}">
                <a16:creationId xmlns:a16="http://schemas.microsoft.com/office/drawing/2014/main" id="{9AC60614-4BA2-CEEE-2587-98806F2DFBC5}"/>
              </a:ext>
            </a:extLst>
          </p:cNvPr>
          <p:cNvSpPr>
            <a:spLocks noChangeArrowheads="1"/>
          </p:cNvSpPr>
          <p:nvPr/>
        </p:nvSpPr>
        <p:spPr bwMode="auto">
          <a:xfrm>
            <a:off x="2687883" y="66676"/>
            <a:ext cx="8715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buFont typeface="Wingdings" panose="05000000000000000000" pitchFamily="2" charset="2"/>
              <a:buChar char="ü"/>
            </a:pPr>
            <a:r>
              <a:rPr lang="ru-RU" altLang="ru-UA" sz="2000" b="1" i="1" dirty="0" err="1">
                <a:latin typeface="Calibri" panose="020F0502020204030204" pitchFamily="34" charset="0"/>
              </a:rPr>
              <a:t>Саргасум</a:t>
            </a:r>
            <a:r>
              <a:rPr lang="ru-RU" altLang="ru-UA" sz="2000" b="1" i="1" dirty="0">
                <a:latin typeface="Calibri" panose="020F0502020204030204" pitchFamily="34" charset="0"/>
              </a:rPr>
              <a:t> </a:t>
            </a:r>
            <a:r>
              <a:rPr lang="ru-RU" altLang="ru-UA" sz="2000" b="1" i="1" dirty="0" err="1">
                <a:latin typeface="Calibri" panose="020F0502020204030204" pitchFamily="34" charset="0"/>
              </a:rPr>
              <a:t>утворює</a:t>
            </a:r>
            <a:r>
              <a:rPr lang="ru-RU" altLang="ru-UA" sz="2000" b="1" i="1" dirty="0">
                <a:latin typeface="Calibri" panose="020F0502020204030204" pitchFamily="34" charset="0"/>
              </a:rPr>
              <a:t> </a:t>
            </a:r>
            <a:r>
              <a:rPr lang="ru-RU" altLang="ru-UA" sz="2000" b="1" i="1" dirty="0" err="1">
                <a:latin typeface="Calibri" panose="020F0502020204030204" pitchFamily="34" charset="0"/>
              </a:rPr>
              <a:t>повітряні</a:t>
            </a:r>
            <a:r>
              <a:rPr lang="ru-RU" altLang="ru-UA" sz="2000" b="1" i="1" dirty="0">
                <a:latin typeface="Calibri" panose="020F0502020204030204" pitchFamily="34" charset="0"/>
              </a:rPr>
              <a:t> </a:t>
            </a:r>
            <a:r>
              <a:rPr lang="ru-RU" altLang="ru-UA" sz="2000" b="1" i="1" dirty="0" err="1">
                <a:latin typeface="Calibri" panose="020F0502020204030204" pitchFamily="34" charset="0"/>
              </a:rPr>
              <a:t>бульбашки</a:t>
            </a:r>
            <a:r>
              <a:rPr lang="ru-RU" altLang="ru-UA" sz="2000" b="1" i="1" dirty="0">
                <a:latin typeface="Calibri" panose="020F0502020204030204" pitchFamily="34" charset="0"/>
              </a:rPr>
              <a:t>, </a:t>
            </a:r>
            <a:r>
              <a:rPr lang="ru-RU" altLang="ru-UA" sz="2000" b="1" i="1" dirty="0" err="1">
                <a:latin typeface="Calibri" panose="020F0502020204030204" pitchFamily="34" charset="0"/>
              </a:rPr>
              <a:t>які</a:t>
            </a:r>
            <a:r>
              <a:rPr lang="ru-RU" altLang="ru-UA" sz="2000" b="1" i="1" dirty="0">
                <a:latin typeface="Calibri" panose="020F0502020204030204" pitchFamily="34" charset="0"/>
              </a:rPr>
              <a:t> </a:t>
            </a:r>
            <a:r>
              <a:rPr lang="ru-RU" altLang="ru-UA" sz="2000" b="1" i="1" dirty="0" err="1">
                <a:latin typeface="Calibri" panose="020F0502020204030204" pitchFamily="34" charset="0"/>
              </a:rPr>
              <a:t>розташовуються</a:t>
            </a:r>
            <a:r>
              <a:rPr lang="ru-RU" altLang="ru-UA" sz="2000" b="1" i="1" dirty="0">
                <a:latin typeface="Calibri" panose="020F0502020204030204" pitchFamily="34" charset="0"/>
              </a:rPr>
              <a:t> на </a:t>
            </a:r>
            <a:r>
              <a:rPr lang="ru-RU" altLang="ru-UA" sz="2000" b="1" i="1" dirty="0" err="1">
                <a:latin typeface="Calibri" panose="020F0502020204030204" pitchFamily="34" charset="0"/>
              </a:rPr>
              <a:t>кінцевих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гілочках</a:t>
            </a:r>
            <a:r>
              <a:rPr lang="ru-RU" altLang="ru-UA" sz="2000" b="1" i="1" dirty="0">
                <a:latin typeface="Calibri" panose="020F0502020204030204" pitchFamily="34" charset="0"/>
              </a:rPr>
              <a:t> таллома. </a:t>
            </a:r>
            <a:r>
              <a:rPr lang="ru-RU" altLang="ru-UA" sz="2000" b="1" i="1" dirty="0" err="1">
                <a:latin typeface="Calibri" panose="020F0502020204030204" pitchFamily="34" charset="0"/>
              </a:rPr>
              <a:t>Саме</a:t>
            </a:r>
            <a:r>
              <a:rPr lang="ru-RU" altLang="ru-UA" sz="2000" b="1" i="1" dirty="0">
                <a:latin typeface="Calibri" panose="020F0502020204030204" pitchFamily="34" charset="0"/>
              </a:rPr>
              <a:t> </a:t>
            </a:r>
            <a:r>
              <a:rPr lang="ru-RU" altLang="ru-UA" sz="2000" b="1" i="1" dirty="0" err="1">
                <a:latin typeface="Calibri" panose="020F0502020204030204" pitchFamily="34" charset="0"/>
              </a:rPr>
              <a:t>ці</a:t>
            </a:r>
            <a:r>
              <a:rPr lang="ru-RU" altLang="ru-UA" sz="2000" b="1" i="1" dirty="0">
                <a:latin typeface="Calibri" panose="020F0502020204030204" pitchFamily="34" charset="0"/>
              </a:rPr>
              <a:t> </a:t>
            </a:r>
            <a:r>
              <a:rPr lang="ru-RU" altLang="ru-UA" sz="2000" b="1" i="1" dirty="0" err="1">
                <a:latin typeface="Calibri" panose="020F0502020204030204" pitchFamily="34" charset="0"/>
              </a:rPr>
              <a:t>плавальні</a:t>
            </a:r>
            <a:r>
              <a:rPr lang="ru-RU" altLang="ru-UA" sz="2000" b="1" i="1" dirty="0">
                <a:latin typeface="Calibri" panose="020F0502020204030204" pitchFamily="34" charset="0"/>
              </a:rPr>
              <a:t> </a:t>
            </a:r>
            <a:r>
              <a:rPr lang="ru-RU" altLang="ru-UA" sz="2000" b="1" i="1" dirty="0" err="1">
                <a:latin typeface="Calibri" panose="020F0502020204030204" pitchFamily="34" charset="0"/>
              </a:rPr>
              <a:t>бульбашки</a:t>
            </a:r>
            <a:r>
              <a:rPr lang="ru-RU" altLang="ru-UA" sz="2000" b="1" i="1" dirty="0">
                <a:latin typeface="Calibri" panose="020F0502020204030204" pitchFamily="34" charset="0"/>
              </a:rPr>
              <a:t> нагадали </a:t>
            </a:r>
            <a:r>
              <a:rPr lang="ru-RU" altLang="ru-UA" sz="2000" b="1" i="1" dirty="0" err="1">
                <a:latin typeface="Calibri" panose="020F0502020204030204" pitchFamily="34" charset="0"/>
              </a:rPr>
              <a:t>мореплавцям</a:t>
            </a:r>
            <a:r>
              <a:rPr lang="ru-RU" altLang="ru-UA" sz="2000" b="1" i="1" dirty="0">
                <a:latin typeface="Calibri" panose="020F0502020204030204" pitchFamily="34" charset="0"/>
              </a:rPr>
              <a:t> Христофора Колумба </a:t>
            </a:r>
            <a:r>
              <a:rPr lang="ru-RU" altLang="ru-UA" sz="2000" b="1" i="1" dirty="0" err="1">
                <a:latin typeface="Calibri" panose="020F0502020204030204" pitchFamily="34" charset="0"/>
              </a:rPr>
              <a:t>дрібні</a:t>
            </a:r>
            <a:r>
              <a:rPr lang="ru-RU" altLang="ru-UA" sz="2000" b="1" i="1" dirty="0">
                <a:latin typeface="Calibri" panose="020F0502020204030204" pitchFamily="34" charset="0"/>
              </a:rPr>
              <a:t> </a:t>
            </a:r>
            <a:r>
              <a:rPr lang="ru-RU" altLang="ru-UA" sz="2000" b="1" i="1" dirty="0" err="1">
                <a:latin typeface="Calibri" panose="020F0502020204030204" pitchFamily="34" charset="0"/>
              </a:rPr>
              <a:t>грона</a:t>
            </a:r>
            <a:r>
              <a:rPr lang="ru-RU" altLang="ru-UA" sz="2000" b="1" i="1" dirty="0">
                <a:latin typeface="Calibri" panose="020F0502020204030204" pitchFamily="34" charset="0"/>
              </a:rPr>
              <a:t> винограду, </a:t>
            </a:r>
            <a:r>
              <a:rPr lang="ru-RU" altLang="ru-UA" sz="2000" b="1" i="1" dirty="0" err="1">
                <a:latin typeface="Calibri" panose="020F0502020204030204" pitchFamily="34" charset="0"/>
              </a:rPr>
              <a:t>відомого</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Португалії</a:t>
            </a:r>
            <a:r>
              <a:rPr lang="ru-RU" altLang="ru-UA" sz="2000" b="1" i="1" dirty="0">
                <a:latin typeface="Calibri" panose="020F0502020204030204" pitchFamily="34" charset="0"/>
              </a:rPr>
              <a:t> як "</a:t>
            </a:r>
            <a:r>
              <a:rPr lang="ru-RU" altLang="ru-UA" sz="2000" b="1" i="1" dirty="0" err="1">
                <a:latin typeface="Calibri" panose="020F0502020204030204" pitchFamily="34" charset="0"/>
              </a:rPr>
              <a:t>сальгацо</a:t>
            </a:r>
            <a:r>
              <a:rPr lang="ru-RU" altLang="ru-UA" sz="2000" b="1" i="1" dirty="0">
                <a:latin typeface="Calibri" panose="020F0502020204030204" pitchFamily="34" charset="0"/>
              </a:rPr>
              <a:t>", на </a:t>
            </a:r>
            <a:r>
              <a:rPr lang="ru-RU" altLang="ru-UA" sz="2000" b="1" i="1" dirty="0" err="1">
                <a:latin typeface="Calibri" panose="020F0502020204030204" pitchFamily="34" charset="0"/>
              </a:rPr>
              <a:t>підставі</a:t>
            </a:r>
            <a:r>
              <a:rPr lang="ru-RU" altLang="ru-UA" sz="2000" b="1" i="1" dirty="0">
                <a:latin typeface="Calibri" panose="020F0502020204030204" pitchFamily="34" charset="0"/>
              </a:rPr>
              <a:t> </a:t>
            </a:r>
            <a:r>
              <a:rPr lang="ru-RU" altLang="ru-UA" sz="2000" b="1" i="1" dirty="0" err="1">
                <a:latin typeface="Calibri" panose="020F0502020204030204" pitchFamily="34" charset="0"/>
              </a:rPr>
              <a:t>чого</a:t>
            </a:r>
            <a:r>
              <a:rPr lang="ru-RU" altLang="ru-UA" sz="2000" b="1" i="1" dirty="0">
                <a:latin typeface="Calibri" panose="020F0502020204030204" pitchFamily="34" charset="0"/>
              </a:rPr>
              <a:t> </a:t>
            </a:r>
            <a:r>
              <a:rPr lang="ru-RU" altLang="ru-UA" sz="2000" b="1" i="1" dirty="0" err="1">
                <a:latin typeface="Calibri" panose="020F0502020204030204" pitchFamily="34" charset="0"/>
              </a:rPr>
              <a:t>ці</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водорості</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отримали</a:t>
            </a:r>
            <a:r>
              <a:rPr lang="ru-RU" altLang="ru-UA" sz="2000" b="1" i="1" dirty="0">
                <a:latin typeface="Calibri" panose="020F0502020204030204" pitchFamily="34" charset="0"/>
              </a:rPr>
              <a:t> свою </a:t>
            </a:r>
            <a:r>
              <a:rPr lang="ru-RU" altLang="ru-UA" sz="2000" b="1" i="1" dirty="0" err="1">
                <a:latin typeface="Calibri" panose="020F0502020204030204" pitchFamily="34" charset="0"/>
              </a:rPr>
              <a:t>назву</a:t>
            </a:r>
            <a:r>
              <a:rPr lang="ru-RU" altLang="ru-UA" sz="2000" b="1" i="1" dirty="0">
                <a:latin typeface="Calibri" panose="020F0502020204030204" pitchFamily="34" charset="0"/>
              </a:rPr>
              <a:t>, а </a:t>
            </a:r>
            <a:r>
              <a:rPr lang="ru-RU" altLang="ru-UA" sz="2000" b="1" i="1" dirty="0" err="1">
                <a:latin typeface="Calibri" panose="020F0502020204030204" pitchFamily="34" charset="0"/>
              </a:rPr>
              <a:t>вже</a:t>
            </a:r>
            <a:r>
              <a:rPr lang="ru-RU" altLang="ru-UA" sz="2000" b="1" i="1" dirty="0">
                <a:latin typeface="Calibri" panose="020F0502020204030204" pitchFamily="34" charset="0"/>
              </a:rPr>
              <a:t> по </a:t>
            </a:r>
            <a:r>
              <a:rPr lang="ru-RU" altLang="ru-UA" sz="2000" b="1" i="1" dirty="0" err="1">
                <a:latin typeface="Calibri" panose="020F0502020204030204" pitchFamily="34" charset="0"/>
              </a:rPr>
              <a:t>водоростям</a:t>
            </a:r>
            <a:r>
              <a:rPr lang="ru-RU" altLang="ru-UA" sz="2000" b="1" i="1" dirty="0">
                <a:latin typeface="Calibri" panose="020F0502020204030204" pitchFamily="34" charset="0"/>
              </a:rPr>
              <a:t> свою </a:t>
            </a:r>
            <a:r>
              <a:rPr lang="ru-RU" altLang="ru-UA" sz="2000" b="1" i="1" dirty="0" err="1">
                <a:latin typeface="Calibri" panose="020F0502020204030204" pitchFamily="34" charset="0"/>
              </a:rPr>
              <a:t>назву</a:t>
            </a:r>
            <a:r>
              <a:rPr lang="ru-RU" altLang="ru-UA" sz="2000" b="1" i="1" dirty="0">
                <a:latin typeface="Calibri" panose="020F0502020204030204" pitchFamily="34" charset="0"/>
              </a:rPr>
              <a:t> </a:t>
            </a:r>
            <a:r>
              <a:rPr lang="ru-RU" altLang="ru-UA" sz="2000" b="1" i="1" dirty="0" err="1">
                <a:latin typeface="Calibri" panose="020F0502020204030204" pitchFamily="34" charset="0"/>
              </a:rPr>
              <a:t>отримало</a:t>
            </a:r>
            <a:r>
              <a:rPr lang="ru-RU" altLang="ru-UA" sz="2000" b="1" i="1" dirty="0">
                <a:latin typeface="Calibri" panose="020F0502020204030204" pitchFamily="34" charset="0"/>
              </a:rPr>
              <a:t> </a:t>
            </a:r>
            <a:r>
              <a:rPr lang="ru-RU" altLang="ru-UA" sz="2000" b="1" i="1" dirty="0" err="1">
                <a:latin typeface="Calibri" panose="020F0502020204030204" pitchFamily="34" charset="0"/>
              </a:rPr>
              <a:t>Саргасове</a:t>
            </a:r>
            <a:r>
              <a:rPr lang="ru-RU" altLang="ru-UA" sz="2000" b="1" i="1" dirty="0">
                <a:latin typeface="Calibri" panose="020F0502020204030204" pitchFamily="34" charset="0"/>
              </a:rPr>
              <a:t> море. </a:t>
            </a:r>
          </a:p>
          <a:p>
            <a:pPr eaLnBrk="1" hangingPunct="1">
              <a:buFont typeface="Wingdings" panose="05000000000000000000" pitchFamily="2" charset="2"/>
              <a:buChar char="ü"/>
            </a:pPr>
            <a:r>
              <a:rPr lang="ru-RU" altLang="ru-UA" sz="2000" b="1" i="1" dirty="0">
                <a:latin typeface="Calibri" panose="020F0502020204030204" pitchFamily="34" charset="0"/>
              </a:rPr>
              <a:t>У них </a:t>
            </a:r>
            <a:r>
              <a:rPr lang="ru-RU" altLang="ru-UA" sz="2000" b="1" i="1" dirty="0" err="1">
                <a:latin typeface="Calibri" panose="020F0502020204030204" pitchFamily="34" charset="0"/>
              </a:rPr>
              <a:t>відсутні</a:t>
            </a:r>
            <a:r>
              <a:rPr lang="ru-RU" altLang="ru-UA" sz="2000" b="1" i="1" dirty="0">
                <a:latin typeface="Calibri" panose="020F0502020204030204" pitchFamily="34" charset="0"/>
              </a:rPr>
              <a:t> </a:t>
            </a:r>
            <a:r>
              <a:rPr lang="ru-RU" altLang="ru-UA" sz="2000" b="1" i="1" dirty="0" err="1">
                <a:latin typeface="Calibri" panose="020F0502020204030204" pitchFamily="34" charset="0"/>
              </a:rPr>
              <a:t>органи</a:t>
            </a:r>
            <a:r>
              <a:rPr lang="ru-RU" altLang="ru-UA" sz="2000" b="1" i="1" dirty="0">
                <a:latin typeface="Calibri" panose="020F0502020204030204" pitchFamily="34" charset="0"/>
              </a:rPr>
              <a:t> </a:t>
            </a:r>
            <a:r>
              <a:rPr lang="ru-RU" altLang="ru-UA" sz="2000" b="1" i="1" dirty="0" err="1">
                <a:latin typeface="Calibri" panose="020F0502020204030204" pitchFamily="34" charset="0"/>
              </a:rPr>
              <a:t>прикріплення</a:t>
            </a:r>
            <a:r>
              <a:rPr lang="ru-RU" altLang="ru-UA" sz="2000" b="1" i="1" dirty="0">
                <a:latin typeface="Calibri" panose="020F0502020204030204" pitchFamily="34" charset="0"/>
              </a:rPr>
              <a:t> і вони не </a:t>
            </a:r>
            <a:r>
              <a:rPr lang="ru-RU" altLang="ru-UA" sz="2000" b="1" i="1" dirty="0" err="1">
                <a:latin typeface="Calibri" panose="020F0502020204030204" pitchFamily="34" charset="0"/>
              </a:rPr>
              <a:t>можуть</a:t>
            </a:r>
            <a:r>
              <a:rPr lang="ru-RU" altLang="ru-UA" sz="2000" b="1" i="1" dirty="0">
                <a:latin typeface="Calibri" panose="020F0502020204030204" pitchFamily="34" charset="0"/>
              </a:rPr>
              <a:t> </a:t>
            </a:r>
            <a:r>
              <a:rPr lang="ru-RU" altLang="ru-UA" sz="2000" b="1" i="1" dirty="0" err="1">
                <a:latin typeface="Calibri" panose="020F0502020204030204" pitchFamily="34" charset="0"/>
              </a:rPr>
              <a:t>розмножуватися</a:t>
            </a:r>
            <a:r>
              <a:rPr lang="ru-RU" altLang="ru-UA" sz="2000" b="1" i="1" dirty="0">
                <a:latin typeface="Calibri" panose="020F0502020204030204" pitchFamily="34" charset="0"/>
              </a:rPr>
              <a:t> </a:t>
            </a:r>
            <a:r>
              <a:rPr lang="ru-RU" altLang="ru-UA" sz="2000" b="1" i="1" dirty="0" err="1">
                <a:latin typeface="Calibri" panose="020F0502020204030204" pitchFamily="34" charset="0"/>
              </a:rPr>
              <a:t>статевим</a:t>
            </a:r>
            <a:r>
              <a:rPr lang="ru-RU" altLang="ru-UA" sz="2000" b="1" i="1" dirty="0">
                <a:latin typeface="Calibri" panose="020F0502020204030204" pitchFamily="34" charset="0"/>
              </a:rPr>
              <a:t> шляхом. </a:t>
            </a:r>
            <a:r>
              <a:rPr lang="ru-RU" altLang="ru-UA" sz="2000" b="1" i="1" dirty="0" err="1">
                <a:latin typeface="Calibri" panose="020F0502020204030204" pitchFamily="34" charset="0"/>
              </a:rPr>
              <a:t>Їх</a:t>
            </a:r>
            <a:r>
              <a:rPr lang="ru-RU" altLang="ru-UA" sz="2000" b="1" i="1" dirty="0">
                <a:latin typeface="Calibri" panose="020F0502020204030204" pitchFamily="34" charset="0"/>
              </a:rPr>
              <a:t> </a:t>
            </a:r>
            <a:r>
              <a:rPr lang="ru-RU" altLang="ru-UA" sz="2000" b="1" i="1" dirty="0" err="1">
                <a:latin typeface="Calibri" panose="020F0502020204030204" pitchFamily="34" charset="0"/>
              </a:rPr>
              <a:t>слоєвище</a:t>
            </a:r>
            <a:r>
              <a:rPr lang="ru-RU" altLang="ru-UA" sz="2000" b="1" i="1" dirty="0">
                <a:latin typeface="Calibri" panose="020F0502020204030204" pitchFamily="34" charset="0"/>
              </a:rPr>
              <a:t> </a:t>
            </a:r>
            <a:r>
              <a:rPr lang="ru-RU" altLang="ru-UA" sz="2000" b="1" i="1" dirty="0" err="1">
                <a:latin typeface="Calibri" panose="020F0502020204030204" pitchFamily="34" charset="0"/>
              </a:rPr>
              <a:t>утворює</a:t>
            </a:r>
            <a:r>
              <a:rPr lang="ru-RU" altLang="ru-UA" sz="2000" b="1" i="1" dirty="0">
                <a:latin typeface="Calibri" panose="020F0502020204030204" pitchFamily="34" charset="0"/>
              </a:rPr>
              <a:t>  </a:t>
            </a:r>
            <a:r>
              <a:rPr lang="ru-RU" altLang="ru-UA" sz="2000" b="1" i="1" dirty="0" err="1">
                <a:latin typeface="Calibri" panose="020F0502020204030204" pitchFamily="34" charset="0"/>
              </a:rPr>
              <a:t>закручену</a:t>
            </a:r>
            <a:r>
              <a:rPr lang="ru-RU" altLang="ru-UA" sz="2000" b="1" i="1" dirty="0">
                <a:latin typeface="Calibri" panose="020F0502020204030204" pitchFamily="34" charset="0"/>
              </a:rPr>
              <a:t> </a:t>
            </a:r>
            <a:r>
              <a:rPr lang="ru-RU" altLang="ru-UA" sz="2000" b="1" i="1" dirty="0" err="1">
                <a:latin typeface="Calibri" panose="020F0502020204030204" pitchFamily="34" charset="0"/>
              </a:rPr>
              <a:t>плаваючу</a:t>
            </a:r>
            <a:r>
              <a:rPr lang="ru-RU" altLang="ru-UA" sz="2000" b="1" i="1" dirty="0">
                <a:latin typeface="Calibri" panose="020F0502020204030204" pitchFamily="34" charset="0"/>
              </a:rPr>
              <a:t> </a:t>
            </a:r>
            <a:r>
              <a:rPr lang="ru-RU" altLang="ru-UA" sz="2000" b="1" i="1" dirty="0" err="1">
                <a:latin typeface="Calibri" panose="020F0502020204030204" pitchFamily="34" charset="0"/>
              </a:rPr>
              <a:t>масу</a:t>
            </a:r>
            <a:r>
              <a:rPr lang="ru-RU" altLang="ru-UA" sz="2000" b="1" i="1" dirty="0">
                <a:latin typeface="Calibri" panose="020F0502020204030204" pitchFamily="34" charset="0"/>
              </a:rPr>
              <a:t>, яка </a:t>
            </a:r>
            <a:r>
              <a:rPr lang="ru-RU" altLang="ru-UA" sz="2000" b="1" i="1" dirty="0" err="1">
                <a:latin typeface="Calibri" panose="020F0502020204030204" pitchFamily="34" charset="0"/>
              </a:rPr>
              <a:t>нагадує</a:t>
            </a:r>
            <a:r>
              <a:rPr lang="ru-RU" altLang="ru-UA" sz="2000" b="1" i="1" dirty="0">
                <a:latin typeface="Calibri" panose="020F0502020204030204" pitchFamily="34" charset="0"/>
              </a:rPr>
              <a:t> </a:t>
            </a:r>
            <a:r>
              <a:rPr lang="ru-RU" altLang="ru-UA" sz="2000" b="1" i="1" dirty="0" err="1">
                <a:latin typeface="Calibri" panose="020F0502020204030204" pitchFamily="34" charset="0"/>
              </a:rPr>
              <a:t>гігантський</a:t>
            </a:r>
            <a:r>
              <a:rPr lang="ru-RU" altLang="ru-UA" sz="2000" b="1" i="1" dirty="0">
                <a:latin typeface="Calibri" panose="020F0502020204030204" pitchFamily="34" charset="0"/>
              </a:rPr>
              <a:t> килим. </a:t>
            </a:r>
            <a:r>
              <a:rPr lang="ru-RU" altLang="ru-UA" sz="2000" b="1" i="1" dirty="0" err="1">
                <a:latin typeface="Calibri" panose="020F0502020204030204" pitchFamily="34" charset="0"/>
              </a:rPr>
              <a:t>Припускають</a:t>
            </a:r>
            <a:r>
              <a:rPr lang="ru-RU" altLang="ru-UA" sz="2000" b="1" i="1" dirty="0">
                <a:latin typeface="Calibri" panose="020F0502020204030204" pitchFamily="34" charset="0"/>
              </a:rPr>
              <a:t>, </a:t>
            </a:r>
            <a:r>
              <a:rPr lang="ru-RU" altLang="ru-UA" sz="2000" b="1" i="1" dirty="0" err="1">
                <a:latin typeface="Calibri" panose="020F0502020204030204" pitchFamily="34" charset="0"/>
              </a:rPr>
              <a:t>що</a:t>
            </a:r>
            <a:r>
              <a:rPr lang="ru-RU" altLang="ru-UA" sz="2000" b="1" i="1" dirty="0">
                <a:latin typeface="Calibri" panose="020F0502020204030204" pitchFamily="34" charset="0"/>
              </a:rPr>
              <a:t> </a:t>
            </a:r>
            <a:r>
              <a:rPr lang="ru-RU" altLang="ru-UA" sz="2000" b="1" i="1" dirty="0" err="1">
                <a:latin typeface="Calibri" panose="020F0502020204030204" pitchFamily="34" charset="0"/>
              </a:rPr>
              <a:t>загальна</a:t>
            </a:r>
            <a:r>
              <a:rPr lang="ru-RU" altLang="ru-UA" sz="2000" b="1" i="1" dirty="0">
                <a:latin typeface="Calibri" panose="020F0502020204030204" pitchFamily="34" charset="0"/>
              </a:rPr>
              <a:t> </a:t>
            </a:r>
            <a:r>
              <a:rPr lang="ru-RU" altLang="ru-UA" sz="2000" b="1" i="1" dirty="0" err="1">
                <a:latin typeface="Calibri" panose="020F0502020204030204" pitchFamily="34" charset="0"/>
              </a:rPr>
              <a:t>біомаса</a:t>
            </a:r>
            <a:r>
              <a:rPr lang="ru-RU" altLang="ru-UA" sz="2000" b="1" i="1" dirty="0">
                <a:latin typeface="Calibri" panose="020F0502020204030204" pitchFamily="34" charset="0"/>
              </a:rPr>
              <a:t> </a:t>
            </a:r>
            <a:r>
              <a:rPr lang="ru-RU" altLang="ru-UA" sz="2000" b="1" i="1" dirty="0" err="1">
                <a:latin typeface="Calibri" panose="020F0502020204030204" pitchFamily="34" charset="0"/>
              </a:rPr>
              <a:t>саргасс</a:t>
            </a:r>
            <a:r>
              <a:rPr lang="ru-RU" altLang="ru-UA" sz="2000" b="1" i="1" dirty="0">
                <a:latin typeface="Calibri" panose="020F0502020204030204" pitchFamily="34" charset="0"/>
              </a:rPr>
              <a:t> в </a:t>
            </a:r>
            <a:r>
              <a:rPr lang="ru-RU" altLang="ru-UA" sz="2000" b="1" i="1" dirty="0" err="1">
                <a:latin typeface="Calibri" panose="020F0502020204030204" pitchFamily="34" charset="0"/>
              </a:rPr>
              <a:t>Саргасовому</a:t>
            </a:r>
            <a:r>
              <a:rPr lang="ru-RU" altLang="ru-UA" sz="2000" b="1" i="1" dirty="0">
                <a:latin typeface="Calibri" panose="020F0502020204030204" pitchFamily="34" charset="0"/>
              </a:rPr>
              <a:t> </a:t>
            </a:r>
            <a:r>
              <a:rPr lang="ru-RU" altLang="ru-UA" sz="2000" b="1" i="1" dirty="0" err="1">
                <a:latin typeface="Calibri" panose="020F0502020204030204" pitchFamily="34" charset="0"/>
              </a:rPr>
              <a:t>морі</a:t>
            </a:r>
            <a:r>
              <a:rPr lang="ru-RU" altLang="ru-UA" sz="2000" b="1" i="1" dirty="0">
                <a:latin typeface="Calibri" panose="020F0502020204030204" pitchFamily="34" charset="0"/>
              </a:rPr>
              <a:t> </a:t>
            </a:r>
            <a:r>
              <a:rPr lang="ru-RU" altLang="ru-UA" sz="2000" b="1" i="1" dirty="0" err="1">
                <a:latin typeface="Calibri" panose="020F0502020204030204" pitchFamily="34" charset="0"/>
              </a:rPr>
              <a:t>досягає</a:t>
            </a:r>
            <a:r>
              <a:rPr lang="ru-RU" altLang="ru-UA" sz="2000" b="1" i="1" dirty="0">
                <a:latin typeface="Calibri" panose="020F0502020204030204" pitchFamily="34" charset="0"/>
              </a:rPr>
              <a:t> 11 млн. тонн.</a:t>
            </a:r>
          </a:p>
        </p:txBody>
      </p:sp>
      <p:pic>
        <p:nvPicPr>
          <p:cNvPr id="68612" name="Рисунок 8" descr="1арар5.jpg">
            <a:extLst>
              <a:ext uri="{FF2B5EF4-FFF2-40B4-BE49-F238E27FC236}">
                <a16:creationId xmlns:a16="http://schemas.microsoft.com/office/drawing/2014/main" id="{DC40D539-B8E9-464D-D6B3-5F3D2A092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3143250"/>
            <a:ext cx="32083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B4170D7E-0F1C-AC1D-19E1-6706CD77C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3">
            <a:extLst>
              <a:ext uri="{FF2B5EF4-FFF2-40B4-BE49-F238E27FC236}">
                <a16:creationId xmlns:a16="http://schemas.microsoft.com/office/drawing/2014/main" id="{CFD74F7A-8947-BBBA-7EB1-944F527F6097}"/>
              </a:ext>
            </a:extLst>
          </p:cNvPr>
          <p:cNvSpPr>
            <a:spLocks noGrp="1" noChangeArrowheads="1"/>
          </p:cNvSpPr>
          <p:nvPr>
            <p:ph type="title"/>
          </p:nvPr>
        </p:nvSpPr>
        <p:spPr/>
        <p:txBody>
          <a:bodyPr/>
          <a:lstStyle/>
          <a:p>
            <a:r>
              <a:rPr lang="uk-UA" altLang="ru-UA"/>
              <a:t>Типи статевого процесу</a:t>
            </a:r>
            <a:endParaRPr lang="ru-RU" altLang="ru-UA"/>
          </a:p>
        </p:txBody>
      </p:sp>
      <p:pic>
        <p:nvPicPr>
          <p:cNvPr id="22531" name="Picture 3">
            <a:extLst>
              <a:ext uri="{FF2B5EF4-FFF2-40B4-BE49-F238E27FC236}">
                <a16:creationId xmlns:a16="http://schemas.microsoft.com/office/drawing/2014/main" id="{73208C4B-8858-3173-CDC8-558C2BC46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554"/>
          <a:stretch>
            <a:fillRect/>
          </a:stretch>
        </p:blipFill>
        <p:spPr bwMode="auto">
          <a:xfrm>
            <a:off x="1524000" y="1500188"/>
            <a:ext cx="918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E01ED20-BF14-5983-50E0-9F990E28A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1845828D-18AB-BE34-4EA9-05DD5FA61C02}"/>
              </a:ext>
            </a:extLst>
          </p:cNvPr>
          <p:cNvSpPr>
            <a:spLocks noGrp="1" noChangeArrowheads="1"/>
          </p:cNvSpPr>
          <p:nvPr>
            <p:ph type="title" idx="4294967295"/>
          </p:nvPr>
        </p:nvSpPr>
        <p:spPr>
          <a:xfrm>
            <a:off x="1524000" y="274638"/>
            <a:ext cx="8229600" cy="1143000"/>
          </a:xfrm>
        </p:spPr>
        <p:txBody>
          <a:bodyPr/>
          <a:lstStyle/>
          <a:p>
            <a:pPr eaLnBrk="1" hangingPunct="1"/>
            <a:r>
              <a:rPr lang="uk-UA" altLang="ru-UA"/>
              <a:t>Порядок Діктіотові</a:t>
            </a:r>
            <a:r>
              <a:rPr lang="en-US" altLang="ru-UA"/>
              <a:t> -</a:t>
            </a:r>
            <a:r>
              <a:rPr lang="en-US" altLang="ru-UA" i="1"/>
              <a:t>Dictotales</a:t>
            </a:r>
            <a:r>
              <a:rPr lang="uk-UA" altLang="ru-UA" i="1"/>
              <a:t> </a:t>
            </a:r>
            <a:endParaRPr lang="ru-RU" altLang="ru-UA" i="1"/>
          </a:p>
        </p:txBody>
      </p:sp>
      <p:pic>
        <p:nvPicPr>
          <p:cNvPr id="69635" name="Picture 6">
            <a:extLst>
              <a:ext uri="{FF2B5EF4-FFF2-40B4-BE49-F238E27FC236}">
                <a16:creationId xmlns:a16="http://schemas.microsoft.com/office/drawing/2014/main" id="{0D9D1D73-97FB-01E5-8476-E4928A54DFCD}"/>
              </a:ext>
            </a:extLst>
          </p:cNvPr>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6342064" y="1571626"/>
            <a:ext cx="4325937" cy="5097463"/>
          </a:xfrm>
        </p:spPr>
      </p:pic>
      <p:pic>
        <p:nvPicPr>
          <p:cNvPr id="69636" name="Picture 4" descr="dictiota">
            <a:extLst>
              <a:ext uri="{FF2B5EF4-FFF2-40B4-BE49-F238E27FC236}">
                <a16:creationId xmlns:a16="http://schemas.microsoft.com/office/drawing/2014/main" id="{B9978630-3018-333C-1C41-D81938B24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164" y="1857375"/>
            <a:ext cx="390683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493A2ED-552B-568C-BF93-999E2E4DD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Рисунок 2" descr="падна внешность.jpg">
            <a:extLst>
              <a:ext uri="{FF2B5EF4-FFF2-40B4-BE49-F238E27FC236}">
                <a16:creationId xmlns:a16="http://schemas.microsoft.com/office/drawing/2014/main" id="{00B59EDB-296A-698B-6422-4154690D1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285750"/>
            <a:ext cx="4241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Рисунок 5" descr="14.jpg">
            <a:extLst>
              <a:ext uri="{FF2B5EF4-FFF2-40B4-BE49-F238E27FC236}">
                <a16:creationId xmlns:a16="http://schemas.microsoft.com/office/drawing/2014/main" id="{E59E2F86-E6EB-A5DB-EB32-05C9DF41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4" y="3184159"/>
            <a:ext cx="428942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Рисунок 3" descr="падина.jpg">
            <a:extLst>
              <a:ext uri="{FF2B5EF4-FFF2-40B4-BE49-F238E27FC236}">
                <a16:creationId xmlns:a16="http://schemas.microsoft.com/office/drawing/2014/main" id="{0A20CAAF-5BB0-CFC4-0D2F-A07205628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3786188"/>
            <a:ext cx="31432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Прямоугольник 6">
            <a:extLst>
              <a:ext uri="{FF2B5EF4-FFF2-40B4-BE49-F238E27FC236}">
                <a16:creationId xmlns:a16="http://schemas.microsoft.com/office/drawing/2014/main" id="{09FE17B6-F33B-EFEB-2430-71EACF6CE2AB}"/>
              </a:ext>
            </a:extLst>
          </p:cNvPr>
          <p:cNvSpPr>
            <a:spLocks noChangeArrowheads="1"/>
          </p:cNvSpPr>
          <p:nvPr/>
        </p:nvSpPr>
        <p:spPr bwMode="auto">
          <a:xfrm>
            <a:off x="8039101" y="632313"/>
            <a:ext cx="3286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dirty="0">
                <a:latin typeface="Calibri" panose="020F0502020204030204" pitchFamily="34" charset="0"/>
              </a:rPr>
              <a:t>Падина - бура </a:t>
            </a:r>
            <a:r>
              <a:rPr lang="ru-RU" altLang="ru-UA" sz="2400" b="1" i="1" dirty="0" err="1">
                <a:latin typeface="Calibri" panose="020F0502020204030204" pitchFamily="34" charset="0"/>
              </a:rPr>
              <a:t>водорість</a:t>
            </a:r>
            <a:r>
              <a:rPr lang="ru-RU" altLang="ru-UA" sz="2400" b="1" i="1" dirty="0">
                <a:latin typeface="Calibri" panose="020F0502020204030204" pitchFamily="34" charset="0"/>
              </a:rPr>
              <a:t> </a:t>
            </a:r>
            <a:r>
              <a:rPr lang="ru-RU" altLang="ru-UA" sz="2400" b="1" i="1" dirty="0" err="1">
                <a:latin typeface="Calibri" panose="020F0502020204030204" pitchFamily="34" charset="0"/>
              </a:rPr>
              <a:t>мілководдя</a:t>
            </a:r>
            <a:r>
              <a:rPr lang="ru-RU" altLang="ru-UA" sz="2400" b="1" i="1" dirty="0">
                <a:latin typeface="Calibri" panose="020F0502020204030204" pitchFamily="34" charset="0"/>
              </a:rPr>
              <a:t>. </a:t>
            </a:r>
            <a:r>
              <a:rPr lang="ru-RU" altLang="ru-UA" sz="2400" b="1" i="1" dirty="0" err="1">
                <a:latin typeface="Calibri" panose="020F0502020204030204" pitchFamily="34" charset="0"/>
              </a:rPr>
              <a:t>Невеликі</a:t>
            </a:r>
            <a:r>
              <a:rPr lang="ru-RU" altLang="ru-UA" sz="2400" b="1" i="1" dirty="0">
                <a:latin typeface="Calibri" panose="020F0502020204030204" pitchFamily="34" charset="0"/>
              </a:rPr>
              <a:t> </a:t>
            </a:r>
            <a:r>
              <a:rPr lang="ru-RU" altLang="ru-UA" sz="2400" b="1" i="1" dirty="0" err="1">
                <a:latin typeface="Calibri" panose="020F0502020204030204" pitchFamily="34" charset="0"/>
              </a:rPr>
              <a:t>розміри</a:t>
            </a:r>
            <a:r>
              <a:rPr lang="ru-RU" altLang="ru-UA" sz="2400" b="1" i="1" dirty="0">
                <a:latin typeface="Calibri" panose="020F0502020204030204" pitchFamily="34" charset="0"/>
              </a:rPr>
              <a:t> вона </a:t>
            </a:r>
            <a:r>
              <a:rPr lang="ru-RU" altLang="ru-UA" sz="2400" b="1" i="1" dirty="0" err="1">
                <a:latin typeface="Calibri" panose="020F0502020204030204" pitchFamily="34" charset="0"/>
              </a:rPr>
              <a:t>компенсує</a:t>
            </a:r>
            <a:r>
              <a:rPr lang="ru-RU" altLang="ru-UA" sz="2400" b="1" i="1" dirty="0">
                <a:latin typeface="Calibri" panose="020F0502020204030204" pitchFamily="34" charset="0"/>
              </a:rPr>
              <a:t> химерною </a:t>
            </a:r>
            <a:r>
              <a:rPr lang="ru-RU" altLang="ru-UA" sz="2400" b="1" i="1" dirty="0" err="1">
                <a:latin typeface="Calibri" panose="020F0502020204030204" pitchFamily="34" charset="0"/>
              </a:rPr>
              <a:t>зовнішністю</a:t>
            </a:r>
            <a:r>
              <a:rPr lang="ru-RU" altLang="ru-UA" sz="2400" b="1" i="1" dirty="0">
                <a:latin typeface="Calibri" panose="020F0502020204030204" pitchFamily="34" charset="0"/>
              </a:rPr>
              <a:t>.</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5B70E8C-2266-3129-8E53-AA9418822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Содержимое 3" descr="13.jpg">
            <a:extLst>
              <a:ext uri="{FF2B5EF4-FFF2-40B4-BE49-F238E27FC236}">
                <a16:creationId xmlns:a16="http://schemas.microsoft.com/office/drawing/2014/main" id="{95F9C33A-70DC-59A9-046E-F345C31ED9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24189" y="214313"/>
            <a:ext cx="5857875" cy="5365750"/>
          </a:xfrm>
        </p:spPr>
      </p:pic>
      <p:sp>
        <p:nvSpPr>
          <p:cNvPr id="71683" name="Прямоугольник 5">
            <a:extLst>
              <a:ext uri="{FF2B5EF4-FFF2-40B4-BE49-F238E27FC236}">
                <a16:creationId xmlns:a16="http://schemas.microsoft.com/office/drawing/2014/main" id="{B354565D-77E2-2A1F-0BE9-0B7E1850545B}"/>
              </a:ext>
            </a:extLst>
          </p:cNvPr>
          <p:cNvSpPr>
            <a:spLocks noChangeArrowheads="1"/>
          </p:cNvSpPr>
          <p:nvPr/>
        </p:nvSpPr>
        <p:spPr bwMode="auto">
          <a:xfrm>
            <a:off x="1881188" y="5786438"/>
            <a:ext cx="857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Сцитосифон </a:t>
            </a:r>
            <a:r>
              <a:rPr lang="en-US" altLang="ru-UA" sz="2400" b="1" i="1">
                <a:latin typeface="Calibri" panose="020F0502020204030204" pitchFamily="34" charset="0"/>
              </a:rPr>
              <a:t>Scytosiphon lomentaria - </a:t>
            </a:r>
            <a:r>
              <a:rPr lang="ru-RU" altLang="ru-UA" sz="2400" b="1" i="1">
                <a:latin typeface="Calibri" panose="020F0502020204030204" pitchFamily="34" charset="0"/>
              </a:rPr>
              <a:t>довгі пасма коричневих опушених шнурів.</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82F29BD-2A78-B41F-69FC-78A67602F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55A8488D-3425-0C3D-97BD-FE1C54CFC279}"/>
              </a:ext>
            </a:extLst>
          </p:cNvPr>
          <p:cNvSpPr>
            <a:spLocks noGrp="1" noChangeArrowheads="1"/>
          </p:cNvSpPr>
          <p:nvPr>
            <p:ph type="title" idx="4294967295"/>
          </p:nvPr>
        </p:nvSpPr>
        <p:spPr>
          <a:xfrm>
            <a:off x="3036277" y="311149"/>
            <a:ext cx="8229600" cy="1143000"/>
          </a:xfrm>
        </p:spPr>
        <p:txBody>
          <a:bodyPr/>
          <a:lstStyle/>
          <a:p>
            <a:pPr eaLnBrk="1" hangingPunct="1"/>
            <a:r>
              <a:rPr lang="ru-RU" altLang="ru-UA" sz="3200" dirty="0"/>
              <a:t>Клас  </a:t>
            </a:r>
            <a:r>
              <a:rPr lang="en-US" altLang="ru-UA" sz="3200" dirty="0" err="1"/>
              <a:t>Cyclosporophyceae</a:t>
            </a:r>
            <a:r>
              <a:rPr lang="en-US" altLang="ru-UA" sz="3200" dirty="0"/>
              <a:t> </a:t>
            </a:r>
            <a:br>
              <a:rPr lang="ru-RU" altLang="ru-UA" sz="3200" dirty="0"/>
            </a:br>
            <a:r>
              <a:rPr lang="ru-RU" altLang="ru-UA" sz="3200" dirty="0"/>
              <a:t>порядок </a:t>
            </a:r>
            <a:r>
              <a:rPr lang="en-US" altLang="ru-UA" sz="3200" dirty="0" err="1"/>
              <a:t>Fucales</a:t>
            </a:r>
            <a:r>
              <a:rPr lang="en-US" altLang="ru-UA" sz="3200" dirty="0"/>
              <a:t> </a:t>
            </a:r>
            <a:endParaRPr lang="ru-RU" altLang="ru-UA" sz="3200" dirty="0"/>
          </a:p>
        </p:txBody>
      </p:sp>
      <p:pic>
        <p:nvPicPr>
          <p:cNvPr id="72707" name="Picture 6" descr="Br_Fucus">
            <a:extLst>
              <a:ext uri="{FF2B5EF4-FFF2-40B4-BE49-F238E27FC236}">
                <a16:creationId xmlns:a16="http://schemas.microsoft.com/office/drawing/2014/main" id="{141D1C82-BD41-71FB-63EF-B1A258A75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42" y="1628378"/>
            <a:ext cx="4897803" cy="463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7" descr="Br_Fucus_repro">
            <a:extLst>
              <a:ext uri="{FF2B5EF4-FFF2-40B4-BE49-F238E27FC236}">
                <a16:creationId xmlns:a16="http://schemas.microsoft.com/office/drawing/2014/main" id="{3EC75A3B-E67F-5FCB-7240-6BA67252C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515" y="1959371"/>
            <a:ext cx="6006843" cy="430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AFCEDAA-CAC9-DB27-2F9A-7DACFF2D6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Рисунок 9" descr="028.jpg">
            <a:extLst>
              <a:ext uri="{FF2B5EF4-FFF2-40B4-BE49-F238E27FC236}">
                <a16:creationId xmlns:a16="http://schemas.microsoft.com/office/drawing/2014/main" id="{C778DDF0-B7CD-895F-5485-47DFB08AD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6" y="214314"/>
            <a:ext cx="6596063"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Прямоугольник 5">
            <a:extLst>
              <a:ext uri="{FF2B5EF4-FFF2-40B4-BE49-F238E27FC236}">
                <a16:creationId xmlns:a16="http://schemas.microsoft.com/office/drawing/2014/main" id="{44E2216C-793C-750D-15D5-488BF04D4F86}"/>
              </a:ext>
            </a:extLst>
          </p:cNvPr>
          <p:cNvSpPr>
            <a:spLocks noChangeArrowheads="1"/>
          </p:cNvSpPr>
          <p:nvPr/>
        </p:nvSpPr>
        <p:spPr bwMode="auto">
          <a:xfrm>
            <a:off x="7024688" y="2928939"/>
            <a:ext cx="1111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800" b="1" i="1">
                <a:latin typeface="Calibri" panose="020F0502020204030204" pitchFamily="34" charset="0"/>
              </a:rPr>
              <a:t>Фукус</a:t>
            </a:r>
            <a:endParaRPr lang="ru-RU" altLang="ru-UA" sz="2800" b="1" i="1">
              <a:latin typeface="Calibri" panose="020F0502020204030204" pitchFamily="34" charset="0"/>
            </a:endParaRPr>
          </a:p>
        </p:txBody>
      </p:sp>
      <p:sp>
        <p:nvSpPr>
          <p:cNvPr id="73732" name="Прямоугольник 8">
            <a:extLst>
              <a:ext uri="{FF2B5EF4-FFF2-40B4-BE49-F238E27FC236}">
                <a16:creationId xmlns:a16="http://schemas.microsoft.com/office/drawing/2014/main" id="{8DF4F6D8-1707-283B-33B2-EBA949CD2FC2}"/>
              </a:ext>
            </a:extLst>
          </p:cNvPr>
          <p:cNvSpPr>
            <a:spLocks noChangeArrowheads="1"/>
          </p:cNvSpPr>
          <p:nvPr/>
        </p:nvSpPr>
        <p:spPr bwMode="auto">
          <a:xfrm>
            <a:off x="1809750" y="3500439"/>
            <a:ext cx="88582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У 1825 році французький хімік Антуан Балар відкрив новий хімічний елемент. Своє відкриття він зробив, обробляючи луг (лужний розчин, отриманий шляхом обробки водою золи бурої водорості фукус) хлором і крохмалем. Французька академія погодилася з відкриттям нового елемента, але не підтримала дану автором назву - "мурід". За пропозицією Комісії новий елемент був названий бромом (від грецького "бромос" - смердючий "). Запах брому дійсно дуже неприємний. У вільному стані в природі бром не зустрічається. Найбільш активно він накопичується бобовими рослинами і морськими водоростями. В організмі людини найбільше його міститься в мозку.</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23CD8AE-20E6-60BA-0C3B-AF59AAB55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A8DEA8C-2E69-0E8F-74C6-3C4B3675D925}"/>
              </a:ext>
            </a:extLst>
          </p:cNvPr>
          <p:cNvSpPr>
            <a:spLocks noGrp="1" noChangeArrowheads="1"/>
          </p:cNvSpPr>
          <p:nvPr>
            <p:ph type="title" idx="4294967295"/>
          </p:nvPr>
        </p:nvSpPr>
        <p:spPr>
          <a:xfrm>
            <a:off x="963878" y="830018"/>
            <a:ext cx="11277600" cy="1625601"/>
          </a:xfrm>
        </p:spPr>
        <p:txBody>
          <a:bodyPr/>
          <a:lstStyle/>
          <a:p>
            <a:pPr eaLnBrk="1" hangingPunct="1"/>
            <a:r>
              <a:rPr lang="en-US" altLang="ru-UA" dirty="0">
                <a:latin typeface="Calibri" panose="020F0502020204030204" pitchFamily="34" charset="0"/>
              </a:rPr>
              <a:t>FUCUS</a:t>
            </a:r>
            <a:endParaRPr lang="ru-RU" altLang="ru-UA" dirty="0">
              <a:latin typeface="Calibri" panose="020F0502020204030204" pitchFamily="34" charset="0"/>
            </a:endParaRPr>
          </a:p>
        </p:txBody>
      </p:sp>
      <p:pic>
        <p:nvPicPr>
          <p:cNvPr id="74755" name="Picture 5" descr="Бурая">
            <a:extLst>
              <a:ext uri="{FF2B5EF4-FFF2-40B4-BE49-F238E27FC236}">
                <a16:creationId xmlns:a16="http://schemas.microsoft.com/office/drawing/2014/main" id="{7A442A19-BB72-0430-DCDE-C6776ED7151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99557" y="934221"/>
            <a:ext cx="7740650" cy="5805488"/>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843E24B-E069-8C52-70B5-2482F1F36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4">
            <a:extLst>
              <a:ext uri="{FF2B5EF4-FFF2-40B4-BE49-F238E27FC236}">
                <a16:creationId xmlns:a16="http://schemas.microsoft.com/office/drawing/2014/main" id="{7D3ED2D4-5CE3-7574-8A52-4FCB8ED61CA5}"/>
              </a:ext>
            </a:extLst>
          </p:cNvPr>
          <p:cNvSpPr>
            <a:spLocks noGrp="1" noChangeArrowheads="1"/>
          </p:cNvSpPr>
          <p:nvPr>
            <p:ph type="title"/>
          </p:nvPr>
        </p:nvSpPr>
        <p:spPr>
          <a:xfrm>
            <a:off x="2057400" y="111125"/>
            <a:ext cx="8229600" cy="1143000"/>
          </a:xfrm>
        </p:spPr>
        <p:txBody>
          <a:bodyPr/>
          <a:lstStyle/>
          <a:p>
            <a:pPr eaLnBrk="1" hangingPunct="1"/>
            <a:r>
              <a:rPr lang="uk-UA" altLang="ru-UA" sz="2000" dirty="0"/>
              <a:t>РОЛЬ БУРИХ У ПРИРОДІ ТА ВИКОРИСТАННЯ ЇХ В НАРОДНОМУ ГОСПОДАРСТВІ</a:t>
            </a:r>
            <a:r>
              <a:rPr lang="uk-UA" altLang="ru-UA" dirty="0">
                <a:solidFill>
                  <a:srgbClr val="000000"/>
                </a:solidFill>
              </a:rPr>
              <a:t>.</a:t>
            </a:r>
            <a:endParaRPr lang="ru-RU" altLang="ru-UA" dirty="0">
              <a:solidFill>
                <a:srgbClr val="000000"/>
              </a:solidFill>
            </a:endParaRPr>
          </a:p>
        </p:txBody>
      </p:sp>
      <p:sp>
        <p:nvSpPr>
          <p:cNvPr id="75779" name="Rectangle 5">
            <a:extLst>
              <a:ext uri="{FF2B5EF4-FFF2-40B4-BE49-F238E27FC236}">
                <a16:creationId xmlns:a16="http://schemas.microsoft.com/office/drawing/2014/main" id="{9E0DA991-BB8E-CB18-5D64-2F7893046761}"/>
              </a:ext>
            </a:extLst>
          </p:cNvPr>
          <p:cNvSpPr>
            <a:spLocks noGrp="1" noChangeArrowheads="1"/>
          </p:cNvSpPr>
          <p:nvPr>
            <p:ph type="body" sz="half" idx="1"/>
          </p:nvPr>
        </p:nvSpPr>
        <p:spPr>
          <a:xfrm>
            <a:off x="2128837" y="1389063"/>
            <a:ext cx="4043363" cy="5357812"/>
          </a:xfrm>
        </p:spPr>
        <p:txBody>
          <a:bodyPr>
            <a:normAutofit lnSpcReduction="10000"/>
          </a:bodyPr>
          <a:lstStyle/>
          <a:p>
            <a:pPr marL="457200" indent="-457200">
              <a:lnSpc>
                <a:spcPct val="80000"/>
              </a:lnSpc>
            </a:pPr>
            <a:r>
              <a:rPr lang="uk-UA" altLang="ru-UA" sz="1600" b="1" dirty="0"/>
              <a:t>Бурі є одним з важливих джерел органічних речовин у прибережній зоні, де біомаса їх досягає десятків (24) кг на 1м2.</a:t>
            </a:r>
          </a:p>
          <a:p>
            <a:pPr marL="457200" indent="-457200">
              <a:lnSpc>
                <a:spcPct val="80000"/>
              </a:lnSpc>
            </a:pPr>
            <a:r>
              <a:rPr lang="uk-UA" altLang="ru-UA" sz="1600" b="1" dirty="0"/>
              <a:t>Зарості бурих є місцем укриття риб, ракоподібних, молюсків, місцем розмноження та живлення прибережних тварин.</a:t>
            </a:r>
          </a:p>
          <a:p>
            <a:pPr marL="457200" indent="-457200">
              <a:lnSpc>
                <a:spcPct val="80000"/>
              </a:lnSpc>
            </a:pPr>
            <a:r>
              <a:rPr lang="uk-UA" altLang="ru-UA" sz="1600" b="1" dirty="0"/>
              <a:t>Бурі є важливим джерелом живлення для багатьох мешканців водойм, являються ланцюгами живлення гідро біонтів.</a:t>
            </a:r>
          </a:p>
          <a:p>
            <a:pPr marL="457200" indent="-457200">
              <a:lnSpc>
                <a:spcPct val="80000"/>
              </a:lnSpc>
            </a:pPr>
            <a:r>
              <a:rPr lang="uk-UA" altLang="ru-UA" sz="1600" b="1" dirty="0"/>
              <a:t>Разом з іншими водоростями обростають днища суден і затрудняють судноплавство, руйнують гідроспоруди.</a:t>
            </a:r>
          </a:p>
          <a:p>
            <a:pPr marL="457200" indent="-457200">
              <a:lnSpc>
                <a:spcPct val="80000"/>
              </a:lnSpc>
            </a:pPr>
            <a:r>
              <a:rPr lang="uk-UA" altLang="ru-UA" sz="1600" b="1" dirty="0"/>
              <a:t>Відриваючись, бурі часто утворюють великі скупчення і  затрудняють або створюють небезпеку судноплавству (Саргасове море).</a:t>
            </a:r>
          </a:p>
          <a:p>
            <a:pPr marL="457200" indent="-457200">
              <a:lnSpc>
                <a:spcPct val="80000"/>
              </a:lnSpc>
            </a:pPr>
            <a:r>
              <a:rPr lang="uk-UA" altLang="ru-UA" sz="1600" b="1" dirty="0"/>
              <a:t>Біомаса бурих, яка залишається після відпливу являється ціною сировиною для хімічної, паперово-целюлозної та медичної промисловості.</a:t>
            </a:r>
            <a:endParaRPr lang="ru-RU" altLang="ru-UA" sz="1600" b="1" dirty="0"/>
          </a:p>
        </p:txBody>
      </p:sp>
      <p:sp>
        <p:nvSpPr>
          <p:cNvPr id="18436" name="Rectangle 6">
            <a:extLst>
              <a:ext uri="{FF2B5EF4-FFF2-40B4-BE49-F238E27FC236}">
                <a16:creationId xmlns:a16="http://schemas.microsoft.com/office/drawing/2014/main" id="{575808BE-42F3-183B-DEF3-F8E9CE6C9ADF}"/>
              </a:ext>
            </a:extLst>
          </p:cNvPr>
          <p:cNvSpPr>
            <a:spLocks noGrp="1" noChangeArrowheads="1"/>
          </p:cNvSpPr>
          <p:nvPr>
            <p:ph type="body" sz="half" idx="2"/>
          </p:nvPr>
        </p:nvSpPr>
        <p:spPr>
          <a:xfrm>
            <a:off x="6324600" y="1169988"/>
            <a:ext cx="4038600" cy="5429250"/>
          </a:xfrm>
        </p:spPr>
        <p:txBody>
          <a:bodyPr/>
          <a:lstStyle/>
          <a:p>
            <a:pPr marL="533400" indent="-533400">
              <a:lnSpc>
                <a:spcPct val="80000"/>
              </a:lnSpc>
              <a:defRPr/>
            </a:pPr>
            <a:r>
              <a:rPr lang="uk-UA" sz="1500" b="1" dirty="0"/>
              <a:t>Бурі служать єдиним джерелом для отримання </a:t>
            </a:r>
            <a:r>
              <a:rPr lang="uk-UA" sz="1500" b="1" dirty="0" err="1"/>
              <a:t>альгінової</a:t>
            </a:r>
            <a:r>
              <a:rPr lang="uk-UA" sz="1500" b="1" dirty="0"/>
              <a:t> кислоти. </a:t>
            </a:r>
            <a:r>
              <a:rPr lang="uk-UA" sz="1500" b="1" dirty="0" err="1"/>
              <a:t>Альгінова</a:t>
            </a:r>
            <a:r>
              <a:rPr lang="uk-UA" sz="1500" b="1" dirty="0"/>
              <a:t> кислота знаходить широке використання в харчовій промисловості  для покращення якості консервів, морозива, фруктових соків тощо. Її використовують в поліграфії,  при виготовленні натуральних тканин, вона робить їх </a:t>
            </a:r>
            <a:r>
              <a:rPr lang="uk-UA" sz="1500" b="1" dirty="0" err="1"/>
              <a:t>невигораючими</a:t>
            </a:r>
            <a:r>
              <a:rPr lang="uk-UA" sz="1500" b="1" dirty="0"/>
              <a:t> та </a:t>
            </a:r>
            <a:r>
              <a:rPr lang="uk-UA" sz="1500" b="1" dirty="0" err="1"/>
              <a:t>непромокаючими</a:t>
            </a:r>
            <a:r>
              <a:rPr lang="uk-UA" sz="1500" b="1" dirty="0"/>
              <a:t>.</a:t>
            </a:r>
            <a:endParaRPr lang="en-US" sz="1500" b="1" dirty="0"/>
          </a:p>
          <a:p>
            <a:pPr marL="533400" indent="-533400">
              <a:lnSpc>
                <a:spcPct val="80000"/>
              </a:lnSpc>
              <a:defRPr/>
            </a:pPr>
            <a:r>
              <a:rPr lang="uk-UA" sz="1500" b="1" dirty="0"/>
              <a:t> Альгінати широко використовують при виготовленні покрить та будівельних матеріалів, з них виготовляють розчинні хірургічні нитки, їх використовують при виробництві електродів, брикетування палива, синтетичних матеріалів  тощо. </a:t>
            </a:r>
          </a:p>
          <a:p>
            <a:pPr marL="533400" indent="-533400">
              <a:lnSpc>
                <a:spcPct val="80000"/>
              </a:lnSpc>
              <a:defRPr/>
            </a:pPr>
            <a:r>
              <a:rPr lang="uk-UA" sz="1500" b="1" dirty="0"/>
              <a:t>В приморських районах бурі є цінним кормом для багатьох видів сільськогосподарських тварин і вживаються в свіжому вигляді, у вигляді сіна,силосу, сінної муки. Домішка всього 30% різко підвищує продуктивність, якість та калорійність кормів. </a:t>
            </a:r>
            <a:endParaRPr lang="ru-RU" sz="1500" b="1" dirty="0"/>
          </a:p>
          <a:p>
            <a:pPr eaLnBrk="1" hangingPunct="1">
              <a:lnSpc>
                <a:spcPct val="80000"/>
              </a:lnSpc>
              <a:defRPr/>
            </a:pPr>
            <a:endParaRPr lang="ru-RU" sz="1600" dirty="0"/>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B7A322A-9A91-EC14-3A37-6FA671D76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a:extLst>
              <a:ext uri="{FF2B5EF4-FFF2-40B4-BE49-F238E27FC236}">
                <a16:creationId xmlns:a16="http://schemas.microsoft.com/office/drawing/2014/main" id="{6A71CCAE-4EAE-F099-82AC-8FEB157828A8}"/>
              </a:ext>
            </a:extLst>
          </p:cNvPr>
          <p:cNvSpPr>
            <a:spLocks noGrp="1" noChangeArrowheads="1"/>
          </p:cNvSpPr>
          <p:nvPr>
            <p:ph type="title" idx="4294967295"/>
          </p:nvPr>
        </p:nvSpPr>
        <p:spPr>
          <a:xfrm>
            <a:off x="1524001" y="274638"/>
            <a:ext cx="3971925" cy="1143000"/>
          </a:xfrm>
        </p:spPr>
        <p:txBody>
          <a:bodyPr/>
          <a:lstStyle/>
          <a:p>
            <a:pPr eaLnBrk="1" hangingPunct="1"/>
            <a:r>
              <a:rPr lang="ru-RU" altLang="ru-UA"/>
              <a:t>Аквакультура </a:t>
            </a:r>
          </a:p>
        </p:txBody>
      </p:sp>
      <p:pic>
        <p:nvPicPr>
          <p:cNvPr id="76803" name="Picture 7" descr="%BE%D0%B1-%D0%BD%D0%B0-%D0%B7%D0%B0%D0%B3%D1%80%D1%8F%D0%B7%D0%BD%D0%B5%D0%BD%D0%B8%D0%B5-%D0%B2-%D0%A2%D0%B5%D1%80%D0%B8%D0%B1%D0%B5%D1%80%D0%BA%D0%B5neft5">
            <a:extLst>
              <a:ext uri="{FF2B5EF4-FFF2-40B4-BE49-F238E27FC236}">
                <a16:creationId xmlns:a16="http://schemas.microsoft.com/office/drawing/2014/main" id="{8F7EDBBA-0CFA-4E3C-E914-5E15E33B350E}"/>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629400" y="457201"/>
            <a:ext cx="4038600" cy="2716213"/>
          </a:xfrm>
        </p:spPr>
      </p:pic>
      <p:pic>
        <p:nvPicPr>
          <p:cNvPr id="76804" name="Picture 8" descr="acya">
            <a:extLst>
              <a:ext uri="{FF2B5EF4-FFF2-40B4-BE49-F238E27FC236}">
                <a16:creationId xmlns:a16="http://schemas.microsoft.com/office/drawing/2014/main" id="{3B6407D3-E56C-79A5-7F3D-090AE06235FA}"/>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05600" y="3352801"/>
            <a:ext cx="3962400" cy="2740025"/>
          </a:xfrm>
        </p:spPr>
      </p:pic>
      <p:pic>
        <p:nvPicPr>
          <p:cNvPr id="76805" name="Picture 9" descr="untitled">
            <a:extLst>
              <a:ext uri="{FF2B5EF4-FFF2-40B4-BE49-F238E27FC236}">
                <a16:creationId xmlns:a16="http://schemas.microsoft.com/office/drawing/2014/main" id="{9B9B12C7-CBB6-64FD-F0BA-5C2B0D2783F1}"/>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1524001" y="3352800"/>
            <a:ext cx="3770313" cy="2827338"/>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F62AB85-3A70-95F7-9218-8EE653688D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29AA1083-7BEF-F94A-2F3B-F75B3239A5B2}"/>
              </a:ext>
            </a:extLst>
          </p:cNvPr>
          <p:cNvSpPr>
            <a:spLocks noGrp="1" noChangeArrowheads="1"/>
          </p:cNvSpPr>
          <p:nvPr>
            <p:ph type="title"/>
          </p:nvPr>
        </p:nvSpPr>
        <p:spPr>
          <a:xfrm>
            <a:off x="1981200" y="142876"/>
            <a:ext cx="8229600" cy="1274763"/>
          </a:xfrm>
        </p:spPr>
        <p:txBody>
          <a:bodyPr/>
          <a:lstStyle/>
          <a:p>
            <a:pPr eaLnBrk="1" hangingPunct="1"/>
            <a:r>
              <a:rPr lang="ru-RU" altLang="ru-UA"/>
              <a:t>Відд</a:t>
            </a:r>
            <a:r>
              <a:rPr lang="uk-UA" altLang="ru-UA"/>
              <a:t>іл - </a:t>
            </a:r>
            <a:r>
              <a:rPr lang="en-US" altLang="ru-UA" i="1"/>
              <a:t>RHODOPHYTA</a:t>
            </a:r>
            <a:endParaRPr lang="ru-RU" altLang="ru-UA" i="1"/>
          </a:p>
        </p:txBody>
      </p:sp>
      <p:sp>
        <p:nvSpPr>
          <p:cNvPr id="77827" name="Rectangle 3">
            <a:extLst>
              <a:ext uri="{FF2B5EF4-FFF2-40B4-BE49-F238E27FC236}">
                <a16:creationId xmlns:a16="http://schemas.microsoft.com/office/drawing/2014/main" id="{FAB27AD1-50D2-0AA0-7E20-4370BE8F088C}"/>
              </a:ext>
            </a:extLst>
          </p:cNvPr>
          <p:cNvSpPr>
            <a:spLocks noGrp="1" noChangeArrowheads="1"/>
          </p:cNvSpPr>
          <p:nvPr>
            <p:ph type="body" sz="half" idx="1"/>
          </p:nvPr>
        </p:nvSpPr>
        <p:spPr>
          <a:xfrm>
            <a:off x="1405503" y="1690397"/>
            <a:ext cx="4495800" cy="3960435"/>
          </a:xfrm>
        </p:spPr>
        <p:txBody>
          <a:bodyPr/>
          <a:lstStyle/>
          <a:p>
            <a:pPr eaLnBrk="1" hangingPunct="1"/>
            <a:r>
              <a:rPr lang="uk-UA" altLang="ru-UA" sz="2400" dirty="0"/>
              <a:t>400 родів і понад 2,5 тис. морських видів </a:t>
            </a:r>
          </a:p>
          <a:p>
            <a:pPr eaLnBrk="1" hangingPunct="1"/>
            <a:r>
              <a:rPr lang="uk-UA" altLang="ru-UA" sz="2400" dirty="0"/>
              <a:t>Близько 200 видів в прісних водоймах </a:t>
            </a:r>
            <a:endParaRPr lang="ru-RU" altLang="ru-UA" sz="2400" dirty="0"/>
          </a:p>
        </p:txBody>
      </p:sp>
      <p:pic>
        <p:nvPicPr>
          <p:cNvPr id="77828" name="Picture 11" descr="Красная Филлофора">
            <a:extLst>
              <a:ext uri="{FF2B5EF4-FFF2-40B4-BE49-F238E27FC236}">
                <a16:creationId xmlns:a16="http://schemas.microsoft.com/office/drawing/2014/main" id="{B2E33D47-3456-1970-F738-F0364A39EE06}"/>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723648" y="934221"/>
            <a:ext cx="2381250" cy="2638425"/>
          </a:xfrm>
        </p:spPr>
      </p:pic>
      <p:pic>
        <p:nvPicPr>
          <p:cNvPr id="77829" name="Picture 6" descr="Красная №3">
            <a:extLst>
              <a:ext uri="{FF2B5EF4-FFF2-40B4-BE49-F238E27FC236}">
                <a16:creationId xmlns:a16="http://schemas.microsoft.com/office/drawing/2014/main" id="{85F1F8EF-A521-2549-F3B7-6CCDD230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3840163"/>
            <a:ext cx="3857625"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7" descr="Красная №4">
            <a:extLst>
              <a:ext uri="{FF2B5EF4-FFF2-40B4-BE49-F238E27FC236}">
                <a16:creationId xmlns:a16="http://schemas.microsoft.com/office/drawing/2014/main" id="{E6AA8CCC-73A4-BC30-2F4D-A2D3132E4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8600"/>
            <a:ext cx="3505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9" descr="porphyridium">
            <a:extLst>
              <a:ext uri="{FF2B5EF4-FFF2-40B4-BE49-F238E27FC236}">
                <a16:creationId xmlns:a16="http://schemas.microsoft.com/office/drawing/2014/main" id="{591E3DF9-A854-5EC9-31EC-7D193653D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2466" y="123825"/>
            <a:ext cx="251936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EB39988-1E8D-9559-23B1-AD8567F0D3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a:extLst>
              <a:ext uri="{FF2B5EF4-FFF2-40B4-BE49-F238E27FC236}">
                <a16:creationId xmlns:a16="http://schemas.microsoft.com/office/drawing/2014/main" id="{E4172C17-CB6D-1323-DC1E-D0AAD575314D}"/>
              </a:ext>
            </a:extLst>
          </p:cNvPr>
          <p:cNvSpPr>
            <a:spLocks noChangeArrowheads="1"/>
          </p:cNvSpPr>
          <p:nvPr/>
        </p:nvSpPr>
        <p:spPr bwMode="auto">
          <a:xfrm>
            <a:off x="6003925" y="3244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endParaRPr lang="ru-UA" altLang="ru-UA"/>
          </a:p>
        </p:txBody>
      </p:sp>
      <p:sp>
        <p:nvSpPr>
          <p:cNvPr id="78851" name="AutoShape 16">
            <a:extLst>
              <a:ext uri="{FF2B5EF4-FFF2-40B4-BE49-F238E27FC236}">
                <a16:creationId xmlns:a16="http://schemas.microsoft.com/office/drawing/2014/main" id="{DFBA960B-7A62-6CC5-2C1C-C2A1973B6891}"/>
              </a:ext>
            </a:extLst>
          </p:cNvPr>
          <p:cNvSpPr>
            <a:spLocks noGrp="1" noChangeArrowheads="1"/>
          </p:cNvSpPr>
          <p:nvPr>
            <p:ph type="title"/>
          </p:nvPr>
        </p:nvSpPr>
        <p:spPr/>
        <p:txBody>
          <a:bodyPr/>
          <a:lstStyle/>
          <a:p>
            <a:pPr eaLnBrk="1" hangingPunct="1"/>
            <a:r>
              <a:rPr lang="uk-UA" altLang="ru-UA" b="1">
                <a:solidFill>
                  <a:srgbClr val="FF0000"/>
                </a:solidFill>
              </a:rPr>
              <a:t>Відділ ЧЕРВОНІ ВОДОРОСТІ (</a:t>
            </a:r>
            <a:r>
              <a:rPr lang="en-US" altLang="ru-UA" b="1">
                <a:solidFill>
                  <a:srgbClr val="FF0000"/>
                </a:solidFill>
              </a:rPr>
              <a:t>Rhodophyta)</a:t>
            </a:r>
            <a:endParaRPr lang="ru-RU" altLang="ru-UA"/>
          </a:p>
        </p:txBody>
      </p:sp>
      <p:sp>
        <p:nvSpPr>
          <p:cNvPr id="78852" name="Rectangle 17">
            <a:extLst>
              <a:ext uri="{FF2B5EF4-FFF2-40B4-BE49-F238E27FC236}">
                <a16:creationId xmlns:a16="http://schemas.microsoft.com/office/drawing/2014/main" id="{564CA4AB-2106-48B3-67E4-D6CB2508AF36}"/>
              </a:ext>
            </a:extLst>
          </p:cNvPr>
          <p:cNvSpPr>
            <a:spLocks noGrp="1" noChangeArrowheads="1"/>
          </p:cNvSpPr>
          <p:nvPr>
            <p:ph type="body" idx="1"/>
          </p:nvPr>
        </p:nvSpPr>
        <p:spPr/>
        <p:txBody>
          <a:bodyPr/>
          <a:lstStyle/>
          <a:p>
            <a:pPr eaLnBrk="1" hangingPunct="1">
              <a:lnSpc>
                <a:spcPct val="90000"/>
              </a:lnSpc>
            </a:pPr>
            <a:r>
              <a:rPr lang="uk-UA" altLang="ru-UA" b="1"/>
              <a:t>Клас Бангієві</a:t>
            </a:r>
            <a:r>
              <a:rPr lang="uk-UA" altLang="ru-UA"/>
              <a:t> – </a:t>
            </a:r>
            <a:r>
              <a:rPr lang="en-US" altLang="ru-UA" b="1" i="1"/>
              <a:t>Bangiophyceae</a:t>
            </a:r>
          </a:p>
          <a:p>
            <a:pPr eaLnBrk="1" hangingPunct="1">
              <a:lnSpc>
                <a:spcPct val="90000"/>
              </a:lnSpc>
            </a:pPr>
            <a:r>
              <a:rPr lang="en-US" altLang="ru-UA"/>
              <a:t> </a:t>
            </a:r>
            <a:r>
              <a:rPr lang="uk-UA" altLang="ru-UA" sz="2400" b="1"/>
              <a:t>рід </a:t>
            </a:r>
            <a:r>
              <a:rPr lang="en-US" altLang="ru-UA" sz="2400"/>
              <a:t> </a:t>
            </a:r>
            <a:r>
              <a:rPr lang="uk-UA" altLang="ru-UA" sz="2400"/>
              <a:t>Порфіра – </a:t>
            </a:r>
            <a:r>
              <a:rPr lang="en-US" altLang="ru-UA" sz="2400" i="1"/>
              <a:t>Porphyra</a:t>
            </a:r>
            <a:r>
              <a:rPr lang="ru-RU" altLang="ru-UA"/>
              <a:t> </a:t>
            </a:r>
            <a:endParaRPr lang="en-US" altLang="ru-UA"/>
          </a:p>
          <a:p>
            <a:pPr eaLnBrk="1" hangingPunct="1">
              <a:lnSpc>
                <a:spcPct val="90000"/>
              </a:lnSpc>
            </a:pPr>
            <a:r>
              <a:rPr lang="uk-UA" altLang="ru-UA" b="1"/>
              <a:t>Клас Флоридеєфіцієві</a:t>
            </a:r>
            <a:r>
              <a:rPr lang="uk-UA" altLang="ru-UA"/>
              <a:t> – </a:t>
            </a:r>
            <a:r>
              <a:rPr lang="en-US" altLang="ru-UA" b="1" i="1"/>
              <a:t>Florideophyceae</a:t>
            </a:r>
            <a:r>
              <a:rPr lang="ru-RU" altLang="ru-UA"/>
              <a:t> </a:t>
            </a:r>
          </a:p>
          <a:p>
            <a:pPr lvl="1">
              <a:lnSpc>
                <a:spcPct val="90000"/>
              </a:lnSpc>
            </a:pPr>
            <a:r>
              <a:rPr lang="uk-UA" altLang="ru-UA" b="1"/>
              <a:t>Порядок Немаліонові</a:t>
            </a:r>
            <a:r>
              <a:rPr lang="uk-UA" altLang="ru-UA"/>
              <a:t> </a:t>
            </a:r>
            <a:r>
              <a:rPr lang="en-US" altLang="ru-UA"/>
              <a:t>– </a:t>
            </a:r>
            <a:r>
              <a:rPr lang="en-US" altLang="ru-UA" i="1"/>
              <a:t>Nemalionales</a:t>
            </a:r>
          </a:p>
          <a:p>
            <a:pPr eaLnBrk="1" hangingPunct="1">
              <a:lnSpc>
                <a:spcPct val="90000"/>
              </a:lnSpc>
            </a:pPr>
            <a:r>
              <a:rPr lang="uk-UA" altLang="ru-UA" sz="2000" b="1" i="1"/>
              <a:t>Рід </a:t>
            </a:r>
            <a:r>
              <a:rPr lang="es-CR" altLang="ru-UA" sz="2000" b="1" i="1"/>
              <a:t>Nemalion, Batrachospermum</a:t>
            </a:r>
            <a:endParaRPr lang="uk-UA" altLang="ru-UA" sz="2000" b="1" i="1"/>
          </a:p>
          <a:p>
            <a:pPr lvl="1">
              <a:lnSpc>
                <a:spcPct val="90000"/>
              </a:lnSpc>
            </a:pPr>
            <a:r>
              <a:rPr lang="uk-UA" altLang="ru-UA" b="1"/>
              <a:t>Порядок Кріптонемієві</a:t>
            </a:r>
            <a:r>
              <a:rPr lang="en-US" altLang="ru-UA" b="1"/>
              <a:t> - </a:t>
            </a:r>
            <a:r>
              <a:rPr lang="en-US" altLang="ru-UA" i="1"/>
              <a:t>Cryptonemiales</a:t>
            </a:r>
            <a:r>
              <a:rPr lang="uk-UA" altLang="ru-UA"/>
              <a:t> </a:t>
            </a:r>
          </a:p>
          <a:p>
            <a:pPr eaLnBrk="1" hangingPunct="1">
              <a:lnSpc>
                <a:spcPct val="90000"/>
              </a:lnSpc>
            </a:pPr>
            <a:r>
              <a:rPr lang="uk-UA" altLang="ru-UA" sz="2400" b="1" i="1"/>
              <a:t>Рід </a:t>
            </a:r>
            <a:r>
              <a:rPr lang="es-CR" altLang="ru-UA" sz="2400" b="1" i="1"/>
              <a:t>Coralina</a:t>
            </a:r>
            <a:endParaRPr lang="uk-UA" altLang="ru-UA" sz="2400" b="1" i="1"/>
          </a:p>
          <a:p>
            <a:pPr lvl="1">
              <a:lnSpc>
                <a:spcPct val="90000"/>
              </a:lnSpc>
            </a:pPr>
            <a:r>
              <a:rPr lang="uk-UA" altLang="ru-UA" b="1"/>
              <a:t>Порядок Церамієві</a:t>
            </a:r>
            <a:r>
              <a:rPr lang="uk-UA" altLang="ru-UA"/>
              <a:t> </a:t>
            </a:r>
            <a:r>
              <a:rPr lang="en-US" altLang="ru-UA"/>
              <a:t>- </a:t>
            </a:r>
            <a:r>
              <a:rPr lang="ru-RU" altLang="ru-UA"/>
              <a:t> </a:t>
            </a:r>
            <a:r>
              <a:rPr lang="es-CR" altLang="ru-UA"/>
              <a:t>Ceramiales</a:t>
            </a:r>
            <a:r>
              <a:rPr lang="ru-RU" altLang="ru-UA"/>
              <a:t> </a:t>
            </a:r>
          </a:p>
          <a:p>
            <a:pPr eaLnBrk="1" hangingPunct="1">
              <a:lnSpc>
                <a:spcPct val="90000"/>
              </a:lnSpc>
            </a:pPr>
            <a:r>
              <a:rPr lang="uk-UA" altLang="ru-UA" sz="2400" b="1" i="1"/>
              <a:t>Рід </a:t>
            </a:r>
            <a:r>
              <a:rPr lang="es-CR" altLang="ru-UA" sz="2400" b="1" i="1"/>
              <a:t>Ceramium</a:t>
            </a:r>
            <a:r>
              <a:rPr lang="uk-UA" altLang="ru-UA" sz="2400" b="1" i="1"/>
              <a:t>,  </a:t>
            </a:r>
            <a:r>
              <a:rPr lang="es-CR" altLang="ru-UA" sz="2400" b="1" i="1"/>
              <a:t>Polysiphonia</a:t>
            </a:r>
            <a:r>
              <a:rPr lang="uk-UA" altLang="ru-UA" sz="2400" b="1" i="1"/>
              <a:t>, </a:t>
            </a:r>
            <a:r>
              <a:rPr lang="es-CR" altLang="ru-UA" sz="2400" b="1" i="1"/>
              <a:t>Phyllophora</a:t>
            </a:r>
            <a:endParaRPr lang="ru-RU" altLang="ru-UA" i="1"/>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DAFED06-7ECF-10CF-6427-C5C8F6D34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BF8BC766-B2CD-FA77-E0F0-A729087B5289}"/>
              </a:ext>
            </a:extLst>
          </p:cNvPr>
          <p:cNvSpPr>
            <a:spLocks noGrp="1" noChangeArrowheads="1"/>
          </p:cNvSpPr>
          <p:nvPr>
            <p:ph sz="half" idx="1"/>
          </p:nvPr>
        </p:nvSpPr>
        <p:spPr>
          <a:xfrm>
            <a:off x="0" y="1062991"/>
            <a:ext cx="4471988" cy="4525963"/>
          </a:xfrm>
        </p:spPr>
        <p:txBody>
          <a:bodyPr/>
          <a:lstStyle/>
          <a:p>
            <a:endParaRPr lang="uk-UA" altLang="ru-UA" sz="2800" dirty="0"/>
          </a:p>
          <a:p>
            <a:r>
              <a:rPr lang="uk-UA" altLang="ru-UA" sz="2800" dirty="0"/>
              <a:t>Відділ</a:t>
            </a:r>
            <a:r>
              <a:rPr lang="en-US" altLang="ru-UA" sz="2800" dirty="0"/>
              <a:t>     </a:t>
            </a:r>
            <a:r>
              <a:rPr lang="es-CR" altLang="ru-UA" sz="2800" dirty="0"/>
              <a:t>Chlorophyta</a:t>
            </a:r>
          </a:p>
          <a:p>
            <a:r>
              <a:rPr lang="uk-UA" altLang="ru-UA" sz="2800" dirty="0"/>
              <a:t>Клас</a:t>
            </a:r>
            <a:r>
              <a:rPr lang="es-CR" altLang="ru-UA" sz="2800" dirty="0"/>
              <a:t>     Volvocophyceae</a:t>
            </a:r>
            <a:endParaRPr lang="uk-UA" altLang="ru-UA" sz="2800" dirty="0"/>
          </a:p>
          <a:p>
            <a:r>
              <a:rPr lang="uk-UA" altLang="ru-UA" sz="2800" dirty="0"/>
              <a:t>Порядок</a:t>
            </a:r>
            <a:r>
              <a:rPr lang="en-US" altLang="ru-UA" sz="2800" dirty="0"/>
              <a:t>   </a:t>
            </a:r>
            <a:r>
              <a:rPr lang="es-CR" altLang="ru-UA" sz="2800" dirty="0"/>
              <a:t>Volvocales</a:t>
            </a:r>
            <a:endParaRPr lang="uk-UA" altLang="ru-UA" sz="2800" dirty="0"/>
          </a:p>
          <a:p>
            <a:r>
              <a:rPr lang="uk-UA" altLang="ru-UA" sz="2800" dirty="0"/>
              <a:t>Рід</a:t>
            </a:r>
            <a:r>
              <a:rPr lang="es-CR" altLang="ru-UA" sz="2800" dirty="0"/>
              <a:t>     Volvox</a:t>
            </a:r>
            <a:endParaRPr lang="uk-UA" altLang="ru-UA" sz="2800" dirty="0"/>
          </a:p>
          <a:p>
            <a:endParaRPr lang="ru-RU" altLang="ru-UA" sz="2800" dirty="0"/>
          </a:p>
        </p:txBody>
      </p:sp>
      <p:pic>
        <p:nvPicPr>
          <p:cNvPr id="23555" name="Picture 7" descr="Algen im Aquarium_Grünalgen Chlorophyta_STUG_volvox">
            <a:extLst>
              <a:ext uri="{FF2B5EF4-FFF2-40B4-BE49-F238E27FC236}">
                <a16:creationId xmlns:a16="http://schemas.microsoft.com/office/drawing/2014/main" id="{1582CF6F-B7A1-7079-DFD5-62651C0495F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22751" y="745490"/>
            <a:ext cx="3497263" cy="3060700"/>
          </a:xfrm>
        </p:spPr>
      </p:pic>
      <p:pic>
        <p:nvPicPr>
          <p:cNvPr id="23556" name="Picture 11" descr="u001_jpg">
            <a:extLst>
              <a:ext uri="{FF2B5EF4-FFF2-40B4-BE49-F238E27FC236}">
                <a16:creationId xmlns:a16="http://schemas.microsoft.com/office/drawing/2014/main" id="{868642B3-2812-03F8-5AA4-622B3849EEC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699455" y="1577340"/>
            <a:ext cx="3126889" cy="4759960"/>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9040C50-F40C-73B6-3A84-D0B43E0F0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Прямоугольник 7">
            <a:extLst>
              <a:ext uri="{FF2B5EF4-FFF2-40B4-BE49-F238E27FC236}">
                <a16:creationId xmlns:a16="http://schemas.microsoft.com/office/drawing/2014/main" id="{BA916C20-6B3A-32A9-EA25-D2C632C5C426}"/>
              </a:ext>
            </a:extLst>
          </p:cNvPr>
          <p:cNvSpPr>
            <a:spLocks noChangeArrowheads="1"/>
          </p:cNvSpPr>
          <p:nvPr/>
        </p:nvSpPr>
        <p:spPr bwMode="auto">
          <a:xfrm>
            <a:off x="3810000" y="2551114"/>
            <a:ext cx="4572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r>
              <a:rPr lang="ru-RU" altLang="ru-UA" b="1" i="1">
                <a:latin typeface="Calibri" panose="020F0502020204030204" pitchFamily="34" charset="0"/>
                <a:ea typeface="Calibri" panose="020F0502020204030204" pitchFamily="34" charset="0"/>
                <a:cs typeface="Times New Roman" panose="02020603050405020304" pitchFamily="18" charset="0"/>
              </a:rPr>
              <a:t>Верхній ряд, зліва направо: ірландський мох, эндоклад</a:t>
            </a:r>
            <a:r>
              <a:rPr lang="uk-UA" altLang="ru-UA" b="1" i="1">
                <a:latin typeface="Calibri" panose="020F0502020204030204" pitchFamily="34" charset="0"/>
                <a:ea typeface="Calibri" panose="020F0502020204030204" pitchFamily="34" charset="0"/>
                <a:cs typeface="Times New Roman" panose="02020603050405020304" pitchFamily="18" charset="0"/>
              </a:rPr>
              <a:t>і</a:t>
            </a:r>
            <a:r>
              <a:rPr lang="ru-RU" altLang="ru-UA" b="1" i="1">
                <a:latin typeface="Calibri" panose="020F0502020204030204" pitchFamily="34" charset="0"/>
                <a:ea typeface="Calibri" panose="020F0502020204030204" pitchFamily="34" charset="0"/>
                <a:cs typeface="Times New Roman" panose="02020603050405020304" pitchFamily="18" charset="0"/>
              </a:rPr>
              <a:t>я колюча,</a:t>
            </a:r>
          </a:p>
          <a:p>
            <a:r>
              <a:rPr lang="ru-RU" altLang="ru-UA" b="1" i="1">
                <a:latin typeface="Calibri" panose="020F0502020204030204" pitchFamily="34" charset="0"/>
                <a:ea typeface="Calibri" panose="020F0502020204030204" pitchFamily="34" charset="0"/>
                <a:cs typeface="Times New Roman" panose="02020603050405020304" pitchFamily="18" charset="0"/>
              </a:rPr>
              <a:t> порфір</a:t>
            </a:r>
            <a:r>
              <a:rPr lang="uk-UA" altLang="ru-UA" b="1" i="1">
                <a:latin typeface="Calibri" panose="020F0502020204030204" pitchFamily="34" charset="0"/>
                <a:ea typeface="Calibri" panose="020F0502020204030204" pitchFamily="34" charset="0"/>
                <a:cs typeface="Times New Roman" panose="02020603050405020304" pitchFamily="18" charset="0"/>
              </a:rPr>
              <a:t>а</a:t>
            </a:r>
            <a:r>
              <a:rPr lang="ru-RU" altLang="ru-UA" b="1" i="1">
                <a:latin typeface="Calibri" panose="020F0502020204030204" pitchFamily="34" charset="0"/>
                <a:ea typeface="Calibri" panose="020F0502020204030204" pitchFamily="34" charset="0"/>
                <a:cs typeface="Times New Roman" panose="02020603050405020304" pitchFamily="18" charset="0"/>
              </a:rPr>
              <a:t> ланцетолистна, гелид</a:t>
            </a:r>
            <a:r>
              <a:rPr lang="uk-UA" altLang="ru-UA" b="1" i="1">
                <a:latin typeface="Calibri" panose="020F0502020204030204" pitchFamily="34" charset="0"/>
                <a:ea typeface="Calibri" panose="020F0502020204030204" pitchFamily="34" charset="0"/>
                <a:cs typeface="Times New Roman" panose="02020603050405020304" pitchFamily="18" charset="0"/>
              </a:rPr>
              <a:t>і</a:t>
            </a:r>
            <a:r>
              <a:rPr lang="ru-RU" altLang="ru-UA" b="1" i="1">
                <a:latin typeface="Calibri" panose="020F0502020204030204" pitchFamily="34" charset="0"/>
                <a:ea typeface="Calibri" panose="020F0502020204030204" pitchFamily="34" charset="0"/>
                <a:cs typeface="Times New Roman" panose="02020603050405020304" pitchFamily="18" charset="0"/>
              </a:rPr>
              <a:t>ум. </a:t>
            </a:r>
            <a:endParaRPr lang="ru-RU" altLang="ru-UA">
              <a:latin typeface="Calibri" panose="020F0502020204030204" pitchFamily="34" charset="0"/>
              <a:ea typeface="Calibri" panose="020F0502020204030204" pitchFamily="34" charset="0"/>
              <a:cs typeface="Times New Roman" panose="02020603050405020304" pitchFamily="18" charset="0"/>
            </a:endParaRPr>
          </a:p>
          <a:p>
            <a:r>
              <a:rPr lang="ru-RU" altLang="ru-UA" b="1" i="1">
                <a:latin typeface="Calibri" panose="020F0502020204030204" pitchFamily="34" charset="0"/>
                <a:ea typeface="Calibri" panose="020F0502020204030204" pitchFamily="34" charset="0"/>
                <a:cs typeface="Times New Roman" panose="02020603050405020304" pitchFamily="18" charset="0"/>
              </a:rPr>
              <a:t>Нижній ряд, зліва направо: пальмар</a:t>
            </a:r>
            <a:r>
              <a:rPr lang="uk-UA" altLang="ru-UA" b="1" i="1">
                <a:latin typeface="Calibri" panose="020F0502020204030204" pitchFamily="34" charset="0"/>
                <a:ea typeface="Calibri" panose="020F0502020204030204" pitchFamily="34" charset="0"/>
                <a:cs typeface="Times New Roman" panose="02020603050405020304" pitchFamily="18" charset="0"/>
              </a:rPr>
              <a:t>і</a:t>
            </a:r>
            <a:r>
              <a:rPr lang="ru-RU" altLang="ru-UA" b="1" i="1">
                <a:latin typeface="Calibri" panose="020F0502020204030204" pitchFamily="34" charset="0"/>
                <a:ea typeface="Calibri" panose="020F0502020204030204" pitchFamily="34" charset="0"/>
                <a:cs typeface="Times New Roman" panose="02020603050405020304" pitchFamily="18" charset="0"/>
              </a:rPr>
              <a:t>я </a:t>
            </a:r>
            <a:r>
              <a:rPr lang="uk-UA" altLang="ru-UA" b="1" i="1">
                <a:latin typeface="Calibri" panose="020F0502020204030204" pitchFamily="34" charset="0"/>
                <a:ea typeface="Calibri" panose="020F0502020204030204" pitchFamily="34" charset="0"/>
                <a:cs typeface="Times New Roman" panose="02020603050405020304" pitchFamily="18" charset="0"/>
              </a:rPr>
              <a:t>мінлива</a:t>
            </a:r>
            <a:r>
              <a:rPr lang="ru-RU" altLang="ru-UA" b="1" i="1">
                <a:latin typeface="Calibri" panose="020F0502020204030204" pitchFamily="34" charset="0"/>
                <a:ea typeface="Calibri" panose="020F0502020204030204" pitchFamily="34" charset="0"/>
                <a:cs typeface="Times New Roman" panose="02020603050405020304" pitchFamily="18" charset="0"/>
              </a:rPr>
              <a:t>, гигартина, </a:t>
            </a:r>
          </a:p>
          <a:p>
            <a:r>
              <a:rPr lang="ru-RU" altLang="ru-UA" b="1" i="1">
                <a:latin typeface="Calibri" panose="020F0502020204030204" pitchFamily="34" charset="0"/>
                <a:ea typeface="Calibri" panose="020F0502020204030204" pitchFamily="34" charset="0"/>
                <a:cs typeface="Times New Roman" panose="02020603050405020304" pitchFamily="18" charset="0"/>
              </a:rPr>
              <a:t>филлофора, пол</a:t>
            </a:r>
            <a:r>
              <a:rPr lang="uk-UA" altLang="ru-UA" b="1" i="1">
                <a:latin typeface="Calibri" panose="020F0502020204030204" pitchFamily="34" charset="0"/>
                <a:ea typeface="Calibri" panose="020F0502020204030204" pitchFamily="34" charset="0"/>
                <a:cs typeface="Times New Roman" panose="02020603050405020304" pitchFamily="18" charset="0"/>
              </a:rPr>
              <a:t>і</a:t>
            </a:r>
            <a:r>
              <a:rPr lang="ru-RU" altLang="ru-UA" b="1" i="1">
                <a:latin typeface="Calibri" panose="020F0502020204030204" pitchFamily="34" charset="0"/>
                <a:ea typeface="Calibri" panose="020F0502020204030204" pitchFamily="34" charset="0"/>
                <a:cs typeface="Times New Roman" panose="02020603050405020304" pitchFamily="18" charset="0"/>
              </a:rPr>
              <a:t>невра </a:t>
            </a:r>
            <a:endParaRPr lang="ru-RU" altLang="ru-UA">
              <a:latin typeface="Calibri" panose="020F0502020204030204" pitchFamily="34" charset="0"/>
              <a:ea typeface="Calibri" panose="020F0502020204030204" pitchFamily="34" charset="0"/>
              <a:cs typeface="Times New Roman" panose="02020603050405020304" pitchFamily="18" charset="0"/>
            </a:endParaRPr>
          </a:p>
        </p:txBody>
      </p:sp>
      <p:sp>
        <p:nvSpPr>
          <p:cNvPr id="79875" name="Прямоугольник 4">
            <a:extLst>
              <a:ext uri="{FF2B5EF4-FFF2-40B4-BE49-F238E27FC236}">
                <a16:creationId xmlns:a16="http://schemas.microsoft.com/office/drawing/2014/main" id="{9B6EEC94-A98C-35FC-94A1-5B177083B871}"/>
              </a:ext>
            </a:extLst>
          </p:cNvPr>
          <p:cNvSpPr>
            <a:spLocks noChangeArrowheads="1"/>
          </p:cNvSpPr>
          <p:nvPr/>
        </p:nvSpPr>
        <p:spPr bwMode="auto">
          <a:xfrm>
            <a:off x="5881688" y="3571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a:cs typeface="Times New Roman" panose="02020603050405020304" pitchFamily="18" charset="0"/>
              </a:rPr>
              <a:t>Їх  в природі є понад 4000 видів. Це також переважно морські організми, але близько 200 видів трапляються й у прісних водоймах. </a:t>
            </a:r>
            <a:endParaRPr lang="ru-RU" altLang="ru-UA" b="1" i="1">
              <a:latin typeface="Calibri" panose="020F0502020204030204" pitchFamily="34" charset="0"/>
            </a:endParaRPr>
          </a:p>
        </p:txBody>
      </p:sp>
      <p:sp>
        <p:nvSpPr>
          <p:cNvPr id="79876" name="Прямоугольник 5">
            <a:extLst>
              <a:ext uri="{FF2B5EF4-FFF2-40B4-BE49-F238E27FC236}">
                <a16:creationId xmlns:a16="http://schemas.microsoft.com/office/drawing/2014/main" id="{DCE70570-A175-684A-DC65-F9C699074F89}"/>
              </a:ext>
            </a:extLst>
          </p:cNvPr>
          <p:cNvSpPr>
            <a:spLocks noChangeArrowheads="1"/>
          </p:cNvSpPr>
          <p:nvPr/>
        </p:nvSpPr>
        <p:spPr bwMode="auto">
          <a:xfrm>
            <a:off x="2176464" y="376197"/>
            <a:ext cx="3571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dirty="0">
                <a:latin typeface="Calibri" panose="020F0502020204030204" pitchFamily="34" charset="0"/>
              </a:rPr>
              <a:t>На </a:t>
            </a:r>
            <a:r>
              <a:rPr lang="ru-RU" altLang="ru-UA" b="1" i="1" dirty="0" err="1">
                <a:latin typeface="Calibri" panose="020F0502020204030204" pitchFamily="34" charset="0"/>
              </a:rPr>
              <a:t>глибині</a:t>
            </a:r>
            <a:r>
              <a:rPr lang="ru-RU" altLang="ru-UA" b="1" i="1" dirty="0">
                <a:latin typeface="Calibri" panose="020F0502020204030204" pitchFamily="34" charset="0"/>
              </a:rPr>
              <a:t> </a:t>
            </a:r>
            <a:r>
              <a:rPr lang="ru-RU" altLang="ru-UA" b="1" i="1" dirty="0" err="1">
                <a:latin typeface="Calibri" panose="020F0502020204030204" pitchFamily="34" charset="0"/>
              </a:rPr>
              <a:t>від</a:t>
            </a:r>
            <a:r>
              <a:rPr lang="ru-RU" altLang="ru-UA" b="1" i="1" dirty="0">
                <a:latin typeface="Calibri" panose="020F0502020204030204" pitchFamily="34" charset="0"/>
              </a:rPr>
              <a:t> 100 до 200 </a:t>
            </a:r>
            <a:r>
              <a:rPr lang="ru-RU" altLang="ru-UA" b="1" i="1" dirty="0" err="1">
                <a:latin typeface="Calibri" panose="020F0502020204030204" pitchFamily="34" charset="0"/>
              </a:rPr>
              <a:t>метрів</a:t>
            </a:r>
            <a:r>
              <a:rPr lang="ru-RU" altLang="ru-UA" b="1" i="1" dirty="0">
                <a:latin typeface="Calibri" panose="020F0502020204030204" pitchFamily="34" charset="0"/>
              </a:rPr>
              <a:t> </a:t>
            </a:r>
            <a:r>
              <a:rPr lang="ru-RU" altLang="ru-UA" b="1" i="1" dirty="0" err="1">
                <a:latin typeface="Calibri" panose="020F0502020204030204" pitchFamily="34" charset="0"/>
              </a:rPr>
              <a:t>бурі</a:t>
            </a:r>
            <a:r>
              <a:rPr lang="ru-RU" altLang="ru-UA" b="1" i="1" dirty="0">
                <a:latin typeface="Calibri" panose="020F0502020204030204" pitchFamily="34" charset="0"/>
              </a:rPr>
              <a:t> </a:t>
            </a:r>
            <a:r>
              <a:rPr lang="ru-RU" altLang="ru-UA" b="1" i="1" dirty="0" err="1">
                <a:latin typeface="Calibri" panose="020F0502020204030204" pitchFamily="34" charset="0"/>
              </a:rPr>
              <a:t>водорості</a:t>
            </a:r>
            <a:r>
              <a:rPr lang="ru-RU" altLang="ru-UA" b="1" i="1" dirty="0">
                <a:latin typeface="Calibri" panose="020F0502020204030204" pitchFamily="34" charset="0"/>
              </a:rPr>
              <a:t> </a:t>
            </a:r>
            <a:r>
              <a:rPr lang="ru-RU" altLang="ru-UA" b="1" i="1" dirty="0" err="1">
                <a:latin typeface="Calibri" panose="020F0502020204030204" pitchFamily="34" charset="0"/>
              </a:rPr>
              <a:t>вже</a:t>
            </a:r>
            <a:r>
              <a:rPr lang="ru-RU" altLang="ru-UA" b="1" i="1" dirty="0">
                <a:latin typeface="Calibri" panose="020F0502020204030204" pitchFamily="34" charset="0"/>
              </a:rPr>
              <a:t> не </a:t>
            </a:r>
            <a:r>
              <a:rPr lang="ru-RU" altLang="ru-UA" b="1" i="1" dirty="0" err="1">
                <a:latin typeface="Calibri" panose="020F0502020204030204" pitchFamily="34" charset="0"/>
              </a:rPr>
              <a:t>зустрічаються</a:t>
            </a:r>
            <a:r>
              <a:rPr lang="ru-RU" altLang="ru-UA" b="1" i="1" dirty="0">
                <a:latin typeface="Calibri" panose="020F0502020204030204" pitchFamily="34" charset="0"/>
              </a:rPr>
              <a:t>. Тут </a:t>
            </a:r>
            <a:r>
              <a:rPr lang="ru-RU" altLang="ru-UA" b="1" i="1" dirty="0" err="1">
                <a:latin typeface="Calibri" panose="020F0502020204030204" pitchFamily="34" charset="0"/>
              </a:rPr>
              <a:t>панують</a:t>
            </a:r>
            <a:r>
              <a:rPr lang="ru-RU" altLang="ru-UA" b="1" i="1" dirty="0">
                <a:latin typeface="Calibri" panose="020F0502020204030204" pitchFamily="34" charset="0"/>
              </a:rPr>
              <a:t> </a:t>
            </a:r>
            <a:r>
              <a:rPr lang="ru-RU" altLang="ru-UA" b="1" i="1" dirty="0" err="1">
                <a:latin typeface="Calibri" panose="020F0502020204030204" pitchFamily="34" charset="0"/>
              </a:rPr>
              <a:t>Червоні</a:t>
            </a:r>
            <a:r>
              <a:rPr lang="ru-RU" altLang="ru-UA" b="1" i="1" dirty="0">
                <a:latin typeface="Calibri" panose="020F0502020204030204" pitchFamily="34" charset="0"/>
              </a:rPr>
              <a:t>  </a:t>
            </a:r>
            <a:r>
              <a:rPr lang="ru-RU" altLang="ru-UA" b="1" i="1" dirty="0" err="1">
                <a:latin typeface="Calibri" panose="020F0502020204030204" pitchFamily="34" charset="0"/>
              </a:rPr>
              <a:t>водорості</a:t>
            </a:r>
            <a:endParaRPr lang="ru-RU" altLang="ru-UA" b="1" i="1" dirty="0">
              <a:latin typeface="Calibri" panose="020F0502020204030204" pitchFamily="34" charset="0"/>
            </a:endParaRPr>
          </a:p>
        </p:txBody>
      </p:sp>
      <p:pic>
        <p:nvPicPr>
          <p:cNvPr id="79877" name="Picture 6" descr="02030206">
            <a:extLst>
              <a:ext uri="{FF2B5EF4-FFF2-40B4-BE49-F238E27FC236}">
                <a16:creationId xmlns:a16="http://schemas.microsoft.com/office/drawing/2014/main" id="{9D777966-87A7-EE30-8442-645A4A595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4" y="1857376"/>
            <a:ext cx="778668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DDADC22-463C-D4D9-398F-8AE110667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Прямоугольник 3">
            <a:extLst>
              <a:ext uri="{FF2B5EF4-FFF2-40B4-BE49-F238E27FC236}">
                <a16:creationId xmlns:a16="http://schemas.microsoft.com/office/drawing/2014/main" id="{0AD86730-E46C-3D0C-CF83-A636F38CA7EC}"/>
              </a:ext>
            </a:extLst>
          </p:cNvPr>
          <p:cNvSpPr>
            <a:spLocks noChangeArrowheads="1"/>
          </p:cNvSpPr>
          <p:nvPr/>
        </p:nvSpPr>
        <p:spPr bwMode="auto">
          <a:xfrm>
            <a:off x="2345908" y="467110"/>
            <a:ext cx="35004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dirty="0">
                <a:cs typeface="Times New Roman" panose="02020603050405020304" pitchFamily="18" charset="0"/>
              </a:rPr>
              <a:t>Високорозвинені, їхня довжина сягає 1,2 м. Клітинна оболонка може бути з солями заліза, кальцію, магнію, тоді такі водорості утворюють цілі вапнякові рифи. Червоні вони тому, що мають забарвлення талому від червоного, малинового, жовтувато-червоного до фіолетових кольорів </a:t>
            </a:r>
            <a:r>
              <a:rPr lang="uk-UA" altLang="ru-UA" b="1" i="1" dirty="0" err="1">
                <a:cs typeface="Times New Roman" panose="02020603050405020304" pitchFamily="18" charset="0"/>
              </a:rPr>
              <a:t>пігмента</a:t>
            </a:r>
            <a:r>
              <a:rPr lang="uk-UA" altLang="ru-UA" b="1" i="1" dirty="0">
                <a:cs typeface="Times New Roman" panose="02020603050405020304" pitchFamily="18" charset="0"/>
              </a:rPr>
              <a:t> (</a:t>
            </a:r>
            <a:r>
              <a:rPr lang="uk-UA" altLang="ru-UA" b="1" i="1" dirty="0" err="1">
                <a:cs typeface="Times New Roman" panose="02020603050405020304" pitchFamily="18" charset="0"/>
              </a:rPr>
              <a:t>фукоспонін</a:t>
            </a:r>
            <a:r>
              <a:rPr lang="uk-UA" altLang="ru-UA" b="1" i="1" dirty="0">
                <a:cs typeface="Times New Roman" panose="02020603050405020304" pitchFamily="18" charset="0"/>
              </a:rPr>
              <a:t> і </a:t>
            </a:r>
            <a:r>
              <a:rPr lang="uk-UA" altLang="ru-UA" b="1" i="1" dirty="0" err="1">
                <a:cs typeface="Times New Roman" panose="02020603050405020304" pitchFamily="18" charset="0"/>
              </a:rPr>
              <a:t>фукоеретрин</a:t>
            </a:r>
            <a:r>
              <a:rPr lang="uk-UA" altLang="ru-UA" b="1" i="1" dirty="0">
                <a:cs typeface="Times New Roman" panose="02020603050405020304" pitchFamily="18" charset="0"/>
              </a:rPr>
              <a:t>). Відкладають </a:t>
            </a:r>
            <a:r>
              <a:rPr lang="uk-UA" altLang="ru-UA" b="1" i="1" dirty="0" err="1">
                <a:cs typeface="Times New Roman" panose="02020603050405020304" pitchFamily="18" charset="0"/>
              </a:rPr>
              <a:t>багрянковий</a:t>
            </a:r>
            <a:r>
              <a:rPr lang="uk-UA" altLang="ru-UA" b="1" i="1" dirty="0">
                <a:cs typeface="Times New Roman" panose="02020603050405020304" pitchFamily="18" charset="0"/>
              </a:rPr>
              <a:t> крохмаль. Розмножуються вегетативно, спорами і статево. Особливістю цих водоростей є відсутність при розмноженні джгутикових стадій.</a:t>
            </a:r>
            <a:endParaRPr lang="ru-RU" altLang="ru-UA" b="1" i="1" dirty="0">
              <a:latin typeface="Calibri" panose="020F0502020204030204" pitchFamily="34" charset="0"/>
            </a:endParaRPr>
          </a:p>
        </p:txBody>
      </p:sp>
      <p:pic>
        <p:nvPicPr>
          <p:cNvPr id="80899" name="Рисунок 4" descr="15.jpg">
            <a:extLst>
              <a:ext uri="{FF2B5EF4-FFF2-40B4-BE49-F238E27FC236}">
                <a16:creationId xmlns:a16="http://schemas.microsoft.com/office/drawing/2014/main" id="{A9B21098-4E98-6140-1DC4-1DE83FC7D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656" y="1073081"/>
            <a:ext cx="52292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Прямоугольник 5">
            <a:extLst>
              <a:ext uri="{FF2B5EF4-FFF2-40B4-BE49-F238E27FC236}">
                <a16:creationId xmlns:a16="http://schemas.microsoft.com/office/drawing/2014/main" id="{D1A27A8A-B178-6A65-4723-34A8944810E1}"/>
              </a:ext>
            </a:extLst>
          </p:cNvPr>
          <p:cNvSpPr>
            <a:spLocks noChangeArrowheads="1"/>
          </p:cNvSpPr>
          <p:nvPr/>
        </p:nvSpPr>
        <p:spPr bwMode="auto">
          <a:xfrm>
            <a:off x="6096001" y="5500688"/>
            <a:ext cx="3960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Калітамніон щитковидний</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8485C24-E723-D0BA-344D-2791EBC5B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Прямоугольник 3">
            <a:extLst>
              <a:ext uri="{FF2B5EF4-FFF2-40B4-BE49-F238E27FC236}">
                <a16:creationId xmlns:a16="http://schemas.microsoft.com/office/drawing/2014/main" id="{1F2F23C9-FD72-C2C9-703F-4B570D67DB9F}"/>
              </a:ext>
            </a:extLst>
          </p:cNvPr>
          <p:cNvSpPr>
            <a:spLocks noChangeArrowheads="1"/>
          </p:cNvSpPr>
          <p:nvPr/>
        </p:nvSpPr>
        <p:spPr bwMode="auto">
          <a:xfrm>
            <a:off x="2278982" y="428625"/>
            <a:ext cx="321468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r>
              <a:rPr lang="uk-UA" altLang="ru-UA" b="1" i="1" dirty="0">
                <a:cs typeface="Times New Roman" panose="02020603050405020304" pitchFamily="18" charset="0"/>
              </a:rPr>
              <a:t>Найвідоміші представники — порфіра, </a:t>
            </a:r>
            <a:r>
              <a:rPr lang="uk-UA" altLang="ru-UA" b="1" i="1" dirty="0" err="1">
                <a:cs typeface="Times New Roman" panose="02020603050405020304" pitchFamily="18" charset="0"/>
              </a:rPr>
              <a:t>калітамніон</a:t>
            </a:r>
            <a:r>
              <a:rPr lang="uk-UA" altLang="ru-UA" b="1" i="1" dirty="0">
                <a:cs typeface="Times New Roman" panose="02020603050405020304" pitchFamily="18" charset="0"/>
              </a:rPr>
              <a:t>, </a:t>
            </a:r>
            <a:r>
              <a:rPr lang="uk-UA" altLang="ru-UA" b="1" i="1" dirty="0" err="1">
                <a:cs typeface="Times New Roman" panose="02020603050405020304" pitchFamily="18" charset="0"/>
              </a:rPr>
              <a:t>делесерія</a:t>
            </a:r>
            <a:r>
              <a:rPr lang="uk-UA" altLang="ru-UA" b="1" i="1" dirty="0">
                <a:cs typeface="Times New Roman" panose="02020603050405020304" pitchFamily="18" charset="0"/>
              </a:rPr>
              <a:t>. В Чорному морі ростуть </a:t>
            </a:r>
            <a:r>
              <a:rPr lang="uk-UA" altLang="ru-UA" b="1" i="1" dirty="0" err="1">
                <a:cs typeface="Times New Roman" panose="02020603050405020304" pitchFamily="18" charset="0"/>
              </a:rPr>
              <a:t>церамній</a:t>
            </a:r>
            <a:r>
              <a:rPr lang="uk-UA" altLang="ru-UA" b="1" i="1" dirty="0">
                <a:cs typeface="Times New Roman" panose="02020603050405020304" pitchFamily="18" charset="0"/>
              </a:rPr>
              <a:t>, </a:t>
            </a:r>
            <a:r>
              <a:rPr lang="uk-UA" altLang="ru-UA" b="1" i="1" dirty="0" err="1">
                <a:cs typeface="Times New Roman" panose="02020603050405020304" pitchFamily="18" charset="0"/>
              </a:rPr>
              <a:t>кароліна</a:t>
            </a:r>
            <a:r>
              <a:rPr lang="uk-UA" altLang="ru-UA" b="1" i="1" dirty="0">
                <a:cs typeface="Times New Roman" panose="02020603050405020304" pitchFamily="18" charset="0"/>
              </a:rPr>
              <a:t>, </a:t>
            </a:r>
            <a:r>
              <a:rPr lang="uk-UA" altLang="ru-UA" b="1" i="1" dirty="0" err="1">
                <a:cs typeface="Times New Roman" panose="02020603050405020304" pitchFamily="18" charset="0"/>
              </a:rPr>
              <a:t>батрахоспермум</a:t>
            </a:r>
            <a:r>
              <a:rPr lang="uk-UA" altLang="ru-UA" b="1" i="1" dirty="0">
                <a:cs typeface="Times New Roman" panose="02020603050405020304" pitchFamily="18" charset="0"/>
              </a:rPr>
              <a:t>. Значення цих водоростей в природі особливо велике. Глибоководні збагачують водойми киснем і є джерелом живлення для водних тварин, використовуються для отримання йоду та агар-агару, в їжу. Агар-агар використовують для отримання желе, мармеладу, цукерок.</a:t>
            </a:r>
            <a:endParaRPr lang="uk-UA" altLang="ru-UA" sz="4000" b="1" i="1" dirty="0"/>
          </a:p>
        </p:txBody>
      </p:sp>
      <p:pic>
        <p:nvPicPr>
          <p:cNvPr id="81923" name="Рисунок 4" descr="16.jpg">
            <a:extLst>
              <a:ext uri="{FF2B5EF4-FFF2-40B4-BE49-F238E27FC236}">
                <a16:creationId xmlns:a16="http://schemas.microsoft.com/office/drawing/2014/main" id="{D47C5642-E3EC-C3EC-3B79-986B1977A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637" y="570269"/>
            <a:ext cx="542925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Прямоугольник 5">
            <a:extLst>
              <a:ext uri="{FF2B5EF4-FFF2-40B4-BE49-F238E27FC236}">
                <a16:creationId xmlns:a16="http://schemas.microsoft.com/office/drawing/2014/main" id="{632F0EF8-891E-701F-0C29-BC772FFE5C3B}"/>
              </a:ext>
            </a:extLst>
          </p:cNvPr>
          <p:cNvSpPr>
            <a:spLocks noChangeArrowheads="1"/>
          </p:cNvSpPr>
          <p:nvPr/>
        </p:nvSpPr>
        <p:spPr bwMode="auto">
          <a:xfrm>
            <a:off x="5885950" y="5429250"/>
            <a:ext cx="5214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i="1" dirty="0">
                <a:latin typeface="Calibri" panose="020F0502020204030204" pitchFamily="34" charset="0"/>
              </a:rPr>
              <a:t>Часто </a:t>
            </a:r>
            <a:r>
              <a:rPr lang="ru-RU" altLang="ru-UA" sz="2000" i="1" dirty="0" err="1">
                <a:latin typeface="Calibri" panose="020F0502020204030204" pitchFamily="34" charset="0"/>
              </a:rPr>
              <a:t>зустрічається</a:t>
            </a:r>
            <a:r>
              <a:rPr lang="ru-RU" altLang="ru-UA" sz="2000" i="1" dirty="0">
                <a:latin typeface="Calibri" panose="020F0502020204030204" pitchFamily="34" charset="0"/>
              </a:rPr>
              <a:t> </a:t>
            </a:r>
            <a:r>
              <a:rPr lang="ru-RU" altLang="ru-UA" sz="2000" i="1" dirty="0" err="1">
                <a:latin typeface="Calibri" panose="020F0502020204030204" pitchFamily="34" charset="0"/>
              </a:rPr>
              <a:t>біля</a:t>
            </a:r>
            <a:r>
              <a:rPr lang="ru-RU" altLang="ru-UA" sz="2000" i="1" dirty="0">
                <a:latin typeface="Calibri" panose="020F0502020204030204" pitchFamily="34" charset="0"/>
              </a:rPr>
              <a:t> берега, але також росте на </a:t>
            </a:r>
            <a:r>
              <a:rPr lang="ru-RU" altLang="ru-UA" sz="2000" i="1" dirty="0" err="1">
                <a:latin typeface="Calibri" panose="020F0502020204030204" pitchFamily="34" charset="0"/>
              </a:rPr>
              <a:t>камінні</a:t>
            </a:r>
            <a:r>
              <a:rPr lang="ru-RU" altLang="ru-UA" sz="2000" i="1" dirty="0">
                <a:latin typeface="Calibri" panose="020F0502020204030204" pitchFamily="34" charset="0"/>
              </a:rPr>
              <a:t> до </a:t>
            </a:r>
            <a:r>
              <a:rPr lang="ru-RU" altLang="ru-UA" sz="2000" i="1" dirty="0" err="1">
                <a:latin typeface="Calibri" panose="020F0502020204030204" pitchFamily="34" charset="0"/>
              </a:rPr>
              <a:t>глибини</a:t>
            </a:r>
            <a:r>
              <a:rPr lang="ru-RU" altLang="ru-UA" sz="2000" i="1" dirty="0">
                <a:latin typeface="Calibri" panose="020F0502020204030204" pitchFamily="34" charset="0"/>
              </a:rPr>
              <a:t> 20 </a:t>
            </a:r>
            <a:r>
              <a:rPr lang="ru-RU" altLang="ru-UA" sz="2000" i="1" dirty="0" err="1">
                <a:latin typeface="Calibri" panose="020F0502020204030204" pitchFamily="34" charset="0"/>
              </a:rPr>
              <a:t>метрів</a:t>
            </a:r>
            <a:r>
              <a:rPr lang="ru-RU" altLang="ru-UA" sz="2000" i="1" dirty="0">
                <a:latin typeface="Calibri" panose="020F0502020204030204" pitchFamily="34" charset="0"/>
              </a:rPr>
              <a:t> </a:t>
            </a:r>
            <a:r>
              <a:rPr lang="ru-RU" altLang="ru-UA" sz="2000" i="1" dirty="0" err="1">
                <a:latin typeface="Calibri" panose="020F0502020204030204" pitchFamily="34" charset="0"/>
              </a:rPr>
              <a:t>червона</a:t>
            </a:r>
            <a:r>
              <a:rPr lang="ru-RU" altLang="ru-UA" sz="2000" i="1" dirty="0">
                <a:latin typeface="Calibri" panose="020F0502020204030204" pitchFamily="34" charset="0"/>
              </a:rPr>
              <a:t> </a:t>
            </a:r>
            <a:r>
              <a:rPr lang="ru-RU" altLang="ru-UA" sz="2000" i="1" dirty="0" err="1">
                <a:latin typeface="Calibri" panose="020F0502020204030204" pitchFamily="34" charset="0"/>
              </a:rPr>
              <a:t>водорість</a:t>
            </a:r>
            <a:r>
              <a:rPr lang="ru-RU" altLang="ru-UA" sz="2000" i="1" dirty="0">
                <a:latin typeface="Calibri" panose="020F0502020204030204" pitchFamily="34" charset="0"/>
              </a:rPr>
              <a:t> </a:t>
            </a:r>
            <a:r>
              <a:rPr lang="ru-RU" altLang="ru-UA" sz="2800" b="1" i="1" dirty="0" err="1">
                <a:latin typeface="Calibri" panose="020F0502020204030204" pitchFamily="34" charset="0"/>
              </a:rPr>
              <a:t>Лауренс</a:t>
            </a:r>
            <a:r>
              <a:rPr lang="ru-RU" altLang="ru-UA" sz="2000" b="1" i="1" dirty="0">
                <a:latin typeface="Calibri" panose="020F0502020204030204" pitchFamily="34" charset="0"/>
              </a:rPr>
              <a:t>  .</a:t>
            </a:r>
            <a:endParaRPr lang="ru-RU" altLang="ru-UA" sz="2000" i="1" dirty="0">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A63AA29-A0D5-78B3-488F-0287F9097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Содержимое 3" descr="17.jpg">
            <a:extLst>
              <a:ext uri="{FF2B5EF4-FFF2-40B4-BE49-F238E27FC236}">
                <a16:creationId xmlns:a16="http://schemas.microsoft.com/office/drawing/2014/main" id="{A5070ECA-D2E0-ECEE-CDFB-E01D1CB054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39930" y="467110"/>
            <a:ext cx="5319713" cy="5799137"/>
          </a:xfrm>
        </p:spPr>
      </p:pic>
      <p:sp>
        <p:nvSpPr>
          <p:cNvPr id="82947" name="Прямоугольник 4">
            <a:extLst>
              <a:ext uri="{FF2B5EF4-FFF2-40B4-BE49-F238E27FC236}">
                <a16:creationId xmlns:a16="http://schemas.microsoft.com/office/drawing/2014/main" id="{06091C26-A020-1CB9-2706-628383511925}"/>
              </a:ext>
            </a:extLst>
          </p:cNvPr>
          <p:cNvSpPr>
            <a:spLocks noChangeArrowheads="1"/>
          </p:cNvSpPr>
          <p:nvPr/>
        </p:nvSpPr>
        <p:spPr bwMode="auto">
          <a:xfrm>
            <a:off x="8477501" y="1083594"/>
            <a:ext cx="27860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i="1" dirty="0">
                <a:latin typeface="Calibri" panose="020F0502020204030204" pitchFamily="34" charset="0"/>
              </a:rPr>
              <a:t>Червона </a:t>
            </a:r>
            <a:r>
              <a:rPr lang="ru-RU" altLang="ru-UA" sz="2400" i="1" dirty="0" err="1">
                <a:latin typeface="Calibri" panose="020F0502020204030204" pitchFamily="34" charset="0"/>
              </a:rPr>
              <a:t>водорість</a:t>
            </a:r>
            <a:r>
              <a:rPr lang="ru-RU" altLang="ru-UA" sz="2400" i="1" dirty="0">
                <a:latin typeface="Calibri" panose="020F0502020204030204" pitchFamily="34" charset="0"/>
              </a:rPr>
              <a:t> </a:t>
            </a:r>
            <a:r>
              <a:rPr lang="ru-RU" altLang="ru-UA" sz="2400" b="1" i="1" dirty="0" err="1">
                <a:latin typeface="Calibri" panose="020F0502020204030204" pitchFamily="34" charset="0"/>
              </a:rPr>
              <a:t>Цераміум</a:t>
            </a:r>
            <a:r>
              <a:rPr lang="ru-RU" altLang="ru-UA" sz="2400" b="1" i="1" dirty="0">
                <a:latin typeface="Calibri" panose="020F0502020204030204" pitchFamily="34" charset="0"/>
              </a:rPr>
              <a:t> </a:t>
            </a:r>
            <a:r>
              <a:rPr lang="ru-RU" altLang="ru-UA" sz="2400" b="1" i="1" dirty="0" err="1">
                <a:latin typeface="Calibri" panose="020F0502020204030204" pitchFamily="34" charset="0"/>
              </a:rPr>
              <a:t>Війчастий</a:t>
            </a:r>
            <a:r>
              <a:rPr lang="ru-RU" altLang="ru-UA" sz="2400" i="1" dirty="0">
                <a:latin typeface="Calibri" panose="020F0502020204030204" pitchFamily="34" charset="0"/>
              </a:rPr>
              <a:t> </a:t>
            </a:r>
            <a:r>
              <a:rPr lang="en-US" altLang="ru-UA" sz="2400" i="1" dirty="0" err="1">
                <a:latin typeface="Calibri" panose="020F0502020204030204" pitchFamily="34" charset="0"/>
              </a:rPr>
              <a:t>Ceramium</a:t>
            </a:r>
            <a:r>
              <a:rPr lang="en-US" altLang="ru-UA" sz="2400" i="1" dirty="0">
                <a:latin typeface="Calibri" panose="020F0502020204030204" pitchFamily="34" charset="0"/>
              </a:rPr>
              <a:t> </a:t>
            </a:r>
            <a:r>
              <a:rPr lang="en-US" altLang="ru-UA" sz="2400" i="1" dirty="0" err="1">
                <a:latin typeface="Calibri" panose="020F0502020204030204" pitchFamily="34" charset="0"/>
              </a:rPr>
              <a:t>ciliatum</a:t>
            </a:r>
            <a:r>
              <a:rPr lang="en-US" altLang="ru-UA" sz="2400" i="1" dirty="0">
                <a:latin typeface="Calibri" panose="020F0502020204030204" pitchFamily="34" charset="0"/>
              </a:rPr>
              <a:t>. </a:t>
            </a:r>
            <a:r>
              <a:rPr lang="ru-RU" altLang="ru-UA" sz="2400" i="1" dirty="0">
                <a:latin typeface="Calibri" panose="020F0502020204030204" pitchFamily="34" charset="0"/>
              </a:rPr>
              <a:t>У </a:t>
            </a:r>
            <a:r>
              <a:rPr lang="ru-RU" altLang="ru-UA" sz="2400" i="1" dirty="0" err="1">
                <a:latin typeface="Calibri" panose="020F0502020204030204" pitchFamily="34" charset="0"/>
              </a:rPr>
              <a:t>цього</a:t>
            </a:r>
            <a:r>
              <a:rPr lang="ru-RU" altLang="ru-UA" sz="2400" i="1" dirty="0">
                <a:latin typeface="Calibri" panose="020F0502020204030204" pitchFamily="34" charset="0"/>
              </a:rPr>
              <a:t> виду, як і в </a:t>
            </a:r>
            <a:r>
              <a:rPr lang="ru-RU" altLang="ru-UA" sz="2400" i="1" dirty="0" err="1">
                <a:latin typeface="Calibri" panose="020F0502020204030204" pitchFamily="34" charset="0"/>
              </a:rPr>
              <a:t>багатьох</a:t>
            </a:r>
            <a:r>
              <a:rPr lang="ru-RU" altLang="ru-UA" sz="2400" i="1" dirty="0">
                <a:latin typeface="Calibri" panose="020F0502020204030204" pitchFamily="34" charset="0"/>
              </a:rPr>
              <a:t> </a:t>
            </a:r>
            <a:r>
              <a:rPr lang="ru-RU" altLang="ru-UA" sz="2400" i="1" dirty="0" err="1">
                <a:latin typeface="Calibri" panose="020F0502020204030204" pitchFamily="34" charset="0"/>
              </a:rPr>
              <a:t>інших</a:t>
            </a:r>
            <a:r>
              <a:rPr lang="ru-RU" altLang="ru-UA" sz="2400" i="1" dirty="0">
                <a:latin typeface="Calibri" panose="020F0502020204030204" pitchFamily="34" charset="0"/>
              </a:rPr>
              <a:t> багрянок, є </a:t>
            </a:r>
            <a:r>
              <a:rPr lang="ru-RU" altLang="ru-UA" sz="2400" i="1" dirty="0" err="1">
                <a:latin typeface="Calibri" panose="020F0502020204030204" pitchFamily="34" charset="0"/>
              </a:rPr>
              <a:t>вапняний</a:t>
            </a:r>
            <a:r>
              <a:rPr lang="ru-RU" altLang="ru-UA" sz="2400" i="1" dirty="0">
                <a:latin typeface="Calibri" panose="020F0502020204030204" pitchFamily="34" charset="0"/>
              </a:rPr>
              <a:t> скелет; у </a:t>
            </a:r>
            <a:r>
              <a:rPr lang="ru-RU" altLang="ru-UA" sz="2400" i="1" dirty="0" err="1">
                <a:latin typeface="Calibri" panose="020F0502020204030204" pitchFamily="34" charset="0"/>
              </a:rPr>
              <a:t>разі</a:t>
            </a:r>
            <a:r>
              <a:rPr lang="ru-RU" altLang="ru-UA" sz="2400" i="1" dirty="0">
                <a:latin typeface="Calibri" panose="020F0502020204030204" pitchFamily="34" charset="0"/>
              </a:rPr>
              <a:t> </a:t>
            </a:r>
            <a:r>
              <a:rPr lang="ru-RU" altLang="ru-UA" sz="2400" i="1" dirty="0" err="1">
                <a:latin typeface="Calibri" panose="020F0502020204030204" pitchFamily="34" charset="0"/>
              </a:rPr>
              <a:t>цераміума</a:t>
            </a:r>
            <a:r>
              <a:rPr lang="ru-RU" altLang="ru-UA" sz="2400" i="1" dirty="0">
                <a:latin typeface="Calibri" panose="020F0502020204030204" pitchFamily="34" charset="0"/>
              </a:rPr>
              <a:t> </a:t>
            </a:r>
            <a:r>
              <a:rPr lang="ru-RU" altLang="ru-UA" sz="2400" i="1" dirty="0" err="1">
                <a:latin typeface="Calibri" panose="020F0502020204030204" pitchFamily="34" charset="0"/>
              </a:rPr>
              <a:t>це</a:t>
            </a:r>
            <a:r>
              <a:rPr lang="ru-RU" altLang="ru-UA" sz="2400" i="1" dirty="0">
                <a:latin typeface="Calibri" panose="020F0502020204030204" pitchFamily="34" charset="0"/>
              </a:rPr>
              <a:t> - </a:t>
            </a:r>
            <a:r>
              <a:rPr lang="ru-RU" altLang="ru-UA" sz="2400" i="1" dirty="0" err="1">
                <a:latin typeface="Calibri" panose="020F0502020204030204" pitchFamily="34" charset="0"/>
              </a:rPr>
              <a:t>вапняні</a:t>
            </a:r>
            <a:r>
              <a:rPr lang="ru-RU" altLang="ru-UA" sz="2400" i="1" dirty="0">
                <a:latin typeface="Calibri" panose="020F0502020204030204" pitchFamily="34" charset="0"/>
              </a:rPr>
              <a:t> колечка, </a:t>
            </a:r>
            <a:r>
              <a:rPr lang="ru-RU" altLang="ru-UA" sz="2400" i="1" dirty="0" err="1">
                <a:latin typeface="Calibri" panose="020F0502020204030204" pitchFamily="34" charset="0"/>
              </a:rPr>
              <a:t>які</a:t>
            </a:r>
            <a:r>
              <a:rPr lang="ru-RU" altLang="ru-UA" sz="2400" i="1" dirty="0">
                <a:latin typeface="Calibri" panose="020F0502020204030204" pitchFamily="34" charset="0"/>
              </a:rPr>
              <a:t> видно </a:t>
            </a:r>
            <a:r>
              <a:rPr lang="ru-RU" altLang="ru-UA" sz="2400" i="1" dirty="0" err="1">
                <a:latin typeface="Calibri" panose="020F0502020204030204" pitchFamily="34" charset="0"/>
              </a:rPr>
              <a:t>неозброєним</a:t>
            </a:r>
            <a:r>
              <a:rPr lang="ru-RU" altLang="ru-UA" sz="2400" i="1" dirty="0">
                <a:latin typeface="Calibri" panose="020F0502020204030204" pitchFamily="34" charset="0"/>
              </a:rPr>
              <a:t> оком - </a:t>
            </a:r>
            <a:r>
              <a:rPr lang="ru-RU" altLang="ru-UA" sz="2400" i="1" dirty="0" err="1">
                <a:latin typeface="Calibri" panose="020F0502020204030204" pitchFamily="34" charset="0"/>
              </a:rPr>
              <a:t>гілки</a:t>
            </a:r>
            <a:r>
              <a:rPr lang="ru-RU" altLang="ru-UA" sz="2400" i="1" dirty="0">
                <a:latin typeface="Calibri" panose="020F0502020204030204" pitchFamily="34" charset="0"/>
              </a:rPr>
              <a:t> в </a:t>
            </a:r>
            <a:r>
              <a:rPr lang="ru-RU" altLang="ru-UA" sz="2400" i="1" dirty="0" err="1">
                <a:latin typeface="Calibri" panose="020F0502020204030204" pitchFamily="34" charset="0"/>
              </a:rPr>
              <a:t>смужку</a:t>
            </a:r>
            <a:r>
              <a:rPr lang="ru-RU" altLang="ru-UA" sz="2400" i="1" dirty="0">
                <a:latin typeface="Calibri" panose="020F0502020204030204" pitchFamily="34" charset="0"/>
              </a:rPr>
              <a:t>.</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6140AFC7-DDB2-C0E1-6E9A-D88F74E7E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Рисунок 3" descr="18.jpg">
            <a:extLst>
              <a:ext uri="{FF2B5EF4-FFF2-40B4-BE49-F238E27FC236}">
                <a16:creationId xmlns:a16="http://schemas.microsoft.com/office/drawing/2014/main" id="{0014D24E-7586-84B4-1CBA-0A1B53048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14" y="642938"/>
            <a:ext cx="57356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Прямоугольник 4">
            <a:extLst>
              <a:ext uri="{FF2B5EF4-FFF2-40B4-BE49-F238E27FC236}">
                <a16:creationId xmlns:a16="http://schemas.microsoft.com/office/drawing/2014/main" id="{E5E090A3-63C3-491F-4F30-4AFC593893DA}"/>
              </a:ext>
            </a:extLst>
          </p:cNvPr>
          <p:cNvSpPr>
            <a:spLocks noChangeArrowheads="1"/>
          </p:cNvSpPr>
          <p:nvPr/>
        </p:nvSpPr>
        <p:spPr bwMode="auto">
          <a:xfrm>
            <a:off x="2024063" y="571501"/>
            <a:ext cx="250031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i="1">
                <a:latin typeface="Calibri" panose="020F0502020204030204" pitchFamily="34" charset="0"/>
              </a:rPr>
              <a:t>Деякі червоні водорості розвивають потужний вапняний скелет, наприклад </a:t>
            </a:r>
            <a:r>
              <a:rPr lang="ru-RU" altLang="ru-UA" sz="2000" b="1" i="1">
                <a:latin typeface="Calibri" panose="020F0502020204030204" pitchFamily="34" charset="0"/>
              </a:rPr>
              <a:t>Літотамніон</a:t>
            </a:r>
            <a:r>
              <a:rPr lang="ru-RU" altLang="ru-UA" sz="2000" i="1">
                <a:latin typeface="Calibri" panose="020F0502020204030204" pitchFamily="34" charset="0"/>
              </a:rPr>
              <a:t> </a:t>
            </a:r>
            <a:r>
              <a:rPr lang="en-US" altLang="ru-UA" sz="2000" i="1">
                <a:latin typeface="Calibri" panose="020F0502020204030204" pitchFamily="34" charset="0"/>
              </a:rPr>
              <a:t>Lithothamnion lenormandi, </a:t>
            </a:r>
            <a:r>
              <a:rPr lang="ru-RU" altLang="ru-UA" sz="2000" i="1">
                <a:latin typeface="Calibri" panose="020F0502020204030204" pitchFamily="34" charset="0"/>
              </a:rPr>
              <a:t>що утворює жорсткі кірки на каменях - дуже красиві, схожі на  лишайники, тільки рожеві.</a:t>
            </a:r>
          </a:p>
        </p:txBody>
      </p:sp>
      <p:sp>
        <p:nvSpPr>
          <p:cNvPr id="83972" name="Прямоугольник 5">
            <a:extLst>
              <a:ext uri="{FF2B5EF4-FFF2-40B4-BE49-F238E27FC236}">
                <a16:creationId xmlns:a16="http://schemas.microsoft.com/office/drawing/2014/main" id="{60593B39-7B5D-919A-B854-58240BEEF562}"/>
              </a:ext>
            </a:extLst>
          </p:cNvPr>
          <p:cNvSpPr>
            <a:spLocks noChangeArrowheads="1"/>
          </p:cNvSpPr>
          <p:nvPr/>
        </p:nvSpPr>
        <p:spPr bwMode="auto">
          <a:xfrm>
            <a:off x="2166938" y="4929188"/>
            <a:ext cx="8001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Рекордна глибина на сьогоднішній день для прикріплених водоростей - 269 м. На цій глибині біля берегів острова Сан-Сальвадор, Багамські острови, в 1984 р. виявили корочки червоних водоростей, незважаючи на те, що вода поглинала тут 99, 9995% сонячного світла. </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1806BC1-8176-571A-D6B6-F134868AB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Рисунок 4" descr="230255236.jpg">
            <a:extLst>
              <a:ext uri="{FF2B5EF4-FFF2-40B4-BE49-F238E27FC236}">
                <a16:creationId xmlns:a16="http://schemas.microsoft.com/office/drawing/2014/main" id="{9A4D5202-245F-C8EE-D19C-1D0255D89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949" y="835025"/>
            <a:ext cx="198913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Заголовок 1">
            <a:extLst>
              <a:ext uri="{FF2B5EF4-FFF2-40B4-BE49-F238E27FC236}">
                <a16:creationId xmlns:a16="http://schemas.microsoft.com/office/drawing/2014/main" id="{4144872A-4DAF-85CA-3F85-F25CC346C449}"/>
              </a:ext>
            </a:extLst>
          </p:cNvPr>
          <p:cNvSpPr>
            <a:spLocks noGrp="1" noChangeArrowheads="1"/>
          </p:cNvSpPr>
          <p:nvPr>
            <p:ph type="title"/>
          </p:nvPr>
        </p:nvSpPr>
        <p:spPr>
          <a:xfrm>
            <a:off x="4238625" y="1"/>
            <a:ext cx="4757738" cy="714375"/>
          </a:xfrm>
        </p:spPr>
        <p:txBody>
          <a:bodyPr/>
          <a:lstStyle/>
          <a:p>
            <a:r>
              <a:rPr lang="uk-UA" altLang="ru-UA" i="1"/>
              <a:t>Порфіра</a:t>
            </a:r>
            <a:endParaRPr lang="ru-RU" altLang="ru-UA" i="1"/>
          </a:p>
        </p:txBody>
      </p:sp>
      <p:pic>
        <p:nvPicPr>
          <p:cNvPr id="84996" name="Содержимое 3" descr="seaweed.jpg">
            <a:extLst>
              <a:ext uri="{FF2B5EF4-FFF2-40B4-BE49-F238E27FC236}">
                <a16:creationId xmlns:a16="http://schemas.microsoft.com/office/drawing/2014/main" id="{E2A1ADEA-CC3F-13E1-04B2-3EB594FF9B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73279" y="835025"/>
            <a:ext cx="6596062" cy="4946650"/>
          </a:xfrm>
        </p:spPr>
      </p:pic>
      <p:sp>
        <p:nvSpPr>
          <p:cNvPr id="84997" name="Прямоугольник 5">
            <a:extLst>
              <a:ext uri="{FF2B5EF4-FFF2-40B4-BE49-F238E27FC236}">
                <a16:creationId xmlns:a16="http://schemas.microsoft.com/office/drawing/2014/main" id="{9D355C23-5A92-6726-C6C1-0EC9FBBE53AB}"/>
              </a:ext>
            </a:extLst>
          </p:cNvPr>
          <p:cNvSpPr>
            <a:spLocks noChangeArrowheads="1"/>
          </p:cNvSpPr>
          <p:nvPr/>
        </p:nvSpPr>
        <p:spPr bwMode="auto">
          <a:xfrm>
            <a:off x="2381250" y="6072188"/>
            <a:ext cx="864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Деякі види порфіри їстівні, у країнах Сходу їх вживають в їжу.</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4C57433-3E8B-421E-9E9F-85BFF6A0C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Рисунок 4" descr="rhodymen_pac580.jpg">
            <a:extLst>
              <a:ext uri="{FF2B5EF4-FFF2-40B4-BE49-F238E27FC236}">
                <a16:creationId xmlns:a16="http://schemas.microsoft.com/office/drawing/2014/main" id="{7B8F4EDC-2AEB-64E0-41AE-EB595540C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198" y="500062"/>
            <a:ext cx="53975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Содержимое 3" descr="270000650.jpg">
            <a:extLst>
              <a:ext uri="{FF2B5EF4-FFF2-40B4-BE49-F238E27FC236}">
                <a16:creationId xmlns:a16="http://schemas.microsoft.com/office/drawing/2014/main" id="{CE1E5DC6-8506-2006-4415-7FB99234F8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74456" y="1030288"/>
            <a:ext cx="2913063" cy="2987675"/>
          </a:xfrm>
        </p:spPr>
      </p:pic>
      <p:sp>
        <p:nvSpPr>
          <p:cNvPr id="86020" name="Прямоугольник 5">
            <a:extLst>
              <a:ext uri="{FF2B5EF4-FFF2-40B4-BE49-F238E27FC236}">
                <a16:creationId xmlns:a16="http://schemas.microsoft.com/office/drawing/2014/main" id="{55A6684D-5BDD-8977-9EA0-4B583BABA121}"/>
              </a:ext>
            </a:extLst>
          </p:cNvPr>
          <p:cNvSpPr>
            <a:spLocks noChangeArrowheads="1"/>
          </p:cNvSpPr>
          <p:nvPr/>
        </p:nvSpPr>
        <p:spPr bwMode="auto">
          <a:xfrm>
            <a:off x="1881188" y="4786314"/>
            <a:ext cx="8572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i="1">
                <a:latin typeface="Calibri" panose="020F0502020204030204" pitchFamily="34" charset="0"/>
              </a:rPr>
              <a:t>Червона водорість  </a:t>
            </a:r>
            <a:r>
              <a:rPr lang="ru-RU" altLang="ru-UA" sz="2800" b="1" i="1">
                <a:latin typeface="Calibri" panose="020F0502020204030204" pitchFamily="34" charset="0"/>
              </a:rPr>
              <a:t>Родіменія </a:t>
            </a:r>
            <a:r>
              <a:rPr lang="en-US" altLang="ru-UA" sz="2400" i="1">
                <a:latin typeface="Calibri" panose="020F0502020204030204" pitchFamily="34" charset="0"/>
              </a:rPr>
              <a:t>Rhodymenia </a:t>
            </a:r>
            <a:r>
              <a:rPr lang="ru-RU" altLang="ru-UA" sz="2000" i="1">
                <a:latin typeface="Calibri" panose="020F0502020204030204" pitchFamily="34" charset="0"/>
              </a:rPr>
              <a:t>згадується ще в ісландських сагах </a:t>
            </a:r>
            <a:r>
              <a:rPr lang="en-US" altLang="ru-UA" sz="2000" i="1">
                <a:latin typeface="Calibri" panose="020F0502020204030204" pitchFamily="34" charset="0"/>
              </a:rPr>
              <a:t>X </a:t>
            </a:r>
            <a:r>
              <a:rPr lang="ru-RU" altLang="ru-UA" sz="2000" i="1">
                <a:latin typeface="Calibri" panose="020F0502020204030204" pitchFamily="34" charset="0"/>
              </a:rPr>
              <a:t>століття. До цих пір ця водорість в Ісландії вважається здоровою, корисною їжею і ліками від багатьох захворювань органів травлення, а також має властивості очищати шкіру і робити її красивою.</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DB8246C-5D72-BDC1-DC43-0C7B06310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AutoShape 3">
            <a:extLst>
              <a:ext uri="{FF2B5EF4-FFF2-40B4-BE49-F238E27FC236}">
                <a16:creationId xmlns:a16="http://schemas.microsoft.com/office/drawing/2014/main" id="{4BB6FF65-7FD3-54E1-A763-4BF7D73E2FA6}"/>
              </a:ext>
            </a:extLst>
          </p:cNvPr>
          <p:cNvSpPr>
            <a:spLocks noGrp="1" noChangeArrowheads="1"/>
          </p:cNvSpPr>
          <p:nvPr>
            <p:ph type="title"/>
          </p:nvPr>
        </p:nvSpPr>
        <p:spPr>
          <a:xfrm>
            <a:off x="2512408" y="999817"/>
            <a:ext cx="9238434" cy="857559"/>
          </a:xfrm>
        </p:spPr>
        <p:txBody>
          <a:bodyPr/>
          <a:lstStyle/>
          <a:p>
            <a:pPr eaLnBrk="1" hangingPunct="1"/>
            <a:r>
              <a:rPr lang="uk-UA" altLang="ru-UA" sz="3200" dirty="0"/>
              <a:t>РОЛЬ ЧЕРВОНИХ  У ПРИРОДІ ТА ВИКОРИСТАННЯ ЇХ В НАРОДНОМУ ГОСПОДАРСТВІ. </a:t>
            </a:r>
            <a:endParaRPr lang="ru-RU" altLang="ru-UA" sz="3200" dirty="0"/>
          </a:p>
        </p:txBody>
      </p:sp>
      <p:sp>
        <p:nvSpPr>
          <p:cNvPr id="87044" name="Rectangle 4">
            <a:extLst>
              <a:ext uri="{FF2B5EF4-FFF2-40B4-BE49-F238E27FC236}">
                <a16:creationId xmlns:a16="http://schemas.microsoft.com/office/drawing/2014/main" id="{2A4B71D7-E99C-FBDF-5F10-3DF02182F974}"/>
              </a:ext>
            </a:extLst>
          </p:cNvPr>
          <p:cNvSpPr>
            <a:spLocks noGrp="1" noChangeArrowheads="1"/>
          </p:cNvSpPr>
          <p:nvPr>
            <p:ph type="body" idx="1"/>
          </p:nvPr>
        </p:nvSpPr>
        <p:spPr>
          <a:xfrm>
            <a:off x="1981200" y="1857376"/>
            <a:ext cx="8229600" cy="4500563"/>
          </a:xfrm>
        </p:spPr>
        <p:txBody>
          <a:bodyPr>
            <a:normAutofit fontScale="92500" lnSpcReduction="20000"/>
          </a:bodyPr>
          <a:lstStyle/>
          <a:p>
            <a:pPr marL="533400" indent="-533400"/>
            <a:r>
              <a:rPr lang="uk-UA" altLang="ru-UA" sz="2000" dirty="0"/>
              <a:t>Червоні водорості є важливими компонентами фітоценозу,  джерелом органічної речовини. Червоні водорості утворюють велику кількість кар </a:t>
            </a:r>
            <a:r>
              <a:rPr lang="uk-UA" altLang="ru-UA" sz="2000" dirty="0" err="1"/>
              <a:t>поспор</a:t>
            </a:r>
            <a:r>
              <a:rPr lang="uk-UA" altLang="ru-UA" sz="2000" dirty="0"/>
              <a:t> і </a:t>
            </a:r>
            <a:r>
              <a:rPr lang="uk-UA" altLang="ru-UA" sz="2000" dirty="0" err="1"/>
              <a:t>тетраспор</a:t>
            </a:r>
            <a:r>
              <a:rPr lang="uk-UA" altLang="ru-UA" sz="2000" dirty="0"/>
              <a:t>, які входять до складу фітопланктону прибережної частини моря. </a:t>
            </a:r>
          </a:p>
          <a:p>
            <a:pPr marL="533400" indent="-533400"/>
            <a:r>
              <a:rPr lang="uk-UA" altLang="ru-UA" sz="2000" dirty="0"/>
              <a:t>Вапняні </a:t>
            </a:r>
            <a:r>
              <a:rPr lang="uk-UA" altLang="ru-UA" sz="2000" dirty="0" err="1"/>
              <a:t>коралінові</a:t>
            </a:r>
            <a:r>
              <a:rPr lang="uk-UA" altLang="ru-UA" sz="2000" dirty="0"/>
              <a:t> водорості відіграють важливу роль в утворенні коралових рифів, відіграють цементуючу дію, підтримують його структуру.</a:t>
            </a:r>
            <a:endParaRPr lang="en-US" altLang="ru-UA" sz="2000" dirty="0"/>
          </a:p>
          <a:p>
            <a:pPr marL="533400" indent="-533400"/>
            <a:r>
              <a:rPr lang="uk-UA" altLang="ru-UA" sz="2000" dirty="0"/>
              <a:t>Найбільше практичне значення мають анфельція, </a:t>
            </a:r>
            <a:r>
              <a:rPr lang="uk-UA" altLang="ru-UA" sz="2000" dirty="0" err="1"/>
              <a:t>філлофора</a:t>
            </a:r>
            <a:r>
              <a:rPr lang="uk-UA" altLang="ru-UA" sz="2000" dirty="0"/>
              <a:t>, </a:t>
            </a:r>
            <a:r>
              <a:rPr lang="uk-UA" altLang="ru-UA" sz="2000" dirty="0" err="1"/>
              <a:t>фурцелярія</a:t>
            </a:r>
            <a:r>
              <a:rPr lang="uk-UA" altLang="ru-UA" sz="2000" dirty="0"/>
              <a:t>, що дають желеподібні речовини — агар-агар, </a:t>
            </a:r>
            <a:r>
              <a:rPr lang="uk-UA" altLang="ru-UA" sz="2000" dirty="0" err="1"/>
              <a:t>агароїд</a:t>
            </a:r>
            <a:r>
              <a:rPr lang="uk-UA" altLang="ru-UA" sz="2000" dirty="0"/>
              <a:t>. Їх промислове використання засноване на вмісті в оболонці клітин </a:t>
            </a:r>
            <a:r>
              <a:rPr lang="uk-UA" altLang="ru-UA" sz="2000" dirty="0" err="1"/>
              <a:t>фікоколоїдів</a:t>
            </a:r>
            <a:r>
              <a:rPr lang="uk-UA" altLang="ru-UA" sz="2000" dirty="0"/>
              <a:t> – слизистих речовин з групи полісахаридів, що розчинюються в гарячій воді з утворенням колоїдних систем. </a:t>
            </a:r>
            <a:endParaRPr lang="ru-RU" altLang="ru-UA" sz="2000" dirty="0"/>
          </a:p>
          <a:p>
            <a:pPr marL="533400" indent="-533400"/>
            <a:endParaRPr lang="ru-RU" altLang="ru-UA" sz="2400" dirty="0">
              <a:solidFill>
                <a:srgbClr val="000000"/>
              </a:solidFill>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E15A303-434C-B84C-F7FE-A146F26EC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Прямоугольник 3">
            <a:extLst>
              <a:ext uri="{FF2B5EF4-FFF2-40B4-BE49-F238E27FC236}">
                <a16:creationId xmlns:a16="http://schemas.microsoft.com/office/drawing/2014/main" id="{9904A883-A506-8935-F4A5-1BA693A0D803}"/>
              </a:ext>
            </a:extLst>
          </p:cNvPr>
          <p:cNvSpPr>
            <a:spLocks noChangeArrowheads="1"/>
          </p:cNvSpPr>
          <p:nvPr/>
        </p:nvSpPr>
        <p:spPr bwMode="auto">
          <a:xfrm>
            <a:off x="2024064" y="369263"/>
            <a:ext cx="35718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dirty="0">
                <a:latin typeface="Calibri" panose="020F0502020204030204" pitchFamily="34" charset="0"/>
              </a:rPr>
              <a:t>Чарльз </a:t>
            </a:r>
            <a:r>
              <a:rPr lang="ru-RU" altLang="ru-UA" b="1" i="1" dirty="0" err="1">
                <a:latin typeface="Calibri" panose="020F0502020204030204" pitchFamily="34" charset="0"/>
              </a:rPr>
              <a:t>Дарвін</a:t>
            </a:r>
            <a:r>
              <a:rPr lang="ru-RU" altLang="ru-UA" b="1" i="1" dirty="0">
                <a:latin typeface="Calibri" panose="020F0502020204030204" pitchFamily="34" charset="0"/>
              </a:rPr>
              <a:t> у </a:t>
            </a:r>
            <a:r>
              <a:rPr lang="ru-RU" altLang="ru-UA" b="1" i="1" dirty="0" err="1">
                <a:latin typeface="Calibri" panose="020F0502020204030204" pitchFamily="34" charset="0"/>
              </a:rPr>
              <a:t>своєму</a:t>
            </a:r>
            <a:r>
              <a:rPr lang="ru-RU" altLang="ru-UA" b="1" i="1" dirty="0">
                <a:latin typeface="Calibri" panose="020F0502020204030204" pitchFamily="34" charset="0"/>
              </a:rPr>
              <a:t> "</a:t>
            </a:r>
            <a:r>
              <a:rPr lang="ru-RU" altLang="ru-UA" b="1" i="1" dirty="0" err="1">
                <a:latin typeface="Calibri" panose="020F0502020204030204" pitchFamily="34" charset="0"/>
              </a:rPr>
              <a:t>Подорож</a:t>
            </a:r>
            <a:r>
              <a:rPr lang="ru-RU" altLang="ru-UA" b="1" i="1" dirty="0">
                <a:latin typeface="Calibri" panose="020F0502020204030204" pitchFamily="34" charset="0"/>
              </a:rPr>
              <a:t> на </a:t>
            </a:r>
            <a:r>
              <a:rPr lang="ru-RU" altLang="ru-UA" b="1" i="1" dirty="0" err="1">
                <a:latin typeface="Calibri" panose="020F0502020204030204" pitchFamily="34" charset="0"/>
              </a:rPr>
              <a:t>кораблі</a:t>
            </a:r>
            <a:r>
              <a:rPr lang="ru-RU" altLang="ru-UA" b="1" i="1" dirty="0">
                <a:latin typeface="Calibri" panose="020F0502020204030204" pitchFamily="34" charset="0"/>
              </a:rPr>
              <a:t> </a:t>
            </a:r>
            <a:r>
              <a:rPr lang="ru-RU" altLang="ru-UA" b="1" i="1" dirty="0" err="1">
                <a:latin typeface="Calibri" panose="020F0502020204030204" pitchFamily="34" charset="0"/>
              </a:rPr>
              <a:t>Бігль</a:t>
            </a:r>
            <a:r>
              <a:rPr lang="ru-RU" altLang="ru-UA" b="1" i="1" dirty="0">
                <a:latin typeface="Calibri" panose="020F0502020204030204" pitchFamily="34" charset="0"/>
              </a:rPr>
              <a:t>" писав: "</a:t>
            </a:r>
            <a:r>
              <a:rPr lang="ru-RU" altLang="ru-UA" b="1" i="1" dirty="0" err="1">
                <a:latin typeface="Calibri" panose="020F0502020204030204" pitchFamily="34" charset="0"/>
              </a:rPr>
              <a:t>Якось</a:t>
            </a:r>
            <a:r>
              <a:rPr lang="ru-RU" altLang="ru-UA" b="1" i="1" dirty="0">
                <a:latin typeface="Calibri" panose="020F0502020204030204" pitchFamily="34" charset="0"/>
              </a:rPr>
              <a:t> в </a:t>
            </a:r>
            <a:r>
              <a:rPr lang="ru-RU" altLang="ru-UA" b="1" i="1" dirty="0" err="1">
                <a:latin typeface="Calibri" panose="020F0502020204030204" pitchFamily="34" charset="0"/>
              </a:rPr>
              <a:t>дуже</a:t>
            </a:r>
            <a:r>
              <a:rPr lang="ru-RU" altLang="ru-UA" b="1" i="1" dirty="0">
                <a:latin typeface="Calibri" panose="020F0502020204030204" pitchFamily="34" charset="0"/>
              </a:rPr>
              <a:t> темну </a:t>
            </a:r>
            <a:r>
              <a:rPr lang="ru-RU" altLang="ru-UA" b="1" i="1" dirty="0" err="1">
                <a:latin typeface="Calibri" panose="020F0502020204030204" pitchFamily="34" charset="0"/>
              </a:rPr>
              <a:t>ніч</a:t>
            </a:r>
            <a:r>
              <a:rPr lang="ru-RU" altLang="ru-UA" b="1" i="1" dirty="0">
                <a:latin typeface="Calibri" panose="020F0502020204030204" pitchFamily="34" charset="0"/>
              </a:rPr>
              <a:t>, коли ми </a:t>
            </a:r>
            <a:r>
              <a:rPr lang="ru-RU" altLang="ru-UA" b="1" i="1" dirty="0" err="1">
                <a:latin typeface="Calibri" panose="020F0502020204030204" pitchFamily="34" charset="0"/>
              </a:rPr>
              <a:t>пропливали</a:t>
            </a:r>
            <a:r>
              <a:rPr lang="ru-RU" altLang="ru-UA" b="1" i="1" dirty="0">
                <a:latin typeface="Calibri" panose="020F0502020204030204" pitchFamily="34" charset="0"/>
              </a:rPr>
              <a:t>  на </a:t>
            </a:r>
            <a:r>
              <a:rPr lang="ru-RU" altLang="ru-UA" b="1" i="1" dirty="0" err="1">
                <a:latin typeface="Calibri" panose="020F0502020204030204" pitchFamily="34" charset="0"/>
              </a:rPr>
              <a:t>південь</a:t>
            </a:r>
            <a:r>
              <a:rPr lang="ru-RU" altLang="ru-UA" b="1" i="1" dirty="0">
                <a:latin typeface="Calibri" panose="020F0502020204030204" pitchFamily="34" charset="0"/>
              </a:rPr>
              <a:t> </a:t>
            </a:r>
            <a:r>
              <a:rPr lang="ru-RU" altLang="ru-UA" b="1" i="1" dirty="0" err="1">
                <a:latin typeface="Calibri" panose="020F0502020204030204" pitchFamily="34" charset="0"/>
              </a:rPr>
              <a:t>від</a:t>
            </a:r>
            <a:r>
              <a:rPr lang="ru-RU" altLang="ru-UA" b="1" i="1" dirty="0">
                <a:latin typeface="Calibri" panose="020F0502020204030204" pitchFamily="34" charset="0"/>
              </a:rPr>
              <a:t> Ла-Плати, море  являло </a:t>
            </a:r>
            <a:r>
              <a:rPr lang="ru-RU" altLang="ru-UA" b="1" i="1" dirty="0" err="1">
                <a:latin typeface="Calibri" panose="020F0502020204030204" pitchFamily="34" charset="0"/>
              </a:rPr>
              <a:t>дивовижне</a:t>
            </a:r>
            <a:r>
              <a:rPr lang="ru-RU" altLang="ru-UA" b="1" i="1" dirty="0">
                <a:latin typeface="Calibri" panose="020F0502020204030204" pitchFamily="34" charset="0"/>
              </a:rPr>
              <a:t> і </a:t>
            </a:r>
            <a:r>
              <a:rPr lang="ru-RU" altLang="ru-UA" b="1" i="1" dirty="0" err="1">
                <a:latin typeface="Calibri" panose="020F0502020204030204" pitchFamily="34" charset="0"/>
              </a:rPr>
              <a:t>прекрасне</a:t>
            </a:r>
            <a:r>
              <a:rPr lang="ru-RU" altLang="ru-UA" b="1" i="1" dirty="0">
                <a:latin typeface="Calibri" panose="020F0502020204030204" pitchFamily="34" charset="0"/>
              </a:rPr>
              <a:t> </a:t>
            </a:r>
            <a:r>
              <a:rPr lang="ru-RU" altLang="ru-UA" b="1" i="1" dirty="0" err="1">
                <a:latin typeface="Calibri" panose="020F0502020204030204" pitchFamily="34" charset="0"/>
              </a:rPr>
              <a:t>видовище</a:t>
            </a:r>
            <a:r>
              <a:rPr lang="ru-RU" altLang="ru-UA" b="1" i="1" dirty="0">
                <a:latin typeface="Calibri" panose="020F0502020204030204" pitchFamily="34" charset="0"/>
              </a:rPr>
              <a:t>. Дув </a:t>
            </a:r>
            <a:r>
              <a:rPr lang="ru-RU" altLang="ru-UA" b="1" i="1" dirty="0" err="1">
                <a:latin typeface="Calibri" panose="020F0502020204030204" pitchFamily="34" charset="0"/>
              </a:rPr>
              <a:t>свіжий</a:t>
            </a:r>
            <a:r>
              <a:rPr lang="ru-RU" altLang="ru-UA" b="1" i="1" dirty="0">
                <a:latin typeface="Calibri" panose="020F0502020204030204" pitchFamily="34" charset="0"/>
              </a:rPr>
              <a:t> </a:t>
            </a:r>
            <a:r>
              <a:rPr lang="ru-RU" altLang="ru-UA" b="1" i="1" dirty="0" err="1">
                <a:latin typeface="Calibri" panose="020F0502020204030204" pitchFamily="34" charset="0"/>
              </a:rPr>
              <a:t>вітер</a:t>
            </a:r>
            <a:r>
              <a:rPr lang="ru-RU" altLang="ru-UA" b="1" i="1" dirty="0">
                <a:latin typeface="Calibri" panose="020F0502020204030204" pitchFamily="34" charset="0"/>
              </a:rPr>
              <a:t>, і вся </a:t>
            </a:r>
            <a:r>
              <a:rPr lang="ru-RU" altLang="ru-UA" b="1" i="1" dirty="0" err="1">
                <a:latin typeface="Calibri" panose="020F0502020204030204" pitchFamily="34" charset="0"/>
              </a:rPr>
              <a:t>поверхня</a:t>
            </a:r>
            <a:r>
              <a:rPr lang="ru-RU" altLang="ru-UA" b="1" i="1" dirty="0">
                <a:latin typeface="Calibri" panose="020F0502020204030204" pitchFamily="34" charset="0"/>
              </a:rPr>
              <a:t> моря, яка вдень </a:t>
            </a:r>
            <a:r>
              <a:rPr lang="ru-RU" altLang="ru-UA" b="1" i="1" dirty="0" err="1">
                <a:latin typeface="Calibri" panose="020F0502020204030204" pitchFamily="34" charset="0"/>
              </a:rPr>
              <a:t>була</a:t>
            </a:r>
            <a:r>
              <a:rPr lang="ru-RU" altLang="ru-UA" b="1" i="1" dirty="0">
                <a:latin typeface="Calibri" panose="020F0502020204030204" pitchFamily="34" charset="0"/>
              </a:rPr>
              <a:t> </a:t>
            </a:r>
            <a:r>
              <a:rPr lang="ru-RU" altLang="ru-UA" b="1" i="1" dirty="0" err="1">
                <a:latin typeface="Calibri" panose="020F0502020204030204" pitchFamily="34" charset="0"/>
              </a:rPr>
              <a:t>суцільно</a:t>
            </a:r>
            <a:r>
              <a:rPr lang="ru-RU" altLang="ru-UA" b="1" i="1" dirty="0">
                <a:latin typeface="Calibri" panose="020F0502020204030204" pitchFamily="34" charset="0"/>
              </a:rPr>
              <a:t> </a:t>
            </a:r>
            <a:r>
              <a:rPr lang="ru-RU" altLang="ru-UA" b="1" i="1" dirty="0" err="1">
                <a:latin typeface="Calibri" panose="020F0502020204030204" pitchFamily="34" charset="0"/>
              </a:rPr>
              <a:t>покрита</a:t>
            </a:r>
            <a:r>
              <a:rPr lang="ru-RU" altLang="ru-UA" b="1" i="1" dirty="0">
                <a:latin typeface="Calibri" panose="020F0502020204030204" pitchFamily="34" charset="0"/>
              </a:rPr>
              <a:t> </a:t>
            </a:r>
            <a:r>
              <a:rPr lang="ru-RU" altLang="ru-UA" b="1" i="1" dirty="0" err="1">
                <a:latin typeface="Calibri" panose="020F0502020204030204" pitchFamily="34" charset="0"/>
              </a:rPr>
              <a:t>піною</a:t>
            </a:r>
            <a:r>
              <a:rPr lang="ru-RU" altLang="ru-UA" b="1" i="1" dirty="0">
                <a:latin typeface="Calibri" panose="020F0502020204030204" pitchFamily="34" charset="0"/>
              </a:rPr>
              <a:t>, </a:t>
            </a:r>
            <a:r>
              <a:rPr lang="ru-RU" altLang="ru-UA" b="1" i="1" dirty="0" err="1">
                <a:latin typeface="Calibri" panose="020F0502020204030204" pitchFamily="34" charset="0"/>
              </a:rPr>
              <a:t>світилася</a:t>
            </a:r>
            <a:r>
              <a:rPr lang="ru-RU" altLang="ru-UA" b="1" i="1" dirty="0">
                <a:latin typeface="Calibri" panose="020F0502020204030204" pitchFamily="34" charset="0"/>
              </a:rPr>
              <a:t> </a:t>
            </a:r>
            <a:r>
              <a:rPr lang="ru-RU" altLang="ru-UA" b="1" i="1" dirty="0" err="1">
                <a:latin typeface="Calibri" panose="020F0502020204030204" pitchFamily="34" charset="0"/>
              </a:rPr>
              <a:t>тепер</a:t>
            </a:r>
            <a:r>
              <a:rPr lang="ru-RU" altLang="ru-UA" b="1" i="1" dirty="0">
                <a:latin typeface="Calibri" panose="020F0502020204030204" pitchFamily="34" charset="0"/>
              </a:rPr>
              <a:t> </a:t>
            </a:r>
            <a:r>
              <a:rPr lang="ru-RU" altLang="ru-UA" b="1" i="1" dirty="0" err="1">
                <a:latin typeface="Calibri" panose="020F0502020204030204" pitchFamily="34" charset="0"/>
              </a:rPr>
              <a:t>слабким</a:t>
            </a:r>
            <a:r>
              <a:rPr lang="ru-RU" altLang="ru-UA" b="1" i="1" dirty="0">
                <a:latin typeface="Calibri" panose="020F0502020204030204" pitchFamily="34" charset="0"/>
              </a:rPr>
              <a:t> </a:t>
            </a:r>
            <a:r>
              <a:rPr lang="ru-RU" altLang="ru-UA" b="1" i="1" dirty="0" err="1">
                <a:latin typeface="Calibri" panose="020F0502020204030204" pitchFamily="34" charset="0"/>
              </a:rPr>
              <a:t>світлом</a:t>
            </a:r>
            <a:r>
              <a:rPr lang="ru-RU" altLang="ru-UA" b="1" i="1" dirty="0">
                <a:latin typeface="Calibri" panose="020F0502020204030204" pitchFamily="34" charset="0"/>
              </a:rPr>
              <a:t>. </a:t>
            </a:r>
            <a:r>
              <a:rPr lang="ru-RU" altLang="ru-UA" b="1" i="1" dirty="0" err="1">
                <a:latin typeface="Calibri" panose="020F0502020204030204" pitchFamily="34" charset="0"/>
              </a:rPr>
              <a:t>Корабель</a:t>
            </a:r>
            <a:r>
              <a:rPr lang="ru-RU" altLang="ru-UA" b="1" i="1" dirty="0">
                <a:latin typeface="Calibri" panose="020F0502020204030204" pitchFamily="34" charset="0"/>
              </a:rPr>
              <a:t> гнав перед собою </a:t>
            </a:r>
            <a:r>
              <a:rPr lang="ru-RU" altLang="ru-UA" b="1" i="1" dirty="0" err="1">
                <a:latin typeface="Calibri" panose="020F0502020204030204" pitchFamily="34" charset="0"/>
              </a:rPr>
              <a:t>дві</a:t>
            </a:r>
            <a:r>
              <a:rPr lang="ru-RU" altLang="ru-UA" b="1" i="1" dirty="0">
                <a:latin typeface="Calibri" panose="020F0502020204030204" pitchFamily="34" charset="0"/>
              </a:rPr>
              <a:t> </a:t>
            </a:r>
            <a:r>
              <a:rPr lang="ru-RU" altLang="ru-UA" b="1" i="1" dirty="0" err="1">
                <a:latin typeface="Calibri" panose="020F0502020204030204" pitchFamily="34" charset="0"/>
              </a:rPr>
              <a:t>хвилі</a:t>
            </a:r>
            <a:r>
              <a:rPr lang="ru-RU" altLang="ru-UA" b="1" i="1" dirty="0">
                <a:latin typeface="Calibri" panose="020F0502020204030204" pitchFamily="34" charset="0"/>
              </a:rPr>
              <a:t>, </a:t>
            </a:r>
            <a:r>
              <a:rPr lang="ru-RU" altLang="ru-UA" b="1" i="1" dirty="0" err="1">
                <a:latin typeface="Calibri" panose="020F0502020204030204" pitchFamily="34" charset="0"/>
              </a:rPr>
              <a:t>наче</a:t>
            </a:r>
            <a:r>
              <a:rPr lang="ru-RU" altLang="ru-UA" b="1" i="1" dirty="0">
                <a:latin typeface="Calibri" panose="020F0502020204030204" pitchFamily="34" charset="0"/>
              </a:rPr>
              <a:t> з </a:t>
            </a:r>
            <a:r>
              <a:rPr lang="ru-RU" altLang="ru-UA" b="1" i="1" dirty="0" err="1">
                <a:latin typeface="Calibri" panose="020F0502020204030204" pitchFamily="34" charset="0"/>
              </a:rPr>
              <a:t>рідкого</a:t>
            </a:r>
            <a:r>
              <a:rPr lang="ru-RU" altLang="ru-UA" b="1" i="1" dirty="0">
                <a:latin typeface="Calibri" panose="020F0502020204030204" pitchFamily="34" charset="0"/>
              </a:rPr>
              <a:t> фосфору, а в </a:t>
            </a:r>
            <a:r>
              <a:rPr lang="ru-RU" altLang="ru-UA" b="1" i="1" dirty="0" err="1">
                <a:latin typeface="Calibri" panose="020F0502020204030204" pitchFamily="34" charset="0"/>
              </a:rPr>
              <a:t>кільватері</a:t>
            </a:r>
            <a:r>
              <a:rPr lang="ru-RU" altLang="ru-UA" b="1" i="1" dirty="0">
                <a:latin typeface="Calibri" panose="020F0502020204030204" pitchFamily="34" charset="0"/>
              </a:rPr>
              <a:t> </a:t>
            </a:r>
            <a:r>
              <a:rPr lang="ru-RU" altLang="ru-UA" b="1" i="1" dirty="0" err="1">
                <a:latin typeface="Calibri" panose="020F0502020204030204" pitchFamily="34" charset="0"/>
              </a:rPr>
              <a:t>тягнулось</a:t>
            </a:r>
            <a:r>
              <a:rPr lang="ru-RU" altLang="ru-UA" b="1" i="1" dirty="0">
                <a:latin typeface="Calibri" panose="020F0502020204030204" pitchFamily="34" charset="0"/>
              </a:rPr>
              <a:t> </a:t>
            </a:r>
            <a:r>
              <a:rPr lang="ru-RU" altLang="ru-UA" b="1" i="1" dirty="0" err="1">
                <a:latin typeface="Calibri" panose="020F0502020204030204" pitchFamily="34" charset="0"/>
              </a:rPr>
              <a:t>молочне</a:t>
            </a:r>
            <a:r>
              <a:rPr lang="ru-RU" altLang="ru-UA" b="1" i="1" dirty="0">
                <a:latin typeface="Calibri" panose="020F0502020204030204" pitchFamily="34" charset="0"/>
              </a:rPr>
              <a:t> </a:t>
            </a:r>
            <a:r>
              <a:rPr lang="ru-RU" altLang="ru-UA" b="1" i="1" dirty="0" err="1">
                <a:latin typeface="Calibri" panose="020F0502020204030204" pitchFamily="34" charset="0"/>
              </a:rPr>
              <a:t>світло</a:t>
            </a:r>
            <a:r>
              <a:rPr lang="ru-RU" altLang="ru-UA" b="1" i="1" dirty="0">
                <a:latin typeface="Calibri" panose="020F0502020204030204" pitchFamily="34" charset="0"/>
              </a:rPr>
              <a:t>. </a:t>
            </a:r>
            <a:r>
              <a:rPr lang="ru-RU" altLang="ru-UA" b="1" i="1" dirty="0" err="1">
                <a:latin typeface="Calibri" panose="020F0502020204030204" pitchFamily="34" charset="0"/>
              </a:rPr>
              <a:t>Наскільки</a:t>
            </a:r>
            <a:r>
              <a:rPr lang="ru-RU" altLang="ru-UA" b="1" i="1" dirty="0">
                <a:latin typeface="Calibri" panose="020F0502020204030204" pitchFamily="34" charset="0"/>
              </a:rPr>
              <a:t> </a:t>
            </a:r>
            <a:r>
              <a:rPr lang="ru-RU" altLang="ru-UA" b="1" i="1" dirty="0" err="1">
                <a:latin typeface="Calibri" panose="020F0502020204030204" pitchFamily="34" charset="0"/>
              </a:rPr>
              <a:t>вистачало</a:t>
            </a:r>
            <a:r>
              <a:rPr lang="ru-RU" altLang="ru-UA" b="1" i="1" dirty="0">
                <a:latin typeface="Calibri" panose="020F0502020204030204" pitchFamily="34" charset="0"/>
              </a:rPr>
              <a:t> око </a:t>
            </a:r>
            <a:r>
              <a:rPr lang="ru-RU" altLang="ru-UA" b="1" i="1" dirty="0" err="1">
                <a:latin typeface="Calibri" panose="020F0502020204030204" pitchFamily="34" charset="0"/>
              </a:rPr>
              <a:t>світився</a:t>
            </a:r>
            <a:r>
              <a:rPr lang="ru-RU" altLang="ru-UA" b="1" i="1" dirty="0">
                <a:latin typeface="Calibri" panose="020F0502020204030204" pitchFamily="34" charset="0"/>
              </a:rPr>
              <a:t> </a:t>
            </a:r>
            <a:r>
              <a:rPr lang="ru-RU" altLang="ru-UA" b="1" i="1" dirty="0" err="1">
                <a:latin typeface="Calibri" panose="020F0502020204030204" pitchFamily="34" charset="0"/>
              </a:rPr>
              <a:t>гребінь</a:t>
            </a:r>
            <a:r>
              <a:rPr lang="ru-RU" altLang="ru-UA" b="1" i="1" dirty="0">
                <a:latin typeface="Calibri" panose="020F0502020204030204" pitchFamily="34" charset="0"/>
              </a:rPr>
              <a:t> </a:t>
            </a:r>
            <a:r>
              <a:rPr lang="ru-RU" altLang="ru-UA" b="1" i="1" dirty="0" err="1">
                <a:latin typeface="Calibri" panose="020F0502020204030204" pitchFamily="34" charset="0"/>
              </a:rPr>
              <a:t>кожної</a:t>
            </a:r>
            <a:r>
              <a:rPr lang="ru-RU" altLang="ru-UA" b="1" i="1" dirty="0">
                <a:latin typeface="Calibri" panose="020F0502020204030204" pitchFamily="34" charset="0"/>
              </a:rPr>
              <a:t> </a:t>
            </a:r>
            <a:r>
              <a:rPr lang="ru-RU" altLang="ru-UA" b="1" i="1" dirty="0" err="1">
                <a:latin typeface="Calibri" panose="020F0502020204030204" pitchFamily="34" charset="0"/>
              </a:rPr>
              <a:t>хвилі</a:t>
            </a:r>
            <a:r>
              <a:rPr lang="ru-RU" altLang="ru-UA" b="1" i="1" dirty="0">
                <a:latin typeface="Calibri" panose="020F0502020204030204" pitchFamily="34" charset="0"/>
              </a:rPr>
              <a:t>, а </a:t>
            </a:r>
            <a:r>
              <a:rPr lang="ru-RU" altLang="ru-UA" b="1" i="1" dirty="0" err="1">
                <a:latin typeface="Calibri" panose="020F0502020204030204" pitchFamily="34" charset="0"/>
              </a:rPr>
              <a:t>небосхил</a:t>
            </a:r>
            <a:r>
              <a:rPr lang="ru-RU" altLang="ru-UA" b="1" i="1" dirty="0">
                <a:latin typeface="Calibri" panose="020F0502020204030204" pitchFamily="34" charset="0"/>
              </a:rPr>
              <a:t> у </a:t>
            </a:r>
            <a:r>
              <a:rPr lang="ru-RU" altLang="ru-UA" b="1" i="1" dirty="0" err="1">
                <a:latin typeface="Calibri" panose="020F0502020204030204" pitchFamily="34" charset="0"/>
              </a:rPr>
              <a:t>обрію</a:t>
            </a:r>
            <a:r>
              <a:rPr lang="ru-RU" altLang="ru-UA" b="1" i="1" dirty="0">
                <a:latin typeface="Calibri" panose="020F0502020204030204" pitchFamily="34" charset="0"/>
              </a:rPr>
              <a:t>, </a:t>
            </a:r>
            <a:r>
              <a:rPr lang="ru-RU" altLang="ru-UA" b="1" i="1" dirty="0" err="1">
                <a:latin typeface="Calibri" panose="020F0502020204030204" pitchFamily="34" charset="0"/>
              </a:rPr>
              <a:t>відображав</a:t>
            </a:r>
            <a:r>
              <a:rPr lang="ru-RU" altLang="ru-UA" b="1" i="1" dirty="0">
                <a:latin typeface="Calibri" panose="020F0502020204030204" pitchFamily="34" charset="0"/>
              </a:rPr>
              <a:t> </a:t>
            </a:r>
            <a:r>
              <a:rPr lang="ru-RU" altLang="ru-UA" b="1" i="1" dirty="0" err="1">
                <a:latin typeface="Calibri" panose="020F0502020204030204" pitchFamily="34" charset="0"/>
              </a:rPr>
              <a:t>блискання</a:t>
            </a:r>
            <a:r>
              <a:rPr lang="ru-RU" altLang="ru-UA" b="1" i="1" dirty="0">
                <a:latin typeface="Calibri" panose="020F0502020204030204" pitchFamily="34" charset="0"/>
              </a:rPr>
              <a:t> </a:t>
            </a:r>
            <a:r>
              <a:rPr lang="ru-RU" altLang="ru-UA" b="1" i="1" dirty="0" err="1">
                <a:latin typeface="Calibri" panose="020F0502020204030204" pitchFamily="34" charset="0"/>
              </a:rPr>
              <a:t>цих</a:t>
            </a:r>
            <a:r>
              <a:rPr lang="ru-RU" altLang="ru-UA" b="1" i="1" dirty="0">
                <a:latin typeface="Calibri" panose="020F0502020204030204" pitchFamily="34" charset="0"/>
              </a:rPr>
              <a:t> </a:t>
            </a:r>
            <a:r>
              <a:rPr lang="ru-RU" altLang="ru-UA" b="1" i="1" dirty="0" err="1">
                <a:latin typeface="Calibri" panose="020F0502020204030204" pitchFamily="34" charset="0"/>
              </a:rPr>
              <a:t>синюватих</a:t>
            </a:r>
            <a:r>
              <a:rPr lang="ru-RU" altLang="ru-UA" b="1" i="1" dirty="0">
                <a:latin typeface="Calibri" panose="020F0502020204030204" pitchFamily="34" charset="0"/>
              </a:rPr>
              <a:t> </a:t>
            </a:r>
            <a:r>
              <a:rPr lang="ru-RU" altLang="ru-UA" b="1" i="1" dirty="0" err="1">
                <a:latin typeface="Calibri" panose="020F0502020204030204" pitchFamily="34" charset="0"/>
              </a:rPr>
              <a:t>вогнів</a:t>
            </a:r>
            <a:r>
              <a:rPr lang="ru-RU" altLang="ru-UA" b="1" i="1" dirty="0">
                <a:latin typeface="Calibri" panose="020F0502020204030204" pitchFamily="34" charset="0"/>
              </a:rPr>
              <a:t>, </a:t>
            </a:r>
            <a:r>
              <a:rPr lang="ru-RU" altLang="ru-UA" b="1" i="1" dirty="0" err="1">
                <a:latin typeface="Calibri" panose="020F0502020204030204" pitchFamily="34" charset="0"/>
              </a:rPr>
              <a:t>був</a:t>
            </a:r>
            <a:r>
              <a:rPr lang="ru-RU" altLang="ru-UA" b="1" i="1" dirty="0">
                <a:latin typeface="Calibri" panose="020F0502020204030204" pitchFamily="34" charset="0"/>
              </a:rPr>
              <a:t> не так </a:t>
            </a:r>
            <a:r>
              <a:rPr lang="ru-RU" altLang="ru-UA" b="1" i="1" dirty="0" err="1">
                <a:latin typeface="Calibri" panose="020F0502020204030204" pitchFamily="34" charset="0"/>
              </a:rPr>
              <a:t>темний</a:t>
            </a:r>
            <a:r>
              <a:rPr lang="ru-RU" altLang="ru-UA" b="1" i="1" dirty="0">
                <a:latin typeface="Calibri" panose="020F0502020204030204" pitchFamily="34" charset="0"/>
              </a:rPr>
              <a:t> , як небо над головою ".</a:t>
            </a:r>
          </a:p>
        </p:txBody>
      </p:sp>
      <p:pic>
        <p:nvPicPr>
          <p:cNvPr id="88067" name="Рисунок 5" descr="noctiluca.jpg">
            <a:extLst>
              <a:ext uri="{FF2B5EF4-FFF2-40B4-BE49-F238E27FC236}">
                <a16:creationId xmlns:a16="http://schemas.microsoft.com/office/drawing/2014/main" id="{4DFA6AAF-2AC1-BFBF-F1D1-44D1592E5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064" y="214313"/>
            <a:ext cx="482758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f_noctiluca.jpg">
            <a:extLst>
              <a:ext uri="{FF2B5EF4-FFF2-40B4-BE49-F238E27FC236}">
                <a16:creationId xmlns:a16="http://schemas.microsoft.com/office/drawing/2014/main" id="{3FF08A4F-1088-508B-19D8-F84B5C68E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4" y="3286126"/>
            <a:ext cx="49990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ми.jpg">
            <a:extLst>
              <a:ext uri="{FF2B5EF4-FFF2-40B4-BE49-F238E27FC236}">
                <a16:creationId xmlns:a16="http://schemas.microsoft.com/office/drawing/2014/main" id="{EDEEF363-3C4D-C48F-827C-64F0EB0B8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38" y="1143001"/>
            <a:ext cx="295116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Прямоугольник 7">
            <a:extLst>
              <a:ext uri="{FF2B5EF4-FFF2-40B4-BE49-F238E27FC236}">
                <a16:creationId xmlns:a16="http://schemas.microsoft.com/office/drawing/2014/main" id="{C8CABF06-327C-0E39-C448-75BBCE67E8BE}"/>
              </a:ext>
            </a:extLst>
          </p:cNvPr>
          <p:cNvSpPr>
            <a:spLocks noChangeArrowheads="1"/>
          </p:cNvSpPr>
          <p:nvPr/>
        </p:nvSpPr>
        <p:spPr bwMode="auto">
          <a:xfrm>
            <a:off x="2024064" y="6357938"/>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Причина світіння  - дінофітова водорость ночесветка (</a:t>
            </a:r>
            <a:r>
              <a:rPr lang="en-US" altLang="ru-UA" sz="2000" b="1" i="1">
                <a:latin typeface="Calibri" panose="020F0502020204030204" pitchFamily="34" charset="0"/>
              </a:rPr>
              <a:t>Noctiluca</a:t>
            </a:r>
            <a:r>
              <a:rPr lang="uk-UA" altLang="ru-UA" sz="2000" b="1" i="1">
                <a:latin typeface="Calibri" panose="020F0502020204030204" pitchFamily="34" charset="0"/>
              </a:rPr>
              <a:t>)</a:t>
            </a:r>
            <a:endParaRPr lang="ru-RU" altLang="ru-UA" sz="20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7B3A8EBF-9C04-A875-E830-7055EAD6A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Рисунок 2" descr="82b.jpg">
            <a:extLst>
              <a:ext uri="{FF2B5EF4-FFF2-40B4-BE49-F238E27FC236}">
                <a16:creationId xmlns:a16="http://schemas.microsoft.com/office/drawing/2014/main" id="{259AC186-13CB-6B3E-2696-347204412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143001"/>
            <a:ext cx="611505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3">
            <a:extLst>
              <a:ext uri="{FF2B5EF4-FFF2-40B4-BE49-F238E27FC236}">
                <a16:creationId xmlns:a16="http://schemas.microsoft.com/office/drawing/2014/main" id="{DC7AFDDE-E631-2893-E365-2871EF10C4C3}"/>
              </a:ext>
            </a:extLst>
          </p:cNvPr>
          <p:cNvSpPr txBox="1">
            <a:spLocks noChangeArrowheads="1"/>
          </p:cNvSpPr>
          <p:nvPr/>
        </p:nvSpPr>
        <p:spPr bwMode="auto">
          <a:xfrm>
            <a:off x="5024438" y="214313"/>
            <a:ext cx="3173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3600" b="1" i="1">
                <a:latin typeface="Calibri" panose="020F0502020204030204" pitchFamily="34" charset="0"/>
              </a:rPr>
              <a:t>Посміхніться. </a:t>
            </a:r>
            <a:endParaRPr lang="ru-RU" altLang="ru-UA" sz="3600" b="1" i="1">
              <a:latin typeface="Calibri" panose="020F0502020204030204" pitchFamily="34" charset="0"/>
            </a:endParaRPr>
          </a:p>
        </p:txBody>
      </p:sp>
      <p:sp>
        <p:nvSpPr>
          <p:cNvPr id="89092" name="Прямоугольник 4">
            <a:extLst>
              <a:ext uri="{FF2B5EF4-FFF2-40B4-BE49-F238E27FC236}">
                <a16:creationId xmlns:a16="http://schemas.microsoft.com/office/drawing/2014/main" id="{A00EBDF8-CD44-7168-126F-CC1E943F5A29}"/>
              </a:ext>
            </a:extLst>
          </p:cNvPr>
          <p:cNvSpPr>
            <a:spLocks noChangeArrowheads="1"/>
          </p:cNvSpPr>
          <p:nvPr/>
        </p:nvSpPr>
        <p:spPr bwMode="auto">
          <a:xfrm>
            <a:off x="1738313" y="2571751"/>
            <a:ext cx="2500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Зачіска на голові одного з рідкісних видів черепах - ні що інше, як водорості.</a:t>
            </a:r>
          </a:p>
        </p:txBody>
      </p:sp>
      <p:pic>
        <p:nvPicPr>
          <p:cNvPr id="89093" name="Рисунок 8" descr="ee07667c28a81f046ca8b2bdcd61070e.gif">
            <a:extLst>
              <a:ext uri="{FF2B5EF4-FFF2-40B4-BE49-F238E27FC236}">
                <a16:creationId xmlns:a16="http://schemas.microsoft.com/office/drawing/2014/main" id="{8807F6D9-9A93-4B47-ACB0-1C475B325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4" y="500064"/>
            <a:ext cx="1519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4211650-A9D6-EE23-E5DF-A98820DB2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Дикая планета. 3.wmv">
            <a:hlinkClick r:id="" action="ppaction://media"/>
            <a:extLst>
              <a:ext uri="{FF2B5EF4-FFF2-40B4-BE49-F238E27FC236}">
                <a16:creationId xmlns:a16="http://schemas.microsoft.com/office/drawing/2014/main" id="{4867232D-B31B-AB79-F825-1D723CE927E3}"/>
              </a:ext>
            </a:extLst>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2608264" y="131762"/>
            <a:ext cx="8575675" cy="6594475"/>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072A832-D44F-2DD1-D253-BBD55C713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4395" fill="hold"/>
                                        <p:tgtEl>
                                          <p:spTgt spid="2887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88773"/>
                </p:tgtEl>
              </p:cMediaNode>
            </p:video>
            <p:seq concurrent="1" nextAc="seek">
              <p:cTn id="8" restart="whenNotActive" fill="hold" evtFilter="cancelBubble" nodeType="interactiveSeq">
                <p:stCondLst>
                  <p:cond evt="onClick" delay="0">
                    <p:tgtEl>
                      <p:spTgt spid="2887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88773"/>
                                        </p:tgtEl>
                                      </p:cBhvr>
                                    </p:cmd>
                                  </p:childTnLst>
                                </p:cTn>
                              </p:par>
                            </p:childTnLst>
                          </p:cTn>
                        </p:par>
                      </p:childTnLst>
                    </p:cTn>
                  </p:par>
                </p:childTnLst>
              </p:cTn>
              <p:nextCondLst>
                <p:cond evt="onClick" delay="0">
                  <p:tgtEl>
                    <p:spTgt spid="288773"/>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3" name="Прямоугольник 2">
            <a:extLst>
              <a:ext uri="{FF2B5EF4-FFF2-40B4-BE49-F238E27FC236}">
                <a16:creationId xmlns:a16="http://schemas.microsoft.com/office/drawing/2014/main" id="{C5579B48-0190-D438-DD19-40821E006788}"/>
              </a:ext>
            </a:extLst>
          </p:cNvPr>
          <p:cNvSpPr/>
          <p:nvPr/>
        </p:nvSpPr>
        <p:spPr>
          <a:xfrm>
            <a:off x="3692937" y="1614396"/>
            <a:ext cx="4806124" cy="240065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accent4"/>
                </a:solidFill>
              </a:rPr>
              <a:t>Q &amp; A</a:t>
            </a:r>
            <a:endParaRPr lang="ru-RU" sz="15000" b="1" cap="none" spc="0" dirty="0">
              <a:ln/>
              <a:solidFill>
                <a:schemeClr val="accent4"/>
              </a:solidFill>
              <a:effectLst/>
            </a:endParaRPr>
          </a:p>
        </p:txBody>
      </p:sp>
      <p:sp>
        <p:nvSpPr>
          <p:cNvPr id="4" name="Прямоугольник 3">
            <a:extLst>
              <a:ext uri="{FF2B5EF4-FFF2-40B4-BE49-F238E27FC236}">
                <a16:creationId xmlns:a16="http://schemas.microsoft.com/office/drawing/2014/main" id="{528AA44E-2EA6-14DF-30DE-F88637C5473A}"/>
              </a:ext>
            </a:extLst>
          </p:cNvPr>
          <p:cNvSpPr/>
          <p:nvPr/>
        </p:nvSpPr>
        <p:spPr>
          <a:xfrm>
            <a:off x="1343672" y="4320274"/>
            <a:ext cx="9504654" cy="923330"/>
          </a:xfrm>
          <a:prstGeom prst="rect">
            <a:avLst/>
          </a:prstGeom>
          <a:noFill/>
        </p:spPr>
        <p:txBody>
          <a:bodyPr wrap="none" lIns="91440" tIns="45720" rIns="91440" bIns="45720">
            <a:spAutoFit/>
          </a:bodyPr>
          <a:lstStyle/>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Готов</a:t>
            </a:r>
            <a:r>
              <a:rPr lang="uk-UA"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 відповісти на запитання</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28925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72FB509B-01C6-DC89-EDE8-72B00C4E1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538" y="1988000"/>
            <a:ext cx="4817745" cy="4539032"/>
          </a:xfrm>
          <a:prstGeom prst="rect">
            <a:avLst/>
          </a:prstGeom>
        </p:spPr>
      </p:pic>
      <p:sp>
        <p:nvSpPr>
          <p:cNvPr id="5" name="Прямоугольник 4">
            <a:extLst>
              <a:ext uri="{FF2B5EF4-FFF2-40B4-BE49-F238E27FC236}">
                <a16:creationId xmlns:a16="http://schemas.microsoft.com/office/drawing/2014/main" id="{B01A9FF6-842B-9B62-1B58-4D7FEC136B32}"/>
              </a:ext>
            </a:extLst>
          </p:cNvPr>
          <p:cNvSpPr/>
          <p:nvPr/>
        </p:nvSpPr>
        <p:spPr>
          <a:xfrm>
            <a:off x="2470110" y="858617"/>
            <a:ext cx="6766596"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Щиро </a:t>
            </a:r>
            <a:r>
              <a:rPr lang="ru-RU"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дякую</a:t>
            </a: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за </a:t>
            </a:r>
            <a:r>
              <a:rPr lang="ru-RU"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увагу</a:t>
            </a: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93718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2">
            <a:extLst>
              <a:ext uri="{FF2B5EF4-FFF2-40B4-BE49-F238E27FC236}">
                <a16:creationId xmlns:a16="http://schemas.microsoft.com/office/drawing/2014/main" id="{8AB9EC17-BC4A-830A-D15D-088967164ABB}"/>
              </a:ext>
            </a:extLst>
          </p:cNvPr>
          <p:cNvSpPr>
            <a:spLocks noGrp="1" noChangeArrowheads="1"/>
          </p:cNvSpPr>
          <p:nvPr>
            <p:ph type="title"/>
          </p:nvPr>
        </p:nvSpPr>
        <p:spPr>
          <a:xfrm>
            <a:off x="1666876" y="142875"/>
            <a:ext cx="3071813" cy="3214688"/>
          </a:xfrm>
        </p:spPr>
        <p:txBody>
          <a:bodyPr/>
          <a:lstStyle/>
          <a:p>
            <a:r>
              <a:rPr lang="uk-UA" altLang="ru-UA"/>
              <a:t>Будова колонії вольвоксу </a:t>
            </a:r>
            <a:r>
              <a:rPr lang="uk-UA" altLang="ru-UA" i="1"/>
              <a:t>Volvox</a:t>
            </a:r>
            <a:endParaRPr lang="ru-RU" altLang="ru-UA"/>
          </a:p>
        </p:txBody>
      </p:sp>
      <p:pic>
        <p:nvPicPr>
          <p:cNvPr id="25603" name="Picture 2">
            <a:extLst>
              <a:ext uri="{FF2B5EF4-FFF2-40B4-BE49-F238E27FC236}">
                <a16:creationId xmlns:a16="http://schemas.microsoft.com/office/drawing/2014/main" id="{98E05F46-35B6-A3A9-CEE3-3214006AA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318"/>
          <a:stretch>
            <a:fillRect/>
          </a:stretch>
        </p:blipFill>
        <p:spPr bwMode="auto">
          <a:xfrm>
            <a:off x="4524375" y="142876"/>
            <a:ext cx="5894388"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Объект 3">
            <a:extLst>
              <a:ext uri="{FF2B5EF4-FFF2-40B4-BE49-F238E27FC236}">
                <a16:creationId xmlns:a16="http://schemas.microsoft.com/office/drawing/2014/main" id="{E616A84C-C478-3F0F-0FF0-2BAEB913FD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1346" y="3500438"/>
            <a:ext cx="2879171"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627F4DF-839A-120D-CF0A-D6B0292E3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CA224C1F-7A0F-091C-B667-D1E4C2381EDF}"/>
              </a:ext>
            </a:extLst>
          </p:cNvPr>
          <p:cNvSpPr>
            <a:spLocks noGrp="1" noChangeArrowheads="1"/>
          </p:cNvSpPr>
          <p:nvPr>
            <p:ph type="title" sz="quarter"/>
          </p:nvPr>
        </p:nvSpPr>
        <p:spPr>
          <a:xfrm>
            <a:off x="152400" y="308928"/>
            <a:ext cx="10972800" cy="559752"/>
          </a:xfrm>
        </p:spPr>
        <p:txBody>
          <a:bodyPr/>
          <a:lstStyle/>
          <a:p>
            <a:r>
              <a:rPr lang="uk-UA" altLang="ru-UA" dirty="0"/>
              <a:t>                     </a:t>
            </a:r>
            <a:r>
              <a:rPr lang="en-US" altLang="ru-UA" dirty="0"/>
              <a:t>Pandorina         </a:t>
            </a:r>
            <a:r>
              <a:rPr lang="en-US" altLang="ru-UA" dirty="0" err="1"/>
              <a:t>Eudorina</a:t>
            </a:r>
            <a:endParaRPr lang="ru-RU" altLang="ru-UA" dirty="0"/>
          </a:p>
        </p:txBody>
      </p:sp>
      <p:pic>
        <p:nvPicPr>
          <p:cNvPr id="26627" name="Picture 9" descr="eudorina">
            <a:extLst>
              <a:ext uri="{FF2B5EF4-FFF2-40B4-BE49-F238E27FC236}">
                <a16:creationId xmlns:a16="http://schemas.microsoft.com/office/drawing/2014/main" id="{4C71B5A7-F5AB-DE3D-D0FA-F0D70EFC09B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16726" y="1125538"/>
            <a:ext cx="2752725" cy="2652712"/>
          </a:xfrm>
        </p:spPr>
      </p:pic>
      <p:pic>
        <p:nvPicPr>
          <p:cNvPr id="26628" name="Picture 10" descr="pandorina">
            <a:extLst>
              <a:ext uri="{FF2B5EF4-FFF2-40B4-BE49-F238E27FC236}">
                <a16:creationId xmlns:a16="http://schemas.microsoft.com/office/drawing/2014/main" id="{024C6B3E-4109-2B2B-3171-2C79B5E7072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52626" y="3841750"/>
            <a:ext cx="3173413" cy="2960688"/>
          </a:xfrm>
        </p:spPr>
      </p:pic>
      <p:pic>
        <p:nvPicPr>
          <p:cNvPr id="26629" name="Picture 11" descr="QZNZ9CA4OT04HCAP22PGNCAMGG6ECCA7DEME2CA8JCE9ACAWJKE7PCAJFUQC7CAGVW4SECAYM2KV7CA31R7XKCAIMGU6GCA8OSL1VCAH3YTPFCA9I1XY3CAKM2F5NCA0E0LASCAQCOVZGCAUPXD1ECAKWSC2O">
            <a:extLst>
              <a:ext uri="{FF2B5EF4-FFF2-40B4-BE49-F238E27FC236}">
                <a16:creationId xmlns:a16="http://schemas.microsoft.com/office/drawing/2014/main" id="{E6629866-44E3-0E79-6EA2-F0D27374F85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351088" y="1125539"/>
            <a:ext cx="2278062" cy="2657475"/>
          </a:xfrm>
        </p:spPr>
      </p:pic>
      <p:pic>
        <p:nvPicPr>
          <p:cNvPr id="26630" name="Picture 12" descr="XY5KCCAFAR9BKCAVDNUUOCA8ZRM7BCA4IXR4RCAN2IKYFCAX220URCAI936JHCAQHA4LRCAF5D9ZQCAZK23RTCA9190HICA1KSRQ7CAMUOPZQCAK6ILS2CA7FOD0SCAMPBDCICA5POJYBCA4BT2O8CATFKC31">
            <a:extLst>
              <a:ext uri="{FF2B5EF4-FFF2-40B4-BE49-F238E27FC236}">
                <a16:creationId xmlns:a16="http://schemas.microsoft.com/office/drawing/2014/main" id="{87BF5576-AAC0-DFE7-5F69-914807A22883}"/>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888164" y="3857626"/>
            <a:ext cx="3500437" cy="3000375"/>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708A34C-0AC8-8B7A-D493-4CCFAB77E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theme/theme1.xml><?xml version="1.0" encoding="utf-8"?>
<a:theme xmlns:a="http://schemas.openxmlformats.org/drawingml/2006/main" name="Portal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2623</Words>
  <Application>Microsoft Office PowerPoint</Application>
  <PresentationFormat>Широкоэкранный</PresentationFormat>
  <Paragraphs>200</Paragraphs>
  <Slides>71</Slides>
  <Notes>1</Notes>
  <HiddenSlides>0</HiddenSlides>
  <MMClips>1</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71</vt:i4>
      </vt:variant>
    </vt:vector>
  </HeadingPairs>
  <TitlesOfParts>
    <vt:vector size="82" baseType="lpstr">
      <vt:lpstr>Arial</vt:lpstr>
      <vt:lpstr>Bookman Old Style</vt:lpstr>
      <vt:lpstr>Calibri</vt:lpstr>
      <vt:lpstr>Palatino Linotype</vt:lpstr>
      <vt:lpstr>Tahoma</vt:lpstr>
      <vt:lpstr>Times</vt:lpstr>
      <vt:lpstr>Times New Roman</vt:lpstr>
      <vt:lpstr>Trade Gothic Next Cond</vt:lpstr>
      <vt:lpstr>Trade Gothic Next Light</vt:lpstr>
      <vt:lpstr>Wingdings</vt:lpstr>
      <vt:lpstr>PortalVTI</vt:lpstr>
      <vt:lpstr>Загальний огляд водоростей</vt:lpstr>
      <vt:lpstr>Відділ Зелені водорості - Chlorophyta </vt:lpstr>
      <vt:lpstr>Будова хламідомонади:  Відділ Chlorophyta Клас Volvocophyceae Порядок Clamidomonadales Рід Clamidomonas </vt:lpstr>
      <vt:lpstr>Презентация PowerPoint</vt:lpstr>
      <vt:lpstr>Типи статевого процесу</vt:lpstr>
      <vt:lpstr>Презентация PowerPoint</vt:lpstr>
      <vt:lpstr>Презентация PowerPoint</vt:lpstr>
      <vt:lpstr>Будова колонії вольвоксу Volvox</vt:lpstr>
      <vt:lpstr>                     Pandorina         Eudorina</vt:lpstr>
      <vt:lpstr>Презентация PowerPoint</vt:lpstr>
      <vt:lpstr>Hydrodictyon</vt:lpstr>
      <vt:lpstr>Клас Ulothrichophyceae Порядок Ulothrichales Рід Ulothrix </vt:lpstr>
      <vt:lpstr>Схема життєвого циклу нитчастої зеленої водорості Ulotrix</vt:lpstr>
      <vt:lpstr>Клас Улотриксові -  Ulothrichophyceae  Рід Ulva  </vt:lpstr>
      <vt:lpstr>Презентация PowerPoint</vt:lpstr>
      <vt:lpstr> Клас Сифонові – Siphonophyceae Порядок Siphonales  рід Codium , Briopsis,Caulerpa   </vt:lpstr>
      <vt:lpstr>Презентация PowerPoint</vt:lpstr>
      <vt:lpstr>Презентация PowerPoint</vt:lpstr>
      <vt:lpstr>Caulerpa  </vt:lpstr>
      <vt:lpstr>Порядок Siphonocladales рід  Cladophora </vt:lpstr>
      <vt:lpstr>Зовнішній вигляд талому та будова клітин Cladоphora</vt:lpstr>
      <vt:lpstr>Клас Conjugatophyceae Порядок Zignematales Рід Spirogyra</vt:lpstr>
      <vt:lpstr>Презентация PowerPoint</vt:lpstr>
      <vt:lpstr>Порядок Desmidiales </vt:lpstr>
      <vt:lpstr>ВІДДІЛ ДІАТОМОВІ ВОДОРОСТІ BACILLARIOPHYTA</vt:lpstr>
      <vt:lpstr>Презентация PowerPoint</vt:lpstr>
      <vt:lpstr>Презентация PowerPoint</vt:lpstr>
      <vt:lpstr>Панцир утворений 2 половинами: більшою – епітекою, та меншою – гіпотекою.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Відділ бурі водорості (Phaeophyta)</vt:lpstr>
      <vt:lpstr>Презентация PowerPoint</vt:lpstr>
      <vt:lpstr>Презентация PowerPoint</vt:lpstr>
      <vt:lpstr>Порядок - Laminariales </vt:lpstr>
      <vt:lpstr>Презентация PowerPoint</vt:lpstr>
      <vt:lpstr>Презентация PowerPoint</vt:lpstr>
      <vt:lpstr>Порядок Laminariales </vt:lpstr>
      <vt:lpstr>Презентация PowerPoint</vt:lpstr>
      <vt:lpstr>Порядок Діктіотові -Dictotales </vt:lpstr>
      <vt:lpstr>Презентация PowerPoint</vt:lpstr>
      <vt:lpstr>Презентация PowerPoint</vt:lpstr>
      <vt:lpstr>Клас  Cyclosporophyceae  порядок Fucales </vt:lpstr>
      <vt:lpstr>Презентация PowerPoint</vt:lpstr>
      <vt:lpstr>FUCUS</vt:lpstr>
      <vt:lpstr>РОЛЬ БУРИХ У ПРИРОДІ ТА ВИКОРИСТАННЯ ЇХ В НАРОДНОМУ ГОСПОДАРСТВІ.</vt:lpstr>
      <vt:lpstr>Аквакультура </vt:lpstr>
      <vt:lpstr>Відділ - RHODOPHYTA</vt:lpstr>
      <vt:lpstr>Відділ ЧЕРВОНІ ВОДОРОСТІ (Rhodophyta)</vt:lpstr>
      <vt:lpstr>Презентация PowerPoint</vt:lpstr>
      <vt:lpstr>Презентация PowerPoint</vt:lpstr>
      <vt:lpstr>Презентация PowerPoint</vt:lpstr>
      <vt:lpstr>Презентация PowerPoint</vt:lpstr>
      <vt:lpstr>Презентация PowerPoint</vt:lpstr>
      <vt:lpstr>Порфіра</vt:lpstr>
      <vt:lpstr>Презентация PowerPoint</vt:lpstr>
      <vt:lpstr>РОЛЬ ЧЕРВОНИХ  У ПРИРОДІ ТА ВИКОРИСТАННЯ ЇХ В НАРОДНОМУ ГОСПОДАРСТВІ.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Ботаніка як наука. Загальний огляд нижчих рослин</dc:title>
  <dc:creator>Елена Бойкая</dc:creator>
  <cp:lastModifiedBy>Olena Boika</cp:lastModifiedBy>
  <cp:revision>5</cp:revision>
  <dcterms:created xsi:type="dcterms:W3CDTF">2022-09-18T07:22:36Z</dcterms:created>
  <dcterms:modified xsi:type="dcterms:W3CDTF">2024-01-06T17:33:13Z</dcterms:modified>
</cp:coreProperties>
</file>