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30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2104073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ora" pitchFamily="34" charset="0"/>
                <a:ea typeface="Lora" pitchFamily="34" charset="-122"/>
                <a:cs typeface="Lora" pitchFamily="34" charset="-120"/>
              </a:rPr>
              <a:t>Професійно-орієнтований практикум іноземною мовою</a:t>
            </a:r>
            <a:endParaRPr lang="en-US" sz="5249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5770126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93107" y="-10354"/>
            <a:ext cx="14630400" cy="8230076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3153728" y="511969"/>
            <a:ext cx="3931920" cy="5817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81"/>
              </a:lnSpc>
              <a:buNone/>
            </a:pPr>
            <a:r>
              <a:rPr lang="en-US" sz="3665" b="1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Мета практикуму</a:t>
            </a:r>
            <a:endParaRPr lang="en-US" sz="3665" b="1" dirty="0"/>
          </a:p>
        </p:txBody>
      </p:sp>
      <p:sp>
        <p:nvSpPr>
          <p:cNvPr id="5" name="Shape 3"/>
          <p:cNvSpPr/>
          <p:nvPr/>
        </p:nvSpPr>
        <p:spPr>
          <a:xfrm>
            <a:off x="3153728" y="1443891"/>
            <a:ext cx="4068485" cy="1444943"/>
          </a:xfrm>
          <a:prstGeom prst="roundRect">
            <a:avLst>
              <a:gd name="adj" fmla="val 3865"/>
            </a:avLst>
          </a:prstGeom>
          <a:solidFill>
            <a:srgbClr val="2F3343"/>
          </a:solidFill>
          <a:ln/>
        </p:spPr>
      </p:sp>
      <p:sp>
        <p:nvSpPr>
          <p:cNvPr id="6" name="Text 4"/>
          <p:cNvSpPr/>
          <p:nvPr/>
        </p:nvSpPr>
        <p:spPr>
          <a:xfrm>
            <a:off x="3339822" y="1652111"/>
            <a:ext cx="2011680" cy="290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0"/>
              </a:lnSpc>
              <a:buNone/>
            </a:pPr>
            <a:r>
              <a:rPr lang="en-US" sz="183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Освоєння вимови</a:t>
            </a:r>
            <a:endParaRPr lang="en-US" sz="1832" dirty="0"/>
          </a:p>
        </p:txBody>
      </p:sp>
      <p:sp>
        <p:nvSpPr>
          <p:cNvPr id="7" name="Text 5"/>
          <p:cNvSpPr/>
          <p:nvPr/>
        </p:nvSpPr>
        <p:spPr>
          <a:xfrm>
            <a:off x="3339822" y="2129076"/>
            <a:ext cx="3696295" cy="5957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5"/>
              </a:lnSpc>
              <a:buNone/>
            </a:pPr>
            <a:r>
              <a:rPr lang="en-US" sz="1466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Точне відтворення звуків та інтонації іноземної мови.</a:t>
            </a:r>
            <a:endParaRPr lang="en-US" sz="1466" dirty="0"/>
          </a:p>
        </p:txBody>
      </p:sp>
      <p:sp>
        <p:nvSpPr>
          <p:cNvPr id="8" name="Shape 6"/>
          <p:cNvSpPr/>
          <p:nvPr/>
        </p:nvSpPr>
        <p:spPr>
          <a:xfrm>
            <a:off x="7408307" y="1466017"/>
            <a:ext cx="4068485" cy="1444943"/>
          </a:xfrm>
          <a:prstGeom prst="roundRect">
            <a:avLst>
              <a:gd name="adj" fmla="val 3865"/>
            </a:avLst>
          </a:prstGeom>
          <a:solidFill>
            <a:srgbClr val="2F3343"/>
          </a:solidFill>
          <a:ln/>
        </p:spPr>
      </p:sp>
      <p:sp>
        <p:nvSpPr>
          <p:cNvPr id="9" name="Text 7"/>
          <p:cNvSpPr/>
          <p:nvPr/>
        </p:nvSpPr>
        <p:spPr>
          <a:xfrm>
            <a:off x="7594402" y="1652111"/>
            <a:ext cx="3192780" cy="290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0"/>
              </a:lnSpc>
              <a:buNone/>
            </a:pPr>
            <a:r>
              <a:rPr lang="en-US" sz="183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Розвиток лексичного запасу</a:t>
            </a:r>
            <a:endParaRPr lang="en-US" sz="1832" dirty="0"/>
          </a:p>
        </p:txBody>
      </p:sp>
      <p:sp>
        <p:nvSpPr>
          <p:cNvPr id="10" name="Text 8"/>
          <p:cNvSpPr/>
          <p:nvPr/>
        </p:nvSpPr>
        <p:spPr>
          <a:xfrm>
            <a:off x="7594402" y="2129076"/>
            <a:ext cx="3696295" cy="5957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5"/>
              </a:lnSpc>
              <a:buNone/>
            </a:pPr>
            <a:r>
              <a:rPr lang="en-US" sz="1466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Вивчення професійного лексикона та фразеології.</a:t>
            </a:r>
            <a:endParaRPr lang="en-US" sz="1466" dirty="0"/>
          </a:p>
        </p:txBody>
      </p:sp>
      <p:sp>
        <p:nvSpPr>
          <p:cNvPr id="11" name="Shape 9"/>
          <p:cNvSpPr/>
          <p:nvPr/>
        </p:nvSpPr>
        <p:spPr>
          <a:xfrm>
            <a:off x="3153728" y="3097054"/>
            <a:ext cx="4068485" cy="1735812"/>
          </a:xfrm>
          <a:prstGeom prst="roundRect">
            <a:avLst>
              <a:gd name="adj" fmla="val 3218"/>
            </a:avLst>
          </a:prstGeom>
          <a:solidFill>
            <a:srgbClr val="2F3343"/>
          </a:solidFill>
          <a:ln/>
        </p:spPr>
      </p:sp>
      <p:sp>
        <p:nvSpPr>
          <p:cNvPr id="12" name="Text 10"/>
          <p:cNvSpPr/>
          <p:nvPr/>
        </p:nvSpPr>
        <p:spPr>
          <a:xfrm>
            <a:off x="3339822" y="3283148"/>
            <a:ext cx="3696295" cy="5817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0"/>
              </a:lnSpc>
              <a:buNone/>
            </a:pPr>
            <a:r>
              <a:rPr lang="en-US" sz="183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Тренування у використанні граматики</a:t>
            </a:r>
            <a:endParaRPr lang="en-US" sz="1832" dirty="0"/>
          </a:p>
        </p:txBody>
      </p:sp>
      <p:sp>
        <p:nvSpPr>
          <p:cNvPr id="13" name="Text 11"/>
          <p:cNvSpPr/>
          <p:nvPr/>
        </p:nvSpPr>
        <p:spPr>
          <a:xfrm>
            <a:off x="3339822" y="4050983"/>
            <a:ext cx="3696295" cy="5957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5"/>
              </a:lnSpc>
              <a:buNone/>
            </a:pPr>
            <a:r>
              <a:rPr lang="en-US" sz="1466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Оволодіння основами граматики іноземної мови.</a:t>
            </a:r>
            <a:endParaRPr lang="en-US" sz="1466" dirty="0"/>
          </a:p>
        </p:txBody>
      </p:sp>
      <p:sp>
        <p:nvSpPr>
          <p:cNvPr id="14" name="Shape 12"/>
          <p:cNvSpPr/>
          <p:nvPr/>
        </p:nvSpPr>
        <p:spPr>
          <a:xfrm>
            <a:off x="7408307" y="3097054"/>
            <a:ext cx="4068485" cy="1735812"/>
          </a:xfrm>
          <a:prstGeom prst="roundRect">
            <a:avLst>
              <a:gd name="adj" fmla="val 3218"/>
            </a:avLst>
          </a:prstGeom>
          <a:solidFill>
            <a:srgbClr val="2F3343"/>
          </a:solidFill>
          <a:ln/>
        </p:spPr>
      </p:sp>
      <p:sp>
        <p:nvSpPr>
          <p:cNvPr id="15" name="Text 13"/>
          <p:cNvSpPr/>
          <p:nvPr/>
        </p:nvSpPr>
        <p:spPr>
          <a:xfrm>
            <a:off x="7594402" y="3283148"/>
            <a:ext cx="2788920" cy="290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0"/>
              </a:lnSpc>
              <a:buNone/>
            </a:pPr>
            <a:r>
              <a:rPr lang="en-US" sz="183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Практичне застосування</a:t>
            </a:r>
            <a:endParaRPr lang="en-US" sz="1832" dirty="0"/>
          </a:p>
        </p:txBody>
      </p:sp>
      <p:sp>
        <p:nvSpPr>
          <p:cNvPr id="16" name="Text 14"/>
          <p:cNvSpPr/>
          <p:nvPr/>
        </p:nvSpPr>
        <p:spPr>
          <a:xfrm>
            <a:off x="7594402" y="3760113"/>
            <a:ext cx="3696295" cy="5957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5"/>
              </a:lnSpc>
              <a:buNone/>
            </a:pPr>
            <a:r>
              <a:rPr lang="en-US" sz="1466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Використання отриманих знань у професійних сферах діяльності.</a:t>
            </a:r>
            <a:endParaRPr lang="en-US" sz="1466" dirty="0"/>
          </a:p>
        </p:txBody>
      </p:sp>
      <p:sp>
        <p:nvSpPr>
          <p:cNvPr id="17" name="Shape 15"/>
          <p:cNvSpPr/>
          <p:nvPr/>
        </p:nvSpPr>
        <p:spPr>
          <a:xfrm>
            <a:off x="3153728" y="5018961"/>
            <a:ext cx="8322945" cy="2699147"/>
          </a:xfrm>
          <a:prstGeom prst="roundRect">
            <a:avLst>
              <a:gd name="adj" fmla="val 2069"/>
            </a:avLst>
          </a:prstGeom>
          <a:solidFill>
            <a:srgbClr val="2F3343"/>
          </a:solidFill>
          <a:ln/>
        </p:spPr>
      </p:sp>
      <p:sp>
        <p:nvSpPr>
          <p:cNvPr id="18" name="Text 16"/>
          <p:cNvSpPr/>
          <p:nvPr/>
        </p:nvSpPr>
        <p:spPr>
          <a:xfrm>
            <a:off x="3339822" y="5205055"/>
            <a:ext cx="7950756" cy="2326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90"/>
              </a:lnSpc>
              <a:buNone/>
            </a:pPr>
            <a:r>
              <a:rPr lang="en-US" sz="1832" b="1" dirty="0">
                <a:solidFill>
                  <a:srgbClr val="6EB9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34" charset="0"/>
                <a:ea typeface="Lora" pitchFamily="34" charset="-122"/>
                <a:cs typeface="Lora" pitchFamily="34" charset="-120"/>
              </a:rPr>
              <a:t>Метою вивчення навчальної </a:t>
            </a:r>
            <a:r>
              <a:rPr lang="en-US" sz="1832" b="1" dirty="0" err="1">
                <a:solidFill>
                  <a:srgbClr val="6EB9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34" charset="0"/>
                <a:ea typeface="Lora" pitchFamily="34" charset="-122"/>
                <a:cs typeface="Lora" pitchFamily="34" charset="-120"/>
              </a:rPr>
              <a:t>дисципліни</a:t>
            </a:r>
            <a:r>
              <a:rPr lang="en-US" sz="1832" b="1" dirty="0">
                <a:solidFill>
                  <a:srgbClr val="6EB9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endParaRPr lang="uk-UA" sz="1832" b="1" dirty="0" smtClean="0">
              <a:solidFill>
                <a:srgbClr val="6EB9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 algn="ctr">
              <a:lnSpc>
                <a:spcPts val="2290"/>
              </a:lnSpc>
              <a:buNone/>
            </a:pPr>
            <a:r>
              <a:rPr lang="en-US" sz="1832" b="1" dirty="0" smtClean="0">
                <a:solidFill>
                  <a:srgbClr val="6EB9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34" charset="0"/>
                <a:ea typeface="Lora" pitchFamily="34" charset="-122"/>
                <a:cs typeface="Lora" pitchFamily="34" charset="-120"/>
              </a:rPr>
              <a:t>«</a:t>
            </a:r>
            <a:r>
              <a:rPr lang="en-US" sz="1832" b="1" dirty="0">
                <a:solidFill>
                  <a:srgbClr val="6EB9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34" charset="0"/>
                <a:ea typeface="Lora" pitchFamily="34" charset="-122"/>
                <a:cs typeface="Lora" pitchFamily="34" charset="-120"/>
              </a:rPr>
              <a:t>Професійно-орієнтований практикум іноземною мовою» </a:t>
            </a:r>
            <a:endParaRPr lang="uk-UA" sz="1832" b="1" dirty="0" smtClean="0">
              <a:solidFill>
                <a:srgbClr val="6EB9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 algn="ctr">
              <a:lnSpc>
                <a:spcPts val="2290"/>
              </a:lnSpc>
              <a:buNone/>
            </a:pPr>
            <a:r>
              <a:rPr lang="en-US" sz="1832" dirty="0" smtClean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є </a:t>
            </a:r>
            <a:r>
              <a:rPr lang="en-US" sz="183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отримання навичок роботи із англомовними літературними джерелами, набуття навичок ефективного спілкування із іноземними партнерами в професійній та дослідницькій діяльності, оволодіння методами успішної підготовки до майбутньої професійної діяльності, пошуку роботи своєї мрії, адаптації до виробничого середовища та кар'єрного зростання.</a:t>
            </a:r>
            <a:endParaRPr lang="en-US" sz="183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892981" y="545425"/>
            <a:ext cx="4244340" cy="6181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8"/>
              </a:lnSpc>
              <a:buNone/>
            </a:pPr>
            <a:r>
              <a:rPr lang="en-US" sz="3894" b="1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Основні завдання</a:t>
            </a:r>
            <a:endParaRPr lang="en-US" sz="3894" b="1" dirty="0"/>
          </a:p>
        </p:txBody>
      </p:sp>
      <p:sp>
        <p:nvSpPr>
          <p:cNvPr id="5" name="Shape 3"/>
          <p:cNvSpPr/>
          <p:nvPr/>
        </p:nvSpPr>
        <p:spPr>
          <a:xfrm>
            <a:off x="2892981" y="1713786"/>
            <a:ext cx="445056" cy="445056"/>
          </a:xfrm>
          <a:prstGeom prst="roundRect">
            <a:avLst>
              <a:gd name="adj" fmla="val 13336"/>
            </a:avLst>
          </a:prstGeom>
          <a:solidFill>
            <a:srgbClr val="2F3343"/>
          </a:solidFill>
          <a:ln/>
        </p:spPr>
      </p:sp>
      <p:sp>
        <p:nvSpPr>
          <p:cNvPr id="6" name="Text 4"/>
          <p:cNvSpPr/>
          <p:nvPr/>
        </p:nvSpPr>
        <p:spPr>
          <a:xfrm>
            <a:off x="3062168" y="1750814"/>
            <a:ext cx="106680" cy="370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1"/>
              </a:lnSpc>
              <a:buNone/>
            </a:pPr>
            <a:r>
              <a:rPr lang="en-US" sz="233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337" dirty="0"/>
          </a:p>
        </p:txBody>
      </p:sp>
      <p:sp>
        <p:nvSpPr>
          <p:cNvPr id="7" name="Text 5"/>
          <p:cNvSpPr/>
          <p:nvPr/>
        </p:nvSpPr>
        <p:spPr>
          <a:xfrm>
            <a:off x="3535799" y="1781770"/>
            <a:ext cx="3680460" cy="618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4"/>
              </a:lnSpc>
              <a:buNone/>
            </a:pPr>
            <a:r>
              <a:rPr lang="en-US" sz="194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Розширення словникового запасу</a:t>
            </a:r>
            <a:endParaRPr lang="en-US" sz="1947" dirty="0"/>
          </a:p>
        </p:txBody>
      </p:sp>
      <p:sp>
        <p:nvSpPr>
          <p:cNvPr id="8" name="Text 6"/>
          <p:cNvSpPr/>
          <p:nvPr/>
        </p:nvSpPr>
        <p:spPr>
          <a:xfrm>
            <a:off x="3535799" y="2597706"/>
            <a:ext cx="3680460" cy="633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2"/>
              </a:lnSpc>
              <a:buNone/>
            </a:pPr>
            <a:r>
              <a:rPr lang="en-US" sz="1558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Ознайомлення з фаховими термінами та фразами, корисними у роботі.</a:t>
            </a:r>
            <a:endParaRPr lang="en-US" sz="1558" dirty="0"/>
          </a:p>
        </p:txBody>
      </p:sp>
      <p:sp>
        <p:nvSpPr>
          <p:cNvPr id="9" name="Shape 7"/>
          <p:cNvSpPr/>
          <p:nvPr/>
        </p:nvSpPr>
        <p:spPr>
          <a:xfrm>
            <a:off x="7414022" y="1713786"/>
            <a:ext cx="445056" cy="445056"/>
          </a:xfrm>
          <a:prstGeom prst="roundRect">
            <a:avLst>
              <a:gd name="adj" fmla="val 13336"/>
            </a:avLst>
          </a:prstGeom>
          <a:solidFill>
            <a:srgbClr val="2F3343"/>
          </a:solidFill>
          <a:ln/>
        </p:spPr>
      </p:sp>
      <p:sp>
        <p:nvSpPr>
          <p:cNvPr id="10" name="Text 8"/>
          <p:cNvSpPr/>
          <p:nvPr/>
        </p:nvSpPr>
        <p:spPr>
          <a:xfrm>
            <a:off x="7556540" y="1750814"/>
            <a:ext cx="160020" cy="370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1"/>
              </a:lnSpc>
              <a:buNone/>
            </a:pPr>
            <a:r>
              <a:rPr lang="en-US" sz="233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337" dirty="0"/>
          </a:p>
        </p:txBody>
      </p:sp>
      <p:sp>
        <p:nvSpPr>
          <p:cNvPr id="11" name="Text 9"/>
          <p:cNvSpPr/>
          <p:nvPr/>
        </p:nvSpPr>
        <p:spPr>
          <a:xfrm>
            <a:off x="8056840" y="1781770"/>
            <a:ext cx="3680460" cy="618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4"/>
              </a:lnSpc>
              <a:buNone/>
            </a:pPr>
            <a:r>
              <a:rPr lang="en-US" sz="194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Вдосконалення навичок конструктивної комунікації</a:t>
            </a:r>
            <a:endParaRPr lang="en-US" sz="1947" dirty="0"/>
          </a:p>
        </p:txBody>
      </p:sp>
      <p:sp>
        <p:nvSpPr>
          <p:cNvPr id="12" name="Text 10"/>
          <p:cNvSpPr/>
          <p:nvPr/>
        </p:nvSpPr>
        <p:spPr>
          <a:xfrm>
            <a:off x="8056840" y="2597706"/>
            <a:ext cx="3680460" cy="633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2"/>
              </a:lnSpc>
              <a:buNone/>
            </a:pPr>
            <a:r>
              <a:rPr lang="en-US" sz="1558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Тренування у веденні діалогів та проведенні презентацій.</a:t>
            </a:r>
            <a:endParaRPr lang="en-US" sz="1558" dirty="0"/>
          </a:p>
        </p:txBody>
      </p:sp>
      <p:sp>
        <p:nvSpPr>
          <p:cNvPr id="13" name="Shape 11"/>
          <p:cNvSpPr/>
          <p:nvPr/>
        </p:nvSpPr>
        <p:spPr>
          <a:xfrm>
            <a:off x="2892981" y="3583186"/>
            <a:ext cx="445056" cy="445056"/>
          </a:xfrm>
          <a:prstGeom prst="roundRect">
            <a:avLst>
              <a:gd name="adj" fmla="val 13336"/>
            </a:avLst>
          </a:prstGeom>
          <a:solidFill>
            <a:srgbClr val="2F3343"/>
          </a:solidFill>
          <a:ln/>
        </p:spPr>
      </p:sp>
      <p:sp>
        <p:nvSpPr>
          <p:cNvPr id="14" name="Text 12"/>
          <p:cNvSpPr/>
          <p:nvPr/>
        </p:nvSpPr>
        <p:spPr>
          <a:xfrm>
            <a:off x="3031688" y="3620214"/>
            <a:ext cx="167640" cy="370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1"/>
              </a:lnSpc>
              <a:buNone/>
            </a:pPr>
            <a:r>
              <a:rPr lang="en-US" sz="233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337" dirty="0"/>
          </a:p>
        </p:txBody>
      </p:sp>
      <p:sp>
        <p:nvSpPr>
          <p:cNvPr id="15" name="Text 13"/>
          <p:cNvSpPr/>
          <p:nvPr/>
        </p:nvSpPr>
        <p:spPr>
          <a:xfrm>
            <a:off x="3535799" y="3651171"/>
            <a:ext cx="3299460" cy="309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4"/>
              </a:lnSpc>
              <a:buNone/>
            </a:pPr>
            <a:r>
              <a:rPr lang="en-US" sz="194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Активне читання та письмо</a:t>
            </a:r>
            <a:endParaRPr lang="en-US" sz="1947" dirty="0"/>
          </a:p>
        </p:txBody>
      </p:sp>
      <p:sp>
        <p:nvSpPr>
          <p:cNvPr id="16" name="Text 14"/>
          <p:cNvSpPr/>
          <p:nvPr/>
        </p:nvSpPr>
        <p:spPr>
          <a:xfrm>
            <a:off x="3535799" y="4158020"/>
            <a:ext cx="3680460" cy="633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2"/>
              </a:lnSpc>
              <a:buNone/>
            </a:pPr>
            <a:r>
              <a:rPr lang="en-US" sz="1558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Розвиток вміння швидко знаходити та розуміти інформацію.</a:t>
            </a:r>
            <a:endParaRPr lang="en-US" sz="1558" dirty="0"/>
          </a:p>
        </p:txBody>
      </p:sp>
      <p:sp>
        <p:nvSpPr>
          <p:cNvPr id="17" name="Shape 15"/>
          <p:cNvSpPr/>
          <p:nvPr/>
        </p:nvSpPr>
        <p:spPr>
          <a:xfrm>
            <a:off x="7414022" y="3583186"/>
            <a:ext cx="445056" cy="445056"/>
          </a:xfrm>
          <a:prstGeom prst="roundRect">
            <a:avLst>
              <a:gd name="adj" fmla="val 13336"/>
            </a:avLst>
          </a:prstGeom>
          <a:solidFill>
            <a:srgbClr val="2F3343"/>
          </a:solidFill>
          <a:ln/>
        </p:spPr>
      </p:sp>
      <p:sp>
        <p:nvSpPr>
          <p:cNvPr id="18" name="Text 16"/>
          <p:cNvSpPr/>
          <p:nvPr/>
        </p:nvSpPr>
        <p:spPr>
          <a:xfrm>
            <a:off x="7556540" y="3620214"/>
            <a:ext cx="160020" cy="370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1"/>
              </a:lnSpc>
              <a:buNone/>
            </a:pPr>
            <a:r>
              <a:rPr lang="en-US" sz="233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337" dirty="0"/>
          </a:p>
        </p:txBody>
      </p:sp>
      <p:sp>
        <p:nvSpPr>
          <p:cNvPr id="19" name="Text 17"/>
          <p:cNvSpPr/>
          <p:nvPr/>
        </p:nvSpPr>
        <p:spPr>
          <a:xfrm>
            <a:off x="8056840" y="3651171"/>
            <a:ext cx="2636520" cy="309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4"/>
              </a:lnSpc>
              <a:buNone/>
            </a:pPr>
            <a:r>
              <a:rPr lang="en-US" sz="194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Мовленнєва практика</a:t>
            </a:r>
            <a:endParaRPr lang="en-US" sz="1947" dirty="0"/>
          </a:p>
        </p:txBody>
      </p:sp>
      <p:sp>
        <p:nvSpPr>
          <p:cNvPr id="20" name="Text 18"/>
          <p:cNvSpPr/>
          <p:nvPr/>
        </p:nvSpPr>
        <p:spPr>
          <a:xfrm>
            <a:off x="8056840" y="4158020"/>
            <a:ext cx="3680460" cy="633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2"/>
              </a:lnSpc>
              <a:buNone/>
            </a:pPr>
            <a:r>
              <a:rPr lang="en-US" sz="1558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Тренування вміння висловлювати свої думки та аргументувати свої погляди.</a:t>
            </a:r>
            <a:endParaRPr lang="en-US" sz="1558" dirty="0"/>
          </a:p>
        </p:txBody>
      </p:sp>
      <p:sp>
        <p:nvSpPr>
          <p:cNvPr id="21" name="Shape 19"/>
          <p:cNvSpPr/>
          <p:nvPr/>
        </p:nvSpPr>
        <p:spPr>
          <a:xfrm>
            <a:off x="2892981" y="5143500"/>
            <a:ext cx="445056" cy="445056"/>
          </a:xfrm>
          <a:prstGeom prst="roundRect">
            <a:avLst>
              <a:gd name="adj" fmla="val 13336"/>
            </a:avLst>
          </a:prstGeom>
          <a:solidFill>
            <a:srgbClr val="2F3343"/>
          </a:solidFill>
          <a:ln/>
        </p:spPr>
      </p:sp>
      <p:sp>
        <p:nvSpPr>
          <p:cNvPr id="22" name="Text 20"/>
          <p:cNvSpPr/>
          <p:nvPr/>
        </p:nvSpPr>
        <p:spPr>
          <a:xfrm>
            <a:off x="3035498" y="5180528"/>
            <a:ext cx="160020" cy="370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1"/>
              </a:lnSpc>
              <a:buNone/>
            </a:pPr>
            <a:r>
              <a:rPr lang="en-US" sz="233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5</a:t>
            </a:r>
            <a:endParaRPr lang="en-US" sz="2337" dirty="0"/>
          </a:p>
        </p:txBody>
      </p:sp>
      <p:sp>
        <p:nvSpPr>
          <p:cNvPr id="23" name="Text 21"/>
          <p:cNvSpPr/>
          <p:nvPr/>
        </p:nvSpPr>
        <p:spPr>
          <a:xfrm>
            <a:off x="3535799" y="5211485"/>
            <a:ext cx="8201501" cy="2472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34"/>
              </a:lnSpc>
              <a:buNone/>
            </a:pPr>
            <a:r>
              <a:rPr lang="en-US" sz="1947" b="1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Основними завданнями вивчення </a:t>
            </a:r>
            <a:r>
              <a:rPr lang="en-US" sz="1947" b="1" dirty="0" err="1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дисципліни</a:t>
            </a:r>
            <a:r>
              <a:rPr lang="en-US" sz="1947" b="1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endParaRPr lang="uk-UA" sz="1947" b="1" dirty="0" smtClean="0">
              <a:solidFill>
                <a:srgbClr val="6EB9FC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 algn="ctr">
              <a:lnSpc>
                <a:spcPts val="2434"/>
              </a:lnSpc>
              <a:buNone/>
            </a:pPr>
            <a:r>
              <a:rPr lang="en-US" sz="1947" b="1" dirty="0" smtClean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«</a:t>
            </a:r>
            <a:r>
              <a:rPr lang="en-US" sz="1947" b="1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Професійно-орієнтований практикум іноземною мовою» </a:t>
            </a:r>
            <a:r>
              <a:rPr lang="en-US" sz="194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є: практичне ознайомлення навичок спілкування іноземною мовою в науковій та виробничій діяльності; надбання навичок складання резюме, автобіографій, заяв для отримання грантів та для участі у закордонних стажуваннях, розумінні та інтерпретації інформації з міжнародних науково-метричних баз та видань; відпрацюванні навичок написання наукових статей у міжнародні фахові видання.</a:t>
            </a:r>
            <a:endParaRPr lang="en-US" sz="19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4490799" y="1017984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Застосування професійно-орієнтованих тем у навчальному процесі</a:t>
            </a:r>
            <a:endParaRPr lang="en-US" sz="4374" b="1" dirty="0"/>
          </a:p>
        </p:txBody>
      </p:sp>
      <p:sp>
        <p:nvSpPr>
          <p:cNvPr id="5" name="Shape 3"/>
          <p:cNvSpPr/>
          <p:nvPr/>
        </p:nvSpPr>
        <p:spPr>
          <a:xfrm>
            <a:off x="4810244" y="3434358"/>
            <a:ext cx="27742" cy="3777139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6" name="Shape 4"/>
          <p:cNvSpPr/>
          <p:nvPr/>
        </p:nvSpPr>
        <p:spPr>
          <a:xfrm>
            <a:off x="5074027" y="3843992"/>
            <a:ext cx="777597" cy="27742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7" name="Shape 5"/>
          <p:cNvSpPr/>
          <p:nvPr/>
        </p:nvSpPr>
        <p:spPr>
          <a:xfrm>
            <a:off x="4574084" y="360795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8" name="Text 6"/>
          <p:cNvSpPr/>
          <p:nvPr/>
        </p:nvSpPr>
        <p:spPr>
          <a:xfrm>
            <a:off x="4763036" y="3649623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6046113" y="3656528"/>
            <a:ext cx="71856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Використання текстів з професійною спрямованістю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6046113" y="422588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Вивчання фахового лексичного матеріалу через аутентичні та спеціалізовані текстові матеріали.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5074027" y="5843647"/>
            <a:ext cx="777597" cy="27742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2" name="Shape 10"/>
          <p:cNvSpPr/>
          <p:nvPr/>
        </p:nvSpPr>
        <p:spPr>
          <a:xfrm>
            <a:off x="4574084" y="560760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3" name="Text 11"/>
          <p:cNvSpPr/>
          <p:nvPr/>
        </p:nvSpPr>
        <p:spPr>
          <a:xfrm>
            <a:off x="4736366" y="5649278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6046113" y="5656183"/>
            <a:ext cx="4823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Розвиток навичок прослуховування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6046113" y="6225540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Прослуховування лекцій, виступів та інтерв'ю з практикуючими фахівцями.</a:t>
            </a:r>
            <a:endParaRPr lang="en-US" sz="1750" dirty="0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93583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Результати та вплив на розвиток вмінь та навичок</a:t>
            </a:r>
            <a:endParaRPr lang="en-US" sz="4374" b="1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768918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955619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Покращена комунікація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5872163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Здатність ефективно спілкуватися з колегами та клієнтами у зарубіжних компаніях.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768918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955619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Отримання сертифікатів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5872163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Позначення досягнень і визнання наполегливої праці навчальних переможців.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768918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955738"/>
            <a:ext cx="2773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Кар'єрні можливості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5525095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Збільшення шансів на отримання нової роботи або підвищення посади.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305</Words>
  <Application>Microsoft Office PowerPoint</Application>
  <PresentationFormat>Произвольный</PresentationFormat>
  <Paragraphs>48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Lora</vt:lpstr>
      <vt:lpstr>Source Sans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2023-10-27T12:34:54Z</dcterms:created>
  <dcterms:modified xsi:type="dcterms:W3CDTF">2023-10-27T12:41:49Z</dcterms:modified>
</cp:coreProperties>
</file>