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9"/>
  </p:notesMasterIdLst>
  <p:sldIdLst>
    <p:sldId id="274" r:id="rId3"/>
    <p:sldId id="276" r:id="rId4"/>
    <p:sldId id="293" r:id="rId5"/>
    <p:sldId id="275" r:id="rId6"/>
    <p:sldId id="292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0CBB1-FA13-46D7-97FC-1582A302AAD0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95169-40EA-4E5F-A869-5D96513882C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29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6986-595E-4804-A0B2-810270B7D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E7282-3218-4A78-828D-1F82DF6BA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06184-0CBC-468D-90FD-44064AEC2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9B782-2C8A-4525-88EB-AA1392B8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975AA-E224-4A1D-BE57-1D68678E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08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D3A7-347D-4840-810A-341601B2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1E68DB-3B7E-43E5-9C82-9DE58FE29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D9535-CC88-4C62-89BA-CADE4950B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D6901-EB45-47A6-B53F-3626215D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41E5A-D56A-4ACE-95BD-F3D0E0D6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48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C3CC4-5853-48B1-A793-B9D14B675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936B4A-92D2-4474-9FCD-C6BB5B506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5BF94-8DDF-4306-B4C9-76C4774E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47497-21C2-4789-9437-2805A758C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7CFF8-3F5D-439E-B32D-ABD38D123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20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38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C247-9409-460B-9DF2-F6258374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36310-6FF6-4C0F-965B-518D083B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1D67C-DE5B-41C1-956C-F0382495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61E2E5-3731-4B20-87A3-E5D7C17A1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7930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2D63-A1D3-48F4-A064-1B7B48524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2B9D6-1C69-40DC-915F-F0AC6F78A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C61EA-26F9-46F5-9BF0-533DF42A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49AA8-DFA8-4212-ABEC-3FFC58CE4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940D7-98F4-4C7F-A7D3-5EB4DD8B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2950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2327-CC49-4674-8CCF-EC868153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E80A-72DD-4B14-9AD1-8AC756926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02892-EBE4-41F9-B106-AE29A103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69160-AC3E-4770-ACE2-22611F40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72F9-7F8E-4C17-9195-46E57613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798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5DFA-6DC3-45A7-8A1D-39C738A4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5DC2F-1E5C-412A-A69B-1ACDE5A31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2EEA4-A17F-4435-99CE-445A1ECC1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312A-8F9E-41E1-A164-6894AE89A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3C959-4B95-4F32-8FC0-6026020C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1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A9CA-6A3E-4605-8B3F-F8D9AEFC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EB7D1-4A84-4EC8-9031-9D1836565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E8AE9-492A-49A3-BD9C-F373D48FF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CFB42-0AE5-4B9F-B708-5B0F8656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C142A-DD7D-48A3-8CF6-6FE8A780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D9F31-B6A3-4CD2-B519-B9AA3653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17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8103-7376-4A69-B423-960D4B43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0E12E-2E8F-4828-87FA-B0CF4C09E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E7F8-AD8C-4496-A13C-E5B80BA7F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4FD13-236B-4639-B2C1-243FCC2E1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058A2-62A3-437C-AADB-DE4A8E3CB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7395A-33E4-444B-9DDF-32D3A3E8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7ACE60-1607-4F81-9C59-69F6FADA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EDB6DA-5970-478F-B740-513185CD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31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CE23-42D9-4899-BC21-95EAD2BFA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D836E-22D9-40A2-9B93-71554706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A63D94-6E32-4EA3-A7D0-973F6BAD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809FCD-FF76-41D2-9F80-E5140021B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936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41118-2738-4EC4-82A7-23C798DC2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E584F-4123-4CC1-B019-C09167E21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0E423-3892-493C-8CE2-34AD6F89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4F14-5916-49AD-AA37-21DADF1C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CA977-1196-4C00-BE25-70731EEE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333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4027C-097A-4FFD-B287-F3C11DDC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EF1440-7DB7-4D1E-91D6-B5F36F820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94B7E-0343-4738-8416-2024CA31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4912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9F03-C511-479A-930B-7070A830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80991-DE16-42BF-9018-C3D5BA048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B8E04-2748-4E96-A427-2E1123C6F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815A4-4848-464C-BF0D-D43C95E0E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A5CB1-DB38-4624-9EF2-EA830DBB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9FFFC-21F6-4248-AA50-C01394D7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8324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B442-C62A-43B8-A0EC-34715F23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AAFD8E-AB99-456B-A0E0-155F79525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617CC-EAA7-46B4-BAFD-234567963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9DEB3-91C1-4853-8620-4CF1E838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AB1E6-E4A1-446D-8508-73A7272A7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5700A1-7A9E-4504-B354-26349FEE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1190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B5FB-A636-4770-81C5-7EBBD7EB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DDB57-E3C5-4BC2-8A34-78DA960C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42021-805E-4BAF-A70D-898A6563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C5213-97CA-47C9-8274-43B80B60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996F-D448-42C9-8A65-8C832519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46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56948-BEEB-4058-81A7-E67EE1F09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3087C-9128-4773-9645-35DC16F3F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0C4EC-F3EB-4C2B-A590-8FF18E60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40BD3-FE52-494A-A89F-774F9859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1461-C5B9-4532-81EE-BD353CD8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360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D20F8-2E41-4378-8BBC-9EBEBB92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0E10F-0A40-4E7B-A8CA-FD59CC31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ED62-EAE2-48D4-ABA9-0C69D490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18C84-19CA-4598-9A37-8140B954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A2553-CE06-48FA-ADDC-EC26F4C2A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148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7A16-771E-4CF1-81EE-5A26E460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583BE-F4D7-41B1-A810-AF9A1A6DE4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9310E-6838-4F4E-8A6A-C18F820BF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9D147-1F90-42BE-8264-ABC88DB4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B1D9B-D106-48B8-8186-D6EF94E2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F0EDED-E09D-4078-A1D7-28DCF2EC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743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6B62-7178-4083-A6C5-B66472B1A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C16F5-A47B-43DB-BCD2-A95B501DF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5B148-FB03-4A98-B024-98007098F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D25A01-A4D3-48C8-86D3-F32D2061D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45C85-65B1-4309-893E-67D2AFEA5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0F6676-89D6-4DCB-8CE4-F45DD135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48A7AE-2CA2-4E17-BEDD-98D839EC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B72C4-6872-43A3-99BA-F75A209A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53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899B-7693-4906-AA73-DE1D0A66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6E7164-6E91-4217-8BE6-B5847F06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2369C-D437-42B8-AB17-78B1D02D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F7987F-4957-4D9E-A66F-1B1C674C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100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A95C6-BF50-4F4F-A4F2-0B61F96DF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DFE5E-5655-4DD3-8B06-E42F8EB3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429C6B-3319-4293-AD44-E2AE15B7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71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9758-C29E-488E-B233-2E683A2A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B524B-E03F-4CB6-A4F2-FDBB8E014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D6DDC-5433-48F3-BB30-CB1B9088D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21818-3FD2-46AD-81DE-709991A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59ED1-4F41-4D2C-8DEE-920F84C8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F3390-9CF0-4E6A-8415-F89D075C2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835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7699-C2FA-42E4-9B3D-4157CE4A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0FDC3-57CD-4562-98D8-60AE15CEA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EE526-57DE-4391-AFC6-B7FF2DEE5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CDC91-8575-4FED-81A2-A12B4EB11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86091-54E3-4B44-95BD-F301A2386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2187D-6328-4C90-AA49-AAE419AB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00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DBD5A-1116-491B-A8FC-0D36E9B9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2DF08-C71F-4EFF-A097-45AEB4877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E8564-27CE-40A1-850E-6F27B4D83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43417-53DF-43CC-AF7B-E88FBFBDB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E57FB-82A6-4228-9003-EBB2A6604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0029-1FA6-4A11-A91F-D9E395F478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523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01EAB-E85B-489F-8D7A-2D73CCEB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4F7AD-08C7-4E55-A0AD-D5A150425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1EDBB-9CB5-44BA-BB85-72175F4AE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7794-5408-4D42-877A-DA44C0AEB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782D5-0F8E-4696-89BF-9143CE72B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FA08A-BBE1-421A-9955-C869E69E3FE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1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>
            <a:extLst>
              <a:ext uri="{FF2B5EF4-FFF2-40B4-BE49-F238E27FC236}">
                <a16:creationId xmlns:a16="http://schemas.microsoft.com/office/drawing/2014/main" id="{0690B71B-7A4E-4C03-A048-5ABCAD06315F}"/>
              </a:ext>
            </a:extLst>
          </p:cNvPr>
          <p:cNvSpPr txBox="1">
            <a:spLocks/>
          </p:cNvSpPr>
          <p:nvPr/>
        </p:nvSpPr>
        <p:spPr>
          <a:xfrm>
            <a:off x="1532709" y="516181"/>
            <a:ext cx="10441577" cy="430887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Технології</a:t>
            </a:r>
            <a:r>
              <a:rPr lang="ru-RU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розробки</a:t>
            </a:r>
            <a:r>
              <a:rPr lang="ru-RU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web-додатків</a:t>
            </a:r>
            <a:r>
              <a:rPr lang="ru-RU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на </a:t>
            </a:r>
            <a:r>
              <a:rPr lang="ru-RU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основі</a:t>
            </a:r>
            <a:r>
              <a:rPr lang="ru-RU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фреймворків</a:t>
            </a:r>
            <a:r>
              <a:rPr lang="ru-RU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US" sz="28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8B990DC-7C5B-4AD7-A1C6-79608C8608D7}"/>
              </a:ext>
            </a:extLst>
          </p:cNvPr>
          <p:cNvCxnSpPr>
            <a:cxnSpLocks/>
          </p:cNvCxnSpPr>
          <p:nvPr/>
        </p:nvCxnSpPr>
        <p:spPr>
          <a:xfrm>
            <a:off x="1868577" y="1032118"/>
            <a:ext cx="9769839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92588EA-D522-4998-8438-A670E92C0CB6}"/>
              </a:ext>
            </a:extLst>
          </p:cNvPr>
          <p:cNvSpPr/>
          <p:nvPr/>
        </p:nvSpPr>
        <p:spPr>
          <a:xfrm>
            <a:off x="0" y="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1E5B924-153A-49CC-B1D2-5CD32B1D085A}"/>
              </a:ext>
            </a:extLst>
          </p:cNvPr>
          <p:cNvSpPr/>
          <p:nvPr/>
        </p:nvSpPr>
        <p:spPr>
          <a:xfrm>
            <a:off x="0" y="667800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F32AE1-D218-475C-BD1E-F68FBF8FD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5" y="297268"/>
            <a:ext cx="1404474" cy="1469701"/>
          </a:xfrm>
          <a:prstGeom prst="rect">
            <a:avLst/>
          </a:prstGeom>
        </p:spPr>
      </p:pic>
      <p:pic>
        <p:nvPicPr>
          <p:cNvPr id="1026" name="Picture 2" descr="15+ Trailblazing Web Design Trends 2023,🤩 That'll Amaze The World💥 | by  ThemeSelection | Quick Code | Medium">
            <a:extLst>
              <a:ext uri="{FF2B5EF4-FFF2-40B4-BE49-F238E27FC236}">
                <a16:creationId xmlns:a16="http://schemas.microsoft.com/office/drawing/2014/main" id="{88934C7E-5E6B-4EF2-BE64-8D27376FC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23" y="1430639"/>
            <a:ext cx="8027818" cy="45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3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>
            <a:extLst>
              <a:ext uri="{FF2B5EF4-FFF2-40B4-BE49-F238E27FC236}">
                <a16:creationId xmlns:a16="http://schemas.microsoft.com/office/drawing/2014/main" id="{0690B71B-7A4E-4C03-A048-5ABCAD06315F}"/>
              </a:ext>
            </a:extLst>
          </p:cNvPr>
          <p:cNvSpPr txBox="1">
            <a:spLocks/>
          </p:cNvSpPr>
          <p:nvPr/>
        </p:nvSpPr>
        <p:spPr>
          <a:xfrm>
            <a:off x="860288" y="308013"/>
            <a:ext cx="10693537" cy="492443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ru-RU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Мета </a:t>
            </a:r>
            <a:r>
              <a:rPr lang="ru-RU" sz="3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дисципліни</a:t>
            </a:r>
            <a:r>
              <a:rPr lang="ru-RU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3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endParaRPr lang="en-US" sz="3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8B990DC-7C5B-4AD7-A1C6-79608C8608D7}"/>
              </a:ext>
            </a:extLst>
          </p:cNvPr>
          <p:cNvCxnSpPr/>
          <p:nvPr/>
        </p:nvCxnSpPr>
        <p:spPr>
          <a:xfrm>
            <a:off x="1711426" y="836891"/>
            <a:ext cx="88163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92588EA-D522-4998-8438-A670E92C0CB6}"/>
              </a:ext>
            </a:extLst>
          </p:cNvPr>
          <p:cNvSpPr/>
          <p:nvPr/>
        </p:nvSpPr>
        <p:spPr>
          <a:xfrm>
            <a:off x="0" y="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1E5B924-153A-49CC-B1D2-5CD32B1D085A}"/>
              </a:ext>
            </a:extLst>
          </p:cNvPr>
          <p:cNvSpPr/>
          <p:nvPr/>
        </p:nvSpPr>
        <p:spPr>
          <a:xfrm>
            <a:off x="0" y="667800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B655CF-0736-42CB-BBF7-3BC5B17CDB69}"/>
              </a:ext>
            </a:extLst>
          </p:cNvPr>
          <p:cNvSpPr txBox="1"/>
          <p:nvPr/>
        </p:nvSpPr>
        <p:spPr>
          <a:xfrm>
            <a:off x="1064986" y="1200118"/>
            <a:ext cx="9882414" cy="1047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97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300" b="1" dirty="0">
                <a:solidFill>
                  <a:schemeClr val="tx2"/>
                </a:solidFill>
              </a:rPr>
              <a:t>Метою вивчення навчальної дисципліни</a:t>
            </a:r>
            <a:r>
              <a:rPr lang="en-US" sz="2300" b="1" dirty="0">
                <a:solidFill>
                  <a:schemeClr val="tx2"/>
                </a:solidFill>
              </a:rPr>
              <a:t> </a:t>
            </a:r>
            <a:r>
              <a:rPr lang="ru-RU" sz="2300" b="1" dirty="0">
                <a:solidFill>
                  <a:schemeClr val="tx2"/>
                </a:solidFill>
              </a:rPr>
              <a:t>є </a:t>
            </a:r>
            <a:r>
              <a:rPr lang="ru-RU" sz="2300" b="1" dirty="0" err="1">
                <a:solidFill>
                  <a:schemeClr val="tx2"/>
                </a:solidFill>
              </a:rPr>
              <a:t>засвоєння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системи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теоретичних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знань</a:t>
            </a:r>
            <a:r>
              <a:rPr lang="ru-RU" sz="2300" b="1" dirty="0">
                <a:solidFill>
                  <a:schemeClr val="tx2"/>
                </a:solidFill>
              </a:rPr>
              <a:t> і </a:t>
            </a:r>
            <a:r>
              <a:rPr lang="ru-RU" sz="2300" b="1" dirty="0" err="1">
                <a:solidFill>
                  <a:schemeClr val="tx2"/>
                </a:solidFill>
              </a:rPr>
              <a:t>набуття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практичних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ru-RU" sz="2300" b="1" dirty="0" err="1">
                <a:solidFill>
                  <a:schemeClr val="tx2"/>
                </a:solidFill>
              </a:rPr>
              <a:t>навичок</a:t>
            </a:r>
            <a:r>
              <a:rPr lang="ru-RU" sz="2300" b="1" dirty="0">
                <a:solidFill>
                  <a:schemeClr val="tx2"/>
                </a:solidFill>
              </a:rPr>
              <a:t> з</a:t>
            </a:r>
            <a:r>
              <a:rPr lang="uk-UA" sz="2300" b="1" dirty="0">
                <a:solidFill>
                  <a:schemeClr val="tx2"/>
                </a:solidFill>
              </a:rPr>
              <a:t> розробки клієнтської частини </a:t>
            </a:r>
            <a:r>
              <a:rPr lang="en-US" sz="2300" b="1" dirty="0">
                <a:solidFill>
                  <a:schemeClr val="tx2"/>
                </a:solidFill>
              </a:rPr>
              <a:t>web-</a:t>
            </a:r>
            <a:r>
              <a:rPr lang="uk-UA" sz="2300" b="1" dirty="0">
                <a:solidFill>
                  <a:schemeClr val="tx2"/>
                </a:solidFill>
              </a:rPr>
              <a:t>сервісів та додатків за допомогою </a:t>
            </a:r>
            <a:r>
              <a:rPr lang="uk-UA" sz="2300" b="1" dirty="0" err="1">
                <a:solidFill>
                  <a:schemeClr val="tx2"/>
                </a:solidFill>
              </a:rPr>
              <a:t>фреймворка</a:t>
            </a:r>
            <a:r>
              <a:rPr lang="uk-UA" sz="2300" b="1" dirty="0">
                <a:solidFill>
                  <a:schemeClr val="tx2"/>
                </a:solidFill>
              </a:rPr>
              <a:t> </a:t>
            </a:r>
            <a:r>
              <a:rPr lang="en-US" sz="2300" b="1" dirty="0">
                <a:solidFill>
                  <a:schemeClr val="tx2"/>
                </a:solidFill>
              </a:rPr>
              <a:t>React.</a:t>
            </a:r>
            <a:endParaRPr lang="ru-RU" sz="23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88A7A-9E8D-48B5-8C0B-59C50482488B}"/>
              </a:ext>
            </a:extLst>
          </p:cNvPr>
          <p:cNvSpPr txBox="1"/>
          <p:nvPr/>
        </p:nvSpPr>
        <p:spPr>
          <a:xfrm>
            <a:off x="11553825" y="62865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083594-8324-4F7B-A649-E09F7CFCE2B6}" type="slidenum">
              <a:rPr lang="uk-UA" smtClean="0"/>
              <a:t>2</a:t>
            </a:fld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9C2BE8-D15B-4C3B-8D26-7BADF98E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1" y="202169"/>
            <a:ext cx="1239010" cy="1296552"/>
          </a:xfrm>
          <a:prstGeom prst="rect">
            <a:avLst/>
          </a:prstGeom>
        </p:spPr>
      </p:pic>
      <p:pic>
        <p:nvPicPr>
          <p:cNvPr id="2054" name="Picture 6" descr="Best 9 Examples of Websites Built with ReactJs | Rlogical Techsoft Pvt Ltd">
            <a:extLst>
              <a:ext uri="{FF2B5EF4-FFF2-40B4-BE49-F238E27FC236}">
                <a16:creationId xmlns:a16="http://schemas.microsoft.com/office/drawing/2014/main" id="{7C1DA21D-E287-4EE7-BDEF-54B45303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078" y="2405769"/>
            <a:ext cx="7512230" cy="394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0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>
            <a:extLst>
              <a:ext uri="{FF2B5EF4-FFF2-40B4-BE49-F238E27FC236}">
                <a16:creationId xmlns:a16="http://schemas.microsoft.com/office/drawing/2014/main" id="{0690B71B-7A4E-4C03-A048-5ABCAD06315F}"/>
              </a:ext>
            </a:extLst>
          </p:cNvPr>
          <p:cNvSpPr txBox="1">
            <a:spLocks/>
          </p:cNvSpPr>
          <p:nvPr/>
        </p:nvSpPr>
        <p:spPr>
          <a:xfrm>
            <a:off x="1498463" y="441102"/>
            <a:ext cx="9769839" cy="387798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indent="539750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800" b="1" dirty="0">
                <a:solidFill>
                  <a:schemeClr val="tx2"/>
                </a:solidFill>
              </a:rPr>
              <a:t>Завдання вивчення дисципліни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8B990DC-7C5B-4AD7-A1C6-79608C8608D7}"/>
              </a:ext>
            </a:extLst>
          </p:cNvPr>
          <p:cNvCxnSpPr/>
          <p:nvPr/>
        </p:nvCxnSpPr>
        <p:spPr>
          <a:xfrm>
            <a:off x="2116370" y="850445"/>
            <a:ext cx="88163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92588EA-D522-4998-8438-A670E92C0CB6}"/>
              </a:ext>
            </a:extLst>
          </p:cNvPr>
          <p:cNvSpPr/>
          <p:nvPr/>
        </p:nvSpPr>
        <p:spPr>
          <a:xfrm>
            <a:off x="0" y="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1E5B924-153A-49CC-B1D2-5CD32B1D085A}"/>
              </a:ext>
            </a:extLst>
          </p:cNvPr>
          <p:cNvSpPr/>
          <p:nvPr/>
        </p:nvSpPr>
        <p:spPr>
          <a:xfrm>
            <a:off x="0" y="667800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CB655CF-0736-42CB-BBF7-3BC5B17CDB69}"/>
              </a:ext>
            </a:extLst>
          </p:cNvPr>
          <p:cNvSpPr txBox="1"/>
          <p:nvPr/>
        </p:nvSpPr>
        <p:spPr>
          <a:xfrm>
            <a:off x="1050289" y="1439475"/>
            <a:ext cx="9882414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97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2300" b="1" dirty="0">
                <a:solidFill>
                  <a:schemeClr val="tx2"/>
                </a:solidFill>
              </a:rPr>
              <a:t>1. Ознайомлення з основами мови програмування </a:t>
            </a:r>
            <a:r>
              <a:rPr lang="en-US" sz="2300" b="1" dirty="0">
                <a:solidFill>
                  <a:schemeClr val="tx2"/>
                </a:solidFill>
              </a:rPr>
              <a:t>JS </a:t>
            </a:r>
            <a:r>
              <a:rPr lang="uk-UA" sz="2300" b="1" dirty="0">
                <a:solidFill>
                  <a:schemeClr val="tx2"/>
                </a:solidFill>
              </a:rPr>
              <a:t>та об’єктно-орієнтованого програмування.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88A7A-9E8D-48B5-8C0B-59C50482488B}"/>
              </a:ext>
            </a:extLst>
          </p:cNvPr>
          <p:cNvSpPr txBox="1"/>
          <p:nvPr/>
        </p:nvSpPr>
        <p:spPr>
          <a:xfrm>
            <a:off x="11553825" y="62865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083594-8324-4F7B-A649-E09F7CFCE2B6}" type="slidenum">
              <a:rPr lang="uk-UA" smtClean="0"/>
              <a:t>3</a:t>
            </a:fld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9C2BE8-D15B-4C3B-8D26-7BADF98E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1" y="202169"/>
            <a:ext cx="1239010" cy="1296552"/>
          </a:xfrm>
          <a:prstGeom prst="rect">
            <a:avLst/>
          </a:prstGeom>
        </p:spPr>
      </p:pic>
      <p:pic>
        <p:nvPicPr>
          <p:cNvPr id="5122" name="Picture 2" descr="Js: векторные изображения и иллюстрации, которые можно скачать бесплатно |  Freepik">
            <a:extLst>
              <a:ext uri="{FF2B5EF4-FFF2-40B4-BE49-F238E27FC236}">
                <a16:creationId xmlns:a16="http://schemas.microsoft.com/office/drawing/2014/main" id="{7FEAA7E0-557B-483B-B48A-098CCAB7F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171" y="2444973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96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>
            <a:extLst>
              <a:ext uri="{FF2B5EF4-FFF2-40B4-BE49-F238E27FC236}">
                <a16:creationId xmlns:a16="http://schemas.microsoft.com/office/drawing/2014/main" id="{0690B71B-7A4E-4C03-A048-5ABCAD06315F}"/>
              </a:ext>
            </a:extLst>
          </p:cNvPr>
          <p:cNvSpPr txBox="1">
            <a:spLocks/>
          </p:cNvSpPr>
          <p:nvPr/>
        </p:nvSpPr>
        <p:spPr>
          <a:xfrm>
            <a:off x="1539473" y="604585"/>
            <a:ext cx="9769839" cy="443198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indent="539750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3200" b="1" dirty="0">
                <a:solidFill>
                  <a:schemeClr val="tx2"/>
                </a:solidFill>
              </a:rPr>
              <a:t>Завдання вивчення дисципліни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8B990DC-7C5B-4AD7-A1C6-79608C8608D7}"/>
              </a:ext>
            </a:extLst>
          </p:cNvPr>
          <p:cNvCxnSpPr/>
          <p:nvPr/>
        </p:nvCxnSpPr>
        <p:spPr>
          <a:xfrm>
            <a:off x="1798512" y="1324571"/>
            <a:ext cx="88163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92588EA-D522-4998-8438-A670E92C0CB6}"/>
              </a:ext>
            </a:extLst>
          </p:cNvPr>
          <p:cNvSpPr/>
          <p:nvPr/>
        </p:nvSpPr>
        <p:spPr>
          <a:xfrm>
            <a:off x="0" y="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1E5B924-153A-49CC-B1D2-5CD32B1D085A}"/>
              </a:ext>
            </a:extLst>
          </p:cNvPr>
          <p:cNvSpPr/>
          <p:nvPr/>
        </p:nvSpPr>
        <p:spPr>
          <a:xfrm>
            <a:off x="0" y="667800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68773-5995-47E4-BF8C-E4A0185ADE21}"/>
              </a:ext>
            </a:extLst>
          </p:cNvPr>
          <p:cNvSpPr txBox="1"/>
          <p:nvPr/>
        </p:nvSpPr>
        <p:spPr>
          <a:xfrm>
            <a:off x="11458575" y="6010275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A5F8D11-66A7-4D73-9825-63DFD5BF5AA6}" type="slidenum">
              <a:rPr lang="uk-UA" smtClean="0"/>
              <a:t>4</a:t>
            </a:fld>
            <a:endParaRPr lang="uk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65FAE05-6A01-4EE7-8CC1-BB9D121F3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1" y="202047"/>
            <a:ext cx="1192873" cy="124827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3EBA2BD-A8CD-47E9-BF5F-2EC367F4A286}"/>
              </a:ext>
            </a:extLst>
          </p:cNvPr>
          <p:cNvSpPr txBox="1"/>
          <p:nvPr/>
        </p:nvSpPr>
        <p:spPr>
          <a:xfrm>
            <a:off x="1735047" y="1558645"/>
            <a:ext cx="8721906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975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300" b="1" dirty="0">
                <a:solidFill>
                  <a:schemeClr val="tx2"/>
                </a:solidFill>
              </a:rPr>
              <a:t>2. </a:t>
            </a:r>
            <a:r>
              <a:rPr lang="ru-RU" sz="2300" b="1" dirty="0">
                <a:solidFill>
                  <a:schemeClr val="tx2"/>
                </a:solidFill>
              </a:rPr>
              <a:t>Н</a:t>
            </a:r>
            <a:r>
              <a:rPr lang="uk-UA" sz="2300" b="1" dirty="0" err="1">
                <a:solidFill>
                  <a:schemeClr val="tx2"/>
                </a:solidFill>
              </a:rPr>
              <a:t>абути</a:t>
            </a:r>
            <a:r>
              <a:rPr lang="uk-UA" sz="2300" b="1" dirty="0">
                <a:solidFill>
                  <a:schemeClr val="tx2"/>
                </a:solidFill>
              </a:rPr>
              <a:t> навички із основних  технології створення </a:t>
            </a:r>
            <a:r>
              <a:rPr lang="en-US" sz="2300" b="1" dirty="0">
                <a:solidFill>
                  <a:schemeClr val="tx2"/>
                </a:solidFill>
              </a:rPr>
              <a:t>web-</a:t>
            </a:r>
            <a:r>
              <a:rPr lang="uk-UA" sz="2300" b="1" dirty="0">
                <a:solidFill>
                  <a:schemeClr val="tx2"/>
                </a:solidFill>
              </a:rPr>
              <a:t>додатків, з використанням фреймворку </a:t>
            </a:r>
            <a:r>
              <a:rPr lang="en-US" sz="2300" b="1" dirty="0">
                <a:solidFill>
                  <a:schemeClr val="tx2"/>
                </a:solidFill>
              </a:rPr>
              <a:t>React</a:t>
            </a:r>
          </a:p>
        </p:txBody>
      </p:sp>
      <p:pic>
        <p:nvPicPr>
          <p:cNvPr id="3078" name="Picture 6" descr="Why Use React for Web Development in 2022 | Simform">
            <a:extLst>
              <a:ext uri="{FF2B5EF4-FFF2-40B4-BE49-F238E27FC236}">
                <a16:creationId xmlns:a16="http://schemas.microsoft.com/office/drawing/2014/main" id="{A645875F-004B-4C6C-A899-6F2CFBB02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1" y="2628396"/>
            <a:ext cx="11181806" cy="38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7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>
            <a:extLst>
              <a:ext uri="{FF2B5EF4-FFF2-40B4-BE49-F238E27FC236}">
                <a16:creationId xmlns:a16="http://schemas.microsoft.com/office/drawing/2014/main" id="{0690B71B-7A4E-4C03-A048-5ABCAD06315F}"/>
              </a:ext>
            </a:extLst>
          </p:cNvPr>
          <p:cNvSpPr txBox="1">
            <a:spLocks/>
          </p:cNvSpPr>
          <p:nvPr/>
        </p:nvSpPr>
        <p:spPr>
          <a:xfrm>
            <a:off x="1298165" y="673066"/>
            <a:ext cx="9769839" cy="443198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indent="539750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3200" b="1" dirty="0">
                <a:solidFill>
                  <a:schemeClr val="tx2"/>
                </a:solidFill>
              </a:rPr>
              <a:t>Завдання вивчення дисципліни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8B990DC-7C5B-4AD7-A1C6-79608C8608D7}"/>
              </a:ext>
            </a:extLst>
          </p:cNvPr>
          <p:cNvCxnSpPr/>
          <p:nvPr/>
        </p:nvCxnSpPr>
        <p:spPr>
          <a:xfrm>
            <a:off x="1748793" y="1116264"/>
            <a:ext cx="88163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92588EA-D522-4998-8438-A670E92C0CB6}"/>
              </a:ext>
            </a:extLst>
          </p:cNvPr>
          <p:cNvSpPr/>
          <p:nvPr/>
        </p:nvSpPr>
        <p:spPr>
          <a:xfrm>
            <a:off x="0" y="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1E5B924-153A-49CC-B1D2-5CD32B1D085A}"/>
              </a:ext>
            </a:extLst>
          </p:cNvPr>
          <p:cNvSpPr/>
          <p:nvPr/>
        </p:nvSpPr>
        <p:spPr>
          <a:xfrm>
            <a:off x="0" y="667800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88A7A-9E8D-48B5-8C0B-59C50482488B}"/>
              </a:ext>
            </a:extLst>
          </p:cNvPr>
          <p:cNvSpPr txBox="1"/>
          <p:nvPr/>
        </p:nvSpPr>
        <p:spPr>
          <a:xfrm>
            <a:off x="11553825" y="62865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083594-8324-4F7B-A649-E09F7CFCE2B6}" type="slidenum">
              <a:rPr lang="uk-UA" smtClean="0"/>
              <a:t>5</a:t>
            </a:fld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9C2BE8-D15B-4C3B-8D26-7BADF98E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1" y="202169"/>
            <a:ext cx="1239010" cy="1296552"/>
          </a:xfrm>
          <a:prstGeom prst="rect">
            <a:avLst/>
          </a:prstGeom>
        </p:spPr>
      </p:pic>
      <p:pic>
        <p:nvPicPr>
          <p:cNvPr id="4098" name="Picture 2" descr="Guide] Building Data Science Web Application with React, NodeJS, and MySQL  - Perth Ngarmtrakulchol">
            <a:extLst>
              <a:ext uri="{FF2B5EF4-FFF2-40B4-BE49-F238E27FC236}">
                <a16:creationId xmlns:a16="http://schemas.microsoft.com/office/drawing/2014/main" id="{7EF3743C-60C6-4CE7-B86A-E00ABC04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46" y="2456338"/>
            <a:ext cx="6372078" cy="383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FC078E-9715-413B-865D-AC90DB526939}"/>
              </a:ext>
            </a:extLst>
          </p:cNvPr>
          <p:cNvSpPr txBox="1"/>
          <p:nvPr/>
        </p:nvSpPr>
        <p:spPr>
          <a:xfrm>
            <a:off x="2199707" y="1291092"/>
            <a:ext cx="806196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300" b="1" dirty="0">
                <a:solidFill>
                  <a:schemeClr val="tx2"/>
                </a:solidFill>
              </a:rPr>
              <a:t>3</a:t>
            </a:r>
            <a:r>
              <a:rPr lang="en-US" sz="2300" b="1" dirty="0">
                <a:solidFill>
                  <a:schemeClr val="tx2"/>
                </a:solidFill>
              </a:rPr>
              <a:t>. </a:t>
            </a:r>
            <a:r>
              <a:rPr lang="ru-RU" sz="2300" b="1" dirty="0">
                <a:solidFill>
                  <a:schemeClr val="tx2"/>
                </a:solidFill>
              </a:rPr>
              <a:t>Н</a:t>
            </a:r>
            <a:r>
              <a:rPr lang="uk-UA" sz="2300" b="1" dirty="0" err="1">
                <a:solidFill>
                  <a:schemeClr val="tx2"/>
                </a:solidFill>
              </a:rPr>
              <a:t>абути</a:t>
            </a:r>
            <a:r>
              <a:rPr lang="uk-UA" sz="2300" b="1" dirty="0">
                <a:solidFill>
                  <a:schemeClr val="tx2"/>
                </a:solidFill>
              </a:rPr>
              <a:t> навички із основних принципів взаємодії </a:t>
            </a:r>
            <a:r>
              <a:rPr lang="uk-UA" sz="2300" b="1" dirty="0" err="1">
                <a:solidFill>
                  <a:schemeClr val="tx2"/>
                </a:solidFill>
              </a:rPr>
              <a:t>фреймворка</a:t>
            </a:r>
            <a:r>
              <a:rPr lang="uk-UA" sz="2300" b="1" dirty="0">
                <a:solidFill>
                  <a:schemeClr val="tx2"/>
                </a:solidFill>
              </a:rPr>
              <a:t> </a:t>
            </a:r>
            <a:r>
              <a:rPr lang="en-US" sz="2300" b="1" dirty="0">
                <a:solidFill>
                  <a:schemeClr val="tx2"/>
                </a:solidFill>
              </a:rPr>
              <a:t>React </a:t>
            </a:r>
            <a:r>
              <a:rPr lang="uk-UA" sz="2300" b="1" dirty="0">
                <a:solidFill>
                  <a:schemeClr val="tx2"/>
                </a:solidFill>
              </a:rPr>
              <a:t>із серверною компонентною </a:t>
            </a:r>
            <a:r>
              <a:rPr lang="en-US" sz="2300" b="1" dirty="0">
                <a:solidFill>
                  <a:schemeClr val="tx2"/>
                </a:solidFill>
              </a:rPr>
              <a:t>web-</a:t>
            </a:r>
            <a:r>
              <a:rPr lang="uk-UA" sz="2300" b="1" dirty="0">
                <a:solidFill>
                  <a:schemeClr val="tx2"/>
                </a:solidFill>
              </a:rPr>
              <a:t>сервісів та базами даних. </a:t>
            </a:r>
          </a:p>
        </p:txBody>
      </p:sp>
    </p:spTree>
    <p:extLst>
      <p:ext uri="{BB962C8B-B14F-4D97-AF65-F5344CB8AC3E}">
        <p14:creationId xmlns:p14="http://schemas.microsoft.com/office/powerpoint/2010/main" val="307327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>
            <a:extLst>
              <a:ext uri="{FF2B5EF4-FFF2-40B4-BE49-F238E27FC236}">
                <a16:creationId xmlns:a16="http://schemas.microsoft.com/office/drawing/2014/main" id="{0690B71B-7A4E-4C03-A048-5ABCAD06315F}"/>
              </a:ext>
            </a:extLst>
          </p:cNvPr>
          <p:cNvSpPr txBox="1">
            <a:spLocks/>
          </p:cNvSpPr>
          <p:nvPr/>
        </p:nvSpPr>
        <p:spPr>
          <a:xfrm>
            <a:off x="1298165" y="673066"/>
            <a:ext cx="9769839" cy="443198"/>
          </a:xfrm>
          <a:prstGeom prst="rect">
            <a:avLst/>
          </a:prstGeom>
          <a:effectLst>
            <a:outerShdw blurRad="38100" dist="25400" dir="5400000" algn="t" rotWithShape="0">
              <a:prstClr val="black">
                <a:alpha val="0"/>
              </a:prstClr>
            </a:outerShdw>
          </a:effectLst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indent="539750">
              <a:lnSpc>
                <a:spcPct val="90000"/>
              </a:lnSpc>
              <a:spcBef>
                <a:spcPct val="0"/>
              </a:spcBef>
              <a:defRPr/>
            </a:pPr>
            <a:r>
              <a:rPr lang="uk-UA" sz="3200" b="1" dirty="0">
                <a:solidFill>
                  <a:schemeClr val="tx2"/>
                </a:solidFill>
              </a:rPr>
              <a:t>Завдання вивчення дисципліни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8B990DC-7C5B-4AD7-A1C6-79608C8608D7}"/>
              </a:ext>
            </a:extLst>
          </p:cNvPr>
          <p:cNvCxnSpPr/>
          <p:nvPr/>
        </p:nvCxnSpPr>
        <p:spPr>
          <a:xfrm>
            <a:off x="1748793" y="1116264"/>
            <a:ext cx="881633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92588EA-D522-4998-8438-A670E92C0CB6}"/>
              </a:ext>
            </a:extLst>
          </p:cNvPr>
          <p:cNvSpPr/>
          <p:nvPr/>
        </p:nvSpPr>
        <p:spPr>
          <a:xfrm>
            <a:off x="0" y="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1E5B924-153A-49CC-B1D2-5CD32B1D085A}"/>
              </a:ext>
            </a:extLst>
          </p:cNvPr>
          <p:cNvSpPr/>
          <p:nvPr/>
        </p:nvSpPr>
        <p:spPr>
          <a:xfrm>
            <a:off x="0" y="6678000"/>
            <a:ext cx="12204000" cy="18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88A7A-9E8D-48B5-8C0B-59C50482488B}"/>
              </a:ext>
            </a:extLst>
          </p:cNvPr>
          <p:cNvSpPr txBox="1"/>
          <p:nvPr/>
        </p:nvSpPr>
        <p:spPr>
          <a:xfrm>
            <a:off x="11553825" y="628650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083594-8324-4F7B-A649-E09F7CFCE2B6}" type="slidenum">
              <a:rPr lang="uk-UA" smtClean="0"/>
              <a:t>6</a:t>
            </a:fld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9C2BE8-D15B-4C3B-8D26-7BADF98E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1" y="202169"/>
            <a:ext cx="1239010" cy="12965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FC078E-9715-413B-865D-AC90DB526939}"/>
              </a:ext>
            </a:extLst>
          </p:cNvPr>
          <p:cNvSpPr txBox="1"/>
          <p:nvPr/>
        </p:nvSpPr>
        <p:spPr>
          <a:xfrm>
            <a:off x="2199707" y="1291092"/>
            <a:ext cx="806196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300" b="1" dirty="0">
                <a:solidFill>
                  <a:schemeClr val="tx2"/>
                </a:solidFill>
              </a:rPr>
              <a:t>4</a:t>
            </a:r>
            <a:r>
              <a:rPr lang="en-US" sz="2300" b="1" dirty="0">
                <a:solidFill>
                  <a:schemeClr val="tx2"/>
                </a:solidFill>
              </a:rPr>
              <a:t>. </a:t>
            </a:r>
            <a:r>
              <a:rPr lang="uk-UA" sz="2300" b="1" dirty="0">
                <a:solidFill>
                  <a:schemeClr val="tx2"/>
                </a:solidFill>
              </a:rPr>
              <a:t>Ознайомитися із сучасними бібліотеками </a:t>
            </a:r>
            <a:r>
              <a:rPr lang="ru-RU" sz="2300" b="1" dirty="0">
                <a:solidFill>
                  <a:schemeClr val="tx2"/>
                </a:solidFill>
              </a:rPr>
              <a:t>для оп</a:t>
            </a:r>
            <a:r>
              <a:rPr lang="uk-UA" sz="2300" b="1" dirty="0" err="1">
                <a:solidFill>
                  <a:schemeClr val="tx2"/>
                </a:solidFill>
              </a:rPr>
              <a:t>тиміз</a:t>
            </a:r>
            <a:r>
              <a:rPr lang="ru-RU" sz="2300" b="1" dirty="0" err="1">
                <a:solidFill>
                  <a:schemeClr val="tx2"/>
                </a:solidFill>
              </a:rPr>
              <a:t>ації</a:t>
            </a:r>
            <a:r>
              <a:rPr lang="ru-RU" sz="2300" b="1" dirty="0">
                <a:solidFill>
                  <a:schemeClr val="tx2"/>
                </a:solidFill>
              </a:rPr>
              <a:t> і </a:t>
            </a:r>
            <a:r>
              <a:rPr lang="uk-UA" sz="2300" b="1" dirty="0">
                <a:solidFill>
                  <a:schemeClr val="tx2"/>
                </a:solidFill>
              </a:rPr>
              <a:t>підвищення ефективності розробки</a:t>
            </a:r>
            <a:r>
              <a:rPr lang="ru-RU" sz="2300" b="1" dirty="0">
                <a:solidFill>
                  <a:schemeClr val="tx2"/>
                </a:solidFill>
              </a:rPr>
              <a:t> </a:t>
            </a:r>
            <a:r>
              <a:rPr lang="en-US" sz="2300" b="1" dirty="0">
                <a:solidFill>
                  <a:schemeClr val="tx2"/>
                </a:solidFill>
              </a:rPr>
              <a:t>web-</a:t>
            </a:r>
            <a:r>
              <a:rPr lang="uk-UA" sz="2300" b="1" dirty="0">
                <a:solidFill>
                  <a:schemeClr val="tx2"/>
                </a:solidFill>
              </a:rPr>
              <a:t>сервісів і додатків на фреймворку </a:t>
            </a:r>
            <a:r>
              <a:rPr lang="en-US" sz="2300" b="1" dirty="0">
                <a:solidFill>
                  <a:schemeClr val="tx2"/>
                </a:solidFill>
              </a:rPr>
              <a:t>React</a:t>
            </a:r>
            <a:endParaRPr lang="uk-UA" sz="2300" b="1" dirty="0">
              <a:solidFill>
                <a:schemeClr val="tx2"/>
              </a:solidFill>
            </a:endParaRPr>
          </a:p>
        </p:txBody>
      </p:sp>
      <p:pic>
        <p:nvPicPr>
          <p:cNvPr id="7172" name="Picture 4" descr="What are the React Libraries you Must Know? - DEV Community 👩‍💻👨‍💻">
            <a:extLst>
              <a:ext uri="{FF2B5EF4-FFF2-40B4-BE49-F238E27FC236}">
                <a16:creationId xmlns:a16="http://schemas.microsoft.com/office/drawing/2014/main" id="{C8C91D34-0754-4490-BC60-29510670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24" y="2445254"/>
            <a:ext cx="7323493" cy="411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45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lticolor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123C3"/>
      </a:accent1>
      <a:accent2>
        <a:srgbClr val="0F9ED7"/>
      </a:accent2>
      <a:accent3>
        <a:srgbClr val="F19D05"/>
      </a:accent3>
      <a:accent4>
        <a:srgbClr val="BF3111"/>
      </a:accent4>
      <a:accent5>
        <a:srgbClr val="488C03"/>
      </a:accent5>
      <a:accent6>
        <a:srgbClr val="E7740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120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m9144</dc:creator>
  <cp:lastModifiedBy>CyberFan</cp:lastModifiedBy>
  <cp:revision>20</cp:revision>
  <dcterms:created xsi:type="dcterms:W3CDTF">2019-02-06T14:45:08Z</dcterms:created>
  <dcterms:modified xsi:type="dcterms:W3CDTF">2022-11-14T13:45:00Z</dcterms:modified>
</cp:coreProperties>
</file>