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azilik.media/iak-pratsiuiut-redaktsii-ukrainskykh-vyda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4735B-4FC8-4DDE-BC1B-34DAD464C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Редакції газети/журналу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CEFF3F-2D50-4DA9-A751-034E53E11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486" y="3602037"/>
            <a:ext cx="9469514" cy="2387599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/>
              <a:t>1. Структура </a:t>
            </a:r>
            <a:r>
              <a:rPr lang="ru-RU" sz="3800" dirty="0" err="1"/>
              <a:t>редакції</a:t>
            </a:r>
            <a:r>
              <a:rPr lang="ru-RU" sz="3800" dirty="0"/>
              <a:t> </a:t>
            </a:r>
            <a:r>
              <a:rPr lang="ru-RU" sz="3800" dirty="0" err="1"/>
              <a:t>періодичного</a:t>
            </a:r>
            <a:r>
              <a:rPr lang="ru-RU" sz="3800" dirty="0"/>
              <a:t> </a:t>
            </a:r>
            <a:r>
              <a:rPr lang="ru-RU" sz="3800" dirty="0" err="1"/>
              <a:t>друкованого</a:t>
            </a:r>
            <a:r>
              <a:rPr lang="ru-RU" sz="3800" dirty="0"/>
              <a:t> </a:t>
            </a:r>
            <a:r>
              <a:rPr lang="ru-RU" sz="3800" dirty="0" err="1"/>
              <a:t>видання</a:t>
            </a:r>
            <a:endParaRPr lang="ru-RU" sz="3800" dirty="0"/>
          </a:p>
          <a:p>
            <a:r>
              <a:rPr lang="ru-RU" sz="3800" dirty="0"/>
              <a:t>2. </a:t>
            </a:r>
            <a:r>
              <a:rPr lang="ru-RU" sz="3800" dirty="0" err="1"/>
              <a:t>Зміст</a:t>
            </a:r>
            <a:r>
              <a:rPr lang="ru-RU" sz="3800" dirty="0"/>
              <a:t> і </a:t>
            </a:r>
            <a:r>
              <a:rPr lang="ru-RU" sz="3800" dirty="0" err="1"/>
              <a:t>принципи</a:t>
            </a:r>
            <a:r>
              <a:rPr lang="ru-RU" sz="3800" dirty="0"/>
              <a:t> </a:t>
            </a:r>
            <a:r>
              <a:rPr lang="ru-RU" sz="3800" dirty="0" err="1"/>
              <a:t>співробітництва</a:t>
            </a:r>
            <a:r>
              <a:rPr lang="ru-RU" sz="3800" dirty="0"/>
              <a:t> </a:t>
            </a:r>
            <a:r>
              <a:rPr lang="ru-RU" sz="3800" dirty="0" err="1"/>
              <a:t>редакції</a:t>
            </a:r>
            <a:r>
              <a:rPr lang="ru-RU" sz="3800" dirty="0"/>
              <a:t> </a:t>
            </a:r>
            <a:r>
              <a:rPr lang="ru-RU" sz="3800" dirty="0" err="1"/>
              <a:t>газети</a:t>
            </a:r>
            <a:r>
              <a:rPr lang="ru-RU" sz="3800" dirty="0"/>
              <a:t>/журналу і </a:t>
            </a:r>
            <a:r>
              <a:rPr lang="ru-RU" sz="3800" dirty="0" err="1"/>
              <a:t>типографії</a:t>
            </a:r>
            <a:r>
              <a:rPr lang="ru-RU" sz="3800" dirty="0"/>
              <a:t>. </a:t>
            </a:r>
          </a:p>
          <a:p>
            <a:r>
              <a:rPr lang="ru-RU" sz="3800" dirty="0"/>
              <a:t>3. </a:t>
            </a:r>
            <a:r>
              <a:rPr lang="ru-RU" sz="3800" dirty="0" err="1"/>
              <a:t>Значення</a:t>
            </a:r>
            <a:r>
              <a:rPr lang="ru-RU" sz="3800" dirty="0"/>
              <a:t> понять «</a:t>
            </a:r>
            <a:r>
              <a:rPr lang="ru-RU" sz="3800" dirty="0" err="1"/>
              <a:t>преса</a:t>
            </a:r>
            <a:r>
              <a:rPr lang="ru-RU" sz="3800" dirty="0"/>
              <a:t>», «газета», «журнал», «</a:t>
            </a:r>
            <a:r>
              <a:rPr lang="ru-RU" sz="3800" dirty="0" err="1"/>
              <a:t>редакція</a:t>
            </a:r>
            <a:r>
              <a:rPr lang="ru-RU" sz="3800" dirty="0"/>
              <a:t>». </a:t>
            </a:r>
          </a:p>
          <a:p>
            <a:r>
              <a:rPr lang="ru-RU" sz="3800" dirty="0"/>
              <a:t>4. </a:t>
            </a:r>
            <a:r>
              <a:rPr lang="ru-RU" sz="3800" dirty="0" err="1"/>
              <a:t>Значення</a:t>
            </a:r>
            <a:r>
              <a:rPr lang="ru-RU" sz="3800" dirty="0"/>
              <a:t> </a:t>
            </a:r>
            <a:r>
              <a:rPr lang="ru-RU" sz="3800" dirty="0" err="1"/>
              <a:t>поліграфічних</a:t>
            </a:r>
            <a:r>
              <a:rPr lang="ru-RU" sz="3800" dirty="0"/>
              <a:t> </a:t>
            </a:r>
            <a:r>
              <a:rPr lang="ru-RU" sz="3800" dirty="0" err="1"/>
              <a:t>термінів</a:t>
            </a:r>
            <a:r>
              <a:rPr lang="ru-RU" sz="3800" dirty="0"/>
              <a:t> «</a:t>
            </a:r>
            <a:r>
              <a:rPr lang="ru-RU" sz="3800" dirty="0" err="1"/>
              <a:t>поліграфія</a:t>
            </a:r>
            <a:r>
              <a:rPr lang="ru-RU" sz="3800" dirty="0"/>
              <a:t>», «</a:t>
            </a:r>
            <a:r>
              <a:rPr lang="ru-RU" sz="3800" dirty="0" err="1"/>
              <a:t>типографія</a:t>
            </a:r>
            <a:r>
              <a:rPr lang="ru-RU" sz="3800" dirty="0"/>
              <a:t>», «</a:t>
            </a:r>
            <a:r>
              <a:rPr lang="ru-RU" sz="3800" dirty="0" err="1"/>
              <a:t>верстання</a:t>
            </a:r>
            <a:r>
              <a:rPr lang="ru-RU" sz="3800" dirty="0"/>
              <a:t>», «верстка», «</a:t>
            </a:r>
            <a:r>
              <a:rPr lang="ru-RU" sz="3800" dirty="0" err="1"/>
              <a:t>верстальник</a:t>
            </a:r>
            <a:r>
              <a:rPr lang="ru-RU" sz="3800" dirty="0"/>
              <a:t>», «</a:t>
            </a:r>
            <a:r>
              <a:rPr lang="ru-RU" sz="3800" dirty="0" err="1"/>
              <a:t>шпальта</a:t>
            </a:r>
            <a:r>
              <a:rPr lang="ru-RU" sz="3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5345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01186-0124-4E08-8F2E-C19168D2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r>
              <a:rPr lang="ru-RU" dirty="0" err="1"/>
              <a:t>редакції</a:t>
            </a:r>
            <a:r>
              <a:rPr lang="ru-RU" dirty="0"/>
              <a:t> </a:t>
            </a:r>
            <a:r>
              <a:rPr lang="ru-RU" dirty="0" err="1"/>
              <a:t>періодичного</a:t>
            </a:r>
            <a:r>
              <a:rPr lang="ru-RU" dirty="0"/>
              <a:t> </a:t>
            </a:r>
            <a:r>
              <a:rPr lang="ru-RU" dirty="0" err="1"/>
              <a:t>друкованого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4D582C-C5AA-44D5-8BDB-2A335F28DB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245" t="46025" r="52607" b="29089"/>
          <a:stretch/>
        </p:blipFill>
        <p:spPr>
          <a:xfrm>
            <a:off x="1597982" y="2097088"/>
            <a:ext cx="8425786" cy="3668897"/>
          </a:xfrm>
        </p:spPr>
      </p:pic>
    </p:spTree>
    <p:extLst>
      <p:ext uri="{BB962C8B-B14F-4D97-AF65-F5344CB8AC3E}">
        <p14:creationId xmlns:p14="http://schemas.microsoft.com/office/powerpoint/2010/main" val="342907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D5DAE-6581-4751-A384-F72FD829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приклад штатного </a:t>
            </a:r>
            <a:r>
              <a:rPr lang="ru-RU" dirty="0" err="1"/>
              <a:t>розкладу</a:t>
            </a:r>
            <a:r>
              <a:rPr lang="ru-RU" dirty="0"/>
              <a:t> </a:t>
            </a:r>
            <a:r>
              <a:rPr lang="ru-RU" dirty="0" err="1"/>
              <a:t>газетитиражем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примірників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F2FB22-0C21-4018-AE25-EFA9DF03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904BFE2-3BD5-41FD-A737-A2B87F9670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32259"/>
              </p:ext>
            </p:extLst>
          </p:nvPr>
        </p:nvGraphicFramePr>
        <p:xfrm>
          <a:off x="2891827" y="1819922"/>
          <a:ext cx="5035932" cy="489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4247923" imgH="6307671" progId="Word.Document.12">
                  <p:embed/>
                </p:oleObj>
              </mc:Choice>
              <mc:Fallback>
                <p:oleObj name="Document" r:id="rId3" imgW="4247923" imgH="6307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1827" y="1819922"/>
                        <a:ext cx="5035932" cy="4891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4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797D6-7DED-4006-86D7-954DF271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Редакційно-видавничий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39063-008D-42C6-8478-E2A6823D4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редакційна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endParaRPr lang="ru-RU" dirty="0"/>
          </a:p>
          <a:p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endParaRPr lang="ru-RU" dirty="0"/>
          </a:p>
          <a:p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endParaRPr lang="ru-RU" dirty="0"/>
          </a:p>
          <a:p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3244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9A319-3BEB-4485-B522-C4711A80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C2503-A17B-49F6-AE25-423A03565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40" y="1713390"/>
            <a:ext cx="10585772" cy="465189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</a:t>
            </a:r>
            <a:r>
              <a:rPr lang="ru-RU" dirty="0" err="1"/>
              <a:t>поліграфічного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розподілити</a:t>
            </a:r>
            <a:r>
              <a:rPr lang="ru-RU" dirty="0"/>
              <a:t> на 5 </a:t>
            </a:r>
            <a:r>
              <a:rPr lang="ru-RU" dirty="0" err="1"/>
              <a:t>груп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– </a:t>
            </a:r>
            <a:r>
              <a:rPr lang="ru-RU" dirty="0" err="1"/>
              <a:t>видання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випускає</a:t>
            </a:r>
            <a:r>
              <a:rPr lang="ru-RU" dirty="0"/>
              <a:t> </a:t>
            </a:r>
            <a:r>
              <a:rPr lang="ru-RU" dirty="0" err="1"/>
              <a:t>видавництво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слугує</a:t>
            </a:r>
            <a:r>
              <a:rPr lang="ru-RU" dirty="0"/>
              <a:t> в основному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етикетно-пакувальна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пакування</a:t>
            </a:r>
            <a:r>
              <a:rPr lang="ru-RU" dirty="0"/>
              <a:t> (</a:t>
            </a:r>
            <a:r>
              <a:rPr lang="ru-RU" dirty="0" err="1"/>
              <a:t>етикетки</a:t>
            </a:r>
            <a:r>
              <a:rPr lang="ru-RU" dirty="0"/>
              <a:t>, </a:t>
            </a:r>
            <a:r>
              <a:rPr lang="ru-RU" dirty="0" err="1"/>
              <a:t>обгортки</a:t>
            </a:r>
            <a:r>
              <a:rPr lang="ru-RU" dirty="0"/>
              <a:t>, коробки, паки);</a:t>
            </a:r>
          </a:p>
          <a:p>
            <a:r>
              <a:rPr lang="ru-RU" dirty="0"/>
              <a:t>3) </a:t>
            </a:r>
            <a:r>
              <a:rPr lang="ru-RU" dirty="0" err="1"/>
              <a:t>ділова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міністерств</a:t>
            </a:r>
            <a:r>
              <a:rPr lang="ru-RU" dirty="0"/>
              <a:t> і </a:t>
            </a:r>
            <a:r>
              <a:rPr lang="ru-RU" dirty="0" err="1"/>
              <a:t>відомств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(бланки </a:t>
            </a:r>
            <a:r>
              <a:rPr lang="ru-RU" dirty="0" err="1"/>
              <a:t>обміну</a:t>
            </a:r>
            <a:r>
              <a:rPr lang="ru-RU" dirty="0"/>
              <a:t> і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паспорти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і </a:t>
            </a:r>
            <a:r>
              <a:rPr lang="ru-RU" dirty="0" err="1"/>
              <a:t>устаткування</a:t>
            </a:r>
            <a:r>
              <a:rPr lang="ru-RU" dirty="0"/>
              <a:t>);</a:t>
            </a:r>
          </a:p>
          <a:p>
            <a:r>
              <a:rPr lang="ru-RU" dirty="0"/>
              <a:t>4)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міністерств</a:t>
            </a:r>
            <a:r>
              <a:rPr lang="ru-RU" dirty="0"/>
              <a:t> і </a:t>
            </a:r>
            <a:r>
              <a:rPr lang="ru-RU" dirty="0" err="1"/>
              <a:t>відомств</a:t>
            </a:r>
            <a:r>
              <a:rPr lang="ru-RU" dirty="0"/>
              <a:t> (</a:t>
            </a:r>
            <a:r>
              <a:rPr lang="ru-RU" dirty="0" err="1"/>
              <a:t>грошові</a:t>
            </a:r>
            <a:r>
              <a:rPr lang="ru-RU" dirty="0"/>
              <a:t> знаки, чеки, </a:t>
            </a:r>
            <a:r>
              <a:rPr lang="ru-RU" dirty="0" err="1"/>
              <a:t>поштові</a:t>
            </a:r>
            <a:r>
              <a:rPr lang="ru-RU" dirty="0"/>
              <a:t> марки, бланки </a:t>
            </a:r>
            <a:r>
              <a:rPr lang="ru-RU" dirty="0" err="1"/>
              <a:t>паспортів</a:t>
            </a:r>
            <a:r>
              <a:rPr lang="ru-RU" dirty="0"/>
              <a:t> і т. д.);</a:t>
            </a:r>
          </a:p>
          <a:p>
            <a:r>
              <a:rPr lang="ru-RU" dirty="0"/>
              <a:t>5) </a:t>
            </a:r>
            <a:r>
              <a:rPr lang="ru-RU" dirty="0" err="1"/>
              <a:t>вироби</a:t>
            </a:r>
            <a:r>
              <a:rPr lang="ru-RU" dirty="0"/>
              <a:t> і </a:t>
            </a:r>
            <a:r>
              <a:rPr lang="ru-RU" dirty="0" err="1"/>
              <a:t>напівфабрикати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народному </a:t>
            </a:r>
            <a:r>
              <a:rPr lang="ru-RU" dirty="0" err="1"/>
              <a:t>господарстві</a:t>
            </a:r>
            <a:r>
              <a:rPr lang="ru-RU" dirty="0"/>
              <a:t> (</a:t>
            </a:r>
            <a:r>
              <a:rPr lang="ru-RU" dirty="0" err="1"/>
              <a:t>шпалери</a:t>
            </a:r>
            <a:r>
              <a:rPr lang="ru-RU" dirty="0"/>
              <a:t>, </a:t>
            </a:r>
            <a:r>
              <a:rPr lang="ru-RU" dirty="0" err="1"/>
              <a:t>карти</a:t>
            </a:r>
            <a:r>
              <a:rPr lang="ru-RU" dirty="0"/>
              <a:t>, вклейки, </a:t>
            </a:r>
            <a:r>
              <a:rPr lang="ru-RU" dirty="0" err="1"/>
              <a:t>перевідні</a:t>
            </a:r>
            <a:r>
              <a:rPr lang="ru-RU" dirty="0"/>
              <a:t> картинки)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2509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D17DC-7973-4712-944C-6C7392D1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19127"/>
            <a:ext cx="9906000" cy="552726"/>
          </a:xfrm>
        </p:spPr>
        <p:txBody>
          <a:bodyPr>
            <a:normAutofit fontScale="90000"/>
          </a:bodyPr>
          <a:lstStyle/>
          <a:p>
            <a:r>
              <a:rPr lang="uk-UA" dirty="0"/>
              <a:t>Газети і журнали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FB0E7E-04A0-4087-A96A-AC5D46A4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9" y="1420427"/>
            <a:ext cx="4649783" cy="16529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Газета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друковане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цифрове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, яке в </a:t>
            </a:r>
            <a:r>
              <a:rPr lang="ru-RU" dirty="0" err="1"/>
              <a:t>хронологічному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тематичному</a:t>
            </a:r>
            <a:r>
              <a:rPr lang="ru-RU" dirty="0"/>
              <a:t> порядку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новини</a:t>
            </a:r>
            <a:r>
              <a:rPr lang="ru-RU" dirty="0"/>
              <a:t>, думки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часу.</a:t>
            </a:r>
            <a:endParaRPr lang="ru-UA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2FE8990-9965-4AC0-BD23-0E418EE9B8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55938" y="3073397"/>
            <a:ext cx="3826275" cy="3645456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3E0FC575-3E49-4255-A18E-E0636A80D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420426"/>
            <a:ext cx="4646602" cy="16529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Журнал - </a:t>
            </a:r>
            <a:r>
              <a:rPr lang="ru-RU" dirty="0" err="1"/>
              <a:t>періодичне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суспільно-політичних</a:t>
            </a:r>
            <a:r>
              <a:rPr lang="ru-RU" dirty="0"/>
              <a:t>, </a:t>
            </a:r>
            <a:r>
              <a:rPr lang="ru-RU" dirty="0" err="1"/>
              <a:t>наукових</a:t>
            </a:r>
            <a:r>
              <a:rPr lang="ru-RU" dirty="0"/>
              <a:t>, </a:t>
            </a:r>
            <a:r>
              <a:rPr lang="ru-RU" dirty="0" err="1"/>
              <a:t>виробничих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питань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літературно-художні</a:t>
            </a:r>
            <a:r>
              <a:rPr lang="ru-RU" dirty="0"/>
              <a:t> твори.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постійну</a:t>
            </a:r>
            <a:r>
              <a:rPr lang="ru-RU" dirty="0"/>
              <a:t> </a:t>
            </a:r>
            <a:r>
              <a:rPr lang="ru-RU" dirty="0" err="1"/>
              <a:t>рубрикацію</a:t>
            </a:r>
            <a:r>
              <a:rPr lang="ru-RU" dirty="0"/>
              <a:t>.</a:t>
            </a:r>
            <a:endParaRPr lang="ru-UA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9B16D269-F098-45AE-B84A-EB979611092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94411" y="3073397"/>
            <a:ext cx="4983624" cy="28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6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8F4E1-1EE0-4269-9AC4-1B684554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Редакція</a:t>
            </a:r>
            <a:endParaRPr lang="ru-UA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5C9CC2E-C05E-4D16-AC96-5E24F824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1. </a:t>
            </a:r>
            <a:r>
              <a:rPr lang="ru-RU" dirty="0" err="1"/>
              <a:t>Редакція</a:t>
            </a:r>
            <a:r>
              <a:rPr lang="ru-RU" dirty="0"/>
              <a:t> —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книги у </a:t>
            </a:r>
            <a:r>
              <a:rPr lang="ru-RU" dirty="0" err="1"/>
              <a:t>книгодрукуванні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як наклад, тип </a:t>
            </a:r>
            <a:r>
              <a:rPr lang="ru-RU" dirty="0" err="1"/>
              <a:t>обкладинки</a:t>
            </a:r>
            <a:r>
              <a:rPr lang="ru-RU" dirty="0"/>
              <a:t>, тип </a:t>
            </a:r>
            <a:r>
              <a:rPr lang="ru-RU" dirty="0" err="1"/>
              <a:t>паперу</a:t>
            </a:r>
            <a:r>
              <a:rPr lang="ru-RU" dirty="0"/>
              <a:t>, та </a:t>
            </a:r>
            <a:r>
              <a:rPr lang="ru-RU" dirty="0" err="1"/>
              <a:t>інше</a:t>
            </a:r>
            <a:r>
              <a:rPr lang="ru-RU" dirty="0"/>
              <a:t>. Так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випущеним</a:t>
            </a:r>
            <a:r>
              <a:rPr lang="ru-RU" dirty="0"/>
              <a:t> </a:t>
            </a:r>
            <a:r>
              <a:rPr lang="ru-RU" dirty="0" err="1"/>
              <a:t>обмеженим</a:t>
            </a:r>
            <a:r>
              <a:rPr lang="ru-RU" dirty="0"/>
              <a:t> накладом, без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допечатування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 «</a:t>
            </a:r>
            <a:r>
              <a:rPr lang="ru-RU" dirty="0" err="1"/>
              <a:t>відкрите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», тираж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попитом на книгу.</a:t>
            </a:r>
          </a:p>
          <a:p>
            <a:r>
              <a:rPr lang="ru-RU" dirty="0"/>
              <a:t>2. </a:t>
            </a:r>
            <a:r>
              <a:rPr lang="ru-RU" dirty="0" err="1"/>
              <a:t>Редакція</a:t>
            </a:r>
            <a:r>
              <a:rPr lang="ru-RU" dirty="0"/>
              <a:t> -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. </a:t>
            </a:r>
            <a:r>
              <a:rPr lang="en-US" dirty="0">
                <a:hlinkClick r:id="rId2"/>
              </a:rPr>
              <a:t>https://bazilik.media/iak-pratsiuiut-redaktsii-ukrainskykh-vydan/</a:t>
            </a:r>
            <a:endParaRPr lang="uk-UA" dirty="0"/>
          </a:p>
          <a:p>
            <a:r>
              <a:rPr lang="ru-RU" dirty="0" err="1"/>
              <a:t>Гра</a:t>
            </a:r>
            <a:r>
              <a:rPr lang="ru-RU" dirty="0"/>
              <a:t> створи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найгірше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- https://texty.org.ua/d/manipulator-game/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8472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78BC5-51D7-4254-B77A-9E58C6FA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1" y="618518"/>
            <a:ext cx="9183100" cy="1174771"/>
          </a:xfrm>
        </p:spPr>
        <p:txBody>
          <a:bodyPr>
            <a:normAutofit fontScale="90000"/>
          </a:bodyPr>
          <a:lstStyle/>
          <a:p>
            <a:r>
              <a:rPr lang="ru-RU" sz="2700" dirty="0" err="1"/>
              <a:t>Поліграфія</a:t>
            </a:r>
            <a:r>
              <a:rPr lang="ru-RU" sz="2700" dirty="0"/>
              <a:t> - </a:t>
            </a:r>
            <a:r>
              <a:rPr lang="ru-RU" sz="2700" dirty="0" err="1"/>
              <a:t>сукупність</a:t>
            </a:r>
            <a:r>
              <a:rPr lang="ru-RU" sz="2700" dirty="0"/>
              <a:t> </a:t>
            </a:r>
            <a:r>
              <a:rPr lang="ru-RU" sz="2700" dirty="0" err="1"/>
              <a:t>технічних</a:t>
            </a:r>
            <a:r>
              <a:rPr lang="ru-RU" sz="2700" dirty="0"/>
              <a:t> </a:t>
            </a:r>
            <a:r>
              <a:rPr lang="ru-RU" sz="2700" dirty="0" err="1"/>
              <a:t>засобів</a:t>
            </a:r>
            <a:r>
              <a:rPr lang="ru-RU" sz="2700" dirty="0"/>
              <a:t> </a:t>
            </a:r>
            <a:r>
              <a:rPr lang="ru-RU" sz="2700" dirty="0" err="1"/>
              <a:t>розмноження</a:t>
            </a:r>
            <a:r>
              <a:rPr lang="ru-RU" sz="2700" dirty="0"/>
              <a:t> </a:t>
            </a:r>
            <a:r>
              <a:rPr lang="ru-RU" sz="2700" dirty="0" err="1"/>
              <a:t>інформації</a:t>
            </a:r>
            <a:r>
              <a:rPr lang="ru-RU" sz="2700" dirty="0"/>
              <a:t> у </a:t>
            </a:r>
            <a:r>
              <a:rPr lang="ru-RU" sz="2700" dirty="0" err="1"/>
              <a:t>вигляді</a:t>
            </a:r>
            <a:r>
              <a:rPr lang="ru-RU" sz="2700" dirty="0"/>
              <a:t> </a:t>
            </a:r>
            <a:r>
              <a:rPr lang="ru-RU" sz="2700" dirty="0" err="1"/>
              <a:t>видань</a:t>
            </a:r>
            <a:r>
              <a:rPr lang="ru-RU" sz="2700" dirty="0"/>
              <a:t> і </a:t>
            </a:r>
            <a:r>
              <a:rPr lang="ru-RU" sz="2700" dirty="0" err="1"/>
              <a:t>друкованих</a:t>
            </a:r>
            <a:r>
              <a:rPr lang="ru-RU" sz="2700" dirty="0"/>
              <a:t> </a:t>
            </a:r>
            <a:r>
              <a:rPr lang="ru-RU" sz="2700" dirty="0" err="1"/>
              <a:t>виробів</a:t>
            </a:r>
            <a:r>
              <a:rPr lang="ru-RU" sz="2700" dirty="0"/>
              <a:t>, а </a:t>
            </a:r>
            <a:r>
              <a:rPr lang="ru-RU" sz="2700" dirty="0" err="1"/>
              <a:t>також</a:t>
            </a:r>
            <a:r>
              <a:rPr lang="ru-RU" sz="2700" dirty="0"/>
              <a:t> </a:t>
            </a:r>
            <a:r>
              <a:rPr lang="ru-RU" sz="2700" dirty="0" err="1"/>
              <a:t>поліграфією</a:t>
            </a:r>
            <a:r>
              <a:rPr lang="ru-RU" sz="2700" dirty="0"/>
              <a:t> </a:t>
            </a:r>
            <a:r>
              <a:rPr lang="ru-RU" sz="2700" dirty="0" err="1"/>
              <a:t>називають</a:t>
            </a:r>
            <a:r>
              <a:rPr lang="ru-RU" sz="2700" dirty="0"/>
              <a:t> </a:t>
            </a:r>
            <a:r>
              <a:rPr lang="ru-RU" sz="2700" dirty="0" err="1"/>
              <a:t>галузь</a:t>
            </a:r>
            <a:r>
              <a:rPr lang="ru-RU" sz="2700" dirty="0"/>
              <a:t> народного </a:t>
            </a:r>
            <a:r>
              <a:rPr lang="ru-RU" sz="2700" dirty="0" err="1"/>
              <a:t>господарства</a:t>
            </a:r>
            <a:r>
              <a:rPr lang="ru-RU" sz="2700" dirty="0"/>
              <a:t> – </a:t>
            </a:r>
            <a:r>
              <a:rPr lang="ru-RU" sz="2700" dirty="0" err="1"/>
              <a:t>поліграфічну</a:t>
            </a:r>
            <a:r>
              <a:rPr lang="ru-RU" sz="2700" dirty="0"/>
              <a:t> </a:t>
            </a:r>
            <a:r>
              <a:rPr lang="ru-RU" sz="2700" dirty="0" err="1"/>
              <a:t>промисловість</a:t>
            </a:r>
            <a:r>
              <a:rPr lang="ru-RU" dirty="0"/>
              <a:t>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0D8B9-CD47-45AA-94C1-1B549E1C1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Верстання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книжкових</a:t>
            </a:r>
            <a:r>
              <a:rPr lang="ru-RU" dirty="0"/>
              <a:t>, </a:t>
            </a:r>
            <a:r>
              <a:rPr lang="ru-RU" dirty="0" err="1"/>
              <a:t>жур­нальних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газетних</a:t>
            </a:r>
            <a:r>
              <a:rPr lang="ru-RU" dirty="0"/>
              <a:t> полос </a:t>
            </a:r>
            <a:r>
              <a:rPr lang="ru-RU" dirty="0" err="1"/>
              <a:t>визначеного</a:t>
            </a:r>
            <a:r>
              <a:rPr lang="ru-RU" dirty="0"/>
              <a:t> формату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підготовлених</a:t>
            </a:r>
            <a:r>
              <a:rPr lang="ru-RU" dirty="0"/>
              <a:t> основного і </a:t>
            </a:r>
            <a:r>
              <a:rPr lang="ru-RU" dirty="0" err="1"/>
              <a:t>додаткового</a:t>
            </a:r>
            <a:r>
              <a:rPr lang="ru-RU" dirty="0"/>
              <a:t> тексту, </a:t>
            </a:r>
            <a:r>
              <a:rPr lang="ru-RU" dirty="0" err="1"/>
              <a:t>таблиць</a:t>
            </a:r>
            <a:r>
              <a:rPr lang="ru-RU" dirty="0"/>
              <a:t>, </a:t>
            </a:r>
            <a:r>
              <a:rPr lang="ru-RU" dirty="0" err="1"/>
              <a:t>ілюстрацій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видавничої</a:t>
            </a:r>
            <a:r>
              <a:rPr lang="ru-RU" dirty="0"/>
              <a:t> </a:t>
            </a:r>
            <a:r>
              <a:rPr lang="ru-RU" dirty="0" err="1"/>
              <a:t>технологічної</a:t>
            </a:r>
            <a:r>
              <a:rPr lang="ru-RU" dirty="0"/>
              <a:t> </a:t>
            </a:r>
            <a:r>
              <a:rPr lang="ru-RU" dirty="0" err="1"/>
              <a:t>специфікації</a:t>
            </a:r>
            <a:r>
              <a:rPr lang="ru-RU" dirty="0"/>
              <a:t>. </a:t>
            </a:r>
          </a:p>
          <a:p>
            <a:r>
              <a:rPr lang="ru-RU" dirty="0"/>
              <a:t>Верстка -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книг, </a:t>
            </a:r>
            <a:r>
              <a:rPr lang="ru-RU" dirty="0" err="1"/>
              <a:t>журналів</a:t>
            </a:r>
            <a:r>
              <a:rPr lang="ru-RU" dirty="0"/>
              <a:t>, </a:t>
            </a:r>
            <a:r>
              <a:rPr lang="ru-RU" dirty="0" err="1"/>
              <a:t>газетних</a:t>
            </a:r>
            <a:r>
              <a:rPr lang="ru-RU" dirty="0"/>
              <a:t> </a:t>
            </a:r>
            <a:r>
              <a:rPr lang="ru-RU" dirty="0" err="1"/>
              <a:t>шпальт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поліграфії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web-сторінок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5464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167</TotalTime>
  <Words>445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Tw Cen MT</vt:lpstr>
      <vt:lpstr>Контур</vt:lpstr>
      <vt:lpstr>Документ Microsoft Word</vt:lpstr>
      <vt:lpstr>Редакції газети/журналу</vt:lpstr>
      <vt:lpstr>Структура редакції періодичного друкованого видання</vt:lpstr>
      <vt:lpstr>приклад штатного розкладу газетитиражем понад 100 тисяч примірників</vt:lpstr>
      <vt:lpstr>Редакційно-видавничий процес </vt:lpstr>
      <vt:lpstr>Видавнича продукція </vt:lpstr>
      <vt:lpstr>Газети і журнали</vt:lpstr>
      <vt:lpstr>Редакція</vt:lpstr>
      <vt:lpstr>Поліграфія - сукупність технічних засобів розмноження інформації у вигляді видань і друкованих виробів, а також поліграфією називають галузь народного господарства – поліграфічну промисловість.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Редакції газети/журналу</dc:title>
  <dc:creator>Людмила Чернявская</dc:creator>
  <cp:lastModifiedBy>Людмила Чернявская</cp:lastModifiedBy>
  <cp:revision>1</cp:revision>
  <dcterms:created xsi:type="dcterms:W3CDTF">2022-02-17T18:09:12Z</dcterms:created>
  <dcterms:modified xsi:type="dcterms:W3CDTF">2022-02-17T20:56:17Z</dcterms:modified>
</cp:coreProperties>
</file>