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30" r:id="rId4"/>
    <p:sldId id="338" r:id="rId5"/>
    <p:sldId id="355" r:id="rId6"/>
    <p:sldId id="331" r:id="rId7"/>
    <p:sldId id="339" r:id="rId8"/>
    <p:sldId id="340" r:id="rId9"/>
    <p:sldId id="341" r:id="rId10"/>
    <p:sldId id="342" r:id="rId11"/>
    <p:sldId id="356" r:id="rId12"/>
    <p:sldId id="343" r:id="rId13"/>
    <p:sldId id="357" r:id="rId14"/>
    <p:sldId id="332" r:id="rId15"/>
    <p:sldId id="353" r:id="rId16"/>
    <p:sldId id="354" r:id="rId17"/>
    <p:sldId id="358" r:id="rId18"/>
    <p:sldId id="359" r:id="rId19"/>
    <p:sldId id="344" r:id="rId20"/>
    <p:sldId id="333" r:id="rId21"/>
    <p:sldId id="345" r:id="rId22"/>
    <p:sldId id="346" r:id="rId23"/>
    <p:sldId id="347" r:id="rId24"/>
    <p:sldId id="362" r:id="rId25"/>
    <p:sldId id="363" r:id="rId26"/>
    <p:sldId id="364" r:id="rId27"/>
    <p:sldId id="334" r:id="rId28"/>
    <p:sldId id="360" r:id="rId29"/>
    <p:sldId id="361" r:id="rId30"/>
    <p:sldId id="335" r:id="rId31"/>
    <p:sldId id="348" r:id="rId32"/>
    <p:sldId id="336" r:id="rId33"/>
    <p:sldId id="349" r:id="rId34"/>
    <p:sldId id="337" r:id="rId35"/>
    <p:sldId id="350" r:id="rId36"/>
    <p:sldId id="351" r:id="rId37"/>
    <p:sldId id="365" r:id="rId38"/>
    <p:sldId id="366" r:id="rId39"/>
    <p:sldId id="367" r:id="rId40"/>
    <p:sldId id="329" r:id="rId4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7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7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7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65B68C6-5221-430D-83FC-E7E9A426300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65B68C6-5221-430D-83FC-E7E9A426300F}" type="slidenum">
              <a:rPr lang="ru-RU" sz="1400" b="0" strike="noStrike" spc="-1" smtClean="0">
                <a:latin typeface="Times New Roman"/>
              </a:rPr>
              <a:t>39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92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oU-lDXBZofM" TargetMode="External"/><Relationship Id="rId5" Type="http://schemas.openxmlformats.org/officeDocument/2006/relationships/hyperlink" Target="https://www.youtube.com/watch?v=rq18lAEjtgI" TargetMode="External"/><Relationship Id="rId4" Type="http://schemas.openxmlformats.org/officeDocument/2006/relationships/hyperlink" Target="https://www.youtube.com/watch?v=DUCqrze4Um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wdS3j0Tgbj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2"/>
          <p:cNvSpPr/>
          <p:nvPr/>
        </p:nvSpPr>
        <p:spPr>
          <a:xfrm>
            <a:off x="306720" y="616107"/>
            <a:ext cx="8427240" cy="24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80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Лекція</a:t>
            </a:r>
            <a:r>
              <a:rPr lang="ru-RU" sz="8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№ </a:t>
            </a:r>
            <a:r>
              <a:rPr lang="en-US" sz="8000" b="1" spc="-1" dirty="0">
                <a:solidFill>
                  <a:srgbClr val="0070C0"/>
                </a:solidFill>
                <a:latin typeface="Calibri"/>
                <a:ea typeface="DejaVu Sans"/>
              </a:rPr>
              <a:t>4</a:t>
            </a:r>
            <a:endParaRPr lang="ru-RU" sz="8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uk-UA" sz="6400" b="1" dirty="0" smtClean="0">
                <a:solidFill>
                  <a:srgbClr val="7030A0"/>
                </a:solidFill>
              </a:rPr>
              <a:t>Виділення </a:t>
            </a:r>
            <a:endParaRPr lang="en-US" sz="64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uk-UA" sz="6400" b="1" dirty="0" smtClean="0">
                <a:solidFill>
                  <a:srgbClr val="7030A0"/>
                </a:solidFill>
              </a:rPr>
              <a:t>і </a:t>
            </a:r>
            <a:r>
              <a:rPr lang="uk-UA" sz="6400" b="1" dirty="0">
                <a:solidFill>
                  <a:srgbClr val="7030A0"/>
                </a:solidFill>
              </a:rPr>
              <a:t>клонування </a:t>
            </a:r>
            <a:r>
              <a:rPr lang="uk-UA" sz="6400" b="1" dirty="0" smtClean="0">
                <a:solidFill>
                  <a:srgbClr val="7030A0"/>
                </a:solidFill>
              </a:rPr>
              <a:t>генів</a:t>
            </a:r>
            <a:endParaRPr lang="ru-RU" sz="85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6636326" y="4857840"/>
            <a:ext cx="2382983" cy="11168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lang="ru-RU" sz="20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Лектор: </a:t>
            </a:r>
            <a:endParaRPr lang="en-US" sz="2000" b="1" i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lang="ru-RU" sz="2000" b="1" i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к.б.н</a:t>
            </a:r>
            <a:r>
              <a:rPr lang="ru-RU" sz="20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доцент Литвиненко Р.О.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6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8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Потужний новий метод клонування може клонувати тисячі генів відразу | Футу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7" y="3205663"/>
            <a:ext cx="6387969" cy="25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10" y="515129"/>
            <a:ext cx="8478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Дослідження</a:t>
            </a:r>
            <a:r>
              <a:rPr lang="ru-RU" b="1" dirty="0">
                <a:latin typeface="Arial" panose="020B0604020202020204" pitchFamily="34" charset="0"/>
              </a:rPr>
              <a:t> Х. </a:t>
            </a:r>
            <a:r>
              <a:rPr lang="ru-RU" b="1" dirty="0" err="1">
                <a:latin typeface="Arial" panose="020B0604020202020204" pitchFamily="34" charset="0"/>
              </a:rPr>
              <a:t>Корани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згодом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повторені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іншими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вченими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Зокрема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К.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Ітакура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зі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співробітниками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в 1977 р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/>
              <a:t>синтезували</a:t>
            </a:r>
            <a:r>
              <a:rPr lang="ru-RU" b="1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соматостатину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/>
              <a:t>. </a:t>
            </a:r>
            <a:r>
              <a:rPr lang="ru-RU" b="1" dirty="0" err="1"/>
              <a:t>Невдовзі</a:t>
            </a:r>
            <a:r>
              <a:rPr lang="ru-RU" b="1" dirty="0"/>
              <a:t> до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розшифрували</a:t>
            </a:r>
            <a:r>
              <a:rPr lang="ru-RU" b="1" dirty="0" smtClean="0"/>
              <a:t> </a:t>
            </a:r>
            <a:r>
              <a:rPr lang="ru-RU" b="1" dirty="0" err="1"/>
              <a:t>амінокислотну</a:t>
            </a:r>
            <a:r>
              <a:rPr lang="ru-RU" b="1" dirty="0"/>
              <a:t> </a:t>
            </a:r>
            <a:r>
              <a:rPr lang="ru-RU" b="1" dirty="0" err="1"/>
              <a:t>послідовність</a:t>
            </a:r>
            <a:r>
              <a:rPr lang="ru-RU" b="1" dirty="0"/>
              <a:t> у </a:t>
            </a:r>
            <a:r>
              <a:rPr lang="ru-RU" b="1" dirty="0" err="1" smtClean="0"/>
              <a:t>поліпептидній</a:t>
            </a:r>
            <a:r>
              <a:rPr lang="ru-RU" b="1" dirty="0" smtClean="0"/>
              <a:t> </a:t>
            </a:r>
            <a:r>
              <a:rPr lang="ru-RU" b="1" dirty="0" err="1" smtClean="0"/>
              <a:t>молекулі</a:t>
            </a:r>
            <a:r>
              <a:rPr lang="ru-RU" b="1" dirty="0" smtClean="0"/>
              <a:t>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білка</a:t>
            </a:r>
            <a:r>
              <a:rPr lang="ru-RU" b="1" dirty="0"/>
              <a:t>. К. </a:t>
            </a:r>
            <a:r>
              <a:rPr lang="ru-RU" b="1" dirty="0" err="1"/>
              <a:t>Ітакура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співробітниками</a:t>
            </a:r>
            <a:r>
              <a:rPr lang="ru-RU" b="1" dirty="0"/>
              <a:t>, </a:t>
            </a:r>
            <a:r>
              <a:rPr lang="ru-RU" b="1" dirty="0" err="1" smtClean="0"/>
              <a:t>використав</a:t>
            </a:r>
            <a:r>
              <a:rPr lang="ru-RU" b="1" dirty="0" smtClean="0"/>
              <a:t> </a:t>
            </a:r>
            <a:r>
              <a:rPr lang="ru-RU" b="1" dirty="0" err="1" smtClean="0"/>
              <a:t>явище</a:t>
            </a:r>
            <a:r>
              <a:rPr lang="ru-RU" b="1" dirty="0" smtClean="0"/>
              <a:t> </a:t>
            </a:r>
            <a:r>
              <a:rPr lang="ru-RU" b="1" dirty="0" err="1" smtClean="0"/>
              <a:t>колінеарності</a:t>
            </a:r>
            <a:r>
              <a:rPr lang="ru-RU" b="1" dirty="0" smtClean="0"/>
              <a:t> (</a:t>
            </a:r>
            <a:r>
              <a:rPr lang="ru-RU" sz="1600" i="1" dirty="0" err="1"/>
              <a:t>послідовність</a:t>
            </a:r>
            <a:r>
              <a:rPr lang="ru-RU" sz="1600" i="1" dirty="0"/>
              <a:t> </a:t>
            </a:r>
            <a:r>
              <a:rPr lang="ru-RU" sz="1600" i="1" dirty="0" err="1"/>
              <a:t>кодонів</a:t>
            </a:r>
            <a:r>
              <a:rPr lang="ru-RU" sz="1600" i="1" dirty="0"/>
              <a:t> </a:t>
            </a:r>
            <a:r>
              <a:rPr lang="ru-RU" sz="1600" i="1" dirty="0" err="1"/>
              <a:t>нуклеотидів</a:t>
            </a:r>
            <a:r>
              <a:rPr lang="ru-RU" sz="1600" i="1" dirty="0"/>
              <a:t> точно </a:t>
            </a:r>
            <a:r>
              <a:rPr lang="ru-RU" sz="1600" i="1" dirty="0" err="1"/>
              <a:t>відповідає</a:t>
            </a:r>
            <a:r>
              <a:rPr lang="ru-RU" sz="1600" i="1" dirty="0"/>
              <a:t> </a:t>
            </a:r>
            <a:r>
              <a:rPr lang="ru-RU" sz="1600" i="1" dirty="0" err="1"/>
              <a:t>послідовності</a:t>
            </a:r>
            <a:r>
              <a:rPr lang="ru-RU" sz="1600" i="1" dirty="0"/>
              <a:t> </a:t>
            </a:r>
            <a:r>
              <a:rPr lang="ru-RU" sz="1600" i="1" dirty="0" smtClean="0"/>
              <a:t>АК </a:t>
            </a:r>
            <a:r>
              <a:rPr lang="ru-RU" sz="1600" i="1" dirty="0" err="1"/>
              <a:t>залишків</a:t>
            </a:r>
            <a:r>
              <a:rPr lang="ru-RU" sz="1600" i="1" dirty="0"/>
              <a:t> у </a:t>
            </a:r>
            <a:r>
              <a:rPr lang="ru-RU" sz="1600" i="1" dirty="0" err="1"/>
              <a:t>поліпептиді</a:t>
            </a:r>
            <a:r>
              <a:rPr lang="ru-RU" b="1" dirty="0" smtClean="0"/>
              <a:t>) </a:t>
            </a:r>
            <a:r>
              <a:rPr lang="ru-RU" b="1" dirty="0"/>
              <a:t>й </a:t>
            </a:r>
            <a:r>
              <a:rPr lang="ru-RU" b="1" dirty="0" err="1"/>
              <a:t>відтворив</a:t>
            </a:r>
            <a:r>
              <a:rPr lang="ru-RU" b="1" dirty="0"/>
              <a:t> </a:t>
            </a:r>
            <a:r>
              <a:rPr lang="ru-RU" b="1" dirty="0" err="1"/>
              <a:t>нуклеотидну</a:t>
            </a:r>
            <a:r>
              <a:rPr lang="ru-RU" b="1" dirty="0"/>
              <a:t> </a:t>
            </a:r>
            <a:r>
              <a:rPr lang="ru-RU" b="1" dirty="0" err="1" smtClean="0"/>
              <a:t>послідовність</a:t>
            </a:r>
            <a:r>
              <a:rPr lang="ru-RU" b="1" dirty="0" smtClean="0"/>
              <a:t> на </a:t>
            </a:r>
            <a:r>
              <a:rPr lang="ru-RU" b="1" dirty="0" err="1"/>
              <a:t>ділянці</a:t>
            </a:r>
            <a:r>
              <a:rPr lang="ru-RU" b="1" dirty="0"/>
              <a:t> ДНК </a:t>
            </a:r>
            <a:r>
              <a:rPr lang="ru-RU" b="1" dirty="0" err="1"/>
              <a:t>відповідного</a:t>
            </a:r>
            <a:r>
              <a:rPr lang="ru-RU" b="1" dirty="0"/>
              <a:t> гена. </a:t>
            </a:r>
            <a:endParaRPr lang="ru-RU" b="1" dirty="0" smtClean="0"/>
          </a:p>
          <a:p>
            <a:pPr algn="just"/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/>
              <a:t>ген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уведений</a:t>
            </a:r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рВР32-плазміду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геном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 Z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</a:t>
            </a:r>
            <a:r>
              <a:rPr lang="en-US" b="1" dirty="0"/>
              <a:t>, </a:t>
            </a:r>
            <a:r>
              <a:rPr lang="ru-RU" b="1" dirty="0" err="1"/>
              <a:t>котрий</a:t>
            </a:r>
            <a:r>
              <a:rPr lang="ru-RU" b="1" dirty="0"/>
              <a:t> </a:t>
            </a:r>
            <a:r>
              <a:rPr lang="ru-RU" b="1" dirty="0" err="1" smtClean="0"/>
              <a:t>індукує</a:t>
            </a:r>
            <a:r>
              <a:rPr lang="ru-RU" b="1" dirty="0" smtClean="0"/>
              <a:t> синтез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галактозидази</a:t>
            </a:r>
            <a:r>
              <a:rPr lang="ru-RU" b="1" dirty="0"/>
              <a:t>. </a:t>
            </a:r>
            <a:r>
              <a:rPr lang="ru-RU" b="1" dirty="0" err="1"/>
              <a:t>Це</a:t>
            </a:r>
            <a:r>
              <a:rPr lang="ru-RU" b="1" dirty="0"/>
              <a:t> дозволило </a:t>
            </a:r>
            <a:r>
              <a:rPr lang="ru-RU" b="1" dirty="0" err="1"/>
              <a:t>синтезованому</a:t>
            </a:r>
            <a:r>
              <a:rPr lang="ru-RU" b="1" dirty="0"/>
              <a:t> </a:t>
            </a:r>
            <a:r>
              <a:rPr lang="ru-RU" b="1" dirty="0" smtClean="0"/>
              <a:t>гену </a:t>
            </a:r>
            <a:r>
              <a:rPr lang="ru-RU" b="1" dirty="0" err="1" smtClean="0"/>
              <a:t>соматостатину</a:t>
            </a:r>
            <a:r>
              <a:rPr lang="ru-RU" b="1" dirty="0" smtClean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транскрибуватись</a:t>
            </a:r>
            <a:r>
              <a:rPr lang="ru-RU" b="1" dirty="0"/>
              <a:t> і </a:t>
            </a:r>
            <a:r>
              <a:rPr lang="ru-RU" b="1" dirty="0" err="1"/>
              <a:t>транслюватись</a:t>
            </a:r>
            <a:r>
              <a:rPr lang="ru-RU" b="1" dirty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контролем </a:t>
            </a:r>
            <a:r>
              <a:rPr lang="ru-RU" b="1" dirty="0" err="1"/>
              <a:t>регуляторної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</a:t>
            </a:r>
            <a:r>
              <a:rPr lang="en-US" b="1" dirty="0"/>
              <a:t>L</a:t>
            </a:r>
            <a:r>
              <a:rPr lang="ru-RU" b="1" dirty="0"/>
              <a:t>ас </a:t>
            </a:r>
            <a:r>
              <a:rPr lang="en-US" b="1" dirty="0"/>
              <a:t>Z-</a:t>
            </a:r>
            <a:r>
              <a:rPr lang="ru-RU" b="1" dirty="0"/>
              <a:t>гена, як </a:t>
            </a:r>
            <a:r>
              <a:rPr lang="ru-RU" b="1" dirty="0" err="1" smtClean="0"/>
              <a:t>кінцевого</a:t>
            </a:r>
            <a:r>
              <a:rPr lang="ru-RU" b="1" dirty="0" smtClean="0"/>
              <a:t> фрагмента </a:t>
            </a:r>
            <a:r>
              <a:rPr lang="ru-RU" b="1" dirty="0"/>
              <a:t>ферменту р-</a:t>
            </a:r>
            <a:r>
              <a:rPr lang="ru-RU" b="1" dirty="0" err="1"/>
              <a:t>галактозидази</a:t>
            </a:r>
            <a:r>
              <a:rPr lang="ru-RU" b="1" dirty="0"/>
              <a:t>. </a:t>
            </a:r>
            <a:r>
              <a:rPr lang="ru-RU" b="1" u="sng" dirty="0" err="1"/>
              <a:t>Однак</a:t>
            </a:r>
            <a:r>
              <a:rPr lang="ru-RU" b="1" u="sng" dirty="0"/>
              <a:t> </a:t>
            </a:r>
            <a:r>
              <a:rPr lang="ru-RU" b="1" u="sng" dirty="0" err="1" smtClean="0"/>
              <a:t>дослідники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передбачили</a:t>
            </a:r>
            <a:r>
              <a:rPr lang="ru-RU" b="1" u="sng" dirty="0" smtClean="0"/>
              <a:t> </a:t>
            </a:r>
            <a:r>
              <a:rPr lang="ru-RU" b="1" u="sng" dirty="0" err="1"/>
              <a:t>таку</a:t>
            </a:r>
            <a:r>
              <a:rPr lang="ru-RU" b="1" u="sng" dirty="0"/>
              <a:t> </a:t>
            </a:r>
            <a:r>
              <a:rPr lang="ru-RU" b="1" u="sng" dirty="0" err="1"/>
              <a:t>ситуацію</a:t>
            </a:r>
            <a:r>
              <a:rPr lang="ru-RU" b="1" u="sng" dirty="0"/>
              <a:t>, і в </a:t>
            </a:r>
            <a:r>
              <a:rPr lang="ru-RU" b="1" u="sng" dirty="0" err="1"/>
              <a:t>синтезованому</a:t>
            </a:r>
            <a:r>
              <a:rPr lang="ru-RU" b="1" u="sng" dirty="0"/>
              <a:t> </a:t>
            </a:r>
            <a:r>
              <a:rPr lang="ru-RU" b="1" u="sng" dirty="0" err="1"/>
              <a:t>гені</a:t>
            </a:r>
            <a:r>
              <a:rPr lang="ru-RU" b="1" u="sng" dirty="0"/>
              <a:t> </a:t>
            </a:r>
            <a:r>
              <a:rPr lang="ru-RU" b="1" u="sng" dirty="0" smtClean="0"/>
              <a:t>перед триплетом</a:t>
            </a:r>
            <a:r>
              <a:rPr lang="ru-RU" b="1" u="sng" dirty="0"/>
              <a:t>, </a:t>
            </a:r>
            <a:r>
              <a:rPr lang="ru-RU" b="1" u="sng" dirty="0" err="1"/>
              <a:t>який</a:t>
            </a:r>
            <a:r>
              <a:rPr lang="ru-RU" b="1" u="sng" dirty="0"/>
              <a:t> </a:t>
            </a:r>
            <a:r>
              <a:rPr lang="ru-RU" b="1" u="sng" dirty="0" err="1"/>
              <a:t>кодує</a:t>
            </a:r>
            <a:r>
              <a:rPr lang="ru-RU" b="1" u="sng" dirty="0"/>
              <a:t> першу </a:t>
            </a:r>
            <a:r>
              <a:rPr lang="ru-RU" b="1" u="sng" dirty="0" err="1"/>
              <a:t>амінокислоту</a:t>
            </a:r>
            <a:r>
              <a:rPr lang="ru-RU" b="1" u="sng" dirty="0"/>
              <a:t> </a:t>
            </a:r>
            <a:r>
              <a:rPr lang="ru-RU" b="1" u="sng" dirty="0" err="1"/>
              <a:t>аланін</a:t>
            </a:r>
            <a:r>
              <a:rPr lang="ru-RU" b="1" u="sng" dirty="0"/>
              <a:t> </a:t>
            </a:r>
            <a:r>
              <a:rPr lang="uk-UA" b="1" u="sng" dirty="0" smtClean="0"/>
              <a:t>в </a:t>
            </a:r>
            <a:r>
              <a:rPr lang="ru-RU" b="1" u="sng" dirty="0" err="1" smtClean="0"/>
              <a:t>поліпептиді</a:t>
            </a:r>
            <a:r>
              <a:rPr lang="ru-RU" b="1" u="sng" dirty="0" smtClean="0"/>
              <a:t> </a:t>
            </a:r>
            <a:r>
              <a:rPr lang="ru-RU" b="1" u="sng" dirty="0" err="1"/>
              <a:t>соматостатину</a:t>
            </a:r>
            <a:r>
              <a:rPr lang="ru-RU" b="1" u="sng" dirty="0"/>
              <a:t>, вони </a:t>
            </a:r>
            <a:r>
              <a:rPr lang="ru-RU" b="1" u="sng" dirty="0" err="1"/>
              <a:t>помістили</a:t>
            </a:r>
            <a:r>
              <a:rPr lang="ru-RU" b="1" u="sng" dirty="0"/>
              <a:t> триплет, </a:t>
            </a:r>
            <a:r>
              <a:rPr lang="ru-RU" b="1" u="sng" dirty="0" err="1" smtClean="0"/>
              <a:t>який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кодує</a:t>
            </a:r>
            <a:r>
              <a:rPr lang="ru-RU" b="1" u="sng" dirty="0" smtClean="0"/>
              <a:t> </a:t>
            </a:r>
            <a:r>
              <a:rPr lang="ru-RU" b="1" u="sng" dirty="0" err="1"/>
              <a:t>спочатку</a:t>
            </a:r>
            <a:r>
              <a:rPr lang="ru-RU" b="1" u="sng" dirty="0"/>
              <a:t> </a:t>
            </a:r>
            <a:r>
              <a:rPr lang="ru-RU" b="1" u="sng" dirty="0" err="1"/>
              <a:t>додаткову</a:t>
            </a:r>
            <a:r>
              <a:rPr lang="ru-RU" b="1" u="sng" dirty="0"/>
              <a:t> молекулу </a:t>
            </a:r>
            <a:r>
              <a:rPr lang="ru-RU" b="1" u="sng" dirty="0" err="1"/>
              <a:t>метіоніну</a:t>
            </a:r>
            <a:r>
              <a:rPr lang="ru-RU" b="1" dirty="0"/>
              <a:t>, а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 smtClean="0"/>
              <a:t>решту</a:t>
            </a:r>
            <a:r>
              <a:rPr lang="ru-RU" b="1" dirty="0" smtClean="0"/>
              <a:t> </a:t>
            </a:r>
            <a:r>
              <a:rPr lang="ru-RU" b="1" dirty="0" err="1" smtClean="0"/>
              <a:t>амінокислотних</a:t>
            </a:r>
            <a:r>
              <a:rPr lang="ru-RU" b="1" dirty="0" smtClean="0"/>
              <a:t> </a:t>
            </a:r>
            <a:r>
              <a:rPr lang="ru-RU" b="1" dirty="0" err="1"/>
              <a:t>послідовностей</a:t>
            </a:r>
            <a:r>
              <a:rPr lang="ru-RU" b="1" dirty="0"/>
              <a:t> </a:t>
            </a:r>
            <a:r>
              <a:rPr lang="ru-RU" b="1" dirty="0" err="1"/>
              <a:t>соматостатину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dirty="0" smtClean="0"/>
              <a:t>І </a:t>
            </a:r>
            <a:r>
              <a:rPr lang="ru-RU" b="1" dirty="0" err="1" smtClean="0"/>
              <a:t>хоча</a:t>
            </a:r>
            <a:r>
              <a:rPr lang="ru-RU" b="1" dirty="0" smtClean="0"/>
              <a:t> </a:t>
            </a:r>
            <a:r>
              <a:rPr lang="ru-RU" b="1" dirty="0" err="1" smtClean="0"/>
              <a:t>синтезований</a:t>
            </a:r>
            <a:r>
              <a:rPr lang="ru-RU" b="1" dirty="0" smtClean="0"/>
              <a:t> </a:t>
            </a:r>
            <a:r>
              <a:rPr lang="ru-RU" b="1" dirty="0" err="1"/>
              <a:t>поліпептид</a:t>
            </a:r>
            <a:r>
              <a:rPr lang="ru-RU" b="1" dirty="0"/>
              <a:t> </a:t>
            </a:r>
            <a:r>
              <a:rPr lang="ru-RU" b="1" dirty="0" err="1"/>
              <a:t>містив</a:t>
            </a:r>
            <a:r>
              <a:rPr lang="ru-RU" b="1" dirty="0"/>
              <a:t> у </a:t>
            </a:r>
            <a:r>
              <a:rPr lang="ru-RU" b="1" dirty="0" err="1"/>
              <a:t>собі</a:t>
            </a:r>
            <a:r>
              <a:rPr lang="ru-RU" b="1" dirty="0"/>
              <a:t> і </a:t>
            </a:r>
            <a:r>
              <a:rPr lang="ru-RU" b="1" dirty="0" smtClean="0"/>
              <a:t>молекулу </a:t>
            </a:r>
            <a:r>
              <a:rPr lang="ru-RU" b="1" dirty="0" err="1" smtClean="0"/>
              <a:t>галактозидази</a:t>
            </a:r>
            <a:r>
              <a:rPr lang="ru-RU" b="1" dirty="0" smtClean="0"/>
              <a:t> </a:t>
            </a:r>
            <a:r>
              <a:rPr lang="ru-RU" b="1" dirty="0"/>
              <a:t>й молекулу </a:t>
            </a:r>
            <a:r>
              <a:rPr lang="ru-RU" b="1" dirty="0" err="1"/>
              <a:t>соматостатину</a:t>
            </a:r>
            <a:r>
              <a:rPr lang="ru-RU" b="1" dirty="0"/>
              <a:t>,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розрізали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точці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локалізації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метіоніну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ціаногенброміду</a:t>
            </a:r>
            <a:r>
              <a:rPr lang="ru-RU" b="1" dirty="0"/>
              <a:t> </a:t>
            </a:r>
            <a:r>
              <a:rPr lang="ru-RU" b="1" dirty="0" smtClean="0"/>
              <a:t>й </a:t>
            </a:r>
            <a:r>
              <a:rPr lang="ru-RU" b="1" dirty="0" err="1" smtClean="0"/>
              <a:t>розділили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окремі</a:t>
            </a:r>
            <a:r>
              <a:rPr lang="ru-RU" b="1" dirty="0"/>
              <a:t> </a:t>
            </a:r>
            <a:r>
              <a:rPr lang="ru-RU" b="1" dirty="0" err="1"/>
              <a:t>фракції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77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ія до уроку: &quot;Генна і клітинна інженері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0" y="803565"/>
            <a:ext cx="890889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169822"/>
            <a:ext cx="86590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Молекула </a:t>
            </a:r>
            <a:r>
              <a:rPr lang="ru-RU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соматостатину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невеликого </a:t>
            </a:r>
            <a:r>
              <a:rPr lang="ru-RU" sz="1600" b="1" dirty="0" err="1">
                <a:latin typeface="Arial" panose="020B0604020202020204" pitchFamily="34" charset="0"/>
              </a:rPr>
              <a:t>розміру</a:t>
            </a:r>
            <a:r>
              <a:rPr lang="ru-RU" sz="1600" b="1" dirty="0">
                <a:latin typeface="Arial" panose="020B0604020202020204" pitchFamily="34" charset="0"/>
              </a:rPr>
              <a:t>: вона </a:t>
            </a:r>
            <a:r>
              <a:rPr lang="ru-RU" sz="1600" b="1" dirty="0" err="1">
                <a:latin typeface="Arial" panose="020B0604020202020204" pitchFamily="34" charset="0"/>
              </a:rPr>
              <a:t>складається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із</a:t>
            </a:r>
            <a:r>
              <a:rPr lang="ru-RU" sz="1600" b="1" dirty="0">
                <a:latin typeface="Arial" panose="020B0604020202020204" pitchFamily="34" charset="0"/>
              </a:rPr>
              <a:t> 14 </a:t>
            </a:r>
            <a:r>
              <a:rPr lang="ru-RU" sz="1600" b="1" dirty="0" err="1" smtClean="0">
                <a:latin typeface="Arial" panose="020B0604020202020204" pitchFamily="34" charset="0"/>
              </a:rPr>
              <a:t>амінокислотних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залишків</a:t>
            </a:r>
            <a:r>
              <a:rPr lang="ru-RU" sz="1600" b="1" dirty="0">
                <a:latin typeface="Arial" panose="020B0604020202020204" pitchFamily="34" charset="0"/>
              </a:rPr>
              <a:t>. </a:t>
            </a:r>
            <a:r>
              <a:rPr lang="ru-RU" sz="1600" b="1" dirty="0" err="1">
                <a:latin typeface="Arial" panose="020B0604020202020204" pitchFamily="34" charset="0"/>
              </a:rPr>
              <a:t>Це</a:t>
            </a:r>
            <a:r>
              <a:rPr lang="ru-RU" sz="1600" b="1" dirty="0">
                <a:latin typeface="Arial" panose="020B0604020202020204" pitchFamily="34" charset="0"/>
              </a:rPr>
              <a:t> гормон, </a:t>
            </a:r>
            <a:r>
              <a:rPr lang="ru-RU" sz="1600" b="1" dirty="0" err="1">
                <a:latin typeface="Arial" panose="020B0604020202020204" pitchFamily="34" charset="0"/>
              </a:rPr>
              <a:t>який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виконує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функцію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регулювання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виходу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в кров </a:t>
            </a:r>
            <a:r>
              <a:rPr lang="ru-RU" sz="1600" b="1" dirty="0" err="1">
                <a:latin typeface="Arial" panose="020B0604020202020204" pitchFamily="34" charset="0"/>
              </a:rPr>
              <a:t>інсуліну</a:t>
            </a:r>
            <a:r>
              <a:rPr lang="ru-RU" sz="1600" b="1" dirty="0">
                <a:latin typeface="Arial" panose="020B0604020202020204" pitchFamily="34" charset="0"/>
              </a:rPr>
              <a:t> та гормону росту. </a:t>
            </a:r>
            <a:r>
              <a:rPr lang="ru-RU" sz="1600" b="1" dirty="0" err="1">
                <a:latin typeface="Arial" panose="020B0604020202020204" pitchFamily="34" charset="0"/>
              </a:rPr>
              <a:t>Він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синтезується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у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малих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кількостях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клітинами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гіпоталамуса</a:t>
            </a:r>
            <a:r>
              <a:rPr lang="ru-RU" sz="1600" b="1" dirty="0">
                <a:latin typeface="Arial" panose="020B0604020202020204" pitchFamily="34" charset="0"/>
              </a:rPr>
              <a:t>. </a:t>
            </a:r>
            <a:r>
              <a:rPr lang="ru-RU" sz="1600" b="1" dirty="0" err="1" smtClean="0">
                <a:latin typeface="Arial" panose="020B0604020202020204" pitchFamily="34" charset="0"/>
              </a:rPr>
              <a:t>Розмноживши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бактерії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із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трансдукованим</a:t>
            </a:r>
            <a:r>
              <a:rPr lang="ru-RU" sz="1600" b="1" dirty="0">
                <a:latin typeface="Arial" panose="020B0604020202020204" pitchFamily="34" charset="0"/>
              </a:rPr>
              <a:t> геном, </a:t>
            </a:r>
            <a:r>
              <a:rPr lang="ru-RU" sz="1600" b="1" dirty="0" err="1">
                <a:latin typeface="Arial" panose="020B0604020202020204" pitchFamily="34" charset="0"/>
              </a:rPr>
              <a:t>дослідники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виділили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середовища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культури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даного</a:t>
            </a:r>
            <a:r>
              <a:rPr lang="ru-RU" sz="1600" b="1" dirty="0">
                <a:latin typeface="Arial" panose="020B0604020202020204" pitchFamily="34" charset="0"/>
              </a:rPr>
              <a:t> клону 5 мг </a:t>
            </a:r>
            <a:r>
              <a:rPr lang="ru-RU" sz="1600" b="1" dirty="0" err="1">
                <a:latin typeface="Arial" panose="020B0604020202020204" pitchFamily="34" charset="0"/>
              </a:rPr>
              <a:t>соматостатину</a:t>
            </a:r>
            <a:r>
              <a:rPr lang="ru-RU" sz="1600" b="1" dirty="0">
                <a:latin typeface="Arial" panose="020B0604020202020204" pitchFamily="34" charset="0"/>
              </a:rPr>
              <a:t>. (</a:t>
            </a:r>
            <a:r>
              <a:rPr lang="ru-RU" sz="1600" b="1" dirty="0" smtClean="0">
                <a:latin typeface="Arial" panose="020B0604020202020204" pitchFamily="34" charset="0"/>
              </a:rPr>
              <a:t>для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довідки</a:t>
            </a:r>
            <a:r>
              <a:rPr lang="ru-RU" sz="1600" b="1" dirty="0">
                <a:latin typeface="Arial" panose="020B0604020202020204" pitchFamily="34" charset="0"/>
              </a:rPr>
              <a:t>: </a:t>
            </a:r>
            <a:r>
              <a:rPr lang="ru-RU" sz="1600" b="1" dirty="0" err="1">
                <a:latin typeface="Arial" panose="020B0604020202020204" pitchFamily="34" charset="0"/>
              </a:rPr>
              <a:t>щоб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виділити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таку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кількість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цього</a:t>
            </a:r>
            <a:r>
              <a:rPr lang="ru-RU" sz="1600" b="1" dirty="0">
                <a:latin typeface="Arial" panose="020B0604020202020204" pitchFamily="34" charset="0"/>
              </a:rPr>
              <a:t> гормону </a:t>
            </a:r>
            <a:r>
              <a:rPr lang="ru-RU" sz="1600" b="1" dirty="0" smtClean="0">
                <a:latin typeface="Arial" panose="020B0604020202020204" pitchFamily="34" charset="0"/>
              </a:rPr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гіпоталамусів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овець</a:t>
            </a:r>
            <a:r>
              <a:rPr lang="ru-RU" sz="1600" b="1" dirty="0">
                <a:latin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</a:rPr>
              <a:t>потрібно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було</a:t>
            </a:r>
            <a:r>
              <a:rPr lang="ru-RU" sz="1600" b="1" dirty="0">
                <a:latin typeface="Arial" panose="020B0604020202020204" pitchFamily="34" charset="0"/>
              </a:rPr>
              <a:t> б </a:t>
            </a:r>
            <a:r>
              <a:rPr lang="ru-RU" sz="1600" b="1" dirty="0" err="1">
                <a:latin typeface="Arial" panose="020B0604020202020204" pitchFamily="34" charset="0"/>
              </a:rPr>
              <a:t>використати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мозок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500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000 </a:t>
            </a:r>
            <a:r>
              <a:rPr lang="ru-RU" sz="1600" b="1" dirty="0" err="1">
                <a:latin typeface="Arial" panose="020B0604020202020204" pitchFamily="34" charset="0"/>
              </a:rPr>
              <a:t>тварин</a:t>
            </a:r>
            <a:r>
              <a:rPr lang="ru-RU" sz="1600" b="1" dirty="0" smtClean="0">
                <a:latin typeface="Arial" panose="020B0604020202020204" pitchFamily="34" charset="0"/>
              </a:rPr>
              <a:t>).</a:t>
            </a:r>
            <a:r>
              <a:rPr lang="ru-RU" sz="1600" b="1" dirty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Отже</a:t>
            </a:r>
            <a:r>
              <a:rPr lang="ru-RU" sz="1600" b="1" dirty="0">
                <a:latin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</a:rPr>
              <a:t>синтезований</a:t>
            </a:r>
            <a:r>
              <a:rPr lang="ru-RU" sz="1600" b="1" dirty="0">
                <a:latin typeface="Arial" panose="020B0604020202020204" pitchFamily="34" charset="0"/>
              </a:rPr>
              <a:t> ген </a:t>
            </a:r>
            <a:r>
              <a:rPr lang="ru-RU" sz="1600" b="1" dirty="0" err="1">
                <a:latin typeface="Arial" panose="020B0604020202020204" pitchFamily="34" charset="0"/>
              </a:rPr>
              <a:t>соматостатину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людини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почав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працювати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і </a:t>
            </a:r>
            <a:r>
              <a:rPr lang="ru-RU" sz="1600" b="1" dirty="0" err="1">
                <a:latin typeface="Arial" panose="020B0604020202020204" pitchFamily="34" charset="0"/>
              </a:rPr>
              <a:t>синтезувати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цей</a:t>
            </a:r>
            <a:r>
              <a:rPr lang="ru-RU" sz="1600" b="1" dirty="0">
                <a:latin typeface="Arial" panose="020B0604020202020204" pitchFamily="34" charset="0"/>
              </a:rPr>
              <a:t> гормон у </a:t>
            </a:r>
            <a:r>
              <a:rPr lang="ru-RU" sz="1600" b="1" dirty="0" err="1">
                <a:latin typeface="Arial" panose="020B0604020202020204" pitchFamily="34" charset="0"/>
              </a:rPr>
              <a:t>клітинах</a:t>
            </a:r>
            <a:r>
              <a:rPr lang="ru-RU" sz="1600" b="1" dirty="0">
                <a:latin typeface="Arial" panose="020B0604020202020204" pitchFamily="34" charset="0"/>
              </a:rPr>
              <a:t> Е. </a:t>
            </a:r>
            <a:r>
              <a:rPr lang="en-US" sz="1600" b="1" dirty="0" smtClean="0">
                <a:latin typeface="Arial" panose="020B0604020202020204" pitchFamily="34" charset="0"/>
              </a:rPr>
              <a:t>coli.</a:t>
            </a:r>
            <a:r>
              <a:rPr lang="uk-UA" sz="1600" b="1" dirty="0" smtClean="0"/>
              <a:t> </a:t>
            </a:r>
          </a:p>
          <a:p>
            <a:pPr algn="just"/>
            <a:r>
              <a:rPr lang="ru-RU" sz="1600" b="1" dirty="0" err="1" smtClean="0">
                <a:latin typeface="Arial" panose="020B0604020202020204" pitchFamily="34" charset="0"/>
              </a:rPr>
              <a:t>Аналогічна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робота з </a:t>
            </a:r>
            <a:r>
              <a:rPr lang="ru-RU" sz="1600" b="1" dirty="0" err="1">
                <a:latin typeface="Arial" panose="020B0604020202020204" pitchFamily="34" charset="0"/>
              </a:rPr>
              <a:t>хімічного</a:t>
            </a:r>
            <a:r>
              <a:rPr lang="ru-RU" sz="1600" b="1" dirty="0">
                <a:latin typeface="Arial" panose="020B0604020202020204" pitchFamily="34" charset="0"/>
              </a:rPr>
              <a:t> синтезу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гена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інсуліну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і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err="1">
                <a:latin typeface="Arial" panose="020B0604020202020204" pitchFamily="34" charset="0"/>
              </a:rPr>
              <a:t>вкорінювання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його</a:t>
            </a:r>
            <a:r>
              <a:rPr lang="ru-RU" sz="1600" b="1" dirty="0">
                <a:latin typeface="Arial" panose="020B0604020202020204" pitchFamily="34" charset="0"/>
              </a:rPr>
              <a:t> в геном </a:t>
            </a:r>
            <a:r>
              <a:rPr lang="ru-RU" sz="1600" b="1" dirty="0" err="1">
                <a:latin typeface="Arial" panose="020B0604020202020204" pitchFamily="34" charset="0"/>
              </a:rPr>
              <a:t>кишкової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палички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була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виконана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в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1979 </a:t>
            </a:r>
            <a:r>
              <a:rPr lang="ru-RU" sz="1600" b="1" dirty="0">
                <a:latin typeface="Arial" panose="020B0604020202020204" pitchFamily="34" charset="0"/>
              </a:rPr>
              <a:t>р. Д. </a:t>
            </a:r>
            <a:r>
              <a:rPr lang="ru-RU" sz="1600" b="1" dirty="0" err="1">
                <a:latin typeface="Arial" panose="020B0604020202020204" pitchFamily="34" charset="0"/>
              </a:rPr>
              <a:t>Гойделем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зі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співробітниками</a:t>
            </a:r>
            <a:r>
              <a:rPr lang="ru-RU" sz="1600" b="1" dirty="0">
                <a:latin typeface="Arial" panose="020B0604020202020204" pitchFamily="34" charset="0"/>
              </a:rPr>
              <a:t>.</a:t>
            </a:r>
            <a:endParaRPr lang="ru-RU" b="1" dirty="0"/>
          </a:p>
        </p:txBody>
      </p:sp>
      <p:pic>
        <p:nvPicPr>
          <p:cNvPr id="14342" name="Picture 6" descr="http://www.tryphonov.ru/tryphonov2/pic2/smts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4937"/>
          <a:stretch/>
        </p:blipFill>
        <p:spPr bwMode="auto">
          <a:xfrm>
            <a:off x="2909454" y="2979244"/>
            <a:ext cx="6109855" cy="30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Гормон рост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3315510"/>
            <a:ext cx="26098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541" y="6122358"/>
            <a:ext cx="7822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https://www.youtube.com/watch?v=y4AMgE6B5jI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3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Инсулин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5" y="5614870"/>
            <a:ext cx="1091333" cy="11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Recombinant Human Insulin Production: Overview, History &amp; the advances in  diabetes management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51114"/>
            <a:ext cx="8831966" cy="53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9746" y="5680112"/>
            <a:ext cx="6867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sz="2000" b="1" dirty="0" smtClean="0">
                <a:solidFill>
                  <a:srgbClr val="FF0000"/>
                </a:solidFill>
                <a:hlinkClick r:id="rId4"/>
              </a:rPr>
              <a:t>www.youtube.com/watch?v=DUCqrze4UmE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5"/>
              </a:rPr>
              <a:t>https://</a:t>
            </a:r>
            <a:r>
              <a:rPr lang="en-US" sz="2000" b="1" dirty="0" smtClean="0">
                <a:solidFill>
                  <a:srgbClr val="FF0000"/>
                </a:solidFill>
                <a:hlinkClick r:id="rId5"/>
              </a:rPr>
              <a:t>www.youtube.com/watch?v=rq18lAEjtgI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hlinkClick r:id="rId6"/>
              </a:rPr>
              <a:t>https://</a:t>
            </a:r>
            <a:r>
              <a:rPr lang="en-US" sz="2000" b="1" dirty="0" smtClean="0">
                <a:solidFill>
                  <a:srgbClr val="FF0000"/>
                </a:solidFill>
                <a:hlinkClick r:id="rId6"/>
              </a:rPr>
              <a:t>www.youtube.com/watch?v=oU-lDXBZofM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endParaRPr lang="uk-UA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3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95883" y="171763"/>
            <a:ext cx="8629461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buClr>
                <a:srgbClr val="000000"/>
              </a:buClr>
              <a:buFont typeface="Wingdings" charset="2"/>
              <a:buChar char=""/>
            </a:pPr>
            <a:r>
              <a:rPr lang="ru-RU" sz="3200" b="1" dirty="0" err="1" smtClean="0">
                <a:solidFill>
                  <a:srgbClr val="FF0000"/>
                </a:solidFill>
              </a:rPr>
              <a:t>Методи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секвенування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ДНК. </a:t>
            </a:r>
            <a:r>
              <a:rPr lang="ru-RU" sz="3200" b="1" dirty="0" err="1">
                <a:solidFill>
                  <a:srgbClr val="FF0000"/>
                </a:solidFill>
              </a:rPr>
              <a:t>Ферментативний</a:t>
            </a:r>
            <a:r>
              <a:rPr lang="ru-RU" sz="3200" b="1" dirty="0">
                <a:solidFill>
                  <a:srgbClr val="FF0000"/>
                </a:solidFill>
              </a:rPr>
              <a:t> синтез </a:t>
            </a:r>
            <a:r>
              <a:rPr lang="ru-RU" sz="3200" b="1" dirty="0" smtClean="0">
                <a:solidFill>
                  <a:srgbClr val="FF0000"/>
                </a:solidFill>
              </a:rPr>
              <a:t>гена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883" y="1247527"/>
            <a:ext cx="87264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Методи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секвенування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</a:t>
            </a:r>
            <a:r>
              <a:rPr lang="ru-RU" b="1" dirty="0" err="1">
                <a:latin typeface="Arial" panose="020B0604020202020204" pitchFamily="34" charset="0"/>
              </a:rPr>
              <a:t>були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розроблені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Максамом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і Ф.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Гільбертом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у 1977 р. </a:t>
            </a:r>
            <a:r>
              <a:rPr lang="ru-RU" b="1" dirty="0" err="1">
                <a:latin typeface="Arial" panose="020B0604020202020204" pitchFamily="34" charset="0"/>
              </a:rPr>
              <a:t>Це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методи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хімічної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/>
              <a:t>деградації</a:t>
            </a:r>
            <a:r>
              <a:rPr lang="ru-RU" b="1" u="sng" dirty="0"/>
              <a:t>, за </a:t>
            </a:r>
            <a:r>
              <a:rPr lang="ru-RU" b="1" u="sng" dirty="0" err="1"/>
              <a:t>допомогою</a:t>
            </a:r>
            <a:r>
              <a:rPr lang="ru-RU" b="1" u="sng" dirty="0"/>
              <a:t> </a:t>
            </a:r>
            <a:r>
              <a:rPr lang="ru-RU" b="1" u="sng" dirty="0" err="1"/>
              <a:t>яких</a:t>
            </a:r>
            <a:r>
              <a:rPr lang="ru-RU" b="1" u="sng" dirty="0"/>
              <a:t> </a:t>
            </a:r>
            <a:r>
              <a:rPr lang="ru-RU" b="1" u="sng" dirty="0" err="1"/>
              <a:t>визначаються</a:t>
            </a:r>
            <a:r>
              <a:rPr lang="ru-RU" b="1" u="sng" dirty="0"/>
              <a:t> </a:t>
            </a:r>
            <a:r>
              <a:rPr lang="ru-RU" b="1" u="sng" dirty="0" err="1" smtClean="0"/>
              <a:t>нуклеотидні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послідовності</a:t>
            </a:r>
            <a:r>
              <a:rPr lang="ru-RU" b="1" u="sng" dirty="0" smtClean="0"/>
              <a:t> </a:t>
            </a:r>
            <a:r>
              <a:rPr lang="ru-RU" b="1" u="sng" dirty="0"/>
              <a:t>в фрагментах ДНК </a:t>
            </a:r>
            <a:r>
              <a:rPr lang="ru-RU" b="1" dirty="0" err="1"/>
              <a:t>розміром</a:t>
            </a:r>
            <a:r>
              <a:rPr lang="ru-RU" b="1" dirty="0"/>
              <a:t> до 200-300 </a:t>
            </a:r>
            <a:r>
              <a:rPr lang="ru-RU" b="1" dirty="0" smtClean="0"/>
              <a:t>пар </a:t>
            </a:r>
            <a:r>
              <a:rPr lang="ru-RU" b="1" dirty="0" err="1" smtClean="0"/>
              <a:t>нуклеотидів</a:t>
            </a:r>
            <a:r>
              <a:rPr lang="ru-RU" b="1" dirty="0"/>
              <a:t>. Суть </a:t>
            </a:r>
            <a:r>
              <a:rPr lang="ru-RU" b="1" dirty="0" err="1"/>
              <a:t>методів</a:t>
            </a:r>
            <a:r>
              <a:rPr lang="ru-RU" b="1" dirty="0"/>
              <a:t> </a:t>
            </a:r>
            <a:r>
              <a:rPr lang="ru-RU" b="1" dirty="0" err="1"/>
              <a:t>полягає</a:t>
            </a:r>
            <a:r>
              <a:rPr lang="ru-RU" b="1" dirty="0"/>
              <a:t> у тому,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 smtClean="0"/>
              <a:t>упливом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ультразвуку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ферменту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дезоксирибонуклеази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ДНКази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/>
              <a:t>, </a:t>
            </a:r>
            <a:r>
              <a:rPr lang="ru-RU" b="1" dirty="0" err="1"/>
              <a:t>дія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є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неспецифічна</a:t>
            </a:r>
            <a:r>
              <a:rPr lang="ru-RU" b="1" dirty="0"/>
              <a:t>, </a:t>
            </a:r>
            <a:r>
              <a:rPr lang="ru-RU" b="1" u="sng" dirty="0" err="1"/>
              <a:t>молекули</a:t>
            </a:r>
            <a:r>
              <a:rPr lang="ru-RU" b="1" u="sng" dirty="0"/>
              <a:t> </a:t>
            </a:r>
            <a:r>
              <a:rPr lang="ru-RU" b="1" u="sng" dirty="0" smtClean="0"/>
              <a:t>ДНК </a:t>
            </a:r>
            <a:r>
              <a:rPr lang="ru-RU" b="1" u="sng" dirty="0" err="1" smtClean="0"/>
              <a:t>розпадаються</a:t>
            </a:r>
            <a:r>
              <a:rPr lang="ru-RU" b="1" u="sng" dirty="0" smtClean="0"/>
              <a:t> </a:t>
            </a:r>
            <a:r>
              <a:rPr lang="ru-RU" b="1" u="sng" dirty="0"/>
              <a:t>на </a:t>
            </a:r>
            <a:r>
              <a:rPr lang="ru-RU" b="1" u="sng" dirty="0" err="1"/>
              <a:t>фрагменти</a:t>
            </a:r>
            <a:r>
              <a:rPr lang="ru-RU" b="1" u="sng" dirty="0"/>
              <a:t> </a:t>
            </a:r>
            <a:r>
              <a:rPr lang="ru-RU" b="1" u="sng" dirty="0" err="1"/>
              <a:t>різних</a:t>
            </a:r>
            <a:r>
              <a:rPr lang="ru-RU" b="1" u="sng" dirty="0"/>
              <a:t> </a:t>
            </a:r>
            <a:r>
              <a:rPr lang="ru-RU" b="1" u="sng" dirty="0" err="1"/>
              <a:t>розмірів</a:t>
            </a:r>
            <a:r>
              <a:rPr lang="ru-RU" b="1" dirty="0"/>
              <a:t>.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мітять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ізотопом</a:t>
            </a:r>
            <a:r>
              <a:rPr lang="ru-RU" b="1" dirty="0"/>
              <a:t>. </a:t>
            </a:r>
            <a:r>
              <a:rPr lang="ru-RU" b="1" dirty="0" smtClean="0"/>
              <a:t>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/>
              <a:t>підбирають</a:t>
            </a:r>
            <a:r>
              <a:rPr lang="ru-RU" b="1" dirty="0"/>
              <a:t> </a:t>
            </a:r>
            <a:r>
              <a:rPr lang="ru-RU" b="1" dirty="0" err="1"/>
              <a:t>реактиви</a:t>
            </a:r>
            <a:r>
              <a:rPr lang="ru-RU" b="1" dirty="0"/>
              <a:t> з </a:t>
            </a:r>
            <a:r>
              <a:rPr lang="ru-RU" b="1" dirty="0" err="1"/>
              <a:t>ізотопом</a:t>
            </a:r>
            <a:r>
              <a:rPr lang="ru-RU" b="1" dirty="0"/>
              <a:t> такого складу,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забезпечує</a:t>
            </a:r>
            <a:r>
              <a:rPr lang="ru-RU" b="1" dirty="0" smtClean="0"/>
              <a:t> </a:t>
            </a:r>
            <a:r>
              <a:rPr lang="ru-RU" b="1" dirty="0" err="1"/>
              <a:t>фіксацію</a:t>
            </a:r>
            <a:r>
              <a:rPr lang="ru-RU" b="1" dirty="0"/>
              <a:t> </a:t>
            </a:r>
            <a:r>
              <a:rPr lang="ru-RU" b="1" dirty="0" smtClean="0"/>
              <a:t>5</a:t>
            </a:r>
            <a:r>
              <a:rPr lang="es-ES" b="1" dirty="0" smtClean="0"/>
              <a:t>´</a:t>
            </a:r>
            <a:r>
              <a:rPr lang="ru-RU" b="1" dirty="0" smtClean="0"/>
              <a:t>-</a:t>
            </a:r>
            <a:r>
              <a:rPr lang="ru-RU" b="1" dirty="0" err="1" smtClean="0"/>
              <a:t>кінця</a:t>
            </a:r>
            <a:r>
              <a:rPr lang="ru-RU" b="1" dirty="0" smtClean="0"/>
              <a:t> </a:t>
            </a:r>
            <a:r>
              <a:rPr lang="ru-RU" b="1" dirty="0"/>
              <a:t>фрагмента, </a:t>
            </a:r>
            <a:r>
              <a:rPr lang="ru-RU" b="1" dirty="0" err="1" smtClean="0"/>
              <a:t>котрий</a:t>
            </a:r>
            <a:r>
              <a:rPr lang="ru-RU" b="1" dirty="0" smtClean="0"/>
              <a:t> </a:t>
            </a:r>
            <a:r>
              <a:rPr lang="ru-RU" b="1" dirty="0" err="1" smtClean="0"/>
              <a:t>розпочинається</a:t>
            </a:r>
            <a:r>
              <a:rPr lang="ru-RU" b="1" dirty="0" smtClean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певним</a:t>
            </a:r>
            <a:r>
              <a:rPr lang="ru-RU" b="1" dirty="0"/>
              <a:t> </a:t>
            </a:r>
            <a:r>
              <a:rPr lang="ru-RU" b="1" dirty="0" err="1"/>
              <a:t>дезоксирибонуклеотидом</a:t>
            </a:r>
            <a:r>
              <a:rPr lang="ru-RU" b="1" dirty="0"/>
              <a:t> (</a:t>
            </a:r>
            <a:r>
              <a:rPr lang="ru-RU" b="1" dirty="0" smtClean="0"/>
              <a:t>одним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/>
              <a:t>чотирьох</a:t>
            </a:r>
            <a:r>
              <a:rPr lang="ru-RU" b="1" dirty="0"/>
              <a:t> </a:t>
            </a:r>
            <a:r>
              <a:rPr lang="ru-RU" b="1" dirty="0" err="1"/>
              <a:t>можливих</a:t>
            </a:r>
            <a:r>
              <a:rPr lang="ru-RU" b="1" dirty="0"/>
              <a:t>). </a:t>
            </a:r>
            <a:r>
              <a:rPr lang="ru-RU" b="1" dirty="0" err="1"/>
              <a:t>Таку</a:t>
            </a:r>
            <a:r>
              <a:rPr lang="ru-RU" b="1" dirty="0"/>
              <a:t>, </a:t>
            </a:r>
            <a:r>
              <a:rPr lang="ru-RU" b="1" dirty="0" err="1"/>
              <a:t>помічену</a:t>
            </a:r>
            <a:r>
              <a:rPr lang="ru-RU" b="1" dirty="0"/>
              <a:t> </a:t>
            </a:r>
            <a:r>
              <a:rPr lang="ru-RU" b="1" dirty="0" err="1"/>
              <a:t>радіоактивною</a:t>
            </a:r>
            <a:r>
              <a:rPr lang="ru-RU" b="1" dirty="0"/>
              <a:t> </a:t>
            </a:r>
            <a:r>
              <a:rPr lang="ru-RU" b="1" dirty="0" err="1" smtClean="0"/>
              <a:t>міткою</a:t>
            </a:r>
            <a:r>
              <a:rPr lang="ru-RU" b="1" dirty="0" smtClean="0"/>
              <a:t> </a:t>
            </a:r>
            <a:r>
              <a:rPr lang="ru-RU" b="1" dirty="0" err="1" smtClean="0"/>
              <a:t>фрагментарну</a:t>
            </a:r>
            <a:r>
              <a:rPr lang="ru-RU" b="1" dirty="0" smtClean="0"/>
              <a:t> </a:t>
            </a:r>
            <a:r>
              <a:rPr lang="ru-RU" b="1" dirty="0"/>
              <a:t>ДНК </a:t>
            </a:r>
            <a:r>
              <a:rPr lang="ru-RU" b="1" dirty="0" err="1"/>
              <a:t>ділять</a:t>
            </a:r>
            <a:r>
              <a:rPr lang="ru-RU" b="1" dirty="0"/>
              <a:t> на </a:t>
            </a:r>
            <a:r>
              <a:rPr lang="ru-RU" b="1" dirty="0" err="1"/>
              <a:t>чотири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і </a:t>
            </a:r>
            <a:r>
              <a:rPr lang="ru-RU" b="1" dirty="0" err="1"/>
              <a:t>кожну</a:t>
            </a:r>
            <a:r>
              <a:rPr lang="ru-RU" b="1" dirty="0"/>
              <a:t> з </a:t>
            </a:r>
            <a:r>
              <a:rPr lang="ru-RU" b="1" dirty="0" smtClean="0"/>
              <a:t>них </a:t>
            </a:r>
            <a:r>
              <a:rPr lang="ru-RU" b="1" dirty="0" err="1" smtClean="0"/>
              <a:t>обробляють</a:t>
            </a:r>
            <a:r>
              <a:rPr lang="ru-RU" b="1" dirty="0" smtClean="0"/>
              <a:t> </a:t>
            </a:r>
            <a:r>
              <a:rPr lang="ru-RU" b="1" dirty="0" err="1"/>
              <a:t>специфічним</a:t>
            </a:r>
            <a:r>
              <a:rPr lang="ru-RU" b="1" dirty="0"/>
              <a:t> реактивом,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вступає</a:t>
            </a:r>
            <a:r>
              <a:rPr lang="ru-RU" b="1" dirty="0"/>
              <a:t> у </a:t>
            </a:r>
            <a:r>
              <a:rPr lang="ru-RU" b="1" dirty="0" err="1" smtClean="0"/>
              <a:t>взаємодію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яким-небудь</a:t>
            </a:r>
            <a:r>
              <a:rPr lang="ru-RU" b="1" dirty="0"/>
              <a:t> одним </a:t>
            </a:r>
            <a:r>
              <a:rPr lang="en-US" b="1" dirty="0" err="1" smtClean="0"/>
              <a:t>i</a:t>
            </a:r>
            <a:r>
              <a:rPr lang="ru-RU" b="1" dirty="0" smtClean="0"/>
              <a:t>з </a:t>
            </a:r>
            <a:r>
              <a:rPr lang="ru-RU" b="1" dirty="0" err="1"/>
              <a:t>чотирьох</a:t>
            </a:r>
            <a:r>
              <a:rPr lang="ru-RU" b="1" dirty="0"/>
              <a:t> </a:t>
            </a:r>
            <a:r>
              <a:rPr lang="ru-RU" b="1" dirty="0" err="1" smtClean="0"/>
              <a:t>нуклеотидів</a:t>
            </a:r>
            <a:r>
              <a:rPr lang="ru-RU" b="1" dirty="0" smtClean="0"/>
              <a:t>, </a:t>
            </a:r>
            <a:r>
              <a:rPr lang="ru-RU" b="1" dirty="0" err="1" smtClean="0"/>
              <a:t>розриваючи</a:t>
            </a:r>
            <a:r>
              <a:rPr lang="ru-RU" b="1" dirty="0" smtClean="0"/>
              <a:t> </a:t>
            </a:r>
            <a:r>
              <a:rPr lang="ru-RU" b="1" dirty="0" err="1"/>
              <a:t>фрагменти</a:t>
            </a:r>
            <a:r>
              <a:rPr lang="ru-RU" b="1" dirty="0"/>
              <a:t> ДНК у </a:t>
            </a:r>
            <a:r>
              <a:rPr lang="ru-RU" b="1" dirty="0" err="1"/>
              <a:t>точці</a:t>
            </a:r>
            <a:r>
              <a:rPr lang="ru-RU" b="1" dirty="0"/>
              <a:t> </a:t>
            </a:r>
            <a:r>
              <a:rPr lang="ru-RU" b="1" dirty="0" err="1"/>
              <a:t>цієї</a:t>
            </a:r>
            <a:r>
              <a:rPr lang="ru-RU" b="1" dirty="0"/>
              <a:t> </a:t>
            </a:r>
            <a:r>
              <a:rPr lang="ru-RU" b="1" dirty="0" err="1"/>
              <a:t>специфічної</a:t>
            </a:r>
            <a:r>
              <a:rPr lang="ru-RU" b="1" dirty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/>
              <a:t>мічену</a:t>
            </a:r>
            <a:r>
              <a:rPr lang="ru-RU" b="1" dirty="0"/>
              <a:t> </a:t>
            </a:r>
            <a:r>
              <a:rPr lang="ru-RU" b="1" dirty="0" err="1"/>
              <a:t>суміш</a:t>
            </a:r>
            <a:r>
              <a:rPr lang="ru-RU" b="1" dirty="0"/>
              <a:t> </a:t>
            </a:r>
            <a:r>
              <a:rPr lang="ru-RU" b="1" dirty="0" err="1"/>
              <a:t>фрагментів</a:t>
            </a:r>
            <a:r>
              <a:rPr lang="ru-RU" b="1" dirty="0"/>
              <a:t> ДНК </a:t>
            </a:r>
            <a:r>
              <a:rPr lang="ru-RU" b="1" dirty="0" err="1"/>
              <a:t>піддають</a:t>
            </a:r>
            <a:r>
              <a:rPr lang="ru-RU" b="1" dirty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електрофорезу</a:t>
            </a:r>
            <a:r>
              <a:rPr lang="ru-RU" b="1" dirty="0" smtClean="0"/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денатуруючому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поліакриламідному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гелі</a:t>
            </a:r>
            <a:r>
              <a:rPr lang="ru-RU" b="1" dirty="0"/>
              <a:t>. </a:t>
            </a:r>
            <a:r>
              <a:rPr lang="ru-RU" b="1" dirty="0" err="1" smtClean="0"/>
              <a:t>Останній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характеризується</a:t>
            </a:r>
            <a:r>
              <a:rPr lang="ru-RU" b="1" dirty="0" smtClean="0"/>
              <a:t> </a:t>
            </a:r>
            <a:r>
              <a:rPr lang="ru-RU" b="1" dirty="0" err="1"/>
              <a:t>високою</a:t>
            </a:r>
            <a:r>
              <a:rPr lang="ru-RU" b="1" dirty="0"/>
              <a:t> </a:t>
            </a:r>
            <a:r>
              <a:rPr lang="ru-RU" b="1" dirty="0" err="1"/>
              <a:t>роздільною</a:t>
            </a:r>
            <a:r>
              <a:rPr lang="ru-RU" b="1" dirty="0"/>
              <a:t> </a:t>
            </a:r>
            <a:r>
              <a:rPr lang="ru-RU" b="1" dirty="0" err="1"/>
              <a:t>здатністю</a:t>
            </a:r>
            <a:r>
              <a:rPr lang="ru-RU" b="1" dirty="0"/>
              <a:t> і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безпомилково</a:t>
            </a:r>
            <a:r>
              <a:rPr lang="ru-RU" b="1" dirty="0" smtClean="0"/>
              <a:t> </a:t>
            </a:r>
            <a:r>
              <a:rPr lang="ru-RU" b="1" dirty="0" err="1"/>
              <a:t>виокремлювати</a:t>
            </a:r>
            <a:r>
              <a:rPr lang="ru-RU" b="1" dirty="0"/>
              <a:t> </a:t>
            </a:r>
            <a:r>
              <a:rPr lang="ru-RU" b="1" dirty="0" err="1"/>
              <a:t>фрагменти</a:t>
            </a:r>
            <a:r>
              <a:rPr lang="ru-RU" b="1" dirty="0"/>
              <a:t> </a:t>
            </a:r>
            <a:r>
              <a:rPr lang="ru-RU" b="1" dirty="0" err="1"/>
              <a:t>однониткових</a:t>
            </a:r>
            <a:r>
              <a:rPr lang="ru-RU" b="1" dirty="0"/>
              <a:t> </a:t>
            </a:r>
            <a:r>
              <a:rPr lang="ru-RU" b="1" dirty="0" smtClean="0"/>
              <a:t>ДНК,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/>
              <a:t>розрізняються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собою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smtClean="0"/>
              <a:t>одним </a:t>
            </a:r>
            <a:r>
              <a:rPr lang="ru-RU" b="1" dirty="0" err="1" smtClean="0"/>
              <a:t>дезоксирибонуклеотидом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79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4890655"/>
            <a:ext cx="753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Схема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хімічного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методу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секвенування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ДНК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824" t="26989" r="19121" b="10322"/>
          <a:stretch/>
        </p:blipFill>
        <p:spPr>
          <a:xfrm>
            <a:off x="853791" y="319194"/>
            <a:ext cx="7458936" cy="4377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3791" y="5724344"/>
            <a:ext cx="7749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https://www.youtube.com/watch?v=_B5Dj8PL4E0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://www.youtube.com/watch?v=ONGdehkB8jU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61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4" y="5514108"/>
            <a:ext cx="8465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Схема ферментативного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секвенування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ДНК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www.youtube.com/watch?v=wdS3j0TgbjM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824" t="23011" r="18269" b="9375"/>
          <a:stretch/>
        </p:blipFill>
        <p:spPr>
          <a:xfrm>
            <a:off x="429492" y="325918"/>
            <a:ext cx="8312728" cy="5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иохимия нуклеиновых кислот | Рефераты K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1049460"/>
            <a:ext cx="3058679" cy="38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Секвенування дн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57" y="914400"/>
            <a:ext cx="5693543" cy="38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9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Обмін складних білків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6" y="180109"/>
            <a:ext cx="8725623" cy="65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6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5746"/>
            <a:ext cx="847898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потрібно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визначити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нуклеотидні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однониткового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декануклеотиду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такої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будови</a:t>
            </a:r>
            <a:r>
              <a:rPr lang="ru-RU" sz="2000" b="1" dirty="0">
                <a:latin typeface="Arial" panose="020B0604020202020204" pitchFamily="34" charset="0"/>
              </a:rPr>
              <a:t>: 5 </a:t>
            </a:r>
            <a:r>
              <a:rPr lang="ru-RU" sz="2000" b="1" dirty="0" smtClean="0">
                <a:latin typeface="Arial" panose="020B0604020202020204" pitchFamily="34" charset="0"/>
              </a:rPr>
              <a:t>́-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ГАТЦАТЦАГГ</a:t>
            </a:r>
            <a:r>
              <a:rPr lang="ru-RU" sz="2000" b="1" dirty="0" smtClean="0">
                <a:latin typeface="Arial" panose="020B0604020202020204" pitchFamily="34" charset="0"/>
              </a:rPr>
              <a:t>-3 </a:t>
            </a:r>
            <a:r>
              <a:rPr lang="ru-RU" sz="2000" b="1" dirty="0">
                <a:latin typeface="Arial" panose="020B0604020202020204" pitchFamily="34" charset="0"/>
              </a:rPr>
              <a:t>́. </a:t>
            </a:r>
            <a:r>
              <a:rPr lang="ru-RU" sz="2000" b="1" dirty="0" err="1">
                <a:latin typeface="Arial" panose="020B0604020202020204" pitchFamily="34" charset="0"/>
              </a:rPr>
              <a:t>Умовно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будемо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вважати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записана </a:t>
            </a:r>
            <a:r>
              <a:rPr lang="ru-RU" sz="2000" b="1" dirty="0" smtClean="0">
                <a:latin typeface="Arial" panose="020B0604020202020204" pitchFamily="34" charset="0"/>
              </a:rPr>
              <a:t>тут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послідовність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нам </a:t>
            </a:r>
            <a:r>
              <a:rPr lang="ru-RU" sz="2000" b="1" dirty="0" err="1">
                <a:latin typeface="Arial" panose="020B0604020202020204" pitchFamily="34" charset="0"/>
              </a:rPr>
              <a:t>невідома</a:t>
            </a:r>
            <a:r>
              <a:rPr lang="ru-RU" sz="2000" b="1" dirty="0">
                <a:latin typeface="Arial" panose="020B0604020202020204" pitchFamily="34" charset="0"/>
              </a:rPr>
              <a:t>. За </a:t>
            </a:r>
            <a:r>
              <a:rPr lang="ru-RU" sz="2000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полінуклеотидкінази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фага Т4 </a:t>
            </a:r>
            <a:r>
              <a:rPr lang="ru-RU" sz="2000" b="1" dirty="0">
                <a:latin typeface="Arial" panose="020B0604020202020204" pitchFamily="34" charset="0"/>
              </a:rPr>
              <a:t>й АТФ </a:t>
            </a:r>
            <a:r>
              <a:rPr lang="ru-RU" sz="2000" b="1" dirty="0" err="1">
                <a:latin typeface="Arial" panose="020B0604020202020204" pitchFamily="34" charset="0"/>
              </a:rPr>
              <a:t>помітимо</a:t>
            </a:r>
            <a:r>
              <a:rPr lang="ru-RU" sz="2000" b="1" dirty="0">
                <a:latin typeface="Arial" panose="020B0604020202020204" pitchFamily="34" charset="0"/>
              </a:rPr>
              <a:t> 5’-кінець </a:t>
            </a:r>
            <a:r>
              <a:rPr lang="ru-RU" sz="2000" b="1" dirty="0" err="1" smtClean="0">
                <a:latin typeface="Arial" panose="020B0604020202020204" pitchFamily="34" charset="0"/>
              </a:rPr>
              <a:t>даного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фрагмента </a:t>
            </a:r>
            <a:r>
              <a:rPr lang="ru-RU" sz="2000" b="1" dirty="0" err="1">
                <a:latin typeface="Arial" panose="020B0604020202020204" pitchFamily="34" charset="0"/>
              </a:rPr>
              <a:t>радіоактивним</a:t>
            </a:r>
            <a:r>
              <a:rPr lang="ru-RU" sz="2000" b="1" dirty="0">
                <a:latin typeface="Arial" panose="020B0604020202020204" pitchFamily="34" charset="0"/>
              </a:rPr>
              <a:t> фосфором і </a:t>
            </a:r>
            <a:r>
              <a:rPr lang="ru-RU" sz="2000" b="1" dirty="0" err="1">
                <a:latin typeface="Arial" panose="020B0604020202020204" pitchFamily="34" charset="0"/>
              </a:rPr>
              <a:t>розділимо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сукупність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декануклеотидних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чотири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частини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en-US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В </a:t>
            </a:r>
            <a:r>
              <a:rPr lang="ru-RU" b="1" dirty="0" err="1" smtClean="0">
                <a:latin typeface="Arial" panose="020B0604020202020204" pitchFamily="34" charset="0"/>
              </a:rPr>
              <a:t>одній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частині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проведемо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реакцію</a:t>
            </a:r>
            <a:r>
              <a:rPr lang="ru-RU" b="1" dirty="0" smtClean="0">
                <a:latin typeface="Arial" panose="020B0604020202020204" pitchFamily="34" charset="0"/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модифікацію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гуаніну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(3</a:t>
            </a:r>
            <a:r>
              <a:rPr lang="en-US" b="1" dirty="0" smtClean="0">
                <a:latin typeface="Arial" panose="020B0604020202020204" pitchFamily="34" charset="0"/>
              </a:rPr>
              <a:t>’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Р-ДНК+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диметилсульфат</a:t>
            </a:r>
            <a:r>
              <a:rPr lang="ru-RU" b="1" dirty="0" smtClean="0">
                <a:latin typeface="Arial" panose="020B0604020202020204" pitchFamily="34" charset="0"/>
              </a:rPr>
              <a:t> + </a:t>
            </a:r>
            <a:r>
              <a:rPr lang="ru-RU" b="1" dirty="0" err="1" smtClean="0">
                <a:latin typeface="Arial" panose="020B0604020202020204" pitchFamily="34" charset="0"/>
              </a:rPr>
              <a:t>піперидин</a:t>
            </a:r>
            <a:r>
              <a:rPr lang="ru-RU" b="1" dirty="0" smtClean="0">
                <a:latin typeface="Arial" panose="020B0604020202020204" pitchFamily="34" charset="0"/>
              </a:rPr>
              <a:t>), </a:t>
            </a:r>
            <a:endParaRPr lang="en-US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 err="1" smtClean="0">
                <a:latin typeface="Arial" panose="020B0604020202020204" pitchFamily="34" charset="0"/>
              </a:rPr>
              <a:t>другій</a:t>
            </a:r>
            <a:r>
              <a:rPr lang="ru-RU" b="1" dirty="0" smtClean="0">
                <a:latin typeface="Arial" panose="020B0604020202020204" pitchFamily="34" charset="0"/>
              </a:rPr>
              <a:t>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гуаніну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аденіну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(3</a:t>
            </a:r>
            <a:r>
              <a:rPr lang="en-US" b="1" dirty="0" smtClean="0">
                <a:latin typeface="Arial" panose="020B0604020202020204" pitchFamily="34" charset="0"/>
              </a:rPr>
              <a:t>’</a:t>
            </a:r>
            <a:r>
              <a:rPr lang="ru-RU" b="1" dirty="0" smtClean="0">
                <a:latin typeface="Arial" panose="020B0604020202020204" pitchFamily="34" charset="0"/>
              </a:rPr>
              <a:t> Р-ДНК + </a:t>
            </a:r>
            <a:r>
              <a:rPr lang="ru-RU" b="1" dirty="0" err="1" smtClean="0">
                <a:latin typeface="Arial" panose="020B0604020202020204" pitchFamily="34" charset="0"/>
              </a:rPr>
              <a:t>мурашина</a:t>
            </a:r>
            <a:r>
              <a:rPr lang="ru-RU" b="1" dirty="0" smtClean="0">
                <a:latin typeface="Arial" panose="020B0604020202020204" pitchFamily="34" charset="0"/>
              </a:rPr>
              <a:t> кислота + </a:t>
            </a:r>
            <a:r>
              <a:rPr lang="ru-RU" b="1" dirty="0" err="1" smtClean="0">
                <a:latin typeface="Arial" panose="020B0604020202020204" pitchFamily="34" charset="0"/>
              </a:rPr>
              <a:t>піперидин</a:t>
            </a:r>
            <a:r>
              <a:rPr lang="ru-RU" b="1" dirty="0" smtClean="0">
                <a:latin typeface="Arial" panose="020B0604020202020204" pitchFamily="34" charset="0"/>
              </a:rPr>
              <a:t>), </a:t>
            </a:r>
            <a:endParaRPr lang="en-US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 err="1" smtClean="0">
                <a:latin typeface="Arial" panose="020B0604020202020204" pitchFamily="34" charset="0"/>
              </a:rPr>
              <a:t>третій</a:t>
            </a:r>
            <a:r>
              <a:rPr lang="ru-RU" b="1" dirty="0" smtClean="0">
                <a:latin typeface="Arial" panose="020B0604020202020204" pitchFamily="34" charset="0"/>
              </a:rPr>
              <a:t>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тиміну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цитозину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</a:rPr>
              <a:t>3’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Arial" panose="020B0604020202020204" pitchFamily="34" charset="0"/>
              </a:rPr>
              <a:t>Р-ДНК + </a:t>
            </a:r>
            <a:r>
              <a:rPr lang="ru-RU" b="1" dirty="0" err="1" smtClean="0">
                <a:latin typeface="Arial" panose="020B0604020202020204" pitchFamily="34" charset="0"/>
              </a:rPr>
              <a:t>гідразин</a:t>
            </a:r>
            <a:r>
              <a:rPr lang="ru-RU" b="1" dirty="0" smtClean="0">
                <a:latin typeface="Arial" panose="020B0604020202020204" pitchFamily="34" charset="0"/>
              </a:rPr>
              <a:t> + </a:t>
            </a:r>
            <a:r>
              <a:rPr lang="ru-RU" b="1" dirty="0" err="1" smtClean="0">
                <a:latin typeface="Arial" panose="020B0604020202020204" pitchFamily="34" charset="0"/>
              </a:rPr>
              <a:t>піперидин</a:t>
            </a:r>
            <a:r>
              <a:rPr lang="ru-RU" b="1" dirty="0" smtClean="0">
                <a:latin typeface="Arial" panose="020B0604020202020204" pitchFamily="34" charset="0"/>
              </a:rPr>
              <a:t>), </a:t>
            </a:r>
            <a:endParaRPr lang="en-US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 err="1" smtClean="0">
                <a:latin typeface="Arial" panose="020B0604020202020204" pitchFamily="34" charset="0"/>
              </a:rPr>
              <a:t>четвертій</a:t>
            </a:r>
            <a:r>
              <a:rPr lang="ru-RU" b="1" dirty="0" smtClean="0">
                <a:latin typeface="Arial" panose="020B0604020202020204" pitchFamily="34" charset="0"/>
              </a:rPr>
              <a:t> –</a:t>
            </a:r>
            <a:r>
              <a:rPr lang="ru-RU" b="1" dirty="0" smtClean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цитозину</a:t>
            </a:r>
            <a:r>
              <a:rPr lang="ru-RU" b="1" dirty="0" smtClean="0">
                <a:latin typeface="Arial" panose="020B0604020202020204" pitchFamily="34" charset="0"/>
              </a:rPr>
              <a:t> (3</a:t>
            </a:r>
            <a:r>
              <a:rPr lang="en-US" b="1" dirty="0" smtClean="0">
                <a:latin typeface="Arial" panose="020B0604020202020204" pitchFamily="34" charset="0"/>
              </a:rPr>
              <a:t>’</a:t>
            </a:r>
            <a:r>
              <a:rPr lang="ru-RU" b="1" dirty="0" smtClean="0">
                <a:latin typeface="Arial" panose="020B0604020202020204" pitchFamily="34" charset="0"/>
              </a:rPr>
              <a:t> Р-ДНК + </a:t>
            </a:r>
            <a:r>
              <a:rPr lang="en-US" b="1" dirty="0" err="1" smtClean="0">
                <a:latin typeface="Arial" panose="020B0604020202020204" pitchFamily="34" charset="0"/>
              </a:rPr>
              <a:t>NaCI</a:t>
            </a:r>
            <a:r>
              <a:rPr lang="en-US" b="1" dirty="0" smtClean="0">
                <a:latin typeface="Arial" panose="020B0604020202020204" pitchFamily="34" charset="0"/>
              </a:rPr>
              <a:t> + </a:t>
            </a:r>
            <a:r>
              <a:rPr lang="ru-RU" b="1" dirty="0" err="1" smtClean="0">
                <a:latin typeface="Arial" panose="020B0604020202020204" pitchFamily="34" charset="0"/>
              </a:rPr>
              <a:t>піперидин</a:t>
            </a:r>
            <a:r>
              <a:rPr lang="ru-RU" b="1" dirty="0" smtClean="0">
                <a:latin typeface="Arial" panose="020B0604020202020204" pitchFamily="34" charset="0"/>
              </a:rPr>
              <a:t>). </a:t>
            </a:r>
            <a:r>
              <a:rPr lang="ru-RU" b="1" dirty="0" err="1" smtClean="0">
                <a:latin typeface="Arial" panose="020B0604020202020204" pitchFamily="34" charset="0"/>
              </a:rPr>
              <a:t>Від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модифікованої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молекули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дезоксирибонуклеотиду</a:t>
            </a:r>
            <a:r>
              <a:rPr lang="ru-RU" b="1" dirty="0" smtClean="0">
                <a:latin typeface="Arial" panose="020B0604020202020204" pitchFamily="34" charset="0"/>
              </a:rPr>
              <a:t>, з </a:t>
            </a:r>
            <a:r>
              <a:rPr lang="ru-RU" b="1" dirty="0" err="1" smtClean="0">
                <a:latin typeface="Arial" panose="020B0604020202020204" pitchFamily="34" charset="0"/>
              </a:rPr>
              <a:t>її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протилежної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сторони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від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5</a:t>
            </a:r>
            <a:r>
              <a:rPr lang="en-US" b="1" dirty="0" smtClean="0">
                <a:latin typeface="Arial" panose="020B0604020202020204" pitchFamily="34" charset="0"/>
              </a:rPr>
              <a:t>’</a:t>
            </a:r>
            <a:r>
              <a:rPr lang="ru-RU" b="1" dirty="0" smtClean="0">
                <a:latin typeface="Arial" panose="020B0604020202020204" pitchFamily="34" charset="0"/>
              </a:rPr>
              <a:t>-кінця, </a:t>
            </a:r>
            <a:r>
              <a:rPr lang="ru-RU" b="1" dirty="0" err="1" smtClean="0">
                <a:latin typeface="Arial" panose="020B0604020202020204" pitchFamily="34" charset="0"/>
              </a:rPr>
              <a:t>відщеплюється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сусідній</a:t>
            </a:r>
            <a:r>
              <a:rPr lang="ru-RU" b="1" dirty="0" smtClean="0">
                <a:latin typeface="Arial" panose="020B0604020202020204" pitchFamily="34" charset="0"/>
              </a:rPr>
              <a:t> нуклеотид.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endParaRPr lang="en-US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sz="2000" b="1" dirty="0" smtClean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якщо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в </a:t>
            </a:r>
            <a:r>
              <a:rPr lang="ru-RU" sz="2000" b="1" dirty="0" err="1" smtClean="0">
                <a:latin typeface="Arial" panose="020B0604020202020204" pitchFamily="34" charset="0"/>
              </a:rPr>
              <a:t>наведеній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вище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декануклеотиду</a:t>
            </a:r>
            <a:r>
              <a:rPr lang="ru-RU" sz="2000" b="1" dirty="0" smtClean="0">
                <a:latin typeface="Arial" panose="020B0604020202020204" pitchFamily="34" charset="0"/>
              </a:rPr>
              <a:t> буде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модифікований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цитозин</a:t>
            </a:r>
            <a:r>
              <a:rPr lang="ru-RU" sz="2000" b="1" dirty="0" smtClean="0">
                <a:latin typeface="Arial" panose="020B0604020202020204" pitchFamily="34" charset="0"/>
              </a:rPr>
              <a:t>, то </a:t>
            </a:r>
            <a:r>
              <a:rPr lang="ru-RU" sz="2000" b="1" dirty="0" err="1" smtClean="0">
                <a:latin typeface="Arial" panose="020B0604020202020204" pitchFamily="34" charset="0"/>
              </a:rPr>
              <a:t>від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нього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відщепиться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наступний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аденіновий</a:t>
            </a:r>
            <a:r>
              <a:rPr lang="ru-RU" sz="2000" b="1" dirty="0" smtClean="0">
                <a:latin typeface="Arial" panose="020B0604020202020204" pitchFamily="34" charset="0"/>
              </a:rPr>
              <a:t> нуклеотид, </a:t>
            </a:r>
            <a:r>
              <a:rPr lang="ru-RU" sz="2000" b="1" dirty="0" err="1" smtClean="0">
                <a:latin typeface="Arial" panose="020B0604020202020204" pitchFamily="34" charset="0"/>
              </a:rPr>
              <a:t>який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знаходиться</a:t>
            </a:r>
            <a:r>
              <a:rPr lang="ru-RU" sz="2000" b="1" dirty="0" smtClean="0">
                <a:latin typeface="Arial" panose="020B0604020202020204" pitchFamily="34" charset="0"/>
              </a:rPr>
              <a:t> у </a:t>
            </a:r>
            <a:r>
              <a:rPr lang="ru-RU" sz="2000" b="1" dirty="0" err="1" smtClean="0">
                <a:latin typeface="Arial" panose="020B0604020202020204" pitchFamily="34" charset="0"/>
              </a:rPr>
              <a:t>п’ятому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або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восьмому </a:t>
            </a:r>
            <a:r>
              <a:rPr lang="ru-RU" sz="2000" b="1" dirty="0" err="1" smtClean="0">
                <a:latin typeface="Arial" panose="020B0604020202020204" pitchFamily="34" charset="0"/>
              </a:rPr>
              <a:t>положенні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даного</a:t>
            </a:r>
            <a:r>
              <a:rPr lang="ru-RU" sz="2000" b="1" dirty="0" smtClean="0">
                <a:latin typeface="Arial" panose="020B0604020202020204" pitchFamily="34" charset="0"/>
              </a:rPr>
              <a:t> фрагмента.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760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748145" y="3608738"/>
            <a:ext cx="7750287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dirty="0" smtClean="0"/>
              <a:t>Виділення </a:t>
            </a:r>
            <a:r>
              <a:rPr lang="ru-RU" sz="2000" b="1" dirty="0" err="1"/>
              <a:t>генів</a:t>
            </a:r>
            <a:r>
              <a:rPr lang="ru-RU" sz="2000" b="1" dirty="0"/>
              <a:t>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</a:t>
            </a:r>
            <a:r>
              <a:rPr lang="ru-RU" sz="2000" b="1" dirty="0" err="1"/>
              <a:t>ферментів</a:t>
            </a:r>
            <a:r>
              <a:rPr lang="ru-RU" sz="2000" b="1" dirty="0"/>
              <a:t> </a:t>
            </a:r>
            <a:r>
              <a:rPr lang="ru-RU" sz="2000" b="1" dirty="0" err="1"/>
              <a:t>рестрикції</a:t>
            </a:r>
            <a:r>
              <a:rPr lang="ru-RU" sz="2000" b="1" dirty="0"/>
              <a:t>. </a:t>
            </a:r>
            <a:endParaRPr lang="en-US" sz="2000" b="1" dirty="0" smtClean="0"/>
          </a:p>
          <a:p>
            <a:pPr marL="252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1" dirty="0" err="1" smtClean="0"/>
              <a:t>Хімічний</a:t>
            </a:r>
            <a:r>
              <a:rPr lang="ru-RU" sz="2000" b="1" dirty="0" smtClean="0"/>
              <a:t> </a:t>
            </a:r>
            <a:r>
              <a:rPr lang="ru-RU" sz="2000" b="1" dirty="0"/>
              <a:t>синтез гена. </a:t>
            </a:r>
            <a:endParaRPr lang="en-US" sz="20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dirty="0" err="1" smtClean="0"/>
              <a:t>Методи</a:t>
            </a:r>
            <a:r>
              <a:rPr lang="ru-RU" sz="2000" b="1" dirty="0" smtClean="0"/>
              <a:t> </a:t>
            </a:r>
            <a:r>
              <a:rPr lang="ru-RU" sz="2000" b="1" dirty="0" err="1"/>
              <a:t>секвенування</a:t>
            </a:r>
            <a:r>
              <a:rPr lang="ru-RU" sz="2000" b="1" dirty="0"/>
              <a:t> ДНК. </a:t>
            </a:r>
            <a:r>
              <a:rPr lang="ru-RU" sz="2000" b="1" dirty="0" err="1" smtClean="0"/>
              <a:t>Ферментативний</a:t>
            </a:r>
            <a:r>
              <a:rPr lang="ru-RU" sz="2000" b="1" dirty="0" smtClean="0"/>
              <a:t> </a:t>
            </a:r>
            <a:r>
              <a:rPr lang="ru-RU" sz="2000" b="1" dirty="0"/>
              <a:t>синтез гена. </a:t>
            </a:r>
            <a:endParaRPr lang="en-US" sz="20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dirty="0" err="1" smtClean="0"/>
              <a:t>Поняття</a:t>
            </a:r>
            <a:r>
              <a:rPr lang="ru-RU" sz="2000" b="1" dirty="0" smtClean="0"/>
              <a:t> </a:t>
            </a:r>
            <a:r>
              <a:rPr lang="ru-RU" sz="2000" b="1" dirty="0"/>
              <a:t>про </a:t>
            </a:r>
            <a:r>
              <a:rPr lang="ru-RU" sz="2000" b="1" dirty="0" err="1"/>
              <a:t>плазміди</a:t>
            </a:r>
            <a:r>
              <a:rPr lang="ru-RU" sz="2000" b="1" dirty="0"/>
              <a:t>. </a:t>
            </a:r>
            <a:r>
              <a:rPr lang="ru-RU" sz="2000" b="1" dirty="0" err="1" smtClean="0"/>
              <a:t>Перенесення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генів</a:t>
            </a:r>
            <a:r>
              <a:rPr lang="ru-RU" sz="2000" b="1" dirty="0"/>
              <a:t> </a:t>
            </a:r>
            <a:r>
              <a:rPr lang="ru-RU" sz="2000" b="1" dirty="0" err="1"/>
              <a:t>плазмідами</a:t>
            </a:r>
            <a:r>
              <a:rPr lang="ru-RU" sz="2000" b="1" dirty="0"/>
              <a:t> (</a:t>
            </a:r>
            <a:r>
              <a:rPr lang="ru-RU" sz="2000" b="1" dirty="0" err="1"/>
              <a:t>векторні</a:t>
            </a:r>
            <a:r>
              <a:rPr lang="ru-RU" sz="2000" b="1" dirty="0"/>
              <a:t> </a:t>
            </a:r>
            <a:r>
              <a:rPr lang="ru-RU" sz="2000" b="1" dirty="0" err="1"/>
              <a:t>перенесення</a:t>
            </a:r>
            <a:r>
              <a:rPr lang="ru-RU" sz="2000" b="1" dirty="0"/>
              <a:t>). </a:t>
            </a:r>
            <a:endParaRPr lang="en-US" sz="20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dirty="0" err="1" smtClean="0"/>
              <a:t>Механізм</a:t>
            </a:r>
            <a:r>
              <a:rPr lang="ru-RU" sz="2000" b="1" dirty="0" smtClean="0"/>
              <a:t> </a:t>
            </a:r>
            <a:r>
              <a:rPr lang="ru-RU" sz="2000" b="1" dirty="0" err="1"/>
              <a:t>клонування</a:t>
            </a:r>
            <a:r>
              <a:rPr lang="ru-RU" sz="2000" b="1" dirty="0"/>
              <a:t> ДНК. </a:t>
            </a:r>
            <a:r>
              <a:rPr lang="ru-RU" sz="2000" b="1" dirty="0" smtClean="0"/>
              <a:t>Метод дробовика</a:t>
            </a:r>
            <a:r>
              <a:rPr lang="en-US" sz="2000" b="1" dirty="0"/>
              <a:t>.</a:t>
            </a:r>
            <a:endParaRPr lang="ru-RU" sz="32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4919640" y="1023578"/>
            <a:ext cx="31406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План</a:t>
            </a:r>
            <a:endParaRPr lang="ru-RU" sz="6600" b="0" strike="noStrike" spc="-1" dirty="0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 descr="Майбутнє медицини: клонування людей та розшифрування генетичний к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0" y="472521"/>
            <a:ext cx="4707989" cy="25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380" y="170374"/>
            <a:ext cx="861752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Зауважимо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концентрації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реактивів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 smtClean="0">
                <a:latin typeface="Arial" panose="020B0604020202020204" pitchFamily="34" charset="0"/>
              </a:rPr>
              <a:t>реагуючих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системах </a:t>
            </a:r>
            <a:r>
              <a:rPr lang="ru-RU" sz="2000" b="1" dirty="0" err="1">
                <a:latin typeface="Arial" panose="020B0604020202020204" pitchFamily="34" charset="0"/>
              </a:rPr>
              <a:t>повинні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забезпечувати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проходження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реакцій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лише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одному-</a:t>
            </a:r>
            <a:r>
              <a:rPr lang="ru-RU" sz="2000" b="1" dirty="0" err="1" smtClean="0">
                <a:latin typeface="Arial" panose="020B0604020202020204" pitchFamily="34" charset="0"/>
              </a:rPr>
              <a:t>двох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сайтах на фрагмент. У </a:t>
            </a:r>
            <a:r>
              <a:rPr lang="ru-RU" sz="2000" b="1" dirty="0" err="1">
                <a:latin typeface="Arial" panose="020B0604020202020204" pitchFamily="34" charset="0"/>
              </a:rPr>
              <a:t>результаті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описаних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реакцій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кожній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із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чотирьох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сукупностей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утворяться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олігонуклеотиди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різного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розміру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Потім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всі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сукупності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піддають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електрофорезу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денатуруючому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поліакриламідному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гелі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Відстань</a:t>
            </a:r>
            <a:r>
              <a:rPr lang="ru-RU" sz="2000" b="1" dirty="0">
                <a:latin typeface="Arial" panose="020B0604020202020204" pitchFamily="34" charset="0"/>
              </a:rPr>
              <a:t>, яку </a:t>
            </a:r>
            <a:r>
              <a:rPr lang="ru-RU" sz="2000" b="1" dirty="0" err="1">
                <a:latin typeface="Arial" panose="020B0604020202020204" pitchFamily="34" charset="0"/>
              </a:rPr>
              <a:t>проходять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полінуклеотиди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поліакриламідному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гелі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обернено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пропорційна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їхній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довжині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Після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закінчення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електрофорезу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колонки гелю 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експонують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рентгенівській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плівці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, на 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якій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після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проявлення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одержують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електрофореграму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котра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складається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чотирьох</a:t>
            </a:r>
            <a:r>
              <a:rPr lang="ru-RU" sz="2000" b="1" dirty="0">
                <a:latin typeface="Arial" panose="020B0604020202020204" pitchFamily="34" charset="0"/>
              </a:rPr>
              <a:t> колонок. </a:t>
            </a:r>
            <a:r>
              <a:rPr lang="ru-RU" sz="2000" b="1" dirty="0" smtClean="0">
                <a:latin typeface="Arial" panose="020B0604020202020204" pitchFamily="34" charset="0"/>
              </a:rPr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кожній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колонці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цієї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фореграми</a:t>
            </a:r>
            <a:r>
              <a:rPr lang="ru-RU" sz="2000" b="1" dirty="0">
                <a:latin typeface="Arial" panose="020B0604020202020204" pitchFamily="34" charset="0"/>
              </a:rPr>
              <a:t> реактивами </a:t>
            </a:r>
            <a:r>
              <a:rPr lang="ru-RU" sz="2000" b="1" dirty="0" err="1">
                <a:latin typeface="Arial" panose="020B0604020202020204" pitchFamily="34" charset="0"/>
              </a:rPr>
              <a:t>модифіковані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певні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нуклеотиди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Орієнтовані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одній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лінії</a:t>
            </a:r>
            <a:r>
              <a:rPr lang="ru-RU" sz="2000" b="1" dirty="0">
                <a:latin typeface="Arial" panose="020B0604020202020204" pitchFamily="34" charset="0"/>
              </a:rPr>
              <a:t>, вони </a:t>
            </a:r>
            <a:r>
              <a:rPr lang="ru-RU" sz="2000" b="1" dirty="0" err="1" smtClean="0">
                <a:latin typeface="Arial" panose="020B0604020202020204" pitchFamily="34" charset="0"/>
              </a:rPr>
              <a:t>показують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відстань</a:t>
            </a:r>
            <a:r>
              <a:rPr lang="ru-RU" sz="2000" b="1" dirty="0">
                <a:latin typeface="Arial" panose="020B0604020202020204" pitchFamily="34" charset="0"/>
              </a:rPr>
              <a:t>, яку </a:t>
            </a:r>
            <a:r>
              <a:rPr lang="ru-RU" sz="2000" b="1" dirty="0" err="1">
                <a:latin typeface="Arial" panose="020B0604020202020204" pitchFamily="34" charset="0"/>
              </a:rPr>
              <a:t>пройшли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різні</a:t>
            </a:r>
            <a:r>
              <a:rPr lang="ru-RU" sz="2000" b="1" dirty="0">
                <a:latin typeface="Arial" panose="020B0604020202020204" pitchFamily="34" charset="0"/>
              </a:rPr>
              <a:t> за </a:t>
            </a:r>
            <a:r>
              <a:rPr lang="ru-RU" sz="2000" b="1" dirty="0" err="1">
                <a:latin typeface="Arial" panose="020B0604020202020204" pitchFamily="34" charset="0"/>
              </a:rPr>
              <a:t>довжиною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стартового </a:t>
            </a:r>
            <a:r>
              <a:rPr lang="ru-RU" sz="2000" b="1" dirty="0" err="1">
                <a:latin typeface="Arial" panose="020B0604020202020204" pitchFamily="34" charset="0"/>
              </a:rPr>
              <a:t>рівня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упродовж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однакового</a:t>
            </a:r>
            <a:r>
              <a:rPr lang="ru-RU" sz="2000" b="1" dirty="0">
                <a:latin typeface="Arial" panose="020B0604020202020204" pitchFamily="34" charset="0"/>
              </a:rPr>
              <a:t> часу. </a:t>
            </a:r>
            <a:r>
              <a:rPr lang="ru-RU" sz="2000" b="1" dirty="0" smtClean="0">
                <a:latin typeface="Arial" panose="020B0604020202020204" pitchFamily="34" charset="0"/>
              </a:rPr>
              <a:t>Шляхом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порівняння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відстаней</a:t>
            </a:r>
            <a:r>
              <a:rPr lang="ru-RU" sz="2000" b="1" dirty="0">
                <a:latin typeface="Arial" panose="020B0604020202020204" pitchFamily="34" charset="0"/>
              </a:rPr>
              <a:t> (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урахуванням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використаних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модифікуючого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та </a:t>
            </a:r>
            <a:r>
              <a:rPr lang="ru-RU" sz="2000" b="1" dirty="0" err="1">
                <a:latin typeface="Arial" panose="020B0604020202020204" pitchFamily="34" charset="0"/>
              </a:rPr>
              <a:t>фіксуючого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реактивів</a:t>
            </a:r>
            <a:r>
              <a:rPr lang="ru-RU" sz="2000" b="1" dirty="0">
                <a:latin typeface="Arial" panose="020B0604020202020204" pitchFamily="34" charset="0"/>
              </a:rPr>
              <a:t>) на </a:t>
            </a:r>
            <a:r>
              <a:rPr lang="ru-RU" sz="2000" b="1" dirty="0" err="1">
                <a:latin typeface="Arial" panose="020B0604020202020204" pitchFamily="34" charset="0"/>
              </a:rPr>
              <a:t>певній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колонці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визначають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модифікований</a:t>
            </a:r>
            <a:r>
              <a:rPr lang="ru-RU" sz="2000" b="1" dirty="0">
                <a:latin typeface="Arial" panose="020B0604020202020204" pitchFamily="34" charset="0"/>
              </a:rPr>
              <a:t> нуклеотид і </a:t>
            </a:r>
            <a:r>
              <a:rPr lang="ru-RU" sz="2000" b="1" dirty="0" err="1">
                <a:latin typeface="Arial" panose="020B0604020202020204" pitchFamily="34" charset="0"/>
              </a:rPr>
              <a:t>виписують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його</a:t>
            </a:r>
            <a:r>
              <a:rPr lang="ru-RU" sz="2000" b="1" dirty="0">
                <a:latin typeface="Arial" panose="020B0604020202020204" pitchFamily="34" charset="0"/>
              </a:rPr>
              <a:t> з </a:t>
            </a:r>
            <a:r>
              <a:rPr lang="ru-RU" sz="2000" b="1" dirty="0" err="1" smtClean="0">
                <a:latin typeface="Arial" panose="020B0604020202020204" pitchFamily="34" charset="0"/>
              </a:rPr>
              <a:t>лівої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сторони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фореграми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u="sng" dirty="0">
                <a:latin typeface="Arial" panose="020B0604020202020204" pitchFamily="34" charset="0"/>
              </a:rPr>
              <a:t>В </a:t>
            </a:r>
            <a:r>
              <a:rPr lang="ru-RU" sz="2000" b="1" u="sng" dirty="0" err="1">
                <a:latin typeface="Arial" panose="020B0604020202020204" pitchFamily="34" charset="0"/>
              </a:rPr>
              <a:t>результаті</a:t>
            </a:r>
            <a:r>
              <a:rPr lang="ru-RU" sz="2000" b="1" u="sng" dirty="0">
                <a:latin typeface="Arial" panose="020B0604020202020204" pitchFamily="34" charset="0"/>
              </a:rPr>
              <a:t> такого </a:t>
            </a:r>
            <a:r>
              <a:rPr lang="ru-RU" sz="2000" b="1" u="sng" dirty="0" err="1">
                <a:latin typeface="Arial" panose="020B0604020202020204" pitchFamily="34" charset="0"/>
              </a:rPr>
              <a:t>підсумку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прочитується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послідовність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нуклеотидів</a:t>
            </a:r>
            <a:r>
              <a:rPr lang="ru-RU" sz="2000" b="1" u="sng" dirty="0">
                <a:latin typeface="Arial" panose="020B0604020202020204" pitchFamily="34" charset="0"/>
              </a:rPr>
              <a:t>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301078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391907"/>
            <a:ext cx="846512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Ферментативний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синтез гена. 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1970 р. Г.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Тьомін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С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Мізутані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і Д.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Балтімор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одержали </a:t>
            </a:r>
            <a:r>
              <a:rPr lang="ru-RU" b="1" dirty="0" err="1">
                <a:latin typeface="Arial" panose="020B0604020202020204" pitchFamily="34" charset="0"/>
              </a:rPr>
              <a:t>експериментальні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докази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існування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явища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зворотної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транскрипції</a:t>
            </a:r>
            <a:r>
              <a:rPr lang="ru-RU" b="1" dirty="0">
                <a:latin typeface="Arial" panose="020B0604020202020204" pitchFamily="34" charset="0"/>
              </a:rPr>
              <a:t>. Вони показали,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в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процесі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розмноження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деяких</a:t>
            </a:r>
            <a:r>
              <a:rPr lang="ru-RU" b="1" dirty="0">
                <a:latin typeface="Arial" panose="020B0604020202020204" pitchFamily="34" charset="0"/>
              </a:rPr>
              <a:t> РНК </a:t>
            </a:r>
            <a:r>
              <a:rPr lang="ru-RU" b="1" dirty="0" err="1">
                <a:latin typeface="Arial" panose="020B0604020202020204" pitchFamily="34" charset="0"/>
              </a:rPr>
              <a:t>онковірусів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нуклеотидні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з РНК </a:t>
            </a:r>
            <a:r>
              <a:rPr lang="ru-RU" b="1" dirty="0" err="1">
                <a:latin typeface="Arial" panose="020B0604020202020204" pitchFamily="34" charset="0"/>
              </a:rPr>
              <a:t>транскрибуються</a:t>
            </a:r>
            <a:r>
              <a:rPr lang="ru-RU" b="1" dirty="0">
                <a:latin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</a:rPr>
              <a:t>молекули</a:t>
            </a:r>
            <a:r>
              <a:rPr lang="ru-RU" b="1" dirty="0">
                <a:latin typeface="Arial" panose="020B0604020202020204" pitchFamily="34" charset="0"/>
              </a:rPr>
              <a:t> ДНК. </a:t>
            </a:r>
            <a:r>
              <a:rPr lang="ru-RU" b="1" dirty="0" err="1" smtClean="0">
                <a:latin typeface="Arial" panose="020B0604020202020204" pitchFamily="34" charset="0"/>
              </a:rPr>
              <a:t>Така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зворотня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транскрипція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відбувається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дією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ферментів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названих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РНК-</a:t>
            </a:r>
            <a:r>
              <a:rPr lang="ru-RU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залежними</a:t>
            </a:r>
            <a:r>
              <a:rPr lang="ru-RU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ДНК-</a:t>
            </a:r>
            <a:r>
              <a:rPr lang="ru-RU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полімеразами</a:t>
            </a:r>
            <a:r>
              <a:rPr lang="ru-RU" b="1" dirty="0">
                <a:latin typeface="Arial" panose="020B0604020202020204" pitchFamily="34" charset="0"/>
              </a:rPr>
              <a:t>. (</a:t>
            </a:r>
            <a:r>
              <a:rPr lang="ru-RU" b="1" dirty="0" err="1">
                <a:latin typeface="Arial" panose="020B0604020202020204" pitchFamily="34" charset="0"/>
              </a:rPr>
              <a:t>Скорочено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їх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ще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називають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зворотними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транскриптазами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ревертазами</a:t>
            </a:r>
            <a:r>
              <a:rPr lang="ru-RU" b="1" dirty="0" smtClean="0">
                <a:latin typeface="Arial" panose="020B0604020202020204" pitchFamily="34" charset="0"/>
              </a:rPr>
              <a:t>.)</a:t>
            </a:r>
            <a:endParaRPr lang="ru-RU" b="1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При </a:t>
            </a:r>
            <a:r>
              <a:rPr lang="ru-RU" b="1" dirty="0" err="1">
                <a:latin typeface="Arial" panose="020B0604020202020204" pitchFamily="34" charset="0"/>
              </a:rPr>
              <a:t>цьому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було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з’ясовано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на РНК-</a:t>
            </a:r>
            <a:r>
              <a:rPr lang="ru-RU" b="1" dirty="0" err="1">
                <a:latin typeface="Arial" panose="020B0604020202020204" pitchFamily="34" charset="0"/>
              </a:rPr>
              <a:t>матриці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спочатку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синтезується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нитка ДНК, яка не </a:t>
            </a:r>
            <a:r>
              <a:rPr lang="ru-RU" b="1" dirty="0" err="1">
                <a:latin typeface="Arial" panose="020B0604020202020204" pitchFamily="34" charset="0"/>
              </a:rPr>
              <a:t>відділяється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даної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РНК,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утворюючи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з нею </a:t>
            </a:r>
            <a:r>
              <a:rPr lang="ru-RU" b="1" dirty="0" err="1">
                <a:latin typeface="Arial" panose="020B0604020202020204" pitchFamily="34" charset="0"/>
              </a:rPr>
              <a:t>гібридну</a:t>
            </a:r>
            <a:r>
              <a:rPr lang="ru-RU" b="1" dirty="0">
                <a:latin typeface="Arial" panose="020B0604020202020204" pitchFamily="34" charset="0"/>
              </a:rPr>
              <a:t> молекулу. </a:t>
            </a:r>
            <a:r>
              <a:rPr lang="ru-RU" b="1" dirty="0" err="1">
                <a:latin typeface="Arial" panose="020B0604020202020204" pitchFamily="34" charset="0"/>
              </a:rPr>
              <a:t>Згодом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упливом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того </a:t>
            </a:r>
            <a:r>
              <a:rPr lang="ru-RU" b="1" dirty="0">
                <a:latin typeface="Arial" panose="020B0604020202020204" pitchFamily="34" charset="0"/>
              </a:rPr>
              <a:t>самого ферменту на </a:t>
            </a:r>
            <a:r>
              <a:rPr lang="ru-RU" b="1" dirty="0" err="1">
                <a:latin typeface="Arial" panose="020B0604020202020204" pitchFamily="34" charset="0"/>
              </a:rPr>
              <a:t>нитці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err="1">
                <a:latin typeface="Arial" panose="020B0604020202020204" pitchFamily="34" charset="0"/>
              </a:rPr>
              <a:t>гібридної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молекули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синтезується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комплементарна до </a:t>
            </a:r>
            <a:r>
              <a:rPr lang="ru-RU" b="1" dirty="0" err="1">
                <a:latin typeface="Arial" panose="020B0604020202020204" pitchFamily="34" charset="0"/>
              </a:rPr>
              <a:t>неї</a:t>
            </a:r>
            <a:r>
              <a:rPr lang="ru-RU" b="1" dirty="0">
                <a:latin typeface="Arial" panose="020B0604020202020204" pitchFamily="34" charset="0"/>
              </a:rPr>
              <a:t> нитка. </a:t>
            </a:r>
            <a:r>
              <a:rPr lang="ru-RU" b="1" dirty="0" err="1">
                <a:latin typeface="Arial" panose="020B0604020202020204" pitchFamily="34" charset="0"/>
              </a:rPr>
              <a:t>Внаслідок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цього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утворюється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двоспіральна</a:t>
            </a:r>
            <a:r>
              <a:rPr lang="ru-RU" b="1" dirty="0">
                <a:latin typeface="Arial" panose="020B0604020202020204" pitchFamily="34" charset="0"/>
              </a:rPr>
              <a:t> молекула ДНК.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u="sng" dirty="0" err="1">
                <a:latin typeface="Arial" panose="020B0604020202020204" pitchFamily="34" charset="0"/>
              </a:rPr>
              <a:t>Аналіз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цих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фактів</a:t>
            </a:r>
            <a:r>
              <a:rPr lang="ru-RU" b="1" u="sng" dirty="0">
                <a:latin typeface="Arial" panose="020B0604020202020204" pitchFamily="34" charset="0"/>
              </a:rPr>
              <a:t> дав </a:t>
            </a:r>
            <a:r>
              <a:rPr lang="ru-RU" b="1" u="sng" dirty="0" err="1">
                <a:latin typeface="Arial" panose="020B0604020202020204" pitchFamily="34" charset="0"/>
              </a:rPr>
              <a:t>підстави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вважати</a:t>
            </a:r>
            <a:r>
              <a:rPr lang="ru-RU" b="1" u="sng" dirty="0">
                <a:latin typeface="Arial" panose="020B0604020202020204" pitchFamily="34" charset="0"/>
              </a:rPr>
              <a:t>, </a:t>
            </a:r>
            <a:r>
              <a:rPr lang="ru-RU" b="1" u="sng" dirty="0" err="1">
                <a:latin typeface="Arial" panose="020B0604020202020204" pitchFamily="34" charset="0"/>
              </a:rPr>
              <a:t>що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наявність</a:t>
            </a:r>
            <a:r>
              <a:rPr lang="ru-RU" b="1" u="sng" dirty="0" smtClean="0"/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і-РНК</a:t>
            </a:r>
            <a:r>
              <a:rPr lang="ru-RU" b="1" u="sng" dirty="0">
                <a:latin typeface="Arial" panose="020B0604020202020204" pitchFamily="34" charset="0"/>
              </a:rPr>
              <a:t>, </a:t>
            </a:r>
            <a:r>
              <a:rPr lang="ru-RU" b="1" u="sng" dirty="0" err="1">
                <a:latin typeface="Arial" panose="020B0604020202020204" pitchFamily="34" charset="0"/>
              </a:rPr>
              <a:t>синтезованої</a:t>
            </a:r>
            <a:r>
              <a:rPr lang="ru-RU" b="1" u="sng" dirty="0">
                <a:latin typeface="Arial" panose="020B0604020202020204" pitchFamily="34" charset="0"/>
              </a:rPr>
              <a:t> на ДНК-</a:t>
            </a:r>
            <a:r>
              <a:rPr lang="ru-RU" b="1" u="sng" dirty="0" err="1">
                <a:latin typeface="Arial" panose="020B0604020202020204" pitchFamily="34" charset="0"/>
              </a:rPr>
              <a:t>матриці</a:t>
            </a:r>
            <a:r>
              <a:rPr lang="ru-RU" b="1" u="sng" dirty="0">
                <a:latin typeface="Arial" panose="020B0604020202020204" pitchFamily="34" charset="0"/>
              </a:rPr>
              <a:t>, в </a:t>
            </a:r>
            <a:r>
              <a:rPr lang="ru-RU" b="1" u="sng" dirty="0" err="1">
                <a:latin typeface="Arial" panose="020B0604020202020204" pitchFamily="34" charset="0"/>
              </a:rPr>
              <a:t>разі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зворотної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транскрипції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має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відтворити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нуклеотидні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відповідної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ділянки</a:t>
            </a:r>
            <a:r>
              <a:rPr lang="ru-RU" b="1" u="sng" dirty="0">
                <a:latin typeface="Arial" panose="020B0604020202020204" pitchFamily="34" charset="0"/>
              </a:rPr>
              <a:t> ДНК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en-US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1970 р. Д.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Лім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і Е.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Канеллакіс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/>
              <a:t>показали, </a:t>
            </a:r>
            <a:r>
              <a:rPr lang="ru-RU" b="1" dirty="0" err="1"/>
              <a:t>що</a:t>
            </a:r>
            <a:r>
              <a:rPr lang="ru-RU" b="1" dirty="0"/>
              <a:t> на і-РНК </a:t>
            </a:r>
            <a:r>
              <a:rPr lang="ru-RU" b="1" dirty="0" err="1"/>
              <a:t>глобіну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, на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’-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</a:t>
            </a:r>
            <a:r>
              <a:rPr lang="ru-RU" b="1" dirty="0"/>
              <a:t>. Як </a:t>
            </a:r>
            <a:r>
              <a:rPr lang="ru-RU" b="1" dirty="0" err="1"/>
              <a:t>виявилось</a:t>
            </a:r>
            <a:r>
              <a:rPr lang="ru-RU" b="1" dirty="0"/>
              <a:t>, вони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функцію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«затравки»</a:t>
            </a:r>
            <a:r>
              <a:rPr lang="ru-RU" b="1" dirty="0"/>
              <a:t>, </a:t>
            </a:r>
            <a:r>
              <a:rPr lang="ru-RU" b="1" dirty="0" err="1"/>
              <a:t>якою</a:t>
            </a:r>
            <a:r>
              <a:rPr lang="ru-RU" b="1" dirty="0"/>
              <a:t> </a:t>
            </a:r>
            <a:r>
              <a:rPr lang="ru-RU" b="1" dirty="0" err="1"/>
              <a:t>ініціюється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 smtClean="0"/>
              <a:t>транскрипції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Отже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до молекул і-РНК </a:t>
            </a:r>
            <a:r>
              <a:rPr lang="ru-RU" b="1" u="sng" dirty="0"/>
              <a:t>на </a:t>
            </a:r>
            <a:r>
              <a:rPr lang="ru-RU" b="1" u="sng" dirty="0" err="1"/>
              <a:t>їх</a:t>
            </a:r>
            <a:r>
              <a:rPr lang="ru-RU" b="1" u="sng" dirty="0"/>
              <a:t> З ́-</a:t>
            </a:r>
            <a:r>
              <a:rPr lang="ru-RU" b="1" u="sng" dirty="0" err="1"/>
              <a:t>кінцях</a:t>
            </a:r>
            <a:r>
              <a:rPr lang="ru-RU" b="1" u="sng" dirty="0"/>
              <a:t> </a:t>
            </a:r>
            <a:r>
              <a:rPr lang="ru-RU" b="1" u="sng" dirty="0" err="1" smtClean="0"/>
              <a:t>приєднати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нуклеотиди</a:t>
            </a:r>
            <a:r>
              <a:rPr lang="ru-RU" b="1" u="sng" dirty="0" smtClean="0"/>
              <a:t> </a:t>
            </a:r>
            <a:r>
              <a:rPr lang="ru-RU" b="1" u="sng" dirty="0" err="1"/>
              <a:t>полі</a:t>
            </a:r>
            <a:r>
              <a:rPr lang="ru-RU" b="1" u="sng" dirty="0"/>
              <a:t>-А, то </a:t>
            </a:r>
            <a:r>
              <a:rPr lang="ru-RU" b="1" u="sng" dirty="0" err="1"/>
              <a:t>створюються</a:t>
            </a:r>
            <a:r>
              <a:rPr lang="ru-RU" b="1" u="sng" dirty="0"/>
              <a:t> </a:t>
            </a:r>
            <a:r>
              <a:rPr lang="ru-RU" b="1" u="sng" dirty="0" err="1"/>
              <a:t>умови</a:t>
            </a:r>
            <a:r>
              <a:rPr lang="ru-RU" b="1" u="sng" dirty="0"/>
              <a:t> </a:t>
            </a:r>
            <a:r>
              <a:rPr lang="ru-RU" b="1" u="sng" dirty="0" smtClean="0"/>
              <a:t>для ферментативного </a:t>
            </a:r>
            <a:r>
              <a:rPr lang="ru-RU" b="1" u="sng" dirty="0"/>
              <a:t>синтезу </a:t>
            </a:r>
            <a:r>
              <a:rPr lang="ru-RU" b="1" dirty="0"/>
              <a:t>гена.</a:t>
            </a:r>
          </a:p>
        </p:txBody>
      </p:sp>
    </p:spTree>
    <p:extLst>
      <p:ext uri="{BB962C8B-B14F-4D97-AF65-F5344CB8AC3E}">
        <p14:creationId xmlns:p14="http://schemas.microsoft.com/office/powerpoint/2010/main" val="32041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8" y="350758"/>
            <a:ext cx="86175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дану</a:t>
            </a:r>
            <a:r>
              <a:rPr lang="ru-RU" b="1" dirty="0">
                <a:latin typeface="Arial" panose="020B0604020202020204" pitchFamily="34" charset="0"/>
              </a:rPr>
              <a:t> систему </a:t>
            </a:r>
            <a:r>
              <a:rPr lang="ru-RU" b="1" dirty="0" err="1">
                <a:latin typeface="Arial" panose="020B0604020202020204" pitchFamily="34" charset="0"/>
              </a:rPr>
              <a:t>вводять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також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фермент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зворотної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транскриптази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виділеної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культури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вірусів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пташиного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міобласта</a:t>
            </a:r>
            <a:r>
              <a:rPr lang="ru-RU" b="1" dirty="0">
                <a:latin typeface="Arial" panose="020B0604020202020204" pitchFamily="34" charset="0"/>
              </a:rPr>
              <a:t>, та </a:t>
            </a:r>
            <a:r>
              <a:rPr lang="ru-RU" b="1" dirty="0" err="1">
                <a:latin typeface="Arial" panose="020B0604020202020204" pitchFamily="34" charset="0"/>
              </a:rPr>
              <a:t>всі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чотири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типи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дезокситрифосфатів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</a:rPr>
              <a:t>Цим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самим </a:t>
            </a:r>
            <a:r>
              <a:rPr lang="ru-RU" b="1" dirty="0" err="1">
                <a:latin typeface="Arial" panose="020B0604020202020204" pitchFamily="34" charset="0"/>
              </a:rPr>
              <a:t>розпочинається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процес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зворотної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транскрипції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</a:rPr>
              <a:t>Після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завершення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синтезу ДНК на і-РНК-</a:t>
            </a:r>
            <a:r>
              <a:rPr lang="ru-RU" b="1" dirty="0" err="1">
                <a:latin typeface="Arial" panose="020B0604020202020204" pitchFamily="34" charset="0"/>
              </a:rPr>
              <a:t>матриці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одержані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гібридні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молекули</a:t>
            </a:r>
            <a:r>
              <a:rPr lang="ru-RU" b="1" dirty="0">
                <a:latin typeface="Arial" panose="020B0604020202020204" pitchFamily="34" charset="0"/>
              </a:rPr>
              <a:t> ДНК-РНК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обробляють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ферментом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РНКазою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лугом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Унаслідок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синтезована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нитка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ДНК </a:t>
            </a:r>
            <a:r>
              <a:rPr lang="ru-RU" b="1" dirty="0" err="1">
                <a:latin typeface="Arial" panose="020B0604020202020204" pitchFamily="34" charset="0"/>
              </a:rPr>
              <a:t>звільнюється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зв’язків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РНК-матрицею. </a:t>
            </a:r>
            <a:r>
              <a:rPr lang="ru-RU" b="1" dirty="0" err="1">
                <a:latin typeface="Arial" panose="020B0604020202020204" pitchFamily="34" charset="0"/>
              </a:rPr>
              <a:t>Потім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ця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нитка </a:t>
            </a:r>
            <a:r>
              <a:rPr lang="ru-RU" b="1" dirty="0" err="1">
                <a:latin typeface="Arial" panose="020B0604020202020204" pitchFamily="34" charset="0"/>
              </a:rPr>
              <a:t>починає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виконувати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функцію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матриці</a:t>
            </a:r>
            <a:r>
              <a:rPr lang="ru-RU" b="1" dirty="0">
                <a:latin typeface="Arial" panose="020B0604020202020204" pitchFamily="34" charset="0"/>
              </a:rPr>
              <a:t>, на </a:t>
            </a:r>
            <a:r>
              <a:rPr lang="ru-RU" b="1" dirty="0" err="1" smtClean="0">
                <a:latin typeface="Arial" panose="020B0604020202020204" pitchFamily="34" charset="0"/>
              </a:rPr>
              <a:t>якій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синтезується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комплементарна до </a:t>
            </a:r>
            <a:r>
              <a:rPr lang="ru-RU" b="1" dirty="0" err="1">
                <a:latin typeface="Arial" panose="020B0604020202020204" pitchFamily="34" charset="0"/>
              </a:rPr>
              <a:t>неї</a:t>
            </a:r>
            <a:r>
              <a:rPr lang="ru-RU" b="1" dirty="0">
                <a:latin typeface="Arial" panose="020B0604020202020204" pitchFamily="34" charset="0"/>
              </a:rPr>
              <a:t> нитка </a:t>
            </a:r>
            <a:r>
              <a:rPr lang="ru-RU" b="1" dirty="0" smtClean="0">
                <a:latin typeface="Arial" panose="020B0604020202020204" pitchFamily="34" charset="0"/>
              </a:rPr>
              <a:t>ДНК.</a:t>
            </a:r>
            <a:endParaRPr lang="ru-RU" b="1" dirty="0" smtClean="0"/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Цей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синтезований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зворотної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транскриптази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ген представлений </a:t>
            </a:r>
            <a:r>
              <a:rPr lang="ru-RU" b="1" dirty="0" err="1">
                <a:latin typeface="Arial" panose="020B0604020202020204" pitchFamily="34" charset="0"/>
              </a:rPr>
              <a:t>лише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своєю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структурною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частиною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u="sng" dirty="0" err="1">
                <a:latin typeface="Arial" panose="020B0604020202020204" pitchFamily="34" charset="0"/>
              </a:rPr>
              <a:t>Він</a:t>
            </a:r>
            <a:r>
              <a:rPr lang="ru-RU" b="1" u="sng" dirty="0">
                <a:latin typeface="Arial" panose="020B0604020202020204" pitchFamily="34" charset="0"/>
              </a:rPr>
              <a:t> не </a:t>
            </a:r>
            <a:r>
              <a:rPr lang="ru-RU" b="1" u="sng" dirty="0" err="1">
                <a:latin typeface="Arial" panose="020B0604020202020204" pitchFamily="34" charset="0"/>
              </a:rPr>
              <a:t>вміщує</a:t>
            </a:r>
            <a:r>
              <a:rPr lang="ru-RU" b="1" u="sng" dirty="0">
                <a:latin typeface="Arial" panose="020B0604020202020204" pitchFamily="34" charset="0"/>
              </a:rPr>
              <a:t> у </a:t>
            </a:r>
            <a:r>
              <a:rPr lang="ru-RU" b="1" u="sng" dirty="0" err="1">
                <a:latin typeface="Arial" panose="020B0604020202020204" pitchFamily="34" charset="0"/>
              </a:rPr>
              <a:t>собі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регуляторної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частини</a:t>
            </a:r>
            <a:r>
              <a:rPr lang="ru-RU" b="1" u="sng" dirty="0">
                <a:latin typeface="Arial" panose="020B0604020202020204" pitchFamily="34" charset="0"/>
              </a:rPr>
              <a:t> і </a:t>
            </a:r>
            <a:r>
              <a:rPr lang="ru-RU" b="1" u="sng" dirty="0" smtClean="0">
                <a:latin typeface="Arial" panose="020B0604020202020204" pitchFamily="34" charset="0"/>
              </a:rPr>
              <a:t>тому</a:t>
            </a:r>
            <a:r>
              <a:rPr lang="ru-RU" b="1" u="sng" dirty="0" smtClean="0"/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є </a:t>
            </a:r>
            <a:r>
              <a:rPr lang="ru-RU" b="1" u="sng" dirty="0" err="1">
                <a:latin typeface="Arial" panose="020B0604020202020204" pitchFamily="34" charset="0"/>
              </a:rPr>
              <a:t>функціонально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неактивним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en-US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зв’язку</a:t>
            </a:r>
            <a:r>
              <a:rPr lang="ru-RU" b="1" dirty="0">
                <a:latin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</a:rPr>
              <a:t>цим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розроблено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метод</a:t>
            </a:r>
            <a:r>
              <a:rPr lang="ru-RU" b="1" dirty="0">
                <a:latin typeface="Arial" panose="020B0604020202020204" pitchFamily="34" charset="0"/>
              </a:rPr>
              <a:t>, за </a:t>
            </a:r>
            <a:r>
              <a:rPr lang="ru-RU" b="1" dirty="0" err="1">
                <a:latin typeface="Arial" panose="020B0604020202020204" pitchFamily="34" charset="0"/>
              </a:rPr>
              <a:t>яким</a:t>
            </a:r>
            <a:r>
              <a:rPr lang="ru-RU" b="1" dirty="0">
                <a:latin typeface="Arial" panose="020B0604020202020204" pitchFamily="34" charset="0"/>
              </a:rPr>
              <a:t> ІРНК </a:t>
            </a:r>
            <a:r>
              <a:rPr lang="ru-RU" b="1" dirty="0" err="1">
                <a:latin typeface="Arial" panose="020B0604020202020204" pitchFamily="34" charset="0"/>
              </a:rPr>
              <a:t>використовують</a:t>
            </a:r>
            <a:r>
              <a:rPr lang="ru-RU" b="1" dirty="0">
                <a:latin typeface="Arial" panose="020B0604020202020204" pitchFamily="34" charset="0"/>
              </a:rPr>
              <a:t> не як </a:t>
            </a:r>
            <a:r>
              <a:rPr lang="ru-RU" b="1" dirty="0" smtClean="0">
                <a:latin typeface="Arial" panose="020B0604020202020204" pitchFamily="34" charset="0"/>
              </a:rPr>
              <a:t>РНК-</a:t>
            </a:r>
            <a:r>
              <a:rPr lang="ru-RU" b="1" dirty="0" err="1" smtClean="0">
                <a:latin typeface="Arial" panose="020B0604020202020204" pitchFamily="34" charset="0"/>
              </a:rPr>
              <a:t>матрицю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</a:rPr>
              <a:t>процесу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зворотної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транскрипції</a:t>
            </a:r>
            <a:r>
              <a:rPr lang="ru-RU" b="1" dirty="0">
                <a:latin typeface="Arial" panose="020B0604020202020204" pitchFamily="34" charset="0"/>
              </a:rPr>
              <a:t>, а як </a:t>
            </a:r>
            <a:r>
              <a:rPr lang="ru-RU" b="1" i="1" u="sng" dirty="0" err="1">
                <a:latin typeface="Arial" panose="020B0604020202020204" pitchFamily="34" charset="0"/>
              </a:rPr>
              <a:t>речовину</a:t>
            </a:r>
            <a:r>
              <a:rPr lang="ru-RU" b="1" i="1" u="sng" dirty="0">
                <a:latin typeface="Arial" panose="020B0604020202020204" pitchFamily="34" charset="0"/>
              </a:rPr>
              <a:t>, </a:t>
            </a:r>
            <a:r>
              <a:rPr lang="ru-RU" b="1" i="1" u="sng" dirty="0" err="1">
                <a:latin typeface="Arial" panose="020B0604020202020204" pitchFamily="34" charset="0"/>
              </a:rPr>
              <a:t>котра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smtClean="0">
                <a:latin typeface="Arial" panose="020B0604020202020204" pitchFamily="34" charset="0"/>
              </a:rPr>
              <a:t>в</a:t>
            </a:r>
            <a:r>
              <a:rPr lang="ru-RU" b="1" i="1" u="sng" dirty="0" smtClean="0"/>
              <a:t> </a:t>
            </a:r>
            <a:r>
              <a:rPr lang="ru-RU" b="1" i="1" u="sng" dirty="0" err="1" smtClean="0">
                <a:latin typeface="Arial" panose="020B0604020202020204" pitchFamily="34" charset="0"/>
              </a:rPr>
              <a:t>суміші</a:t>
            </a:r>
            <a:r>
              <a:rPr lang="ru-RU" b="1" i="1" u="sng" dirty="0" smtClean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фрагментів</a:t>
            </a:r>
            <a:r>
              <a:rPr lang="ru-RU" b="1" i="1" u="sng" dirty="0">
                <a:latin typeface="Arial" panose="020B0604020202020204" pitchFamily="34" charset="0"/>
              </a:rPr>
              <a:t> ДНК «</a:t>
            </a:r>
            <a:r>
              <a:rPr lang="ru-RU" b="1" i="1" u="sng" dirty="0" err="1">
                <a:latin typeface="Arial" panose="020B0604020202020204" pitchFamily="34" charset="0"/>
              </a:rPr>
              <a:t>впізнає</a:t>
            </a:r>
            <a:r>
              <a:rPr lang="ru-RU" b="1" i="1" u="sng" dirty="0">
                <a:latin typeface="Arial" panose="020B0604020202020204" pitchFamily="34" charset="0"/>
              </a:rPr>
              <a:t>» </a:t>
            </a:r>
            <a:r>
              <a:rPr lang="ru-RU" b="1" i="1" u="sng" dirty="0" err="1">
                <a:latin typeface="Arial" panose="020B0604020202020204" pitchFamily="34" charset="0"/>
              </a:rPr>
              <a:t>свій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власний</a:t>
            </a:r>
            <a:r>
              <a:rPr lang="ru-RU" b="1" i="1" u="sng" dirty="0">
                <a:latin typeface="Arial" panose="020B0604020202020204" pitchFamily="34" charset="0"/>
              </a:rPr>
              <a:t> ген </a:t>
            </a:r>
            <a:r>
              <a:rPr lang="ru-RU" b="1" i="1" u="sng" dirty="0" smtClean="0">
                <a:latin typeface="Arial" panose="020B0604020202020204" pitchFamily="34" charset="0"/>
              </a:rPr>
              <a:t>і</a:t>
            </a:r>
            <a:r>
              <a:rPr lang="ru-RU" b="1" i="1" u="sng" dirty="0" smtClean="0"/>
              <a:t> </a:t>
            </a:r>
            <a:r>
              <a:rPr lang="ru-RU" b="1" i="1" u="sng" dirty="0" err="1" smtClean="0">
                <a:latin typeface="Arial" panose="020B0604020202020204" pitchFamily="34" charset="0"/>
              </a:rPr>
              <a:t>з’єднується</a:t>
            </a:r>
            <a:r>
              <a:rPr lang="ru-RU" b="1" i="1" u="sng" dirty="0" smtClean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із</a:t>
            </a:r>
            <a:r>
              <a:rPr lang="ru-RU" b="1" i="1" u="sng" dirty="0">
                <a:latin typeface="Arial" panose="020B0604020202020204" pitchFamily="34" charset="0"/>
              </a:rPr>
              <a:t> ним.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з клону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виділяють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ДНК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роздрібнюють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її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ультразвуку,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рестриктаз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ДНКаз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або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інших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чинників</a:t>
            </a:r>
            <a:r>
              <a:rPr lang="ru-RU" b="1" dirty="0">
                <a:latin typeface="Arial" panose="020B0604020202020204" pitchFamily="34" charset="0"/>
              </a:rPr>
              <a:t>. У </a:t>
            </a:r>
            <a:r>
              <a:rPr lang="ru-RU" b="1" dirty="0" err="1">
                <a:latin typeface="Arial" panose="020B0604020202020204" pitchFamily="34" charset="0"/>
              </a:rPr>
              <a:t>цю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суміш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фрагментів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вносять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розчин</a:t>
            </a:r>
            <a:r>
              <a:rPr lang="ru-RU" b="1" dirty="0">
                <a:latin typeface="Arial" panose="020B0604020202020204" pitchFamily="34" charset="0"/>
              </a:rPr>
              <a:t> і-РНК того гена, </a:t>
            </a:r>
            <a:r>
              <a:rPr lang="ru-RU" b="1" dirty="0" err="1">
                <a:latin typeface="Arial" panose="020B0604020202020204" pitchFamily="34" charset="0"/>
              </a:rPr>
              <a:t>який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хочуть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виділити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u="sng" dirty="0" err="1">
                <a:latin typeface="Arial" panose="020B0604020202020204" pitchFamily="34" charset="0"/>
              </a:rPr>
              <a:t>Молекули</a:t>
            </a:r>
            <a:r>
              <a:rPr lang="ru-RU" b="1" u="sng" dirty="0">
                <a:latin typeface="Arial" panose="020B0604020202020204" pitchFamily="34" charset="0"/>
              </a:rPr>
              <a:t> і-РНК «</a:t>
            </a:r>
            <a:r>
              <a:rPr lang="ru-RU" b="1" u="sng" dirty="0" err="1">
                <a:latin typeface="Arial" panose="020B0604020202020204" pitchFamily="34" charset="0"/>
              </a:rPr>
              <a:t>впізнають</a:t>
            </a:r>
            <a:r>
              <a:rPr lang="ru-RU" b="1" u="sng" dirty="0">
                <a:latin typeface="Arial" panose="020B0604020202020204" pitchFamily="34" charset="0"/>
              </a:rPr>
              <a:t>» </a:t>
            </a:r>
            <a:r>
              <a:rPr lang="ru-RU" b="1" u="sng" dirty="0" err="1">
                <a:latin typeface="Arial" panose="020B0604020202020204" pitchFamily="34" charset="0"/>
              </a:rPr>
              <a:t>свій</a:t>
            </a:r>
            <a:r>
              <a:rPr lang="ru-RU" b="1" u="sng" dirty="0">
                <a:latin typeface="Arial" panose="020B0604020202020204" pitchFamily="34" charset="0"/>
              </a:rPr>
              <a:t> ген </a:t>
            </a:r>
            <a:r>
              <a:rPr lang="ru-RU" b="1" u="sng" dirty="0" smtClean="0">
                <a:latin typeface="Arial" panose="020B0604020202020204" pitchFamily="34" charset="0"/>
              </a:rPr>
              <a:t>і</a:t>
            </a:r>
            <a:r>
              <a:rPr lang="ru-RU" b="1" u="sng" dirty="0" smtClean="0"/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комплементарно </a:t>
            </a:r>
            <a:r>
              <a:rPr lang="ru-RU" b="1" u="sng" dirty="0" err="1">
                <a:latin typeface="Arial" panose="020B0604020202020204" pitchFamily="34" charset="0"/>
              </a:rPr>
              <a:t>з’єднуються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із</a:t>
            </a:r>
            <a:r>
              <a:rPr lang="ru-RU" b="1" u="sng" dirty="0">
                <a:latin typeface="Arial" panose="020B0604020202020204" pitchFamily="34" charset="0"/>
              </a:rPr>
              <a:t> ним.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32613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637309"/>
            <a:ext cx="80079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Паралельно</a:t>
            </a:r>
            <a:r>
              <a:rPr lang="ru-RU" sz="2000" b="1" dirty="0">
                <a:latin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</a:rPr>
              <a:t>цим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готують</a:t>
            </a:r>
            <a:r>
              <a:rPr lang="ru-RU" sz="2000" b="1" dirty="0">
                <a:latin typeface="Arial" panose="020B0604020202020204" pitchFamily="34" charset="0"/>
              </a:rPr>
              <a:t> колонку, </a:t>
            </a:r>
            <a:r>
              <a:rPr lang="ru-RU" sz="2000" b="1" dirty="0" err="1" smtClean="0">
                <a:latin typeface="Arial" panose="020B0604020202020204" pitchFamily="34" charset="0"/>
              </a:rPr>
              <a:t>заповнену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гранульованою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сефарозою</a:t>
            </a:r>
            <a:r>
              <a:rPr lang="ru-RU" sz="2000" b="1" dirty="0">
                <a:latin typeface="Arial" panose="020B0604020202020204" pitchFamily="34" charset="0"/>
              </a:rPr>
              <a:t> (</a:t>
            </a:r>
            <a:r>
              <a:rPr lang="ru-RU" sz="2000" b="1" dirty="0" err="1">
                <a:latin typeface="Arial" panose="020B0604020202020204" pitchFamily="34" charset="0"/>
              </a:rPr>
              <a:t>або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іншим</a:t>
            </a:r>
            <a:r>
              <a:rPr lang="ru-RU" sz="2000" b="1" dirty="0">
                <a:latin typeface="Arial" panose="020B0604020202020204" pitchFamily="34" charset="0"/>
              </a:rPr>
              <a:t> адсорбентом), </a:t>
            </a:r>
            <a:r>
              <a:rPr lang="ru-RU" sz="2000" b="1" dirty="0" smtClean="0">
                <a:latin typeface="Arial" panose="020B0604020202020204" pitchFamily="34" charset="0"/>
              </a:rPr>
              <a:t>на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гранулах </a:t>
            </a:r>
            <a:r>
              <a:rPr lang="ru-RU" sz="2000" b="1" dirty="0" err="1">
                <a:latin typeface="Arial" panose="020B0604020202020204" pitchFamily="34" charset="0"/>
              </a:rPr>
              <a:t>якої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адсорбовані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молекули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полі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-У</a:t>
            </a:r>
            <a:r>
              <a:rPr lang="ru-RU" sz="2000" b="1" dirty="0">
                <a:latin typeface="Arial" panose="020B0604020202020204" pitchFamily="34" charset="0"/>
              </a:rPr>
              <a:t>. Вони </a:t>
            </a:r>
            <a:r>
              <a:rPr lang="ru-RU" sz="2000" b="1" dirty="0" smtClean="0">
                <a:latin typeface="Arial" panose="020B0604020202020204" pitchFamily="34" charset="0"/>
              </a:rPr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комплементарними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до </a:t>
            </a:r>
            <a:r>
              <a:rPr lang="ru-RU" sz="2000" b="1" dirty="0" err="1">
                <a:latin typeface="Arial" panose="020B0604020202020204" pitchFamily="34" charset="0"/>
              </a:rPr>
              <a:t>полі</a:t>
            </a:r>
            <a:r>
              <a:rPr lang="ru-RU" sz="2000" b="1" dirty="0">
                <a:latin typeface="Arial" panose="020B0604020202020204" pitchFamily="34" charset="0"/>
              </a:rPr>
              <a:t>-А, </a:t>
            </a:r>
            <a:r>
              <a:rPr lang="ru-RU" sz="2000" b="1" dirty="0" err="1">
                <a:latin typeface="Arial" panose="020B0604020202020204" pitchFamily="34" charset="0"/>
              </a:rPr>
              <a:t>якими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закінчуються</a:t>
            </a:r>
            <a:r>
              <a:rPr lang="ru-RU" sz="2000" b="1" dirty="0">
                <a:latin typeface="Arial" panose="020B0604020202020204" pitchFamily="34" charset="0"/>
              </a:rPr>
              <a:t> З’-</a:t>
            </a:r>
            <a:r>
              <a:rPr lang="ru-RU" sz="2000" b="1" dirty="0" err="1" smtClean="0">
                <a:latin typeface="Arial" panose="020B0604020202020204" pitchFamily="34" charset="0"/>
              </a:rPr>
              <a:t>кінці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молекул </a:t>
            </a:r>
            <a:r>
              <a:rPr lang="ru-RU" sz="2000" b="1" dirty="0">
                <a:latin typeface="Arial" panose="020B0604020202020204" pitchFamily="34" charset="0"/>
              </a:rPr>
              <a:t>і-РНК.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Суміш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ДНК й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і-РНК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пропускають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крізь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колонку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en-US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Всі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молекули</a:t>
            </a:r>
            <a:r>
              <a:rPr lang="ru-RU" sz="2000" b="1" dirty="0">
                <a:latin typeface="Arial" panose="020B0604020202020204" pitchFamily="34" charset="0"/>
              </a:rPr>
              <a:t> і-РНК, з’ </a:t>
            </a:r>
            <a:r>
              <a:rPr lang="ru-RU" sz="2000" b="1" dirty="0" err="1">
                <a:latin typeface="Arial" panose="020B0604020202020204" pitchFamily="34" charset="0"/>
              </a:rPr>
              <a:t>єднані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з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комплементарною </a:t>
            </a:r>
            <a:r>
              <a:rPr lang="ru-RU" sz="2000" b="1" dirty="0">
                <a:latin typeface="Arial" panose="020B0604020202020204" pitchFamily="34" charset="0"/>
              </a:rPr>
              <a:t>до них ДНК, </a:t>
            </a:r>
            <a:r>
              <a:rPr lang="ru-RU" sz="2000" b="1" dirty="0" err="1">
                <a:latin typeface="Arial" panose="020B0604020202020204" pitchFamily="34" charset="0"/>
              </a:rPr>
              <a:t>крім</a:t>
            </a:r>
            <a:r>
              <a:rPr lang="ru-RU" sz="2000" b="1" dirty="0">
                <a:latin typeface="Arial" panose="020B0604020202020204" pitchFamily="34" charset="0"/>
              </a:rPr>
              <a:t> того, </a:t>
            </a:r>
            <a:r>
              <a:rPr lang="ru-RU" sz="2000" b="1" dirty="0" err="1">
                <a:latin typeface="Arial" panose="020B0604020202020204" pitchFamily="34" charset="0"/>
              </a:rPr>
              <a:t>своїми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полі</a:t>
            </a:r>
            <a:r>
              <a:rPr lang="ru-RU" sz="2000" b="1" dirty="0" smtClean="0">
                <a:latin typeface="Arial" panose="020B0604020202020204" pitchFamily="34" charset="0"/>
              </a:rPr>
              <a:t>-А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кінцями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з’єднуються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молекулами </a:t>
            </a:r>
            <a:r>
              <a:rPr lang="ru-RU" sz="2000" b="1" dirty="0" err="1">
                <a:latin typeface="Arial" panose="020B0604020202020204" pitchFamily="34" charset="0"/>
              </a:rPr>
              <a:t>полі</a:t>
            </a:r>
            <a:r>
              <a:rPr lang="ru-RU" sz="2000" b="1" dirty="0">
                <a:latin typeface="Arial" panose="020B0604020202020204" pitchFamily="34" charset="0"/>
              </a:rPr>
              <a:t>-У, </a:t>
            </a:r>
            <a:r>
              <a:rPr lang="ru-RU" sz="2000" b="1" dirty="0" err="1" smtClean="0">
                <a:latin typeface="Arial" panose="020B0604020202020204" pitchFamily="34" charset="0"/>
              </a:rPr>
              <a:t>адсорбованими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на </a:t>
            </a:r>
            <a:r>
              <a:rPr lang="ru-RU" sz="2000" b="1" dirty="0">
                <a:latin typeface="Arial" panose="020B0604020202020204" pitchFamily="34" charset="0"/>
              </a:rPr>
              <a:t>гранулах-</a:t>
            </a:r>
            <a:r>
              <a:rPr lang="ru-RU" sz="2000" b="1" dirty="0" err="1">
                <a:latin typeface="Arial" panose="020B0604020202020204" pitchFamily="34" charset="0"/>
              </a:rPr>
              <a:t>сефарози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en-US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Внаслідок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цього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фрагменти</a:t>
            </a:r>
            <a:r>
              <a:rPr lang="ru-RU" sz="2000" b="1" u="sng" dirty="0">
                <a:latin typeface="Arial" panose="020B0604020202020204" pitchFamily="34" charset="0"/>
              </a:rPr>
              <a:t> ДНК</a:t>
            </a:r>
            <a:r>
              <a:rPr lang="ru-RU" sz="2000" b="1" u="sng" dirty="0" smtClean="0">
                <a:latin typeface="Arial" panose="020B0604020202020204" pitchFamily="34" charset="0"/>
              </a:rPr>
              <a:t>, </a:t>
            </a:r>
            <a:r>
              <a:rPr lang="ru-RU" sz="2000" b="1" u="sng" dirty="0" err="1"/>
              <a:t>що</a:t>
            </a:r>
            <a:r>
              <a:rPr lang="ru-RU" sz="2000" b="1" u="sng" dirty="0"/>
              <a:t> не </a:t>
            </a:r>
            <a:r>
              <a:rPr lang="ru-RU" sz="2000" b="1" u="sng" dirty="0" err="1"/>
              <a:t>з’єднані</a:t>
            </a:r>
            <a:r>
              <a:rPr lang="ru-RU" sz="2000" b="1" u="sng" dirty="0"/>
              <a:t> з і-РНК, </a:t>
            </a:r>
            <a:r>
              <a:rPr lang="ru-RU" sz="2000" b="1" u="sng" dirty="0" err="1" smtClean="0"/>
              <a:t>вимиваються</a:t>
            </a:r>
            <a:r>
              <a:rPr lang="ru-RU" sz="2000" b="1" u="sng" dirty="0" smtClean="0"/>
              <a:t> </a:t>
            </a:r>
            <a:r>
              <a:rPr lang="ru-RU" sz="2000" b="1" u="sng" dirty="0" err="1"/>
              <a:t>із</a:t>
            </a:r>
            <a:r>
              <a:rPr lang="ru-RU" sz="2000" b="1" u="sng" dirty="0"/>
              <a:t> колонки</a:t>
            </a:r>
            <a:r>
              <a:rPr lang="ru-RU" sz="2000" b="1" dirty="0"/>
              <a:t>. В </a:t>
            </a:r>
            <a:r>
              <a:rPr lang="ru-RU" sz="2000" b="1" dirty="0" err="1" smtClean="0"/>
              <a:t>колонці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затримуються</a:t>
            </a:r>
            <a:r>
              <a:rPr lang="ru-RU" sz="2000" b="1" dirty="0" smtClean="0"/>
              <a:t> </a:t>
            </a:r>
            <a:r>
              <a:rPr lang="ru-RU" sz="2000" b="1" dirty="0" err="1"/>
              <a:t>лише</a:t>
            </a:r>
            <a:r>
              <a:rPr lang="ru-RU" sz="2000" b="1" dirty="0"/>
              <a:t> </a:t>
            </a:r>
            <a:r>
              <a:rPr lang="ru-RU" sz="2000" b="1" dirty="0" err="1"/>
              <a:t>фрагменти</a:t>
            </a:r>
            <a:r>
              <a:rPr lang="ru-RU" sz="2000" b="1" dirty="0"/>
              <a:t> ДНК,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 smtClean="0"/>
              <a:t>з’єднані</a:t>
            </a:r>
            <a:r>
              <a:rPr lang="ru-RU" sz="2000" b="1" dirty="0" smtClean="0"/>
              <a:t> </a:t>
            </a:r>
            <a:r>
              <a:rPr lang="ru-RU" sz="2000" b="1" dirty="0"/>
              <a:t>з і-РНК.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/>
              <a:t>фрагментах і </a:t>
            </a:r>
            <a:r>
              <a:rPr lang="ru-RU" sz="2000" b="1" dirty="0" err="1"/>
              <a:t>міститься</a:t>
            </a:r>
            <a:r>
              <a:rPr lang="ru-RU" sz="2000" b="1" dirty="0"/>
              <a:t> </a:t>
            </a:r>
            <a:r>
              <a:rPr lang="ru-RU" sz="2000" b="1" dirty="0" err="1"/>
              <a:t>потрібний</a:t>
            </a:r>
            <a:r>
              <a:rPr lang="ru-RU" sz="2000" b="1" dirty="0"/>
              <a:t> ген,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smtClean="0"/>
              <a:t>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/>
              <a:t>спеціальних</a:t>
            </a:r>
            <a:r>
              <a:rPr lang="ru-RU" sz="2000" b="1" dirty="0"/>
              <a:t> </a:t>
            </a:r>
            <a:r>
              <a:rPr lang="ru-RU" sz="2000" b="1" dirty="0" err="1"/>
              <a:t>реактивів</a:t>
            </a:r>
            <a:r>
              <a:rPr lang="ru-RU" sz="2000" b="1" dirty="0"/>
              <a:t> </a:t>
            </a:r>
            <a:r>
              <a:rPr lang="ru-RU" sz="2000" b="1" dirty="0" err="1"/>
              <a:t>вилучають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smtClean="0"/>
              <a:t>колонки.</a:t>
            </a:r>
          </a:p>
          <a:p>
            <a:pPr algn="just"/>
            <a:r>
              <a:rPr lang="ru-RU" sz="2000" b="1" dirty="0" smtClean="0"/>
              <a:t>На </a:t>
            </a:r>
            <a:r>
              <a:rPr lang="ru-RU" sz="2000" b="1" dirty="0"/>
              <a:t>початку </a:t>
            </a:r>
            <a:r>
              <a:rPr lang="ru-RU" sz="2000" b="1" dirty="0">
                <a:solidFill>
                  <a:srgbClr val="FF0000"/>
                </a:solidFill>
              </a:rPr>
              <a:t>1970-х </a:t>
            </a:r>
            <a:r>
              <a:rPr lang="en-US" sz="2000" b="1" dirty="0">
                <a:solidFill>
                  <a:srgbClr val="FF0000"/>
                </a:solidFill>
              </a:rPr>
              <a:t>pp</a:t>
            </a:r>
            <a:r>
              <a:rPr lang="en-US" sz="2000" b="1" dirty="0"/>
              <a:t>. </a:t>
            </a:r>
            <a:r>
              <a:rPr lang="ru-RU" sz="2000" b="1" dirty="0"/>
              <a:t>методами </a:t>
            </a:r>
            <a:r>
              <a:rPr lang="ru-RU" sz="2000" b="1" dirty="0" smtClean="0"/>
              <a:t>ферментативного синтезу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синтезовані</a:t>
            </a:r>
            <a:r>
              <a:rPr lang="ru-RU" sz="2000" b="1" dirty="0"/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глобіну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кролика, </a:t>
            </a:r>
            <a:r>
              <a:rPr lang="ru-RU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миші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голуба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67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833" t="46307" r="31579" b="23201"/>
          <a:stretch/>
        </p:blipFill>
        <p:spPr>
          <a:xfrm>
            <a:off x="224255" y="1357745"/>
            <a:ext cx="8753490" cy="39923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7492" y="649859"/>
            <a:ext cx="2425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В</a:t>
            </a:r>
            <a:r>
              <a:rPr lang="ru-RU" sz="4000" b="1" dirty="0" err="1" smtClean="0">
                <a:solidFill>
                  <a:srgbClr val="FF0000"/>
                </a:solidFill>
              </a:rPr>
              <a:t>ектори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4634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301" t="20170" r="31046" b="28883"/>
          <a:stretch/>
        </p:blipFill>
        <p:spPr>
          <a:xfrm>
            <a:off x="304799" y="249383"/>
            <a:ext cx="8465128" cy="62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2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620" t="44647" r="31366" b="8049"/>
          <a:stretch/>
        </p:blipFill>
        <p:spPr>
          <a:xfrm>
            <a:off x="235527" y="328613"/>
            <a:ext cx="8756073" cy="61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6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75992" y="241035"/>
            <a:ext cx="842724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4680" algn="just">
              <a:buClr>
                <a:srgbClr val="000000"/>
              </a:buClr>
              <a:buFont typeface="Wingdings" charset="2"/>
              <a:buChar char=""/>
            </a:pPr>
            <a:r>
              <a:rPr lang="ru-RU" sz="28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про </a:t>
            </a:r>
            <a:r>
              <a:rPr lang="ru-RU" sz="2800" b="1" dirty="0" err="1" smtClean="0">
                <a:solidFill>
                  <a:srgbClr val="FF0000"/>
                </a:solidFill>
              </a:rPr>
              <a:t>плазміди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Перенесення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генів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плазмідами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векторні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перенесення</a:t>
            </a:r>
            <a:r>
              <a:rPr lang="ru-RU" sz="2800" b="1" dirty="0" smtClean="0">
                <a:solidFill>
                  <a:srgbClr val="FF0000"/>
                </a:solidFill>
              </a:rPr>
              <a:t>)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255" y="1223594"/>
            <a:ext cx="87034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Виділений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чи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іншим</a:t>
            </a:r>
            <a:r>
              <a:rPr lang="ru-RU" b="1" dirty="0">
                <a:latin typeface="Arial" panose="020B0604020202020204" pitchFamily="34" charset="0"/>
              </a:rPr>
              <a:t> способом </a:t>
            </a:r>
            <a:r>
              <a:rPr lang="ru-RU" b="1" dirty="0" err="1">
                <a:latin typeface="Arial" panose="020B0604020202020204" pitchFamily="34" charset="0"/>
              </a:rPr>
              <a:t>окремий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ген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необхідно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вбудувати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</a:rPr>
              <a:t>певний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</a:t>
            </a:r>
            <a:r>
              <a:rPr lang="ru-RU" b="1" dirty="0">
                <a:latin typeface="Arial" panose="020B0604020202020204" pitchFamily="34" charset="0"/>
              </a:rPr>
              <a:t>, 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якого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даний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ген </a:t>
            </a:r>
            <a:r>
              <a:rPr lang="ru-RU" b="1" dirty="0" err="1">
                <a:latin typeface="Arial" panose="020B0604020202020204" pitchFamily="34" charset="0"/>
              </a:rPr>
              <a:t>можна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розмножити</a:t>
            </a:r>
            <a:r>
              <a:rPr lang="ru-RU" b="1" dirty="0">
                <a:latin typeface="Arial" panose="020B0604020202020204" pitchFamily="34" charset="0"/>
              </a:rPr>
              <a:t> і ввести до складу </a:t>
            </a:r>
            <a:r>
              <a:rPr lang="ru-RU" b="1" dirty="0" err="1" smtClean="0">
                <a:latin typeface="Arial" panose="020B0604020202020204" pitchFamily="34" charset="0"/>
              </a:rPr>
              <a:t>геномів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клітин-реципієнтів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Із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розвитком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методів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інженерії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стало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можливим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уводити</a:t>
            </a:r>
            <a:r>
              <a:rPr lang="ru-RU" b="1" dirty="0">
                <a:latin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</a:rPr>
              <a:t>вбудовувати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донорний</a:t>
            </a:r>
            <a:r>
              <a:rPr lang="ru-RU" b="1" dirty="0">
                <a:latin typeface="Arial" panose="020B0604020202020204" pitchFamily="34" charset="0"/>
              </a:rPr>
              <a:t> ген у </a:t>
            </a:r>
            <a:r>
              <a:rPr lang="ru-RU" b="1" dirty="0" smtClean="0">
                <a:latin typeface="Arial" panose="020B0604020202020204" pitchFamily="34" charset="0"/>
              </a:rPr>
              <a:t>геном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реципієнта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бактеріальних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плазмід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en-US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На початку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1970-х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pp.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дослідженнями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П. Берга, М.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Коєна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Р.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Девіса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співробітниками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було</a:t>
            </a:r>
            <a:r>
              <a:rPr lang="ru-RU" b="1" dirty="0">
                <a:latin typeface="Arial" panose="020B0604020202020204" pitchFamily="34" charset="0"/>
              </a:rPr>
              <a:t> показано,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кращими</a:t>
            </a:r>
            <a:r>
              <a:rPr lang="ru-RU" b="1" dirty="0">
                <a:latin typeface="Arial" panose="020B0604020202020204" pitchFamily="34" charset="0"/>
              </a:rPr>
              <a:t> векторами </a:t>
            </a:r>
            <a:r>
              <a:rPr lang="ru-RU" b="1" dirty="0" smtClean="0">
                <a:latin typeface="Arial" panose="020B0604020202020204" pitchFamily="34" charset="0"/>
              </a:rPr>
              <a:t>для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перенесення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можуть</a:t>
            </a:r>
            <a:r>
              <a:rPr lang="ru-RU" b="1" dirty="0">
                <a:latin typeface="Arial" panose="020B0604020202020204" pitchFamily="34" charset="0"/>
              </a:rPr>
              <a:t> бути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штучно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перебудовані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плазміди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r>
              <a:rPr lang="en-US" b="1" dirty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Такі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плазміди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несуть</a:t>
            </a:r>
            <a:r>
              <a:rPr lang="ru-RU" b="1" dirty="0">
                <a:latin typeface="Arial" panose="020B0604020202020204" pitchFamily="34" charset="0"/>
              </a:rPr>
              <a:t> по два-три </a:t>
            </a:r>
            <a:r>
              <a:rPr lang="ru-RU" b="1" dirty="0" err="1">
                <a:latin typeface="Arial" panose="020B0604020202020204" pitchFamily="34" charset="0"/>
              </a:rPr>
              <a:t>гени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стійкості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 err="1" smtClean="0">
                <a:latin typeface="Arial" panose="020B0604020202020204" pitchFamily="34" charset="0"/>
              </a:rPr>
              <a:t>антибіотиків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Вони </a:t>
            </a:r>
            <a:r>
              <a:rPr lang="ru-RU" b="1" dirty="0" err="1">
                <a:latin typeface="Arial" panose="020B0604020202020204" pitchFamily="34" charset="0"/>
              </a:rPr>
              <a:t>містять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</a:rPr>
              <a:t>собі</a:t>
            </a:r>
            <a:r>
              <a:rPr lang="ru-RU" b="1" dirty="0">
                <a:latin typeface="Arial" panose="020B0604020202020204" pitchFamily="34" charset="0"/>
              </a:rPr>
              <a:t> по одному </a:t>
            </a:r>
            <a:r>
              <a:rPr lang="ru-RU" b="1" dirty="0" err="1">
                <a:latin typeface="Arial" panose="020B0604020202020204" pitchFamily="34" charset="0"/>
              </a:rPr>
              <a:t>унікальному</a:t>
            </a:r>
            <a:r>
              <a:rPr lang="ru-RU" b="1" dirty="0">
                <a:latin typeface="Arial" panose="020B0604020202020204" pitchFamily="34" charset="0"/>
              </a:rPr>
              <a:t> сайту </a:t>
            </a:r>
            <a:r>
              <a:rPr lang="ru-RU" b="1" dirty="0" err="1" smtClean="0">
                <a:latin typeface="Arial" panose="020B0604020202020204" pitchFamily="34" charset="0"/>
              </a:rPr>
              <a:t>рестрикції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</a:rPr>
              <a:t>певної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рестриктази</a:t>
            </a:r>
            <a:r>
              <a:rPr lang="ru-RU" b="1" dirty="0">
                <a:latin typeface="Arial" panose="020B0604020202020204" pitchFamily="34" charset="0"/>
              </a:rPr>
              <a:t>. Так, у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1972 р. в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лабораторії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П.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Берга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експериментальним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шляхом </a:t>
            </a:r>
            <a:r>
              <a:rPr lang="ru-RU" b="1" dirty="0" err="1">
                <a:latin typeface="Arial" panose="020B0604020202020204" pitchFamily="34" charset="0"/>
              </a:rPr>
              <a:t>було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одержано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рекомбінантну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форму </a:t>
            </a:r>
            <a:r>
              <a:rPr lang="ru-RU" b="1" dirty="0" err="1">
                <a:latin typeface="Arial" panose="020B0604020202020204" pitchFamily="34" charset="0"/>
              </a:rPr>
              <a:t>між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мавпячим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онковірусом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SV40 </a:t>
            </a:r>
            <a:r>
              <a:rPr lang="ru-RU" b="1" dirty="0">
                <a:latin typeface="Arial" panose="020B0604020202020204" pitchFamily="34" charset="0"/>
              </a:rPr>
              <a:t>і </a:t>
            </a:r>
            <a:r>
              <a:rPr lang="ru-RU" b="1" dirty="0" err="1">
                <a:latin typeface="Arial" panose="020B0604020202020204" pitchFamily="34" charset="0"/>
              </a:rPr>
              <a:t>дефективним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фагом</a:t>
            </a:r>
            <a:r>
              <a:rPr lang="ru-RU" b="1" dirty="0" smtClean="0"/>
              <a:t> </a:t>
            </a:r>
            <a:r>
              <a:rPr lang="en-US" b="1" dirty="0" smtClean="0">
                <a:latin typeface="Arial" panose="020B0604020202020204" pitchFamily="34" charset="0"/>
              </a:rPr>
              <a:t>X </a:t>
            </a:r>
            <a:r>
              <a:rPr lang="en-US" b="1" dirty="0">
                <a:latin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</a:rPr>
              <a:t>лямбда), </a:t>
            </a:r>
            <a:r>
              <a:rPr lang="ru-RU" b="1" dirty="0" err="1">
                <a:latin typeface="Arial" panose="020B0604020202020204" pitchFamily="34" charset="0"/>
              </a:rPr>
              <a:t>який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вміщує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</a:rPr>
              <a:t>своєму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геномі</a:t>
            </a:r>
            <a:r>
              <a:rPr lang="ru-RU" b="1" dirty="0">
                <a:latin typeface="Arial" panose="020B0604020202020204" pitchFamily="34" charset="0"/>
              </a:rPr>
              <a:t> ген </a:t>
            </a:r>
            <a:r>
              <a:rPr lang="ru-RU" b="1" dirty="0" err="1" smtClean="0">
                <a:latin typeface="Arial" panose="020B0604020202020204" pitchFamily="34" charset="0"/>
              </a:rPr>
              <a:t>галактозного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оперона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sz="1600" b="1" dirty="0">
                <a:latin typeface="Arial" panose="020B0604020202020204" pitchFamily="34" charset="0"/>
              </a:rPr>
              <a:t>Для </a:t>
            </a:r>
            <a:r>
              <a:rPr lang="ru-RU" sz="1600" b="1" dirty="0" err="1">
                <a:latin typeface="Arial" panose="020B0604020202020204" pitchFamily="34" charset="0"/>
              </a:rPr>
              <a:t>цих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досліджень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заздалегідь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була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підготовлена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сукупність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дефективних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фагів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X, </a:t>
            </a:r>
            <a:r>
              <a:rPr lang="ru-RU" sz="1600" b="1" dirty="0">
                <a:latin typeface="Arial" panose="020B0604020202020204" pitchFamily="34" charset="0"/>
              </a:rPr>
              <a:t>у геномах </a:t>
            </a:r>
            <a:r>
              <a:rPr lang="ru-RU" sz="1600" b="1" dirty="0" err="1">
                <a:latin typeface="Arial" panose="020B0604020202020204" pitchFamily="34" charset="0"/>
              </a:rPr>
              <a:t>яких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міститься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ген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галактозного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оперона, </a:t>
            </a:r>
            <a:r>
              <a:rPr lang="ru-RU" sz="1600" b="1" dirty="0" err="1">
                <a:latin typeface="Arial" panose="020B0604020202020204" pitchFamily="34" charset="0"/>
              </a:rPr>
              <a:t>раніше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захопленого</a:t>
            </a:r>
            <a:r>
              <a:rPr lang="ru-RU" sz="1600" b="1" dirty="0">
                <a:latin typeface="Arial" panose="020B0604020202020204" pitchFamily="34" charset="0"/>
              </a:rPr>
              <a:t> в Е. со</a:t>
            </a:r>
            <a:r>
              <a:rPr lang="en-US" sz="1600" b="1" dirty="0">
                <a:latin typeface="Arial" panose="020B0604020202020204" pitchFamily="34" charset="0"/>
              </a:rPr>
              <a:t>li. </a:t>
            </a:r>
            <a:r>
              <a:rPr lang="ru-RU" sz="1600" b="1" dirty="0" err="1">
                <a:latin typeface="Arial" panose="020B0604020202020204" pitchFamily="34" charset="0"/>
              </a:rPr>
              <a:t>Окремо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від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Arial" panose="020B0604020202020204" pitchFamily="34" charset="0"/>
              </a:rPr>
              <a:t>них </a:t>
            </a:r>
            <a:r>
              <a:rPr lang="ru-RU" sz="1600" b="1" dirty="0" err="1">
                <a:latin typeface="Arial" panose="020B0604020202020204" pitchFamily="34" charset="0"/>
              </a:rPr>
              <a:t>була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підготовлена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сукупність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фагів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SV40. </a:t>
            </a:r>
            <a:r>
              <a:rPr lang="ru-RU" sz="1600" b="1" dirty="0">
                <a:latin typeface="Arial" panose="020B0604020202020204" pitchFamily="34" charset="0"/>
              </a:rPr>
              <a:t>За </a:t>
            </a:r>
            <a:r>
              <a:rPr lang="ru-RU" sz="1600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рестриктази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E. coli </a:t>
            </a:r>
            <a:r>
              <a:rPr lang="ru-RU" sz="1600" b="1" dirty="0">
                <a:latin typeface="Arial" panose="020B0604020202020204" pitchFamily="34" charset="0"/>
              </a:rPr>
              <a:t>у точках, </a:t>
            </a:r>
            <a:r>
              <a:rPr lang="ru-RU" sz="1600" b="1" dirty="0" err="1">
                <a:latin typeface="Arial" panose="020B0604020202020204" pitchFamily="34" charset="0"/>
              </a:rPr>
              <a:t>розпізнаних</a:t>
            </a:r>
            <a:r>
              <a:rPr lang="ru-RU" sz="1600" b="1" dirty="0">
                <a:latin typeface="Arial" panose="020B0604020202020204" pitchFamily="34" charset="0"/>
              </a:rPr>
              <a:t> нею </a:t>
            </a:r>
            <a:r>
              <a:rPr lang="ru-RU" sz="1600" b="1" dirty="0" err="1" smtClean="0">
                <a:latin typeface="Arial" panose="020B0604020202020204" pitchFamily="34" charset="0"/>
              </a:rPr>
              <a:t>специфічних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сайтів</a:t>
            </a:r>
            <a:r>
              <a:rPr lang="ru-RU" sz="1600" b="1" dirty="0">
                <a:latin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</a:rPr>
              <a:t>були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розрізані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кільцеві</a:t>
            </a:r>
            <a:r>
              <a:rPr lang="ru-RU" sz="1600" b="1" dirty="0">
                <a:latin typeface="Arial" panose="020B0604020202020204" pitchFamily="34" charset="0"/>
              </a:rPr>
              <a:t> ДНК </a:t>
            </a:r>
            <a:r>
              <a:rPr lang="ru-RU" sz="1600" b="1" dirty="0" err="1">
                <a:latin typeface="Arial" panose="020B0604020202020204" pitchFamily="34" charset="0"/>
              </a:rPr>
              <a:t>геномів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обох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фагів</a:t>
            </a:r>
            <a:r>
              <a:rPr lang="ru-RU" sz="1600" b="1" dirty="0">
                <a:latin typeface="Arial" panose="020B0604020202020204" pitchFamily="34" charset="0"/>
              </a:rPr>
              <a:t>. </a:t>
            </a:r>
            <a:r>
              <a:rPr lang="ru-RU" sz="1600" b="1" dirty="0" smtClean="0">
                <a:latin typeface="Arial" panose="020B0604020202020204" pitchFamily="34" charset="0"/>
              </a:rPr>
              <a:t>За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кінцевої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трансферази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наростили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однониткові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кінці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latin typeface="Arial" panose="020B0604020202020204" pitchFamily="34" charset="0"/>
              </a:rPr>
              <a:t>лінійної</a:t>
            </a: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ДНК одного фага нуклеотидами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полі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-А</a:t>
            </a:r>
            <a:r>
              <a:rPr lang="ru-RU" sz="1600" b="1" dirty="0">
                <a:latin typeface="Arial" panose="020B0604020202020204" pitchFamily="34" charset="0"/>
              </a:rPr>
              <a:t>, а другого </a:t>
            </a:r>
            <a:r>
              <a:rPr lang="ru-RU" sz="1600" b="1" dirty="0" smtClean="0">
                <a:latin typeface="Arial" panose="020B0604020202020204" pitchFamily="34" charset="0"/>
              </a:rPr>
              <a:t>–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полі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-Т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Після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цього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лінійні</a:t>
            </a:r>
            <a:r>
              <a:rPr lang="ru-RU" sz="1600" b="1" dirty="0">
                <a:latin typeface="Arial" panose="020B0604020202020204" pitchFamily="34" charset="0"/>
              </a:rPr>
              <a:t> ДНК </a:t>
            </a:r>
            <a:r>
              <a:rPr lang="ru-RU" sz="1600" b="1" dirty="0" err="1">
                <a:latin typeface="Arial" panose="020B0604020202020204" pitchFamily="34" charset="0"/>
              </a:rPr>
              <a:t>обох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фагів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змішали</a:t>
            </a:r>
            <a:r>
              <a:rPr lang="ru-RU" sz="1600" b="1" dirty="0">
                <a:latin typeface="Arial" panose="020B0604020202020204" pitchFamily="34" charset="0"/>
              </a:rPr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704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Будова бактерії Diagram | Quiz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11" y="266369"/>
            <a:ext cx="3543589" cy="26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Плазмиды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992979"/>
            <a:ext cx="5192377" cy="39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Плазмида и рекомбинатное бактериальное дна Иллюстрация вектора -  иллюстрации насчитывающей клон, инженерство: 1077672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23" y="3380509"/>
            <a:ext cx="3349089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2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88" t="24716" r="31685" b="8428"/>
          <a:stretch/>
        </p:blipFill>
        <p:spPr>
          <a:xfrm>
            <a:off x="1233055" y="268406"/>
            <a:ext cx="6701598" cy="65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4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95883" y="257086"/>
            <a:ext cx="842724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800" b="1" dirty="0" smtClean="0">
                <a:solidFill>
                  <a:srgbClr val="FF0000"/>
                </a:solidFill>
              </a:rPr>
              <a:t>Виділення </a:t>
            </a:r>
            <a:r>
              <a:rPr lang="ru-RU" sz="2800" b="1" dirty="0" err="1">
                <a:solidFill>
                  <a:srgbClr val="FF0000"/>
                </a:solidFill>
              </a:rPr>
              <a:t>генів</a:t>
            </a:r>
            <a:r>
              <a:rPr lang="ru-RU" sz="2800" b="1" dirty="0">
                <a:solidFill>
                  <a:srgbClr val="FF0000"/>
                </a:solidFill>
              </a:rPr>
              <a:t> за </a:t>
            </a:r>
            <a:r>
              <a:rPr lang="ru-RU" sz="2800" b="1" dirty="0" err="1">
                <a:solidFill>
                  <a:srgbClr val="FF0000"/>
                </a:solidFill>
              </a:rPr>
              <a:t>допомогою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ферментів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рестрикції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Хімічний</a:t>
            </a:r>
            <a:r>
              <a:rPr lang="ru-RU" sz="2800" b="1" dirty="0">
                <a:solidFill>
                  <a:srgbClr val="FF0000"/>
                </a:solidFill>
              </a:rPr>
              <a:t> синтез гена.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429" y="1348284"/>
            <a:ext cx="85657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дослідженнях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спрямовані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виділення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окремих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генів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геномів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донорних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найчастіше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рестриктази</a:t>
            </a:r>
            <a:r>
              <a:rPr lang="ru-RU" sz="2000" b="1" dirty="0">
                <a:latin typeface="Arial" panose="020B0604020202020204" pitchFamily="34" charset="0"/>
              </a:rPr>
              <a:t>. Так </a:t>
            </a:r>
            <a:r>
              <a:rPr lang="ru-RU" sz="2000" b="1" dirty="0" err="1">
                <a:latin typeface="Arial" panose="020B0604020202020204" pitchFamily="34" charset="0"/>
              </a:rPr>
              <a:t>називають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ферменти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ендонуклеази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здатні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розрізати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нитки ДНК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певними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нуклеотидними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послідовностями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розпізнаються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відповідними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рестриктазами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рестриктаза</a:t>
            </a:r>
            <a:r>
              <a:rPr lang="ru-RU" sz="2000" b="1" dirty="0">
                <a:latin typeface="Arial" panose="020B0604020202020204" pitchFamily="34" charset="0"/>
              </a:rPr>
              <a:t>, яку </a:t>
            </a:r>
            <a:r>
              <a:rPr lang="ru-RU" sz="2000" b="1" dirty="0" err="1" smtClean="0">
                <a:latin typeface="Arial" panose="020B0604020202020204" pitchFamily="34" charset="0"/>
              </a:rPr>
              <a:t>позначають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символом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Taq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</a:t>
            </a:r>
            <a:r>
              <a:rPr lang="en-US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розпізнає</a:t>
            </a:r>
            <a:r>
              <a:rPr lang="ru-RU" sz="2000" b="1" dirty="0"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розрізає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молекулу ДНК </a:t>
            </a:r>
            <a:r>
              <a:rPr lang="ru-RU" sz="2000" b="1" dirty="0" err="1">
                <a:latin typeface="Arial" panose="020B0604020202020204" pitchFamily="34" charset="0"/>
              </a:rPr>
              <a:t>лише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точці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міститься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між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тиміном</a:t>
            </a:r>
            <a:r>
              <a:rPr lang="ru-RU" sz="2000" b="1" dirty="0">
                <a:latin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</a:rPr>
              <a:t>цитозином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нуклеотидної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ТЦГА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або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АГЦТ</a:t>
            </a:r>
            <a:r>
              <a:rPr lang="ru-RU" sz="2000" b="1" dirty="0">
                <a:latin typeface="Arial" panose="020B0604020202020204" pitchFamily="34" charset="0"/>
              </a:rPr>
              <a:t>. При </a:t>
            </a:r>
            <a:r>
              <a:rPr lang="ru-RU" sz="2000" b="1" dirty="0" err="1">
                <a:latin typeface="Arial" panose="020B0604020202020204" pitchFamily="34" charset="0"/>
              </a:rPr>
              <a:t>цьому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місці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утворюються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так </a:t>
            </a:r>
            <a:r>
              <a:rPr lang="ru-RU" sz="2000" b="1" dirty="0" err="1">
                <a:latin typeface="Arial" panose="020B0604020202020204" pitchFamily="34" charset="0"/>
              </a:rPr>
              <a:t>звані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липкі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кінці</a:t>
            </a:r>
            <a:r>
              <a:rPr lang="ru-RU" sz="2000" b="1" dirty="0">
                <a:latin typeface="Arial" panose="020B0604020202020204" pitchFamily="34" charset="0"/>
              </a:rPr>
              <a:t> з ЦГ </a:t>
            </a:r>
            <a:r>
              <a:rPr lang="ru-RU" sz="2000" b="1" dirty="0" smtClean="0">
                <a:latin typeface="Arial" panose="020B0604020202020204" pitchFamily="34" charset="0"/>
              </a:rPr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комплементарними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до них ГЦ </a:t>
            </a:r>
            <a:r>
              <a:rPr lang="ru-RU" sz="2000" b="1" dirty="0" err="1">
                <a:latin typeface="Arial" panose="020B0604020202020204" pitchFamily="34" charset="0"/>
              </a:rPr>
              <a:t>послідовностями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Під</a:t>
            </a:r>
            <a:r>
              <a:rPr lang="ru-RU" sz="2000" b="1" dirty="0" smtClean="0"/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липкими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кінцями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дволанцюгових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розуміють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такі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кінцеві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нуклеотидів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з’єднані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своїми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комплементарними</a:t>
            </a:r>
            <a:r>
              <a:rPr lang="ru-RU" sz="2000" b="1" dirty="0">
                <a:latin typeface="Arial" panose="020B0604020202020204" pitchFamily="34" charset="0"/>
              </a:rPr>
              <a:t> нуклеотидами, </a:t>
            </a:r>
            <a:r>
              <a:rPr lang="ru-RU" sz="2000" b="1" dirty="0" smtClean="0">
                <a:latin typeface="Arial" panose="020B0604020202020204" pitchFamily="34" charset="0"/>
              </a:rPr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здатні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з’єднатися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ними, </a:t>
            </a:r>
            <a:r>
              <a:rPr lang="ru-RU" sz="2000" b="1" dirty="0" err="1">
                <a:latin typeface="Arial" panose="020B0604020202020204" pitchFamily="34" charset="0"/>
              </a:rPr>
              <a:t>якщо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останні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з’являться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відповідному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середовищі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кінцях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сусідніх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фрагментів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r>
              <a:rPr lang="ru-RU" sz="2000" b="1" dirty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Механізм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утворення</a:t>
            </a:r>
            <a:r>
              <a:rPr lang="ru-RU" sz="2000" b="1" dirty="0">
                <a:latin typeface="Arial" panose="020B0604020202020204" pitchFamily="34" charset="0"/>
              </a:rPr>
              <a:t> липких </a:t>
            </a:r>
            <a:r>
              <a:rPr lang="ru-RU" sz="2000" b="1" dirty="0" err="1">
                <a:latin typeface="Arial" panose="020B0604020202020204" pitchFamily="34" charset="0"/>
              </a:rPr>
              <a:t>кінців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процесі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розрізання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молекули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ДНК </a:t>
            </a:r>
            <a:r>
              <a:rPr lang="ru-RU" sz="2000" b="1" dirty="0" err="1">
                <a:latin typeface="Arial" panose="020B0604020202020204" pitchFamily="34" charset="0"/>
              </a:rPr>
              <a:t>рестриктазами</a:t>
            </a:r>
            <a:r>
              <a:rPr lang="ru-RU" sz="2000" b="1" dirty="0">
                <a:latin typeface="Arial" panose="020B0604020202020204" pitchFamily="34" charset="0"/>
              </a:rPr>
              <a:t> легко </a:t>
            </a:r>
            <a:r>
              <a:rPr lang="ru-RU" sz="2000" b="1" dirty="0" err="1">
                <a:latin typeface="Arial" panose="020B0604020202020204" pitchFamily="34" charset="0"/>
              </a:rPr>
              <a:t>зрозуміти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90990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199" y="404429"/>
            <a:ext cx="83542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Завдяки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комплементарності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нуклеотидних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послідовностей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полі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-Т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полі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-А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розміщених</a:t>
            </a:r>
            <a:r>
              <a:rPr lang="ru-RU" b="1" dirty="0">
                <a:latin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</a:rPr>
              <a:t>кінцях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двох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фагів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ці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замикаються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кільця</a:t>
            </a:r>
            <a:r>
              <a:rPr lang="ru-RU" b="1" dirty="0">
                <a:latin typeface="Arial" panose="020B0604020202020204" pitchFamily="34" charset="0"/>
              </a:rPr>
              <a:t>. При </a:t>
            </a:r>
            <a:r>
              <a:rPr lang="ru-RU" b="1" dirty="0" err="1">
                <a:latin typeface="Arial" panose="020B0604020202020204" pitchFamily="34" charset="0"/>
              </a:rPr>
              <a:t>обробці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утворених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кілець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ДНК-</a:t>
            </a:r>
            <a:r>
              <a:rPr lang="ru-RU" b="1" dirty="0" err="1" smtClean="0">
                <a:latin typeface="Arial" panose="020B0604020202020204" pitchFamily="34" charset="0"/>
              </a:rPr>
              <a:t>полімеразою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smtClean="0"/>
              <a:t>комплементарно </a:t>
            </a:r>
            <a:r>
              <a:rPr lang="ru-RU" b="1" dirty="0" err="1" smtClean="0"/>
              <a:t>забудовуються</a:t>
            </a:r>
            <a:r>
              <a:rPr lang="ru-RU" b="1" dirty="0" smtClean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їхні</a:t>
            </a:r>
            <a:r>
              <a:rPr lang="ru-RU" b="1" dirty="0"/>
              <a:t> </a:t>
            </a:r>
            <a:r>
              <a:rPr lang="ru-RU" b="1" dirty="0" err="1"/>
              <a:t>однониткові</a:t>
            </a:r>
            <a:r>
              <a:rPr lang="ru-RU" b="1" dirty="0"/>
              <a:t> </a:t>
            </a:r>
            <a:r>
              <a:rPr lang="ru-RU" b="1" dirty="0" err="1" smtClean="0"/>
              <a:t>ділянки</a:t>
            </a:r>
            <a:r>
              <a:rPr lang="ru-RU" b="1" dirty="0" smtClean="0"/>
              <a:t>, а </a:t>
            </a:r>
            <a:r>
              <a:rPr lang="ru-RU" b="1" dirty="0"/>
              <a:t>введена </a:t>
            </a:r>
            <a:r>
              <a:rPr lang="ru-RU" b="1" dirty="0">
                <a:solidFill>
                  <a:srgbClr val="FF0000"/>
                </a:solidFill>
              </a:rPr>
              <a:t>ДНК-</a:t>
            </a:r>
            <a:r>
              <a:rPr lang="ru-RU" b="1" dirty="0" err="1">
                <a:solidFill>
                  <a:srgbClr val="FF0000"/>
                </a:solidFill>
              </a:rPr>
              <a:t>лігаза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з’єднує</a:t>
            </a:r>
            <a:r>
              <a:rPr lang="ru-RU" b="1" dirty="0" smtClean="0"/>
              <a:t> </a:t>
            </a:r>
            <a:r>
              <a:rPr lang="ru-RU" b="1" dirty="0" err="1"/>
              <a:t>нуклеотиди</a:t>
            </a:r>
            <a:r>
              <a:rPr lang="ru-RU" b="1" dirty="0"/>
              <a:t> таких </a:t>
            </a:r>
            <a:r>
              <a:rPr lang="ru-RU" b="1" dirty="0" err="1" smtClean="0"/>
              <a:t>кілець</a:t>
            </a:r>
            <a:r>
              <a:rPr lang="ru-RU" b="1" dirty="0" smtClean="0"/>
              <a:t> </a:t>
            </a:r>
            <a:r>
              <a:rPr lang="ru-RU" b="1" dirty="0" err="1" smtClean="0"/>
              <a:t>ковалентними</a:t>
            </a:r>
            <a:r>
              <a:rPr lang="ru-RU" b="1" dirty="0" smtClean="0"/>
              <a:t> </a:t>
            </a:r>
            <a:r>
              <a:rPr lang="ru-RU" b="1" dirty="0" err="1" smtClean="0"/>
              <a:t>зв’язками</a:t>
            </a:r>
            <a:r>
              <a:rPr lang="ru-RU" b="1" dirty="0"/>
              <a:t>. </a:t>
            </a:r>
            <a:r>
              <a:rPr lang="ru-RU" b="1" dirty="0" err="1"/>
              <a:t>Тепер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рекомбінантний</a:t>
            </a:r>
            <a:r>
              <a:rPr lang="ru-RU" b="1" dirty="0">
                <a:solidFill>
                  <a:srgbClr val="FF0000"/>
                </a:solidFill>
              </a:rPr>
              <a:t> фаг </a:t>
            </a:r>
            <a:r>
              <a:rPr lang="en-US" b="1" dirty="0" smtClean="0">
                <a:solidFill>
                  <a:srgbClr val="FF0000"/>
                </a:solidFill>
              </a:rPr>
              <a:t>SV40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/>
              <a:t>бути </a:t>
            </a:r>
            <a:r>
              <a:rPr lang="ru-RU" b="1" dirty="0" err="1"/>
              <a:t>використаний</a:t>
            </a:r>
            <a:r>
              <a:rPr lang="ru-RU" b="1" dirty="0"/>
              <a:t> для </a:t>
            </a:r>
            <a:r>
              <a:rPr lang="ru-RU" b="1" dirty="0" err="1"/>
              <a:t>перенесення</a:t>
            </a:r>
            <a:r>
              <a:rPr lang="ru-RU" b="1" dirty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галактозного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оперона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со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/>
              <a:t>, </a:t>
            </a:r>
            <a:r>
              <a:rPr lang="ru-RU" b="1" dirty="0" err="1"/>
              <a:t>включення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в геном </a:t>
            </a:r>
            <a:r>
              <a:rPr lang="ru-RU" b="1" dirty="0" err="1" smtClean="0"/>
              <a:t>клітини-реципієнта</a:t>
            </a:r>
            <a:r>
              <a:rPr lang="ru-RU" b="1" dirty="0" smtClean="0"/>
              <a:t>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плазміда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розміром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стабільніша</a:t>
            </a:r>
            <a:r>
              <a:rPr lang="ru-RU" b="1" dirty="0" smtClean="0"/>
              <a:t>, а </a:t>
            </a:r>
            <a:r>
              <a:rPr lang="ru-RU" b="1" dirty="0" err="1"/>
              <a:t>отже</a:t>
            </a:r>
            <a:r>
              <a:rPr lang="ru-RU" b="1" dirty="0"/>
              <a:t>, і </a:t>
            </a:r>
            <a:r>
              <a:rPr lang="ru-RU" b="1" dirty="0" err="1"/>
              <a:t>трансформація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 </a:t>
            </a:r>
            <a:r>
              <a:rPr lang="ru-RU" b="1" dirty="0" err="1"/>
              <a:t>плазмідами</a:t>
            </a:r>
            <a:r>
              <a:rPr lang="ru-RU" b="1" dirty="0"/>
              <a:t> </a:t>
            </a:r>
            <a:r>
              <a:rPr lang="ru-RU" b="1" dirty="0" smtClean="0"/>
              <a:t>буде </a:t>
            </a:r>
            <a:r>
              <a:rPr lang="ru-RU" b="1" dirty="0" err="1" smtClean="0"/>
              <a:t>ефективнішою</a:t>
            </a:r>
            <a:r>
              <a:rPr lang="ru-RU" b="1" dirty="0"/>
              <a:t>. </a:t>
            </a:r>
            <a:r>
              <a:rPr lang="ru-RU" b="1" dirty="0" err="1"/>
              <a:t>Відповідно</a:t>
            </a:r>
            <a:r>
              <a:rPr lang="ru-RU" b="1" dirty="0"/>
              <a:t>,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u="sng" dirty="0" err="1"/>
              <a:t>обмеження</a:t>
            </a:r>
            <a:r>
              <a:rPr lang="ru-RU" b="1" u="sng" dirty="0"/>
              <a:t> у </a:t>
            </a:r>
            <a:r>
              <a:rPr lang="ru-RU" b="1" u="sng" dirty="0" err="1" smtClean="0"/>
              <a:t>розмірі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фрагментів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клонувати</a:t>
            </a:r>
            <a:r>
              <a:rPr lang="ru-RU" b="1" dirty="0"/>
              <a:t> </a:t>
            </a:r>
            <a:r>
              <a:rPr lang="ru-RU" b="1" dirty="0" err="1"/>
              <a:t>описаним</a:t>
            </a:r>
            <a:r>
              <a:rPr lang="ru-RU" b="1" dirty="0"/>
              <a:t> шляхом </a:t>
            </a:r>
            <a:r>
              <a:rPr lang="ru-RU" b="1" dirty="0" smtClean="0"/>
              <a:t>–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 тис. пар основ</a:t>
            </a:r>
            <a:r>
              <a:rPr lang="ru-RU" b="1" dirty="0" smtClean="0"/>
              <a:t>. </a:t>
            </a:r>
            <a:endParaRPr lang="en-US" b="1" dirty="0" smtClean="0"/>
          </a:p>
          <a:p>
            <a:pPr algn="just"/>
            <a:r>
              <a:rPr lang="ru-RU" b="1" dirty="0" smtClean="0"/>
              <a:t>Альтернативною</a:t>
            </a:r>
            <a:r>
              <a:rPr lang="ru-RU" b="1" dirty="0"/>
              <a:t>, але </a:t>
            </a:r>
            <a:r>
              <a:rPr lang="ru-RU" b="1" dirty="0" err="1"/>
              <a:t>цілком</a:t>
            </a:r>
            <a:r>
              <a:rPr lang="ru-RU" b="1" dirty="0"/>
              <a:t> </a:t>
            </a:r>
            <a:r>
              <a:rPr lang="ru-RU" b="1" dirty="0" err="1" smtClean="0"/>
              <a:t>аналогічною</a:t>
            </a:r>
            <a:r>
              <a:rPr lang="ru-RU" b="1" dirty="0" smtClean="0"/>
              <a:t> </a:t>
            </a:r>
            <a:r>
              <a:rPr lang="ru-RU" b="1" dirty="0" err="1" smtClean="0"/>
              <a:t>технікою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працювати</a:t>
            </a:r>
            <a:r>
              <a:rPr lang="ru-RU" b="1" dirty="0"/>
              <a:t> з фрагментами </a:t>
            </a:r>
            <a:r>
              <a:rPr lang="ru-RU" b="1" dirty="0" err="1" smtClean="0"/>
              <a:t>довжиною</a:t>
            </a:r>
            <a:r>
              <a:rPr lang="ru-RU" b="1" dirty="0" smtClean="0"/>
              <a:t> </a:t>
            </a:r>
            <a:r>
              <a:rPr lang="ru-RU" b="1" dirty="0" err="1" smtClean="0"/>
              <a:t>приблизно</a:t>
            </a:r>
            <a:r>
              <a:rPr lang="ru-RU" b="1" dirty="0" smtClean="0"/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тис. пар основ</a:t>
            </a:r>
            <a:r>
              <a:rPr lang="ru-RU" b="1" dirty="0"/>
              <a:t>, є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клонування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векторів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бактеріофага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 </a:t>
            </a:r>
            <a:r>
              <a:rPr lang="ru-RU" b="1" dirty="0"/>
              <a:t>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рестриктази</a:t>
            </a:r>
            <a:r>
              <a:rPr lang="ru-RU" b="1" dirty="0" smtClean="0"/>
              <a:t> </a:t>
            </a:r>
            <a:r>
              <a:rPr lang="ru-RU" b="1" dirty="0"/>
              <a:t>фрагмент ДНК </a:t>
            </a:r>
            <a:r>
              <a:rPr lang="ru-RU" b="1" dirty="0" err="1"/>
              <a:t>вбудовується</a:t>
            </a:r>
            <a:r>
              <a:rPr lang="ru-RU" b="1" dirty="0"/>
              <a:t> у </a:t>
            </a:r>
            <a:r>
              <a:rPr lang="ru-RU" b="1" dirty="0" err="1"/>
              <a:t>фагову</a:t>
            </a:r>
            <a:r>
              <a:rPr lang="ru-RU" b="1" dirty="0"/>
              <a:t> </a:t>
            </a:r>
            <a:r>
              <a:rPr lang="ru-RU" b="1" dirty="0" smtClean="0"/>
              <a:t>ДНК, </a:t>
            </a:r>
            <a:r>
              <a:rPr lang="ru-RU" b="1" dirty="0" err="1" smtClean="0"/>
              <a:t>додаються</a:t>
            </a:r>
            <a:r>
              <a:rPr lang="ru-RU" b="1" dirty="0" smtClean="0"/>
              <a:t> </a:t>
            </a:r>
            <a:r>
              <a:rPr lang="ru-RU" b="1" dirty="0" err="1"/>
              <a:t>порожні</a:t>
            </a:r>
            <a:r>
              <a:rPr lang="ru-RU" b="1" dirty="0"/>
              <a:t> </a:t>
            </a:r>
            <a:r>
              <a:rPr lang="ru-RU" b="1" dirty="0" err="1"/>
              <a:t>фагові</a:t>
            </a:r>
            <a:r>
              <a:rPr lang="ru-RU" b="1" dirty="0"/>
              <a:t> </a:t>
            </a:r>
            <a:r>
              <a:rPr lang="ru-RU" b="1" dirty="0" err="1"/>
              <a:t>оболонки</a:t>
            </a:r>
            <a:r>
              <a:rPr lang="ru-RU" b="1" dirty="0"/>
              <a:t>, і </a:t>
            </a:r>
            <a:r>
              <a:rPr lang="ru-RU" b="1" dirty="0" err="1"/>
              <a:t>здійснюється</a:t>
            </a:r>
            <a:r>
              <a:rPr lang="ru-RU" b="1" dirty="0"/>
              <a:t> </a:t>
            </a:r>
            <a:r>
              <a:rPr lang="ru-RU" b="1" dirty="0" err="1" smtClean="0"/>
              <a:t>збірка</a:t>
            </a:r>
            <a:r>
              <a:rPr lang="ru-RU" b="1" dirty="0" smtClean="0"/>
              <a:t> </a:t>
            </a:r>
            <a:r>
              <a:rPr lang="ru-RU" b="1" dirty="0" err="1" smtClean="0"/>
              <a:t>фагових</a:t>
            </a:r>
            <a:r>
              <a:rPr lang="ru-RU" b="1" dirty="0" smtClean="0"/>
              <a:t> </a:t>
            </a:r>
            <a:r>
              <a:rPr lang="ru-RU" b="1" dirty="0" err="1"/>
              <a:t>частинок</a:t>
            </a:r>
            <a:r>
              <a:rPr lang="ru-RU" b="1" dirty="0"/>
              <a:t> </a:t>
            </a:r>
            <a:r>
              <a:rPr lang="en-US" b="1" dirty="0"/>
              <a:t>in vitro. </a:t>
            </a:r>
            <a:r>
              <a:rPr lang="ru-RU" b="1" dirty="0" err="1"/>
              <a:t>Рекомбінантними</a:t>
            </a:r>
            <a:r>
              <a:rPr lang="ru-RU" b="1" dirty="0"/>
              <a:t> </a:t>
            </a:r>
            <a:r>
              <a:rPr lang="ru-RU" b="1" dirty="0" err="1" smtClean="0"/>
              <a:t>бактеріофагами</a:t>
            </a:r>
            <a:r>
              <a:rPr lang="ru-RU" b="1" dirty="0" smtClean="0"/>
              <a:t> </a:t>
            </a:r>
            <a:r>
              <a:rPr lang="ru-RU" b="1" dirty="0" err="1" smtClean="0"/>
              <a:t>заражають</a:t>
            </a:r>
            <a:r>
              <a:rPr lang="ru-RU" b="1" dirty="0" smtClean="0"/>
              <a:t> </a:t>
            </a:r>
            <a:r>
              <a:rPr lang="ru-RU" b="1" dirty="0" err="1"/>
              <a:t>бактеріальну</a:t>
            </a:r>
            <a:r>
              <a:rPr lang="ru-RU" b="1" dirty="0"/>
              <a:t> культуру, де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 smtClean="0"/>
              <a:t>їхнє</a:t>
            </a:r>
            <a:r>
              <a:rPr lang="ru-RU" b="1" dirty="0" smtClean="0"/>
              <a:t> </a:t>
            </a:r>
            <a:r>
              <a:rPr lang="ru-RU" b="1" dirty="0" err="1" smtClean="0"/>
              <a:t>розмноження</a:t>
            </a:r>
            <a:r>
              <a:rPr lang="ru-RU" b="1" dirty="0"/>
              <a:t>. У </a:t>
            </a:r>
            <a:r>
              <a:rPr lang="ru-RU" b="1" dirty="0" err="1"/>
              <a:t>наведеному</a:t>
            </a:r>
            <a:r>
              <a:rPr lang="ru-RU" b="1" dirty="0"/>
              <a:t> </a:t>
            </a:r>
            <a:r>
              <a:rPr lang="ru-RU" b="1" dirty="0" err="1"/>
              <a:t>прикладі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 smtClean="0"/>
              <a:t>розглянуто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ситуацію</a:t>
            </a:r>
            <a:r>
              <a:rPr lang="ru-RU" b="1" dirty="0"/>
              <a:t>, коли включений до складу вектора ген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заздалегідь</a:t>
            </a:r>
            <a:r>
              <a:rPr lang="ru-RU" b="1" dirty="0" smtClean="0"/>
              <a:t> </a:t>
            </a:r>
            <a:r>
              <a:rPr lang="ru-RU" b="1" dirty="0" err="1"/>
              <a:t>відомий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201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114817"/>
            <a:ext cx="87006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Використовуючи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основі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космід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можна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клонувати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фрагменти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40 тис. пар основ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Косміда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є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плазмідою</a:t>
            </a:r>
            <a:r>
              <a:rPr lang="ru-RU" b="1" dirty="0">
                <a:latin typeface="Arial" panose="020B0604020202020204" pitchFamily="34" charset="0"/>
              </a:rPr>
              <a:t>, яка </a:t>
            </a:r>
            <a:r>
              <a:rPr lang="ru-RU" b="1" dirty="0" err="1">
                <a:latin typeface="Arial" panose="020B0604020202020204" pitchFamily="34" charset="0"/>
              </a:rPr>
              <a:t>крім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ориджину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сайтів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рестрикції</a:t>
            </a:r>
            <a:r>
              <a:rPr lang="ru-RU" b="1" dirty="0">
                <a:latin typeface="Arial" panose="020B0604020202020204" pitchFamily="34" charset="0"/>
              </a:rPr>
              <a:t> та </a:t>
            </a:r>
            <a:r>
              <a:rPr lang="ru-RU" b="1" dirty="0" err="1" smtClean="0">
                <a:latin typeface="Arial" panose="020B0604020202020204" pitchFamily="34" charset="0"/>
              </a:rPr>
              <a:t>генів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стійкості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до </a:t>
            </a:r>
            <a:r>
              <a:rPr lang="ru-RU" b="1" dirty="0" err="1">
                <a:latin typeface="Arial" panose="020B0604020202020204" pitchFamily="34" charset="0"/>
              </a:rPr>
              <a:t>антибіотиків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містить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два так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звані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cos-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сайти</a:t>
            </a:r>
            <a:r>
              <a:rPr lang="ru-RU" b="1" dirty="0">
                <a:latin typeface="Arial" panose="020B0604020202020204" pitchFamily="34" charset="0"/>
              </a:rPr>
              <a:t>: </a:t>
            </a:r>
            <a:r>
              <a:rPr lang="ru-RU" b="1" dirty="0" err="1" smtClean="0">
                <a:latin typeface="Arial" panose="020B0604020202020204" pitchFamily="34" charset="0"/>
              </a:rPr>
              <a:t>липкі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кінці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лінійної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молекули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err="1">
                <a:latin typeface="Arial" panose="020B0604020202020204" pitchFamily="34" charset="0"/>
              </a:rPr>
              <a:t>бактеріофага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X. </a:t>
            </a:r>
            <a:r>
              <a:rPr lang="ru-RU" b="1" dirty="0" err="1">
                <a:latin typeface="Arial" panose="020B0604020202020204" pitchFamily="34" charset="0"/>
              </a:rPr>
              <a:t>Саме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dirty="0" err="1" smtClean="0">
                <a:latin typeface="Arial" panose="020B0604020202020204" pitchFamily="34" charset="0"/>
              </a:rPr>
              <a:t>рахунок</a:t>
            </a:r>
            <a:r>
              <a:rPr lang="ru-RU" b="1" dirty="0" smtClean="0"/>
              <a:t> </a:t>
            </a:r>
            <a:r>
              <a:rPr lang="en-US" b="1" dirty="0" smtClean="0">
                <a:latin typeface="Arial" panose="020B0604020202020204" pitchFamily="34" charset="0"/>
              </a:rPr>
              <a:t>cos-</a:t>
            </a:r>
            <a:r>
              <a:rPr lang="ru-RU" b="1" dirty="0" err="1">
                <a:latin typeface="Arial" panose="020B0604020202020204" pitchFamily="34" charset="0"/>
              </a:rPr>
              <a:t>сайтів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лінійна</a:t>
            </a:r>
            <a:r>
              <a:rPr lang="ru-RU" b="1" dirty="0">
                <a:latin typeface="Arial" panose="020B0604020202020204" pitchFamily="34" charset="0"/>
              </a:rPr>
              <a:t> молекула </a:t>
            </a:r>
            <a:r>
              <a:rPr lang="ru-RU" b="1" dirty="0" err="1">
                <a:latin typeface="Arial" panose="020B0604020202020204" pitchFamily="34" charset="0"/>
              </a:rPr>
              <a:t>фагової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err="1" smtClean="0">
                <a:latin typeface="Arial" panose="020B0604020202020204" pitchFamily="34" charset="0"/>
              </a:rPr>
              <a:t>циркуляризується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після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її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проникнення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бактеріальну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клітину</a:t>
            </a:r>
            <a:r>
              <a:rPr lang="ru-RU" b="1" dirty="0">
                <a:latin typeface="Arial" panose="020B0604020202020204" pitchFamily="34" charset="0"/>
              </a:rPr>
              <a:t>. У </a:t>
            </a:r>
            <a:r>
              <a:rPr lang="ru-RU" b="1" dirty="0" err="1">
                <a:latin typeface="Arial" panose="020B0604020202020204" pitchFamily="34" charset="0"/>
              </a:rPr>
              <a:t>лінійну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косміду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з </a:t>
            </a:r>
            <a:r>
              <a:rPr lang="ru-RU" b="1" dirty="0">
                <a:latin typeface="Arial" panose="020B0604020202020204" pitchFamily="34" charset="0"/>
              </a:rPr>
              <a:t>такими липкими </a:t>
            </a:r>
            <a:r>
              <a:rPr lang="ru-RU" b="1" dirty="0" err="1">
                <a:latin typeface="Arial" panose="020B0604020202020204" pitchFamily="34" charset="0"/>
              </a:rPr>
              <a:t>кінцями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вбудовується</a:t>
            </a:r>
            <a:r>
              <a:rPr lang="ru-RU" b="1" dirty="0">
                <a:latin typeface="Arial" panose="020B0604020202020204" pitchFamily="34" charset="0"/>
              </a:rPr>
              <a:t> фрагмент ДНК, </a:t>
            </a:r>
            <a:r>
              <a:rPr lang="ru-RU" b="1" dirty="0" err="1" smtClean="0">
                <a:latin typeface="Arial" panose="020B0604020202020204" pitchFamily="34" charset="0"/>
              </a:rPr>
              <a:t>який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бажано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клонувати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i="1" u="sng" dirty="0" err="1">
                <a:latin typeface="Arial" panose="020B0604020202020204" pitchFamily="34" charset="0"/>
              </a:rPr>
              <a:t>Рекомбінантна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косміда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упаковується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en-US" b="1" i="1" u="sng" dirty="0">
                <a:latin typeface="Arial" panose="020B0604020202020204" pitchFamily="34" charset="0"/>
              </a:rPr>
              <a:t>in </a:t>
            </a:r>
            <a:r>
              <a:rPr lang="en-US" b="1" i="1" u="sng" dirty="0" smtClean="0">
                <a:latin typeface="Arial" panose="020B0604020202020204" pitchFamily="34" charset="0"/>
              </a:rPr>
              <a:t>vitro</a:t>
            </a:r>
            <a:r>
              <a:rPr lang="uk-UA" b="1" i="1" u="sng" dirty="0" smtClean="0"/>
              <a:t> </a:t>
            </a:r>
            <a:r>
              <a:rPr lang="ru-RU" b="1" i="1" u="sng" dirty="0" smtClean="0">
                <a:latin typeface="Arial" panose="020B0604020202020204" pitchFamily="34" charset="0"/>
              </a:rPr>
              <a:t>у </a:t>
            </a:r>
            <a:r>
              <a:rPr lang="ru-RU" b="1" i="1" u="sng" dirty="0" err="1">
                <a:latin typeface="Arial" panose="020B0604020202020204" pitchFamily="34" charset="0"/>
              </a:rPr>
              <a:t>фагові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частинки</a:t>
            </a:r>
            <a:r>
              <a:rPr lang="ru-RU" b="1" i="1" u="sng" dirty="0">
                <a:latin typeface="Arial" panose="020B0604020202020204" pitchFamily="34" charset="0"/>
              </a:rPr>
              <a:t>, </a:t>
            </a:r>
            <a:r>
              <a:rPr lang="ru-RU" b="1" i="1" u="sng" dirty="0" err="1">
                <a:latin typeface="Arial" panose="020B0604020202020204" pitchFamily="34" charset="0"/>
              </a:rPr>
              <a:t>якими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обробляють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бактеріальну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smtClean="0">
                <a:latin typeface="Arial" panose="020B0604020202020204" pitchFamily="34" charset="0"/>
              </a:rPr>
              <a:t>культуру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r>
              <a:rPr lang="ru-RU" b="1" dirty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цьому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випадку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бактеріофаг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використовується</a:t>
            </a:r>
            <a:r>
              <a:rPr lang="ru-RU" b="1" dirty="0">
                <a:latin typeface="Arial" panose="020B0604020202020204" pitchFamily="34" charset="0"/>
              </a:rPr>
              <a:t> як </a:t>
            </a:r>
            <a:r>
              <a:rPr lang="ru-RU" b="1" dirty="0" err="1" smtClean="0">
                <a:latin typeface="Arial" panose="020B0604020202020204" pitchFamily="34" charset="0"/>
              </a:rPr>
              <a:t>ефективний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засіб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трансформації</a:t>
            </a:r>
            <a:r>
              <a:rPr lang="ru-RU" b="1" dirty="0">
                <a:latin typeface="Arial" panose="020B0604020202020204" pitchFamily="34" charset="0"/>
              </a:rPr>
              <a:t>: </a:t>
            </a:r>
            <a:r>
              <a:rPr lang="ru-RU" b="1" dirty="0" err="1">
                <a:latin typeface="Arial" panose="020B0604020202020204" pitchFamily="34" charset="0"/>
              </a:rPr>
              <a:t>лінійна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косміда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проникає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</a:rPr>
              <a:t>клітину</a:t>
            </a:r>
            <a:r>
              <a:rPr lang="ru-RU" b="1" dirty="0">
                <a:latin typeface="Arial" panose="020B0604020202020204" pitchFamily="34" charset="0"/>
              </a:rPr>
              <a:t>, де </a:t>
            </a:r>
            <a:r>
              <a:rPr lang="ru-RU" b="1" dirty="0" smtClean="0">
                <a:latin typeface="Arial" panose="020B0604020202020204" pitchFamily="34" charset="0"/>
              </a:rPr>
              <a:t>за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рахунок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cos-</a:t>
            </a:r>
            <a:r>
              <a:rPr lang="ru-RU" b="1" dirty="0" err="1">
                <a:latin typeface="Arial" panose="020B0604020202020204" pitchFamily="34" charset="0"/>
              </a:rPr>
              <a:t>сайтів</a:t>
            </a:r>
            <a:r>
              <a:rPr lang="ru-RU" b="1" dirty="0">
                <a:latin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</a:rPr>
              <a:t>бактеріальної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лігази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циркуляризується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Далі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циркулярна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косміда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>
                <a:latin typeface="Arial" panose="020B0604020202020204" pitchFamily="34" charset="0"/>
              </a:rPr>
              <a:t>розмножується</a:t>
            </a:r>
            <a:r>
              <a:rPr lang="ru-RU" b="1" i="1" u="sng" dirty="0">
                <a:latin typeface="Arial" panose="020B0604020202020204" pitchFamily="34" charset="0"/>
              </a:rPr>
              <a:t>, як </a:t>
            </a:r>
            <a:r>
              <a:rPr lang="ru-RU" b="1" i="1" u="sng" dirty="0" err="1">
                <a:latin typeface="Arial" panose="020B0604020202020204" pitchFamily="34" charset="0"/>
              </a:rPr>
              <a:t>звичайна</a:t>
            </a:r>
            <a:r>
              <a:rPr lang="ru-RU" b="1" i="1" u="sng" dirty="0">
                <a:latin typeface="Arial" panose="020B0604020202020204" pitchFamily="34" charset="0"/>
              </a:rPr>
              <a:t> </a:t>
            </a:r>
            <a:r>
              <a:rPr lang="ru-RU" b="1" i="1" u="sng" dirty="0" err="1" smtClean="0">
                <a:latin typeface="Arial" panose="020B0604020202020204" pitchFamily="34" charset="0"/>
              </a:rPr>
              <a:t>плазміда</a:t>
            </a:r>
            <a:r>
              <a:rPr lang="ru-RU" b="1" i="1" u="sng" dirty="0" smtClean="0">
                <a:latin typeface="Arial" panose="020B0604020202020204" pitchFamily="34" charset="0"/>
              </a:rPr>
              <a:t>.</a:t>
            </a:r>
            <a:endParaRPr lang="ru-RU" b="1" i="1" u="sng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</a:rPr>
              <a:t>клонування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фрагментів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100 тис. пар </a:t>
            </a:r>
            <a:r>
              <a:rPr lang="ru-RU" b="1" dirty="0" smtClean="0">
                <a:latin typeface="Arial" panose="020B0604020202020204" pitchFamily="34" charset="0"/>
              </a:rPr>
              <a:t>основ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розроблені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спеціально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сконструйовані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ВАС і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YAC</a:t>
            </a:r>
            <a:r>
              <a:rPr lang="en-US" b="1" dirty="0" smtClean="0">
                <a:latin typeface="Arial" panose="020B0604020202020204" pitchFamily="34" charset="0"/>
              </a:rPr>
              <a:t>.</a:t>
            </a:r>
            <a:endParaRPr lang="uk-UA" b="1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BAC-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вектори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які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створені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основі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F-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плазмід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бактерій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YAC-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вектор </a:t>
            </a:r>
            <a:r>
              <a:rPr lang="ru-RU" b="1" dirty="0" err="1">
                <a:latin typeface="Arial" panose="020B0604020202020204" pitchFamily="34" charset="0"/>
              </a:rPr>
              <a:t>являє</a:t>
            </a:r>
            <a:r>
              <a:rPr lang="ru-RU" b="1" dirty="0">
                <a:latin typeface="Arial" panose="020B0604020202020204" pitchFamily="34" charset="0"/>
              </a:rPr>
              <a:t> собою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штучну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дріжджову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мініхромосому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</a:rPr>
              <a:t>яка </a:t>
            </a:r>
            <a:r>
              <a:rPr lang="ru-RU" b="1" dirty="0" err="1"/>
              <a:t>містить</a:t>
            </a:r>
            <a:r>
              <a:rPr lang="ru-RU" b="1" dirty="0"/>
              <a:t> </a:t>
            </a:r>
            <a:r>
              <a:rPr lang="ru-RU" b="1" dirty="0" err="1"/>
              <a:t>центромеру</a:t>
            </a:r>
            <a:r>
              <a:rPr lang="ru-RU" b="1" dirty="0"/>
              <a:t>, </a:t>
            </a:r>
            <a:r>
              <a:rPr lang="ru-RU" b="1" dirty="0" err="1"/>
              <a:t>теломери</a:t>
            </a:r>
            <a:r>
              <a:rPr lang="ru-RU" b="1" dirty="0"/>
              <a:t> й точку початку </a:t>
            </a:r>
            <a:r>
              <a:rPr lang="ru-RU" b="1" dirty="0" err="1"/>
              <a:t>реплікації</a:t>
            </a:r>
            <a:r>
              <a:rPr lang="ru-RU" b="1" dirty="0"/>
              <a:t>. </a:t>
            </a:r>
            <a:r>
              <a:rPr lang="ru-RU" b="1" dirty="0" smtClean="0"/>
              <a:t>У </a:t>
            </a:r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/>
              <a:t>вектор </a:t>
            </a:r>
            <a:r>
              <a:rPr lang="ru-RU" b="1" dirty="0" err="1"/>
              <a:t>можна</a:t>
            </a:r>
            <a:r>
              <a:rPr lang="ru-RU" b="1" dirty="0"/>
              <a:t> ввести </a:t>
            </a:r>
            <a:r>
              <a:rPr lang="ru-RU" b="1" dirty="0" err="1"/>
              <a:t>чужорідний</a:t>
            </a:r>
            <a:r>
              <a:rPr lang="ru-RU" b="1" dirty="0"/>
              <a:t> фрагмент </a:t>
            </a:r>
            <a:r>
              <a:rPr lang="ru-RU" b="1" dirty="0" smtClean="0"/>
              <a:t>ДНК </a:t>
            </a:r>
            <a:r>
              <a:rPr lang="ru-RU" b="1" dirty="0" err="1" smtClean="0"/>
              <a:t>розміром</a:t>
            </a:r>
            <a:r>
              <a:rPr lang="ru-RU" b="1" dirty="0" smtClean="0"/>
              <a:t> </a:t>
            </a:r>
            <a:r>
              <a:rPr lang="ru-RU" b="1" dirty="0" err="1"/>
              <a:t>понад</a:t>
            </a:r>
            <a:r>
              <a:rPr lang="ru-RU" b="1" dirty="0"/>
              <a:t> 100 тис. пар основ, і </a:t>
            </a:r>
            <a:r>
              <a:rPr lang="ru-RU" b="1" dirty="0" err="1"/>
              <a:t>така</a:t>
            </a:r>
            <a:r>
              <a:rPr lang="ru-RU" b="1" dirty="0"/>
              <a:t> </a:t>
            </a:r>
            <a:r>
              <a:rPr lang="ru-RU" b="1" dirty="0" err="1" smtClean="0"/>
              <a:t>мініхромосома</a:t>
            </a:r>
            <a:r>
              <a:rPr lang="ru-RU" b="1" dirty="0" smtClean="0"/>
              <a:t>, уведена </a:t>
            </a:r>
            <a:r>
              <a:rPr lang="ru-RU" b="1" dirty="0"/>
              <a:t>в </a:t>
            </a:r>
            <a:r>
              <a:rPr lang="ru-RU" b="1" dirty="0" err="1"/>
              <a:t>дріжджову</a:t>
            </a:r>
            <a:r>
              <a:rPr lang="ru-RU" b="1" dirty="0"/>
              <a:t> </a:t>
            </a:r>
            <a:r>
              <a:rPr lang="ru-RU" b="1" dirty="0" err="1"/>
              <a:t>клітину</a:t>
            </a:r>
            <a:r>
              <a:rPr lang="ru-RU" b="1" dirty="0"/>
              <a:t>, буде </a:t>
            </a:r>
            <a:r>
              <a:rPr lang="ru-RU" b="1" dirty="0" err="1"/>
              <a:t>реплікуватись</a:t>
            </a:r>
            <a:r>
              <a:rPr lang="ru-RU" b="1" dirty="0"/>
              <a:t> і </a:t>
            </a:r>
            <a:r>
              <a:rPr lang="ru-RU" b="1" dirty="0" err="1" smtClean="0"/>
              <a:t>поводити</a:t>
            </a:r>
            <a:r>
              <a:rPr lang="ru-RU" b="1" dirty="0" smtClean="0"/>
              <a:t> себе </a:t>
            </a:r>
            <a:r>
              <a:rPr lang="ru-RU" b="1" dirty="0" err="1"/>
              <a:t>аналогічно</a:t>
            </a:r>
            <a:r>
              <a:rPr lang="ru-RU" b="1" dirty="0"/>
              <a:t> до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дріжджових</a:t>
            </a:r>
            <a:r>
              <a:rPr lang="ru-RU" b="1" dirty="0"/>
              <a:t> хромосом </a:t>
            </a:r>
            <a:r>
              <a:rPr lang="ru-RU" b="1" dirty="0" smtClean="0"/>
              <a:t>при </a:t>
            </a:r>
            <a:r>
              <a:rPr lang="ru-RU" b="1" dirty="0" err="1" smtClean="0"/>
              <a:t>мітотичному</a:t>
            </a:r>
            <a:r>
              <a:rPr lang="ru-RU" b="1" dirty="0" smtClean="0"/>
              <a:t> </a:t>
            </a:r>
            <a:r>
              <a:rPr lang="ru-RU" b="1" dirty="0" err="1" smtClean="0"/>
              <a:t>поділі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r>
              <a:rPr lang="ru-RU" b="1" u="sng" dirty="0" err="1" smtClean="0"/>
              <a:t>Більшість</a:t>
            </a:r>
            <a:r>
              <a:rPr lang="ru-RU" b="1" u="sng" dirty="0" smtClean="0"/>
              <a:t> </a:t>
            </a:r>
            <a:r>
              <a:rPr lang="ru-RU" b="1" u="sng" dirty="0" err="1"/>
              <a:t>сучасних</a:t>
            </a:r>
            <a:r>
              <a:rPr lang="ru-RU" b="1" u="sng" dirty="0"/>
              <a:t> </a:t>
            </a:r>
            <a:r>
              <a:rPr lang="ru-RU" b="1" u="sng" dirty="0" err="1"/>
              <a:t>векторних</a:t>
            </a:r>
            <a:r>
              <a:rPr lang="ru-RU" b="1" u="sng" dirty="0"/>
              <a:t> систем </a:t>
            </a:r>
            <a:r>
              <a:rPr lang="ru-RU" b="1" u="sng" dirty="0" err="1" smtClean="0"/>
              <a:t>поліфункціональні</a:t>
            </a:r>
            <a:r>
              <a:rPr lang="ru-RU" b="1" u="sng" dirty="0" smtClean="0"/>
              <a:t>, </a:t>
            </a:r>
            <a:r>
              <a:rPr lang="ru-RU" b="1" u="sng" dirty="0" err="1" smtClean="0"/>
              <a:t>тобто</a:t>
            </a:r>
            <a:r>
              <a:rPr lang="ru-RU" b="1" u="sng" dirty="0" smtClean="0"/>
              <a:t> </a:t>
            </a:r>
            <a:r>
              <a:rPr lang="ru-RU" b="1" u="sng" dirty="0" err="1"/>
              <a:t>придатні</a:t>
            </a:r>
            <a:r>
              <a:rPr lang="ru-RU" b="1" u="sng" dirty="0"/>
              <a:t> не </a:t>
            </a:r>
            <a:r>
              <a:rPr lang="ru-RU" b="1" u="sng" dirty="0" err="1"/>
              <a:t>лише</a:t>
            </a:r>
            <a:r>
              <a:rPr lang="ru-RU" b="1" u="sng" dirty="0"/>
              <a:t> для </a:t>
            </a:r>
            <a:r>
              <a:rPr lang="ru-RU" b="1" u="sng" dirty="0" err="1"/>
              <a:t>клонування</a:t>
            </a:r>
            <a:r>
              <a:rPr lang="ru-RU" b="1" u="sng" dirty="0"/>
              <a:t> ДНК, а й для </a:t>
            </a:r>
            <a:r>
              <a:rPr lang="ru-RU" b="1" u="sng" dirty="0" err="1" smtClean="0"/>
              <a:t>експресії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рекомбінантних</a:t>
            </a:r>
            <a:r>
              <a:rPr lang="ru-RU" b="1" u="sng" dirty="0" smtClean="0"/>
              <a:t> </a:t>
            </a:r>
            <a:r>
              <a:rPr lang="ru-RU" b="1" u="sng" dirty="0" err="1"/>
              <a:t>білків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131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89848" y="421144"/>
            <a:ext cx="842724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4680" algn="just">
              <a:buClr>
                <a:srgbClr val="000000"/>
              </a:buClr>
              <a:buFont typeface="Wingdings" charset="2"/>
              <a:buChar char=""/>
            </a:pPr>
            <a:r>
              <a:rPr lang="ru-RU" sz="3200" b="1" dirty="0" err="1" smtClean="0">
                <a:solidFill>
                  <a:srgbClr val="FF0000"/>
                </a:solidFill>
              </a:rPr>
              <a:t>Механізм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клонування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ДНК. </a:t>
            </a:r>
            <a:r>
              <a:rPr lang="ru-RU" sz="3200" b="1" dirty="0">
                <a:solidFill>
                  <a:srgbClr val="FF0000"/>
                </a:solidFill>
              </a:rPr>
              <a:t>Метод </a:t>
            </a:r>
            <a:r>
              <a:rPr lang="ru-RU" sz="3200" b="1" dirty="0" smtClean="0">
                <a:solidFill>
                  <a:srgbClr val="FF0000"/>
                </a:solidFill>
              </a:rPr>
              <a:t>дробовика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106" y="1635454"/>
            <a:ext cx="84789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Нерідко</a:t>
            </a:r>
            <a:r>
              <a:rPr lang="ru-RU" sz="2000" b="1" dirty="0">
                <a:latin typeface="Arial" panose="020B0604020202020204" pitchFamily="34" charset="0"/>
              </a:rPr>
              <a:t> для </a:t>
            </a:r>
            <a:r>
              <a:rPr lang="ru-RU" sz="2000" b="1" dirty="0" err="1">
                <a:latin typeface="Arial" panose="020B0604020202020204" pitchFamily="34" charset="0"/>
              </a:rPr>
              <a:t>включення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певного</a:t>
            </a:r>
            <a:r>
              <a:rPr lang="ru-RU" sz="2000" b="1" dirty="0">
                <a:latin typeface="Arial" panose="020B0604020202020204" pitchFamily="34" charset="0"/>
              </a:rPr>
              <a:t> гена в </a:t>
            </a:r>
            <a:r>
              <a:rPr lang="ru-RU" sz="2000" b="1" dirty="0" err="1" smtClean="0">
                <a:latin typeface="Arial" panose="020B0604020202020204" pitchFamily="34" charset="0"/>
              </a:rPr>
              <a:t>плазміду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користуються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методом «дробовика»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який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полягає</a:t>
            </a:r>
            <a:r>
              <a:rPr lang="ru-RU" sz="2000" b="1" dirty="0">
                <a:latin typeface="Arial" panose="020B0604020202020204" pitchFamily="34" charset="0"/>
              </a:rPr>
              <a:t> у тому,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ru-RU" sz="2000" b="1" dirty="0" smtClean="0"/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ДНК </a:t>
            </a:r>
            <a:r>
              <a:rPr lang="ru-RU" sz="2000" b="1" u="sng" dirty="0" err="1">
                <a:latin typeface="Arial" panose="020B0604020202020204" pitchFamily="34" charset="0"/>
              </a:rPr>
              <a:t>донорних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клітин</a:t>
            </a:r>
            <a:r>
              <a:rPr lang="ru-RU" sz="2000" b="1" u="sng" dirty="0">
                <a:latin typeface="Arial" panose="020B0604020202020204" pitchFamily="34" charset="0"/>
              </a:rPr>
              <a:t> за </a:t>
            </a:r>
            <a:r>
              <a:rPr lang="ru-RU" sz="2000" b="1" u="sng" dirty="0" err="1">
                <a:latin typeface="Arial" panose="020B0604020202020204" pitchFamily="34" charset="0"/>
              </a:rPr>
              <a:t>допомогою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рестриктази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чи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інших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чинників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роздрібнюється</a:t>
            </a:r>
            <a:r>
              <a:rPr lang="ru-RU" sz="2000" b="1" u="sng" dirty="0">
                <a:latin typeface="Arial" panose="020B0604020202020204" pitchFamily="34" charset="0"/>
              </a:rPr>
              <a:t> на </a:t>
            </a:r>
            <a:r>
              <a:rPr lang="ru-RU" sz="2000" b="1" u="sng" dirty="0" err="1">
                <a:latin typeface="Arial" panose="020B0604020202020204" pitchFamily="34" charset="0"/>
              </a:rPr>
              <a:t>численні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дрібні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фрагменти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Утворені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вміщуюють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найрізноманітніші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гени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r>
              <a:rPr lang="ru-RU" sz="2000" b="1" dirty="0" smtClean="0"/>
              <a:t> </a:t>
            </a:r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</a:rPr>
              <a:t>дану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сукупність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донорних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вводять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плазміди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певного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виду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Кільця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введеної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плазміди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розрізуються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молекулами </a:t>
            </a:r>
            <a:r>
              <a:rPr lang="ru-RU" sz="2000" b="1" dirty="0" err="1">
                <a:latin typeface="Arial" panose="020B0604020202020204" pitchFamily="34" charset="0"/>
              </a:rPr>
              <a:t>тієї</a:t>
            </a:r>
            <a:r>
              <a:rPr lang="ru-RU" sz="2000" b="1" dirty="0">
                <a:latin typeface="Arial" panose="020B0604020202020204" pitchFamily="34" charset="0"/>
              </a:rPr>
              <a:t> ж </a:t>
            </a:r>
            <a:r>
              <a:rPr lang="ru-RU" sz="2000" b="1" dirty="0" err="1">
                <a:latin typeface="Arial" panose="020B0604020202020204" pitchFamily="34" charset="0"/>
              </a:rPr>
              <a:t>самої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рестриктази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Утворена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лінійна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розрізаної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плазміди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з’єднується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фрагментами </a:t>
            </a:r>
            <a:r>
              <a:rPr lang="ru-RU" sz="2000" b="1" dirty="0" err="1">
                <a:latin typeface="Arial" panose="020B0604020202020204" pitchFamily="34" charset="0"/>
              </a:rPr>
              <a:t>донорної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будь-</a:t>
            </a:r>
            <a:r>
              <a:rPr lang="ru-RU" sz="2000" b="1" dirty="0" err="1" smtClean="0">
                <a:latin typeface="Arial" panose="020B0604020202020204" pitchFamily="34" charset="0"/>
              </a:rPr>
              <a:t>якого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генотипу в </a:t>
            </a:r>
            <a:r>
              <a:rPr lang="ru-RU" sz="2000" b="1" dirty="0" err="1">
                <a:latin typeface="Arial" panose="020B0604020202020204" pitchFamily="34" charset="0"/>
              </a:rPr>
              <a:t>разі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наявності</a:t>
            </a:r>
            <a:r>
              <a:rPr lang="ru-RU" sz="2000" b="1" dirty="0">
                <a:latin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</a:rPr>
              <a:t>взаємодії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між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ними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липких </a:t>
            </a:r>
            <a:r>
              <a:rPr lang="ru-RU" sz="2000" b="1" dirty="0" err="1">
                <a:latin typeface="Arial" panose="020B0604020202020204" pitchFamily="34" charset="0"/>
              </a:rPr>
              <a:t>кінців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Потім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середовище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вводять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фермент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полінуклеотидлігазу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який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забезпечує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утворення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ковалентних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зв’язків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між</a:t>
            </a:r>
            <a:r>
              <a:rPr lang="ru-RU" sz="2000" b="1" dirty="0">
                <a:latin typeface="Arial" panose="020B0604020202020204" pitchFamily="34" charset="0"/>
              </a:rPr>
              <a:t> нуклеотидами,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з’єднались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своїми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кінцями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56094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474483"/>
            <a:ext cx="84651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Утворені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рекомбінантні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плазміди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вводять</a:t>
            </a:r>
            <a:r>
              <a:rPr lang="ru-RU" sz="2000" b="1" dirty="0" smtClean="0">
                <a:latin typeface="Arial" panose="020B0604020202020204" pitchFamily="34" charset="0"/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компетентні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реципієнті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клітини</a:t>
            </a:r>
            <a:r>
              <a:rPr lang="ru-RU" sz="2000" b="1" dirty="0" smtClean="0"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</a:rPr>
              <a:t>Якщо</a:t>
            </a:r>
            <a:r>
              <a:rPr lang="ru-RU" sz="2000" b="1" dirty="0" smtClean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sz="2000" b="1" dirty="0" smtClean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донорний</a:t>
            </a:r>
            <a:r>
              <a:rPr lang="ru-RU" sz="2000" b="1" dirty="0" smtClean="0">
                <a:latin typeface="Arial" panose="020B0604020202020204" pitchFamily="34" charset="0"/>
              </a:rPr>
              <a:t> ген </a:t>
            </a:r>
            <a:r>
              <a:rPr lang="ru-RU" sz="2000" b="1" dirty="0" err="1" smtClean="0">
                <a:latin typeface="Arial" panose="020B0604020202020204" pitchFamily="34" charset="0"/>
              </a:rPr>
              <a:t>стійкості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до </a:t>
            </a:r>
            <a:r>
              <a:rPr lang="ru-RU" sz="2000" b="1" dirty="0" err="1" smtClean="0">
                <a:latin typeface="Arial" panose="020B0604020202020204" pitchFamily="34" charset="0"/>
              </a:rPr>
              <a:t>певного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антибіотика</a:t>
            </a:r>
            <a:r>
              <a:rPr lang="ru-RU" sz="2000" b="1" dirty="0" smtClean="0">
                <a:latin typeface="Arial" panose="020B0604020202020204" pitchFamily="34" charset="0"/>
              </a:rPr>
              <a:t> треба ввести в геном </a:t>
            </a:r>
            <a:r>
              <a:rPr lang="ru-RU" sz="2000" b="1" dirty="0" err="1" smtClean="0">
                <a:latin typeface="Arial" panose="020B0604020202020204" pitchFamily="34" charset="0"/>
              </a:rPr>
              <a:t>кишкової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палички</a:t>
            </a:r>
            <a:r>
              <a:rPr lang="ru-RU" sz="2000" b="1" dirty="0" smtClean="0">
                <a:latin typeface="Arial" panose="020B0604020202020204" pitchFamily="34" charset="0"/>
              </a:rPr>
              <a:t>, то </a:t>
            </a:r>
            <a:r>
              <a:rPr lang="ru-RU" sz="2000" b="1" dirty="0" err="1" smtClean="0">
                <a:latin typeface="Arial" panose="020B0604020202020204" pitchFamily="34" charset="0"/>
              </a:rPr>
              <a:t>утворені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плазміди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вводять</a:t>
            </a:r>
            <a:r>
              <a:rPr lang="ru-RU" sz="2000" b="1" dirty="0" smtClean="0">
                <a:latin typeface="Arial" panose="020B0604020202020204" pitchFamily="34" charset="0"/>
              </a:rPr>
              <a:t> у культуру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компетентних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даної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бактерії</a:t>
            </a:r>
            <a:r>
              <a:rPr lang="ru-RU" sz="2000" b="1" dirty="0" smtClean="0">
                <a:latin typeface="Arial" panose="020B0604020202020204" pitchFamily="34" charset="0"/>
              </a:rPr>
              <a:t>, а </a:t>
            </a:r>
            <a:r>
              <a:rPr lang="ru-RU" sz="2000" b="1" dirty="0" err="1" smtClean="0">
                <a:latin typeface="Arial" panose="020B0604020202020204" pitchFamily="34" charset="0"/>
              </a:rPr>
              <a:t>вже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після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цього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бактерії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висівають</a:t>
            </a:r>
            <a:r>
              <a:rPr lang="ru-RU" sz="2000" b="1" u="sng" dirty="0" smtClean="0">
                <a:latin typeface="Arial" panose="020B0604020202020204" pitchFamily="34" charset="0"/>
              </a:rPr>
              <a:t> на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середовище</a:t>
            </a:r>
            <a:r>
              <a:rPr lang="ru-RU" sz="2000" b="1" u="sng" dirty="0" smtClean="0">
                <a:latin typeface="Arial" panose="020B0604020202020204" pitchFamily="34" charset="0"/>
              </a:rPr>
              <a:t>, в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якому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міститься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відповідний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антибіотик</a:t>
            </a:r>
            <a:r>
              <a:rPr lang="ru-RU" sz="2000" b="1" dirty="0" smtClean="0">
                <a:latin typeface="Arial" panose="020B0604020202020204" pitchFamily="34" charset="0"/>
              </a:rPr>
              <a:t>. На такому </a:t>
            </a:r>
            <a:r>
              <a:rPr lang="ru-RU" sz="2000" b="1" dirty="0" err="1" smtClean="0">
                <a:latin typeface="Arial" panose="020B0604020202020204" pitchFamily="34" charset="0"/>
              </a:rPr>
              <a:t>середовищі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виживають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лише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бактеріальні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клітини</a:t>
            </a:r>
            <a:r>
              <a:rPr lang="ru-RU" sz="2000" b="1" dirty="0" smtClean="0">
                <a:latin typeface="Arial" panose="020B0604020202020204" pitchFamily="34" charset="0"/>
              </a:rPr>
              <a:t>, в геном </a:t>
            </a:r>
            <a:r>
              <a:rPr lang="ru-RU" sz="2000" b="1" dirty="0" err="1" smtClean="0">
                <a:latin typeface="Arial" panose="020B0604020202020204" pitchFamily="34" charset="0"/>
              </a:rPr>
              <a:t>яких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був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уведений</a:t>
            </a:r>
            <a:r>
              <a:rPr lang="ru-RU" sz="2000" b="1" dirty="0" smtClean="0">
                <a:latin typeface="Arial" panose="020B0604020202020204" pitchFamily="34" charset="0"/>
              </a:rPr>
              <a:t> ген </a:t>
            </a:r>
            <a:r>
              <a:rPr lang="ru-RU" sz="2000" b="1" dirty="0" err="1" smtClean="0">
                <a:latin typeface="Arial" panose="020B0604020202020204" pitchFamily="34" charset="0"/>
              </a:rPr>
              <a:t>стійкості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до </a:t>
            </a:r>
            <a:r>
              <a:rPr lang="ru-RU" sz="2000" b="1" dirty="0" err="1" smtClean="0">
                <a:latin typeface="Arial" panose="020B0604020202020204" pitchFamily="34" charset="0"/>
              </a:rPr>
              <a:t>даного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антибіотика</a:t>
            </a:r>
            <a:r>
              <a:rPr lang="ru-RU" sz="2000" b="1" dirty="0" smtClean="0">
                <a:latin typeface="Arial" panose="020B0604020202020204" pitchFamily="34" charset="0"/>
              </a:rPr>
              <a:t>, а </a:t>
            </a:r>
            <a:r>
              <a:rPr lang="ru-RU" sz="2000" b="1" dirty="0" err="1" smtClean="0">
                <a:latin typeface="Arial" panose="020B0604020202020204" pitchFamily="34" charset="0"/>
              </a:rPr>
              <a:t>решта</a:t>
            </a:r>
            <a:r>
              <a:rPr lang="ru-RU" sz="2000" b="1" dirty="0" smtClean="0">
                <a:latin typeface="Arial" panose="020B0604020202020204" pitchFamily="34" charset="0"/>
              </a:rPr>
              <a:t> – </a:t>
            </a:r>
            <a:r>
              <a:rPr lang="ru-RU" sz="2000" b="1" dirty="0" err="1" smtClean="0">
                <a:latin typeface="Arial" panose="020B0604020202020204" pitchFamily="34" charset="0"/>
              </a:rPr>
              <a:t>гине</a:t>
            </a:r>
            <a:r>
              <a:rPr lang="ru-RU" sz="2000" b="1" dirty="0" smtClean="0"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Клітинам</a:t>
            </a:r>
            <a:r>
              <a:rPr lang="ru-RU" sz="2000" b="1" dirty="0" smtClean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вижили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створюють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умови</a:t>
            </a:r>
            <a:r>
              <a:rPr lang="ru-RU" sz="2000" b="1" dirty="0" smtClean="0">
                <a:latin typeface="Arial" panose="020B0604020202020204" pitchFamily="34" charset="0"/>
              </a:rPr>
              <a:t> для активного </a:t>
            </a:r>
            <a:r>
              <a:rPr lang="ru-RU" sz="2000" b="1" dirty="0" err="1" smtClean="0">
                <a:latin typeface="Arial" panose="020B0604020202020204" pitchFamily="34" charset="0"/>
              </a:rPr>
              <a:t>розмноження</a:t>
            </a:r>
            <a:r>
              <a:rPr lang="ru-RU" sz="2000" b="1" dirty="0" smtClean="0">
                <a:latin typeface="Arial" panose="020B0604020202020204" pitchFamily="34" charset="0"/>
              </a:rPr>
              <a:t>. У </a:t>
            </a:r>
            <a:r>
              <a:rPr lang="ru-RU" sz="2000" b="1" dirty="0" err="1" smtClean="0">
                <a:latin typeface="Arial" panose="020B0604020202020204" pitchFamily="34" charset="0"/>
              </a:rPr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одержують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клон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latin typeface="Arial" panose="020B0604020202020204" pitchFamily="34" charset="0"/>
              </a:rPr>
              <a:t>, у </a:t>
            </a:r>
            <a:r>
              <a:rPr lang="ru-RU" sz="2000" b="1" dirty="0" err="1" smtClean="0">
                <a:latin typeface="Arial" panose="020B0604020202020204" pitchFamily="34" charset="0"/>
              </a:rPr>
              <a:t>геномі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яких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міститься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функціонально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активний</a:t>
            </a:r>
            <a:r>
              <a:rPr lang="ru-RU" sz="2000" b="1" dirty="0" smtClean="0">
                <a:latin typeface="Arial" panose="020B0604020202020204" pitchFamily="34" charset="0"/>
              </a:rPr>
              <a:t> ген, перенесений </a:t>
            </a:r>
            <a:r>
              <a:rPr lang="ru-RU" sz="2000" b="1" dirty="0" err="1" smtClean="0">
                <a:latin typeface="Arial" panose="020B0604020202020204" pitchFamily="34" charset="0"/>
              </a:rPr>
              <a:t>із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донорних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багатьох</a:t>
            </a:r>
            <a:r>
              <a:rPr lang="ru-RU" sz="2000" b="1" dirty="0" smtClean="0"/>
              <a:t> роботах вектором для </a:t>
            </a:r>
            <a:r>
              <a:rPr lang="ru-RU" sz="2000" b="1" dirty="0" err="1" smtClean="0"/>
              <a:t>перенесення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служить </a:t>
            </a:r>
            <a:r>
              <a:rPr lang="ru-RU" sz="2000" b="1" dirty="0" smtClean="0">
                <a:solidFill>
                  <a:srgbClr val="FF0000"/>
                </a:solidFill>
              </a:rPr>
              <a:t>ДНК фаг 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встановлено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молекули</a:t>
            </a:r>
            <a:r>
              <a:rPr lang="ru-RU" sz="2000" b="1" dirty="0" smtClean="0"/>
              <a:t> ДНК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фага не </a:t>
            </a:r>
            <a:r>
              <a:rPr lang="ru-RU" sz="2000" b="1" dirty="0" err="1" smtClean="0"/>
              <a:t>впливає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здатність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розмноження</a:t>
            </a:r>
            <a:r>
              <a:rPr lang="ru-RU" sz="2000" b="1" dirty="0" smtClean="0"/>
              <a:t>. Тому вона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бути </a:t>
            </a:r>
            <a:r>
              <a:rPr lang="ru-RU" sz="2000" b="1" dirty="0" err="1" smtClean="0"/>
              <a:t>замінена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сторонньою</a:t>
            </a:r>
            <a:r>
              <a:rPr lang="ru-RU" sz="2000" b="1" dirty="0" smtClean="0"/>
              <a:t> ДНК на </a:t>
            </a:r>
            <a:r>
              <a:rPr lang="ru-RU" sz="2000" b="1" dirty="0" err="1" smtClean="0"/>
              <a:t>десятій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довжини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внаслідок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рекомбінації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серединну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ділянку</a:t>
            </a:r>
            <a:r>
              <a:rPr lang="ru-RU" sz="2000" b="1" dirty="0" smtClean="0"/>
              <a:t> ДНК фага </a:t>
            </a:r>
            <a:r>
              <a:rPr lang="ru-RU" sz="2000" b="1" dirty="0" err="1" smtClean="0"/>
              <a:t>вбудується</a:t>
            </a:r>
            <a:r>
              <a:rPr lang="ru-RU" sz="2000" b="1" dirty="0" smtClean="0"/>
              <a:t> стороння ДНК, вона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активно </a:t>
            </a:r>
            <a:r>
              <a:rPr lang="ru-RU" sz="2000" b="1" dirty="0" err="1" smtClean="0"/>
              <a:t>розмножуватись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зберігатись</a:t>
            </a:r>
            <a:r>
              <a:rPr lang="ru-RU" sz="2000" b="1" dirty="0" smtClean="0"/>
              <a:t> разом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ДНК фага,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переноситись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включатись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геноми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клітин-реципієнтів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7236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945" y="239692"/>
            <a:ext cx="852054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Вивчення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закономірностей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функціонування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векторних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</a:t>
            </a:r>
            <a:r>
              <a:rPr lang="ru-RU" sz="2000" b="1" dirty="0">
                <a:latin typeface="Arial" panose="020B0604020202020204" pitchFamily="34" charset="0"/>
              </a:rPr>
              <a:t>, до </a:t>
            </a:r>
            <a:r>
              <a:rPr lang="ru-RU" sz="2000" b="1" dirty="0" err="1">
                <a:latin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</a:rPr>
              <a:t> належать </a:t>
            </a:r>
            <a:r>
              <a:rPr lang="ru-RU" sz="2000" b="1" dirty="0" err="1">
                <a:latin typeface="Arial" panose="020B0604020202020204" pitchFamily="34" charset="0"/>
              </a:rPr>
              <a:t>плазміди</a:t>
            </a:r>
            <a:r>
              <a:rPr lang="ru-RU" sz="2000" b="1" dirty="0">
                <a:latin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</a:rPr>
              <a:t>фагові</a:t>
            </a:r>
            <a:r>
              <a:rPr lang="ru-RU" sz="2000" b="1" dirty="0">
                <a:latin typeface="Arial" panose="020B0604020202020204" pitchFamily="34" charset="0"/>
              </a:rPr>
              <a:t> ДНК, </a:t>
            </a:r>
            <a:r>
              <a:rPr lang="ru-RU" sz="2000" b="1" dirty="0" err="1" smtClean="0">
                <a:latin typeface="Arial" panose="020B0604020202020204" pitchFamily="34" charset="0"/>
              </a:rPr>
              <a:t>відкрило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величезні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перспективи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розвитку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генної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інженерії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генноінженерних</a:t>
            </a:r>
            <a:r>
              <a:rPr lang="ru-RU" sz="2000" b="1" dirty="0">
                <a:latin typeface="Arial" panose="020B0604020202020204" pitchFamily="34" charset="0"/>
              </a:rPr>
              <a:t> роботах широко </a:t>
            </a:r>
            <a:r>
              <a:rPr lang="ru-RU" sz="2000" b="1" dirty="0" err="1">
                <a:latin typeface="Arial" panose="020B0604020202020204" pitchFamily="34" charset="0"/>
              </a:rPr>
              <a:t>використовуються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як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природні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так і штучно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сконструйовані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їхньою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можна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різко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підвищити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ефективність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біотехнологічного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виробництва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ферментів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амінокислот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антибіотиків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тощо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у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плазміду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Со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Е1 </a:t>
            </a:r>
            <a:r>
              <a:rPr lang="ru-RU" sz="2000" b="1" dirty="0" err="1">
                <a:latin typeface="Arial" panose="020B0604020202020204" pitchFamily="34" charset="0"/>
              </a:rPr>
              <a:t>включають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частину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оперона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який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кодує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амінокислоту</a:t>
            </a:r>
            <a:r>
              <a:rPr lang="ru-RU" sz="2000" b="1" dirty="0">
                <a:latin typeface="Arial" panose="020B0604020202020204" pitchFamily="34" charset="0"/>
              </a:rPr>
              <a:t> триптофан. </a:t>
            </a:r>
            <a:r>
              <a:rPr lang="ru-RU" sz="2000" b="1" dirty="0" smtClean="0">
                <a:latin typeface="Arial" panose="020B0604020202020204" pitchFamily="34" charset="0"/>
              </a:rPr>
              <a:t>Такими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рекомбінантними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плазмідами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обробляють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компетентні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кишкової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палички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Після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клонування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бактерій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уведеними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плазмідами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інкубують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присутності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хлорамфеніколу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–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речовини</a:t>
            </a:r>
            <a:r>
              <a:rPr lang="ru-RU" sz="2000" b="1" dirty="0">
                <a:latin typeface="Arial" panose="020B0604020202020204" pitchFamily="34" charset="0"/>
              </a:rPr>
              <a:t>, яка </a:t>
            </a:r>
            <a:r>
              <a:rPr lang="ru-RU" sz="2000" b="1" dirty="0" err="1">
                <a:latin typeface="Arial" panose="020B0604020202020204" pitchFamily="34" charset="0"/>
              </a:rPr>
              <a:t>пригнічує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поділ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бактеріальної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хромосоми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</a:rPr>
              <a:t>але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не </a:t>
            </a:r>
            <a:r>
              <a:rPr lang="ru-RU" sz="2000" b="1" dirty="0" err="1">
                <a:latin typeface="Arial" panose="020B0604020202020204" pitchFamily="34" charset="0"/>
              </a:rPr>
              <a:t>впливає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реплікацію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плазмідної</a:t>
            </a:r>
            <a:r>
              <a:rPr lang="ru-RU" sz="2000" b="1" dirty="0">
                <a:latin typeface="Arial" panose="020B0604020202020204" pitchFamily="34" charset="0"/>
              </a:rPr>
              <a:t> ДНК. </a:t>
            </a:r>
            <a:r>
              <a:rPr lang="ru-RU" sz="2000" b="1" dirty="0" err="1">
                <a:latin typeface="Arial" panose="020B0604020202020204" pitchFamily="34" charset="0"/>
              </a:rPr>
              <a:t>Унаслідок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цього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число </a:t>
            </a:r>
            <a:r>
              <a:rPr lang="ru-RU" sz="2000" b="1" dirty="0" err="1">
                <a:latin typeface="Arial" panose="020B0604020202020204" pitchFamily="34" charset="0"/>
              </a:rPr>
              <a:t>копій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плазміди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зростає</a:t>
            </a:r>
            <a:r>
              <a:rPr lang="ru-RU" sz="2000" b="1" dirty="0">
                <a:latin typeface="Arial" panose="020B0604020202020204" pitchFamily="34" charset="0"/>
              </a:rPr>
              <a:t> до 400-500 на </a:t>
            </a:r>
            <a:r>
              <a:rPr lang="ru-RU" sz="2000" b="1" dirty="0" err="1">
                <a:latin typeface="Arial" panose="020B0604020202020204" pitchFamily="34" charset="0"/>
              </a:rPr>
              <a:t>кожну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клітину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разі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повної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дерепресії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</a:rPr>
              <a:t>функціонування</a:t>
            </a:r>
            <a:r>
              <a:rPr lang="ru-RU" sz="2000" b="1" dirty="0">
                <a:latin typeface="Arial" panose="020B0604020202020204" pitchFamily="34" charset="0"/>
              </a:rPr>
              <a:t> до 30% </a:t>
            </a:r>
            <a:r>
              <a:rPr lang="ru-RU" sz="2000" b="1" dirty="0" err="1" smtClean="0">
                <a:latin typeface="Arial" panose="020B0604020202020204" pitchFamily="34" charset="0"/>
              </a:rPr>
              <a:t>білків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відповідних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складатимуть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ферменти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синтезу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триптофану</a:t>
            </a:r>
            <a:r>
              <a:rPr lang="ru-RU" sz="2000" b="1" dirty="0">
                <a:latin typeface="Arial" panose="020B0604020202020204" pitchFamily="34" charset="0"/>
              </a:rPr>
              <a:t>, до </a:t>
            </a:r>
            <a:r>
              <a:rPr lang="ru-RU" sz="2000" b="1" dirty="0" err="1">
                <a:latin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відносяться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антранілсинтетази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та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триптофансинтетази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Отже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такий</a:t>
            </a:r>
            <a:r>
              <a:rPr lang="ru-RU" sz="2000" b="1" dirty="0">
                <a:latin typeface="Arial" panose="020B0604020202020204" pitchFamily="34" charset="0"/>
              </a:rPr>
              <a:t> метод </a:t>
            </a:r>
            <a:r>
              <a:rPr lang="ru-RU" sz="2000" b="1" dirty="0" err="1">
                <a:latin typeface="Arial" panose="020B0604020202020204" pitchFamily="34" charset="0"/>
              </a:rPr>
              <a:t>дозволяє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здійснювати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гіперсинтез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амінокислоти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триптофану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54725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5" y="346364"/>
            <a:ext cx="85066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На початку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1980-х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pp. </a:t>
            </a:r>
            <a:r>
              <a:rPr lang="ru-RU" b="1" dirty="0" err="1">
                <a:latin typeface="Arial" panose="020B0604020202020204" pitchFamily="34" charset="0"/>
              </a:rPr>
              <a:t>різні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вчені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плазміди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pBR322 </a:t>
            </a:r>
            <a:r>
              <a:rPr lang="ru-RU" b="1" dirty="0">
                <a:latin typeface="Arial" panose="020B0604020202020204" pitchFamily="34" charset="0"/>
              </a:rPr>
              <a:t>ввели в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 Е. </a:t>
            </a:r>
            <a:r>
              <a:rPr lang="en-US" b="1" dirty="0">
                <a:latin typeface="Arial" panose="020B0604020202020204" pitchFamily="34" charset="0"/>
              </a:rPr>
              <a:t>coli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людини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кодують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лейкоцитарний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фібробластний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імунний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інші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типи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інтерферону</a:t>
            </a:r>
            <a:r>
              <a:rPr lang="ru-RU" b="1" dirty="0">
                <a:latin typeface="Arial" panose="020B0604020202020204" pitchFamily="34" charset="0"/>
              </a:rPr>
              <a:t>. В </a:t>
            </a:r>
            <a:r>
              <a:rPr lang="ru-RU" b="1" dirty="0" err="1">
                <a:latin typeface="Arial" panose="020B0604020202020204" pitchFamily="34" charset="0"/>
              </a:rPr>
              <a:t>лабораторіях</a:t>
            </a:r>
            <a:r>
              <a:rPr lang="ru-RU" b="1" dirty="0">
                <a:latin typeface="Arial" panose="020B0604020202020204" pitchFamily="34" charset="0"/>
              </a:rPr>
              <a:t> США, </a:t>
            </a:r>
            <a:r>
              <a:rPr lang="ru-RU" b="1" dirty="0" err="1">
                <a:latin typeface="Arial" panose="020B0604020202020204" pitchFamily="34" charset="0"/>
              </a:rPr>
              <a:t>Німеччини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Японії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було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налагоджене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промислове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виробництво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найціннішого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антивірусного</a:t>
            </a:r>
            <a:r>
              <a:rPr lang="ru-RU" b="1" dirty="0" smtClean="0">
                <a:latin typeface="Arial" panose="020B0604020202020204" pitchFamily="34" charset="0"/>
              </a:rPr>
              <a:t> препарату.</a:t>
            </a:r>
            <a:endParaRPr lang="ru-RU" b="1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рекомбінантних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плазмід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можна</a:t>
            </a:r>
            <a:r>
              <a:rPr lang="ru-RU" b="1" dirty="0">
                <a:latin typeface="Arial" panose="020B0604020202020204" pitchFamily="34" charset="0"/>
              </a:rPr>
              <a:t> не </a:t>
            </a:r>
            <a:r>
              <a:rPr lang="ru-RU" b="1" dirty="0" err="1" smtClean="0">
                <a:latin typeface="Arial" panose="020B0604020202020204" pitchFamily="34" charset="0"/>
              </a:rPr>
              <a:t>лише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вводити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еукаріотів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бактерій</a:t>
            </a:r>
            <a:r>
              <a:rPr lang="ru-RU" b="1" dirty="0">
                <a:latin typeface="Arial" panose="020B0604020202020204" pitchFamily="34" charset="0"/>
              </a:rPr>
              <a:t>, але й </a:t>
            </a:r>
            <a:r>
              <a:rPr lang="ru-RU" b="1" dirty="0" err="1" smtClean="0">
                <a:latin typeface="Arial" panose="020B0604020202020204" pitchFamily="34" charset="0"/>
              </a:rPr>
              <a:t>навпаки</a:t>
            </a:r>
            <a:r>
              <a:rPr lang="ru-RU" b="1" dirty="0" smtClean="0">
                <a:latin typeface="Arial" panose="020B0604020202020204" pitchFamily="34" charset="0"/>
              </a:rPr>
              <a:t>. </a:t>
            </a:r>
            <a:r>
              <a:rPr lang="ru-RU" b="1" dirty="0" err="1" smtClean="0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використовуючи</a:t>
            </a:r>
            <a:r>
              <a:rPr lang="ru-RU" b="1" dirty="0"/>
              <a:t> </a:t>
            </a:r>
            <a:r>
              <a:rPr lang="ru-RU" b="1" dirty="0" err="1"/>
              <a:t>рекомбінантну</a:t>
            </a:r>
            <a:r>
              <a:rPr lang="ru-RU" b="1" dirty="0"/>
              <a:t> </a:t>
            </a:r>
            <a:r>
              <a:rPr lang="ru-RU" b="1" dirty="0" err="1"/>
              <a:t>плазміду</a:t>
            </a:r>
            <a:r>
              <a:rPr lang="ru-RU" b="1" dirty="0"/>
              <a:t>, Г. </a:t>
            </a:r>
            <a:r>
              <a:rPr lang="ru-RU" b="1" dirty="0" err="1" smtClean="0"/>
              <a:t>Фінк</a:t>
            </a:r>
            <a:r>
              <a:rPr lang="ru-RU" b="1" dirty="0" smtClean="0"/>
              <a:t> </a:t>
            </a:r>
            <a:r>
              <a:rPr lang="ru-RU" b="1" dirty="0" err="1" smtClean="0"/>
              <a:t>увів</a:t>
            </a:r>
            <a:r>
              <a:rPr lang="ru-RU" b="1" dirty="0" smtClean="0"/>
              <a:t> </a:t>
            </a:r>
            <a:r>
              <a:rPr lang="ru-RU" b="1" dirty="0" err="1"/>
              <a:t>бактеріальний</a:t>
            </a:r>
            <a:r>
              <a:rPr lang="ru-RU" b="1" dirty="0"/>
              <a:t> ген,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кодує</a:t>
            </a:r>
            <a:r>
              <a:rPr lang="ru-RU" b="1" dirty="0"/>
              <a:t> </a:t>
            </a:r>
            <a:r>
              <a:rPr lang="ru-RU" b="1" dirty="0" err="1"/>
              <a:t>амінокислоту</a:t>
            </a:r>
            <a:r>
              <a:rPr lang="ru-RU" b="1" dirty="0"/>
              <a:t> лейцин, </a:t>
            </a:r>
            <a:r>
              <a:rPr lang="ru-RU" b="1" dirty="0" smtClean="0"/>
              <a:t>у </a:t>
            </a:r>
            <a:r>
              <a:rPr lang="ru-RU" b="1" dirty="0" err="1" smtClean="0"/>
              <a:t>клітини</a:t>
            </a:r>
            <a:r>
              <a:rPr lang="ru-RU" b="1" dirty="0" smtClean="0"/>
              <a:t> </a:t>
            </a:r>
            <a:r>
              <a:rPr lang="ru-RU" b="1" dirty="0"/>
              <a:t>мутантного </a:t>
            </a:r>
            <a:r>
              <a:rPr lang="ru-RU" b="1" dirty="0" err="1"/>
              <a:t>штаму</a:t>
            </a:r>
            <a:r>
              <a:rPr lang="ru-RU" b="1" dirty="0"/>
              <a:t> </a:t>
            </a:r>
            <a:r>
              <a:rPr lang="ru-RU" b="1" dirty="0" err="1"/>
              <a:t>дріжджів</a:t>
            </a:r>
            <a:r>
              <a:rPr lang="ru-RU" b="1" dirty="0"/>
              <a:t>, </a:t>
            </a:r>
            <a:r>
              <a:rPr lang="ru-RU" b="1" dirty="0" err="1"/>
              <a:t>котрі</a:t>
            </a:r>
            <a:r>
              <a:rPr lang="ru-RU" b="1" dirty="0"/>
              <a:t> </a:t>
            </a:r>
            <a:r>
              <a:rPr lang="ru-RU" b="1" dirty="0" err="1"/>
              <a:t>втратили</a:t>
            </a:r>
            <a:r>
              <a:rPr lang="ru-RU" b="1" dirty="0"/>
              <a:t> </a:t>
            </a:r>
            <a:r>
              <a:rPr lang="ru-RU" b="1" dirty="0" err="1" smtClean="0"/>
              <a:t>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синтезувати</a:t>
            </a:r>
            <a:r>
              <a:rPr lang="ru-RU" b="1" dirty="0" smtClean="0"/>
              <a:t> </a:t>
            </a:r>
            <a:r>
              <a:rPr lang="ru-RU" b="1" dirty="0" err="1"/>
              <a:t>цю</a:t>
            </a:r>
            <a:r>
              <a:rPr lang="ru-RU" b="1" dirty="0"/>
              <a:t> </a:t>
            </a:r>
            <a:r>
              <a:rPr lang="ru-RU" b="1" dirty="0" err="1"/>
              <a:t>амінокислоту</a:t>
            </a:r>
            <a:r>
              <a:rPr lang="ru-RU" b="1" dirty="0"/>
              <a:t>. Введений у </a:t>
            </a:r>
            <a:r>
              <a:rPr lang="ru-RU" b="1" dirty="0" err="1"/>
              <a:t>клітини</a:t>
            </a:r>
            <a:r>
              <a:rPr lang="ru-RU" b="1" dirty="0"/>
              <a:t> </a:t>
            </a:r>
            <a:r>
              <a:rPr lang="ru-RU" b="1" dirty="0" err="1" smtClean="0"/>
              <a:t>дріжджів</a:t>
            </a:r>
            <a:r>
              <a:rPr lang="ru-RU" b="1" dirty="0" smtClean="0"/>
              <a:t>, ген </a:t>
            </a:r>
            <a:r>
              <a:rPr lang="ru-RU" b="1" dirty="0" err="1"/>
              <a:t>запрацював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err="1"/>
              <a:t>Серед</a:t>
            </a:r>
            <a:r>
              <a:rPr lang="ru-RU" b="1" dirty="0"/>
              <a:t> людей </a:t>
            </a:r>
            <a:r>
              <a:rPr lang="ru-RU" b="1" dirty="0" err="1"/>
              <a:t>іноді</a:t>
            </a:r>
            <a:r>
              <a:rPr lang="ru-RU" b="1" dirty="0"/>
              <a:t> </a:t>
            </a:r>
            <a:r>
              <a:rPr lang="ru-RU" b="1" dirty="0" err="1"/>
              <a:t>зустрічаються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галактоземію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/>
              <a:t>хвороба, яка </a:t>
            </a:r>
            <a:r>
              <a:rPr lang="ru-RU" b="1" dirty="0" err="1"/>
              <a:t>успадковується</a:t>
            </a:r>
            <a:r>
              <a:rPr lang="ru-RU" b="1" dirty="0"/>
              <a:t> за </a:t>
            </a:r>
            <a:r>
              <a:rPr lang="ru-RU" b="1" dirty="0" smtClean="0"/>
              <a:t>аутосомно-</a:t>
            </a:r>
            <a:r>
              <a:rPr lang="ru-RU" b="1" dirty="0" err="1" smtClean="0"/>
              <a:t>рецесивним</a:t>
            </a:r>
            <a:r>
              <a:rPr lang="ru-RU" b="1" dirty="0" smtClean="0"/>
              <a:t> типом</a:t>
            </a:r>
            <a:r>
              <a:rPr lang="ru-RU" b="1" dirty="0"/>
              <a:t>. </a:t>
            </a:r>
            <a:r>
              <a:rPr lang="ru-RU" b="1" dirty="0" err="1"/>
              <a:t>Проявляється</a:t>
            </a:r>
            <a:r>
              <a:rPr lang="ru-RU" b="1" dirty="0"/>
              <a:t> вона у </a:t>
            </a:r>
            <a:r>
              <a:rPr lang="ru-RU" b="1" dirty="0" err="1"/>
              <a:t>порушенні</a:t>
            </a:r>
            <a:r>
              <a:rPr lang="ru-RU" b="1" dirty="0"/>
              <a:t> синтезу </a:t>
            </a:r>
            <a:r>
              <a:rPr lang="ru-RU" b="1" dirty="0" smtClean="0"/>
              <a:t>ферменту галактозо-1-фосфат-уридил-трансферази.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>
                <a:solidFill>
                  <a:srgbClr val="FF0000"/>
                </a:solidFill>
              </a:rPr>
              <a:t>1971 р. К. </a:t>
            </a:r>
            <a:r>
              <a:rPr lang="ru-RU" b="1" dirty="0" err="1">
                <a:solidFill>
                  <a:srgbClr val="FF0000"/>
                </a:solidFill>
              </a:rPr>
              <a:t>Мерріл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співробітниками</a:t>
            </a:r>
            <a:r>
              <a:rPr lang="ru-RU" b="1" dirty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фага </a:t>
            </a:r>
            <a:r>
              <a:rPr lang="ru-RU" b="1" dirty="0"/>
              <a:t>І ввели ген </a:t>
            </a:r>
            <a:r>
              <a:rPr lang="ru-RU" b="1" dirty="0" smtClean="0"/>
              <a:t>галактозо-1-фосфат-уридилтрансферази, </a:t>
            </a:r>
            <a:r>
              <a:rPr lang="ru-RU" b="1" dirty="0" err="1" smtClean="0"/>
              <a:t>виділений</a:t>
            </a:r>
            <a:r>
              <a:rPr lang="ru-RU" b="1" dirty="0" smtClean="0"/>
              <a:t> </a:t>
            </a:r>
            <a:r>
              <a:rPr lang="ru-RU" b="1" dirty="0" err="1"/>
              <a:t>із</a:t>
            </a:r>
            <a:r>
              <a:rPr lang="ru-RU" b="1" dirty="0"/>
              <a:t> геному Е. со</a:t>
            </a:r>
            <a:r>
              <a:rPr lang="en-US" b="1" dirty="0"/>
              <a:t>l</a:t>
            </a:r>
            <a:r>
              <a:rPr lang="ru-RU" b="1" dirty="0"/>
              <a:t>і, в </a:t>
            </a:r>
            <a:r>
              <a:rPr lang="ru-RU" b="1" dirty="0" err="1"/>
              <a:t>клітини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взяті</a:t>
            </a:r>
            <a:r>
              <a:rPr lang="ru-RU" b="1" dirty="0"/>
              <a:t> у </a:t>
            </a:r>
            <a:r>
              <a:rPr lang="ru-RU" b="1" dirty="0" smtClean="0"/>
              <a:t>хворого на </a:t>
            </a:r>
            <a:r>
              <a:rPr lang="ru-RU" b="1" dirty="0" err="1"/>
              <a:t>галактоземію</a:t>
            </a:r>
            <a:r>
              <a:rPr lang="ru-RU" b="1" dirty="0"/>
              <a:t> і </a:t>
            </a:r>
            <a:r>
              <a:rPr lang="ru-RU" b="1" dirty="0" err="1"/>
              <a:t>розмножувались</a:t>
            </a:r>
            <a:r>
              <a:rPr lang="ru-RU" b="1" dirty="0"/>
              <a:t> у </a:t>
            </a:r>
            <a:r>
              <a:rPr lang="ru-RU" b="1" dirty="0" err="1"/>
              <a:t>культурі</a:t>
            </a:r>
            <a:r>
              <a:rPr lang="ru-RU" b="1" dirty="0"/>
              <a:t> </a:t>
            </a:r>
            <a:r>
              <a:rPr lang="en-US" b="1" dirty="0"/>
              <a:t>in </a:t>
            </a:r>
            <a:r>
              <a:rPr lang="en-US" b="1" dirty="0" smtClean="0"/>
              <a:t>vitro.</a:t>
            </a:r>
            <a:r>
              <a:rPr lang="uk-UA" b="1" dirty="0" smtClean="0"/>
              <a:t> </a:t>
            </a:r>
            <a:r>
              <a:rPr lang="ru-RU" b="1" dirty="0" err="1" smtClean="0"/>
              <a:t>Внаслідок</a:t>
            </a:r>
            <a:r>
              <a:rPr lang="ru-RU" b="1" dirty="0" smtClean="0"/>
              <a:t> </a:t>
            </a:r>
            <a:r>
              <a:rPr lang="ru-RU" b="1" dirty="0" err="1"/>
              <a:t>трансдукції</a:t>
            </a:r>
            <a:r>
              <a:rPr lang="ru-RU" b="1" dirty="0"/>
              <a:t> </a:t>
            </a:r>
            <a:r>
              <a:rPr lang="ru-RU" b="1" dirty="0" err="1"/>
              <a:t>даного</a:t>
            </a:r>
            <a:r>
              <a:rPr lang="ru-RU" b="1" dirty="0"/>
              <a:t> гена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239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7" y="294788"/>
            <a:ext cx="87145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Проводячи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дослідження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векторними</a:t>
            </a:r>
            <a:r>
              <a:rPr lang="ru-RU" sz="2000" b="1" dirty="0">
                <a:latin typeface="Arial" panose="020B0604020202020204" pitchFamily="34" charset="0"/>
              </a:rPr>
              <a:t> молекулами </a:t>
            </a:r>
            <a:r>
              <a:rPr lang="ru-RU" sz="2000" b="1" dirty="0" err="1" smtClean="0">
                <a:latin typeface="Arial" panose="020B0604020202020204" pitchFamily="34" charset="0"/>
              </a:rPr>
              <a:t>генів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еукаріотів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бактерій</a:t>
            </a:r>
            <a:r>
              <a:rPr lang="ru-RU" sz="2000" b="1" dirty="0">
                <a:latin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</a:rPr>
              <a:t>навпаки</a:t>
            </a:r>
            <a:r>
              <a:rPr lang="ru-RU" sz="2000" b="1" dirty="0">
                <a:latin typeface="Arial" panose="020B0604020202020204" pitchFamily="34" charset="0"/>
              </a:rPr>
              <a:t>, а </a:t>
            </a:r>
            <a:r>
              <a:rPr lang="ru-RU" sz="2000" b="1" dirty="0" err="1">
                <a:latin typeface="Arial" panose="020B0604020202020204" pitchFamily="34" charset="0"/>
              </a:rPr>
              <a:t>також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перенесення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генів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еукаріотів</a:t>
            </a:r>
            <a:r>
              <a:rPr lang="ru-RU" sz="2000" b="1" dirty="0">
                <a:latin typeface="Arial" panose="020B0604020202020204" pitchFamily="34" charset="0"/>
              </a:rPr>
              <a:t> одного виду до </a:t>
            </a:r>
            <a:r>
              <a:rPr lang="ru-RU" sz="2000" b="1" dirty="0" err="1">
                <a:latin typeface="Arial" panose="020B0604020202020204" pitchFamily="34" charset="0"/>
              </a:rPr>
              <a:t>іншого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вчені</a:t>
            </a:r>
            <a:r>
              <a:rPr lang="ru-RU" sz="2000" b="1" dirty="0">
                <a:latin typeface="Arial" panose="020B0604020202020204" pitchFamily="34" charset="0"/>
              </a:rPr>
              <a:t> одержали </a:t>
            </a:r>
            <a:r>
              <a:rPr lang="ru-RU" sz="2000" b="1" dirty="0" err="1" smtClean="0">
                <a:latin typeface="Arial" panose="020B0604020202020204" pitchFamily="34" charset="0"/>
              </a:rPr>
              <a:t>цінну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інформацію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Зокрема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було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встановлено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еукаріотів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здатні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нормально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функціонувати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клітинах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прокаріотів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прокаріотів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клітинах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еукаріотів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Такий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висновок</a:t>
            </a:r>
            <a:r>
              <a:rPr lang="ru-RU" sz="2000" b="1" dirty="0">
                <a:latin typeface="Arial" panose="020B0604020202020204" pitchFamily="34" charset="0"/>
              </a:rPr>
              <a:t> є не </a:t>
            </a:r>
            <a:r>
              <a:rPr lang="ru-RU" sz="2000" b="1" dirty="0" err="1" smtClean="0">
                <a:latin typeface="Arial" panose="020B0604020202020204" pitchFamily="34" charset="0"/>
              </a:rPr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дуже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цінним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пізнавальному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плані</a:t>
            </a:r>
            <a:r>
              <a:rPr lang="ru-RU" sz="2000" b="1" dirty="0">
                <a:latin typeface="Arial" panose="020B0604020202020204" pitchFamily="34" charset="0"/>
              </a:rPr>
              <a:t>, але й </a:t>
            </a:r>
            <a:r>
              <a:rPr lang="ru-RU" sz="2000" b="1" dirty="0" err="1">
                <a:latin typeface="Arial" panose="020B0604020202020204" pitchFamily="34" charset="0"/>
              </a:rPr>
              <a:t>має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велике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значення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для </a:t>
            </a:r>
            <a:r>
              <a:rPr lang="ru-RU" sz="2000" b="1" dirty="0" err="1">
                <a:latin typeface="Arial" panose="020B0604020202020204" pitchFamily="34" charset="0"/>
              </a:rPr>
              <a:t>застосування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окреслених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методів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медицині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ветеринарії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кормо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виробництві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біотехнології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тощо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Отже</a:t>
            </a:r>
            <a:r>
              <a:rPr lang="ru-RU" sz="2000" b="1" dirty="0">
                <a:latin typeface="Arial" panose="020B0604020202020204" pitchFamily="34" charset="0"/>
              </a:rPr>
              <a:t>, до </a:t>
            </a:r>
            <a:r>
              <a:rPr lang="ru-RU" sz="2000" b="1" dirty="0" err="1">
                <a:latin typeface="Arial" panose="020B0604020202020204" pitchFamily="34" charset="0"/>
              </a:rPr>
              <a:t>операцій</a:t>
            </a:r>
            <a:r>
              <a:rPr lang="ru-RU" sz="2000" b="1" dirty="0">
                <a:latin typeface="Arial" panose="020B0604020202020204" pitchFamily="34" charset="0"/>
              </a:rPr>
              <a:t> на ДНК </a:t>
            </a:r>
            <a:r>
              <a:rPr lang="ru-RU" sz="2000" b="1" dirty="0" err="1">
                <a:latin typeface="Arial" panose="020B0604020202020204" pitchFamily="34" charset="0"/>
              </a:rPr>
              <a:t>відносять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виділення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фрагментацію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фракціонування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й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очищення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окремих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формування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заданому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кінців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потрібної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структури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його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об’єднання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вектором,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фізичне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картування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ДНК </a:t>
            </a:r>
            <a:r>
              <a:rPr lang="ru-RU" sz="2000" b="1" dirty="0" err="1">
                <a:latin typeface="Arial" panose="020B0604020202020204" pitchFamily="34" charset="0"/>
              </a:rPr>
              <a:t>тощо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Більшість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операцій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контролюється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або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виконується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використанням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методу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электрофорезу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</a:rPr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залежності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поставленої</a:t>
            </a:r>
            <a:r>
              <a:rPr lang="ru-RU" sz="2000" b="1" dirty="0">
                <a:latin typeface="Arial" panose="020B0604020202020204" pitchFamily="34" charset="0"/>
              </a:rPr>
              <a:t> мети </a:t>
            </a:r>
            <a:r>
              <a:rPr lang="ru-RU" sz="2000" b="1" dirty="0" err="1">
                <a:latin typeface="Arial" panose="020B0604020202020204" pitchFamily="34" charset="0"/>
              </a:rPr>
              <a:t>вченими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розроблено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методи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численних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операцій</a:t>
            </a:r>
            <a:r>
              <a:rPr lang="ru-RU" sz="2000" b="1" dirty="0">
                <a:latin typeface="Arial" panose="020B0604020202020204" pitchFamily="34" charset="0"/>
              </a:rPr>
              <a:t> на фрагментах ДНК </a:t>
            </a:r>
            <a:r>
              <a:rPr lang="en-US" sz="2000" b="1" dirty="0">
                <a:latin typeface="Arial" panose="020B0604020202020204" pitchFamily="34" charset="0"/>
              </a:rPr>
              <a:t>in vitro.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8018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805" t="27179" r="24764" b="12026"/>
          <a:stretch/>
        </p:blipFill>
        <p:spPr>
          <a:xfrm>
            <a:off x="33017" y="360218"/>
            <a:ext cx="9000147" cy="59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912" t="20928" r="25829" b="11458"/>
          <a:stretch/>
        </p:blipFill>
        <p:spPr>
          <a:xfrm>
            <a:off x="193964" y="157840"/>
            <a:ext cx="8645236" cy="63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8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272" t="43467" r="24764" b="40434"/>
          <a:stretch/>
        </p:blipFill>
        <p:spPr>
          <a:xfrm>
            <a:off x="0" y="484909"/>
            <a:ext cx="8908630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Що таке клонування організмів: ключові проблеми ⋆ FutureN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3" t="11720" r="3987" b="11850"/>
          <a:stretch/>
        </p:blipFill>
        <p:spPr bwMode="auto">
          <a:xfrm>
            <a:off x="321830" y="346364"/>
            <a:ext cx="8392680" cy="5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745" y="5779762"/>
            <a:ext cx="8548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https://www.youtube.com/watch?v=BK12dQq4sJw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04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2165400" y="2143080"/>
            <a:ext cx="455364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7030A0"/>
                </a:solidFill>
                <a:latin typeface="Arial"/>
                <a:ea typeface="DejaVu Sans"/>
              </a:rPr>
              <a:t>Дякую за увагу!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ene Cloning- Requirements, Principle, Steps, Applica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r="8835"/>
          <a:stretch/>
        </p:blipFill>
        <p:spPr bwMode="auto">
          <a:xfrm>
            <a:off x="221673" y="803563"/>
            <a:ext cx="8768392" cy="52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0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508" y="404567"/>
            <a:ext cx="843741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рестриктаза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E.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coli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розпізнає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ГААТТЦ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послідовність</a:t>
            </a:r>
            <a:r>
              <a:rPr lang="ru-RU" sz="2000" b="1" dirty="0">
                <a:latin typeface="Arial" panose="020B0604020202020204" pitchFamily="34" charset="0"/>
              </a:rPr>
              <a:t>, в </a:t>
            </a:r>
            <a:r>
              <a:rPr lang="ru-RU" sz="2000" b="1" dirty="0" err="1" smtClean="0">
                <a:latin typeface="Arial" panose="020B0604020202020204" pitchFamily="34" charset="0"/>
              </a:rPr>
              <a:t>якій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розрізає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нитку </a:t>
            </a:r>
            <a:r>
              <a:rPr lang="ru-RU" sz="2000" b="1" dirty="0" err="1">
                <a:latin typeface="Arial" panose="020B0604020202020204" pitchFamily="34" charset="0"/>
              </a:rPr>
              <a:t>між</a:t>
            </a:r>
            <a:r>
              <a:rPr lang="ru-RU" sz="2000" b="1" dirty="0">
                <a:latin typeface="Arial" panose="020B0604020202020204" pitchFamily="34" charset="0"/>
              </a:rPr>
              <a:t> Г- і А-нуклеотидами. У такому </a:t>
            </a:r>
            <a:r>
              <a:rPr lang="ru-RU" sz="2000" b="1" dirty="0" err="1" smtClean="0">
                <a:latin typeface="Arial" panose="020B0604020202020204" pitchFamily="34" charset="0"/>
              </a:rPr>
              <a:t>разі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дволанцюгова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молекула ДНК буде </a:t>
            </a:r>
            <a:r>
              <a:rPr lang="ru-RU" sz="2000" b="1" dirty="0" err="1">
                <a:latin typeface="Arial" panose="020B0604020202020204" pitchFamily="34" charset="0"/>
              </a:rPr>
              <a:t>розрізана</a:t>
            </a:r>
            <a:r>
              <a:rPr lang="ru-RU" sz="2000" b="1" dirty="0">
                <a:latin typeface="Arial" panose="020B0604020202020204" pitchFamily="34" charset="0"/>
              </a:rPr>
              <a:t> за </a:t>
            </a:r>
            <a:r>
              <a:rPr lang="ru-RU" sz="2000" b="1" dirty="0" smtClean="0">
                <a:latin typeface="Arial" panose="020B0604020202020204" pitchFamily="34" charset="0"/>
              </a:rPr>
              <a:t>такою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схемою:</a:t>
            </a:r>
          </a:p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Arial" panose="020B0604020202020204" pitchFamily="34" charset="0"/>
              </a:rPr>
              <a:t>... А-Т-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Г - А-А-Т-Т-Ц</a:t>
            </a:r>
            <a:r>
              <a:rPr lang="ru-RU" sz="2000" b="1" dirty="0" smtClean="0">
                <a:latin typeface="Arial" panose="020B0604020202020204" pitchFamily="34" charset="0"/>
              </a:rPr>
              <a:t>-А-Т ...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Arial" panose="020B0604020202020204" pitchFamily="34" charset="0"/>
              </a:rPr>
              <a:t>... Т-А-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Ц-Т- Т- А-А - Г- </a:t>
            </a:r>
            <a:r>
              <a:rPr lang="ru-RU" sz="2000" b="1" dirty="0" smtClean="0">
                <a:latin typeface="Arial" panose="020B0604020202020204" pitchFamily="34" charset="0"/>
              </a:rPr>
              <a:t>Т-А ...</a:t>
            </a:r>
            <a:endParaRPr lang="uk-UA" sz="2000" b="1" dirty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/>
              <a:t>Нині</a:t>
            </a:r>
            <a:r>
              <a:rPr lang="ru-RU" sz="2000" b="1" dirty="0"/>
              <a:t> </a:t>
            </a:r>
            <a:r>
              <a:rPr lang="ru-RU" sz="2000" b="1" dirty="0" err="1"/>
              <a:t>вже</a:t>
            </a:r>
            <a:r>
              <a:rPr lang="ru-RU" sz="2000" b="1" dirty="0"/>
              <a:t> </a:t>
            </a:r>
            <a:r>
              <a:rPr lang="ru-RU" sz="2000" b="1" dirty="0" err="1"/>
              <a:t>відомо</a:t>
            </a:r>
            <a:r>
              <a:rPr lang="ru-RU" sz="2000" b="1" dirty="0"/>
              <a:t> </a:t>
            </a:r>
            <a:r>
              <a:rPr lang="ru-RU" sz="2000" b="1" dirty="0" err="1"/>
              <a:t>понад</a:t>
            </a:r>
            <a:r>
              <a:rPr lang="ru-RU" sz="2000" b="1" dirty="0"/>
              <a:t> 500 </a:t>
            </a:r>
            <a:r>
              <a:rPr lang="ru-RU" sz="2000" b="1" dirty="0" err="1"/>
              <a:t>рестриктаз</a:t>
            </a:r>
            <a:r>
              <a:rPr lang="ru-RU" sz="2000" b="1" dirty="0"/>
              <a:t>, </a:t>
            </a:r>
            <a:r>
              <a:rPr lang="ru-RU" sz="2000" b="1" dirty="0" err="1"/>
              <a:t>кожна</a:t>
            </a:r>
            <a:r>
              <a:rPr lang="ru-RU" sz="2000" b="1" dirty="0"/>
              <a:t> з </a:t>
            </a:r>
            <a:r>
              <a:rPr lang="ru-RU" sz="2000" b="1" dirty="0" err="1"/>
              <a:t>яких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розпізнає</a:t>
            </a:r>
            <a:r>
              <a:rPr lang="ru-RU" sz="2000" b="1" dirty="0"/>
              <a:t> </a:t>
            </a:r>
            <a:r>
              <a:rPr lang="ru-RU" sz="2000" b="1" dirty="0" err="1"/>
              <a:t>лише</a:t>
            </a:r>
            <a:r>
              <a:rPr lang="ru-RU" sz="2000" b="1" dirty="0"/>
              <a:t> </a:t>
            </a:r>
            <a:r>
              <a:rPr lang="ru-RU" sz="2000" b="1" dirty="0" err="1"/>
              <a:t>певну</a:t>
            </a:r>
            <a:r>
              <a:rPr lang="ru-RU" sz="2000" b="1" dirty="0"/>
              <a:t> </a:t>
            </a:r>
            <a:r>
              <a:rPr lang="ru-RU" sz="2000" b="1" dirty="0" err="1"/>
              <a:t>нуклеотидну</a:t>
            </a:r>
            <a:r>
              <a:rPr lang="ru-RU" sz="2000" b="1" dirty="0"/>
              <a:t> </a:t>
            </a:r>
            <a:r>
              <a:rPr lang="ru-RU" sz="2000" b="1" dirty="0" err="1"/>
              <a:t>послідовність</a:t>
            </a:r>
            <a:r>
              <a:rPr lang="ru-RU" sz="2000" b="1" dirty="0"/>
              <a:t> на</a:t>
            </a:r>
            <a:br>
              <a:rPr lang="ru-RU" sz="2000" b="1" dirty="0"/>
            </a:br>
            <a:r>
              <a:rPr lang="ru-RU" sz="2000" b="1" dirty="0" err="1"/>
              <a:t>молекулі</a:t>
            </a:r>
            <a:r>
              <a:rPr lang="ru-RU" sz="2000" b="1" dirty="0"/>
              <a:t> ДНК. 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Назва</a:t>
            </a:r>
            <a:r>
              <a:rPr lang="ru-RU" sz="2000" b="1" dirty="0" smtClean="0"/>
              <a:t> </a:t>
            </a:r>
            <a:r>
              <a:rPr lang="ru-RU" sz="2000" b="1" dirty="0" err="1"/>
              <a:t>кожної</a:t>
            </a:r>
            <a:r>
              <a:rPr lang="ru-RU" sz="2000" b="1" dirty="0"/>
              <a:t> </a:t>
            </a:r>
            <a:r>
              <a:rPr lang="ru-RU" sz="2000" b="1" dirty="0" err="1"/>
              <a:t>рестриктази</a:t>
            </a:r>
            <a:r>
              <a:rPr lang="ru-RU" sz="2000" b="1" dirty="0"/>
              <a:t> </a:t>
            </a:r>
            <a:r>
              <a:rPr lang="ru-RU" sz="2000" b="1" dirty="0" err="1"/>
              <a:t>утворюється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першої</a:t>
            </a:r>
            <a:r>
              <a:rPr lang="ru-RU" sz="2000" b="1" dirty="0"/>
              <a:t> </a:t>
            </a:r>
            <a:r>
              <a:rPr lang="ru-RU" sz="2000" b="1" dirty="0" err="1"/>
              <a:t>літери</a:t>
            </a:r>
            <a:r>
              <a:rPr lang="ru-RU" sz="2000" b="1" dirty="0"/>
              <a:t> </a:t>
            </a:r>
            <a:r>
              <a:rPr lang="ru-RU" sz="2000" b="1" dirty="0" err="1"/>
              <a:t>родової</a:t>
            </a:r>
            <a:r>
              <a:rPr lang="ru-RU" sz="2000" b="1" dirty="0"/>
              <a:t> та з перших </a:t>
            </a:r>
            <a:r>
              <a:rPr lang="ru-RU" sz="2000" b="1" dirty="0" err="1"/>
              <a:t>двох</a:t>
            </a:r>
            <a:r>
              <a:rPr lang="ru-RU" sz="2000" b="1" dirty="0"/>
              <a:t> </a:t>
            </a:r>
            <a:r>
              <a:rPr lang="ru-RU" sz="2000" b="1" dirty="0" err="1"/>
              <a:t>літер</a:t>
            </a:r>
            <a:r>
              <a:rPr lang="ru-RU" sz="2000" b="1" dirty="0"/>
              <a:t> </a:t>
            </a:r>
            <a:r>
              <a:rPr lang="ru-RU" sz="2000" b="1" dirty="0" err="1"/>
              <a:t>видової</a:t>
            </a:r>
            <a:r>
              <a:rPr lang="ru-RU" sz="2000" b="1" dirty="0"/>
              <a:t> </a:t>
            </a:r>
            <a:r>
              <a:rPr lang="ru-RU" sz="2000" b="1" dirty="0" err="1"/>
              <a:t>назви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продуцента,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створює</a:t>
            </a:r>
            <a:r>
              <a:rPr lang="ru-RU" sz="2000" b="1" dirty="0"/>
              <a:t> </a:t>
            </a:r>
            <a:r>
              <a:rPr lang="ru-RU" sz="2000" b="1" dirty="0" err="1"/>
              <a:t>відповідний</a:t>
            </a:r>
            <a:r>
              <a:rPr lang="ru-RU" sz="2000" b="1" dirty="0"/>
              <a:t> фермент. </a:t>
            </a:r>
            <a:r>
              <a:rPr lang="ru-RU" sz="2000" b="1" dirty="0" err="1"/>
              <a:t>Якщо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продуцент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  <a:r>
              <a:rPr lang="ru-RU" sz="2000" b="1" dirty="0" err="1"/>
              <a:t>більше</a:t>
            </a:r>
            <a:r>
              <a:rPr lang="ru-RU" sz="2000" b="1" dirty="0"/>
              <a:t> </a:t>
            </a:r>
            <a:r>
              <a:rPr lang="ru-RU" sz="2000" b="1" dirty="0" err="1"/>
              <a:t>одної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</a:t>
            </a:r>
            <a:r>
              <a:rPr lang="ru-RU" sz="2000" b="1" dirty="0" err="1"/>
              <a:t>рестрикції</a:t>
            </a:r>
            <a:r>
              <a:rPr lang="ru-RU" sz="2000" b="1" dirty="0"/>
              <a:t> до </a:t>
            </a:r>
            <a:r>
              <a:rPr lang="ru-RU" sz="2000" b="1" dirty="0" err="1"/>
              <a:t>цих</a:t>
            </a:r>
            <a:r>
              <a:rPr lang="ru-RU" sz="2000" b="1" dirty="0"/>
              <a:t> </a:t>
            </a:r>
            <a:r>
              <a:rPr lang="ru-RU" sz="2000" b="1" dirty="0" err="1"/>
              <a:t>літер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додають</a:t>
            </a:r>
            <a:r>
              <a:rPr lang="ru-RU" sz="2000" b="1" dirty="0"/>
              <a:t> </a:t>
            </a:r>
            <a:r>
              <a:rPr lang="ru-RU" sz="2000" b="1" dirty="0" err="1"/>
              <a:t>скорочену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назву</a:t>
            </a:r>
            <a:r>
              <a:rPr lang="ru-RU" sz="2000" b="1" dirty="0"/>
              <a:t>. За </a:t>
            </a:r>
            <a:r>
              <a:rPr lang="ru-RU" sz="2000" b="1" dirty="0" err="1"/>
              <a:t>умови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в продуцента </a:t>
            </a:r>
            <a:r>
              <a:rPr lang="ru-RU" sz="2000" b="1" dirty="0" err="1"/>
              <a:t>лише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одна система </a:t>
            </a:r>
            <a:r>
              <a:rPr lang="ru-RU" sz="2000" b="1" dirty="0" err="1"/>
              <a:t>рестрикції</a:t>
            </a:r>
            <a:r>
              <a:rPr lang="ru-RU" sz="2000" b="1" dirty="0"/>
              <a:t>, до </a:t>
            </a:r>
            <a:r>
              <a:rPr lang="ru-RU" sz="2000" b="1" dirty="0" err="1"/>
              <a:t>видової</a:t>
            </a:r>
            <a:r>
              <a:rPr lang="ru-RU" sz="2000" b="1" dirty="0"/>
              <a:t> </a:t>
            </a:r>
            <a:r>
              <a:rPr lang="ru-RU" sz="2000" b="1" dirty="0" err="1"/>
              <a:t>назви</a:t>
            </a:r>
            <a:r>
              <a:rPr lang="ru-RU" sz="2000" b="1" dirty="0"/>
              <a:t> </a:t>
            </a:r>
            <a:r>
              <a:rPr lang="ru-RU" sz="2000" b="1" dirty="0" err="1"/>
              <a:t>додають</a:t>
            </a:r>
            <a:r>
              <a:rPr lang="ru-RU" sz="2000" b="1" dirty="0"/>
              <a:t> </a:t>
            </a:r>
            <a:r>
              <a:rPr lang="ru-RU" sz="2000" b="1" dirty="0" err="1"/>
              <a:t>назву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нехромосомного </a:t>
            </a:r>
            <a:r>
              <a:rPr lang="ru-RU" sz="2000" b="1" dirty="0" err="1"/>
              <a:t>елемента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кодує</a:t>
            </a:r>
            <a:r>
              <a:rPr lang="ru-RU" sz="2000" b="1" dirty="0"/>
              <a:t> </a:t>
            </a:r>
            <a:r>
              <a:rPr lang="ru-RU" sz="2000" b="1" dirty="0" err="1"/>
              <a:t>відповідний</a:t>
            </a:r>
            <a:r>
              <a:rPr lang="ru-RU" sz="2000" b="1" dirty="0"/>
              <a:t> фермент.</a:t>
            </a:r>
            <a:br>
              <a:rPr lang="ru-RU" sz="2000" b="1" dirty="0"/>
            </a:br>
            <a:r>
              <a:rPr lang="ru-RU" sz="2000" b="1" dirty="0" err="1"/>
              <a:t>Наприклад</a:t>
            </a:r>
            <a:r>
              <a:rPr lang="ru-RU" sz="2000" b="1" dirty="0"/>
              <a:t>, </a:t>
            </a:r>
            <a:r>
              <a:rPr lang="en-US" sz="2000" b="1" dirty="0"/>
              <a:t>E. coli </a:t>
            </a:r>
            <a:r>
              <a:rPr lang="ru-RU" sz="2000" b="1" dirty="0" err="1"/>
              <a:t>означає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цей</a:t>
            </a:r>
            <a:r>
              <a:rPr lang="ru-RU" sz="2000" b="1" dirty="0"/>
              <a:t> фермент </a:t>
            </a:r>
            <a:r>
              <a:rPr lang="ru-RU" sz="2000" b="1" dirty="0" err="1"/>
              <a:t>продукується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клітинами</a:t>
            </a:r>
            <a:r>
              <a:rPr lang="ru-RU" sz="2000" b="1" dirty="0"/>
              <a:t> Е. </a:t>
            </a:r>
            <a:r>
              <a:rPr lang="en-US" sz="2000" b="1" dirty="0"/>
              <a:t>coli </a:t>
            </a:r>
            <a:r>
              <a:rPr lang="ru-RU" sz="2000" b="1" dirty="0"/>
              <a:t>і </a:t>
            </a:r>
            <a:r>
              <a:rPr lang="ru-RU" sz="2000" b="1" dirty="0" err="1"/>
              <a:t>кодується</a:t>
            </a:r>
            <a:r>
              <a:rPr lang="ru-RU" sz="2000" b="1" dirty="0"/>
              <a:t> </a:t>
            </a:r>
            <a:r>
              <a:rPr lang="ru-RU" sz="2000" b="1" dirty="0" err="1"/>
              <a:t>нехромосомним</a:t>
            </a:r>
            <a:r>
              <a:rPr lang="ru-RU" sz="2000" b="1" dirty="0"/>
              <a:t> </a:t>
            </a:r>
            <a:r>
              <a:rPr lang="ru-RU" sz="2000" b="1" dirty="0" err="1" smtClean="0"/>
              <a:t>генетичним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елементом</a:t>
            </a:r>
            <a:r>
              <a:rPr lang="ru-RU" sz="2000" b="1" dirty="0"/>
              <a:t> – </a:t>
            </a:r>
            <a:r>
              <a:rPr lang="en-US" sz="2000" b="1" dirty="0" err="1">
                <a:solidFill>
                  <a:srgbClr val="FF0000"/>
                </a:solidFill>
              </a:rPr>
              <a:t>Rl</a:t>
            </a:r>
            <a:r>
              <a:rPr lang="en-US" sz="2000" b="1" dirty="0"/>
              <a:t>-</a:t>
            </a:r>
            <a:r>
              <a:rPr lang="ru-RU" sz="2000" b="1" dirty="0"/>
              <a:t>фактором.</a:t>
            </a:r>
          </a:p>
        </p:txBody>
      </p:sp>
    </p:spTree>
    <p:extLst>
      <p:ext uri="{BB962C8B-B14F-4D97-AF65-F5344CB8AC3E}">
        <p14:creationId xmlns:p14="http://schemas.microsoft.com/office/powerpoint/2010/main" val="191455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270093"/>
            <a:ext cx="84512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використанням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ферментів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рестрикції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Дж.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Беквіт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своїми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співробітниками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1969 р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уперше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виділив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Е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coli </a:t>
            </a:r>
            <a:r>
              <a:rPr lang="ru-RU" b="1" dirty="0">
                <a:latin typeface="Arial" panose="020B0604020202020204" pitchFamily="34" charset="0"/>
              </a:rPr>
              <a:t>ген, </a:t>
            </a:r>
            <a:r>
              <a:rPr lang="ru-RU" b="1" dirty="0" err="1">
                <a:latin typeface="Arial" panose="020B0604020202020204" pitchFamily="34" charset="0"/>
              </a:rPr>
              <a:t>який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зброджує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цукор</a:t>
            </a:r>
            <a:r>
              <a:rPr lang="ru-RU" b="1" dirty="0">
                <a:latin typeface="Arial" panose="020B0604020202020204" pitchFamily="34" charset="0"/>
              </a:rPr>
              <a:t> лактозу (</a:t>
            </a:r>
            <a:r>
              <a:rPr lang="ru-RU" b="1" dirty="0" err="1">
                <a:latin typeface="Arial" panose="020B0604020202020204" pitchFamily="34" charset="0"/>
              </a:rPr>
              <a:t>його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назвали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лактозним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опероном</a:t>
            </a:r>
            <a:r>
              <a:rPr lang="ru-RU" b="1" dirty="0">
                <a:latin typeface="Arial" panose="020B0604020202020204" pitchFamily="34" charset="0"/>
              </a:rPr>
              <a:t>), </a:t>
            </a:r>
            <a:r>
              <a:rPr lang="ru-RU" b="1" dirty="0" err="1">
                <a:latin typeface="Arial" panose="020B0604020202020204" pitchFamily="34" charset="0"/>
              </a:rPr>
              <a:t>позначають</a:t>
            </a:r>
            <a:r>
              <a:rPr lang="ru-RU" b="1" dirty="0">
                <a:latin typeface="Arial" panose="020B0604020202020204" pitchFamily="34" charset="0"/>
              </a:rPr>
              <a:t> символом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Іас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</a:rPr>
              <a:t>Було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з’ясовано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</a:rPr>
              <a:t>процесі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трансдукції</a:t>
            </a:r>
            <a:r>
              <a:rPr lang="ru-RU" b="1" dirty="0">
                <a:latin typeface="Arial" panose="020B0604020202020204" pitchFamily="34" charset="0"/>
              </a:rPr>
              <a:t> А і В </a:t>
            </a:r>
            <a:r>
              <a:rPr lang="ru-RU" b="1" dirty="0" err="1">
                <a:latin typeface="Arial" panose="020B0604020202020204" pitchFamily="34" charset="0"/>
              </a:rPr>
              <a:t>штами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фагів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приєднують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lac-</a:t>
            </a:r>
            <a:r>
              <a:rPr lang="ru-RU" b="1" dirty="0">
                <a:latin typeface="Arial" panose="020B0604020202020204" pitchFamily="34" charset="0"/>
              </a:rPr>
              <a:t>ген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його</a:t>
            </a:r>
            <a:r>
              <a:rPr lang="ru-RU" b="1" dirty="0">
                <a:latin typeface="Arial" panose="020B0604020202020204" pitchFamily="34" charset="0"/>
              </a:rPr>
              <a:t> структурною і </a:t>
            </a:r>
            <a:r>
              <a:rPr lang="ru-RU" b="1" dirty="0" smtClean="0">
                <a:latin typeface="Arial" panose="020B0604020202020204" pitchFamily="34" charset="0"/>
              </a:rPr>
              <a:t>регуляторною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частинами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до </a:t>
            </a:r>
            <a:r>
              <a:rPr lang="ru-RU" b="1" dirty="0" err="1">
                <a:latin typeface="Arial" panose="020B0604020202020204" pitchFamily="34" charset="0"/>
              </a:rPr>
              <a:t>своєї</a:t>
            </a:r>
            <a:r>
              <a:rPr lang="ru-RU" b="1" dirty="0">
                <a:latin typeface="Arial" panose="020B0604020202020204" pitchFamily="34" charset="0"/>
              </a:rPr>
              <a:t> ДНК у </a:t>
            </a:r>
            <a:r>
              <a:rPr lang="ru-RU" b="1" dirty="0" err="1">
                <a:latin typeface="Arial" panose="020B0604020202020204" pitchFamily="34" charset="0"/>
              </a:rPr>
              <a:t>неоднаковому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орієнтуванні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нуклеотидних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послідовностей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фаги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штаму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приєднують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L</a:t>
            </a:r>
            <a:r>
              <a:rPr lang="ru-RU" b="1" dirty="0">
                <a:latin typeface="Arial" panose="020B0604020202020204" pitchFamily="34" charset="0"/>
              </a:rPr>
              <a:t>ас-оперон у </a:t>
            </a:r>
            <a:r>
              <a:rPr lang="ru-RU" b="1" dirty="0" err="1">
                <a:latin typeface="Arial" panose="020B0604020202020204" pitchFamily="34" charset="0"/>
              </a:rPr>
              <a:t>послідовності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         ...</a:t>
            </a:r>
            <a:r>
              <a:rPr lang="en-US" b="1" dirty="0">
                <a:latin typeface="Arial" panose="020B0604020202020204" pitchFamily="34" charset="0"/>
              </a:rPr>
              <a:t>A 1 J 1 </a:t>
            </a:r>
            <a:r>
              <a:rPr lang="ru-RU" b="1" dirty="0">
                <a:latin typeface="Arial" panose="020B0604020202020204" pitchFamily="34" charset="0"/>
              </a:rPr>
              <a:t>а’ у1 </a:t>
            </a:r>
            <a:r>
              <a:rPr lang="en-US" b="1" dirty="0">
                <a:latin typeface="Arial" panose="020B0604020202020204" pitchFamily="34" charset="0"/>
              </a:rPr>
              <a:t>z’ </a:t>
            </a:r>
            <a:r>
              <a:rPr lang="ru-RU" b="1" dirty="0">
                <a:latin typeface="Arial" panose="020B0604020202020204" pitchFamily="34" charset="0"/>
              </a:rPr>
              <a:t>о’ р’ </a:t>
            </a:r>
            <a:r>
              <a:rPr lang="ru-RU" b="1" dirty="0" smtClean="0">
                <a:latin typeface="Arial" panose="020B0604020202020204" pitchFamily="34" charset="0"/>
              </a:rPr>
              <a:t>і’</a:t>
            </a:r>
            <a:r>
              <a:rPr lang="ru-RU" b="1" dirty="0" smtClean="0"/>
              <a:t> </a:t>
            </a:r>
            <a:r>
              <a:rPr lang="en-US" b="1" dirty="0" smtClean="0">
                <a:latin typeface="Arial" panose="020B0604020202020204" pitchFamily="34" charset="0"/>
              </a:rPr>
              <a:t>N </a:t>
            </a:r>
            <a:r>
              <a:rPr lang="en-US" b="1" dirty="0">
                <a:latin typeface="Arial" panose="020B0604020202020204" pitchFamily="34" charset="0"/>
              </a:rPr>
              <a:t>1 </a:t>
            </a:r>
            <a:r>
              <a:rPr lang="ru-RU" b="1" dirty="0">
                <a:latin typeface="Arial" panose="020B0604020202020204" pitchFamily="34" charset="0"/>
              </a:rPr>
              <a:t>Р 1 ...,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а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штаму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</a:t>
            </a:r>
            <a:r>
              <a:rPr lang="ru-RU" b="1" dirty="0">
                <a:latin typeface="Arial" panose="020B0604020202020204" pitchFamily="34" charset="0"/>
              </a:rPr>
              <a:t> – у </a:t>
            </a:r>
            <a:r>
              <a:rPr lang="ru-RU" b="1" dirty="0" err="1">
                <a:latin typeface="Arial" panose="020B0604020202020204" pitchFamily="34" charset="0"/>
              </a:rPr>
              <a:t>послідовності</a:t>
            </a:r>
            <a:r>
              <a:rPr lang="ru-RU" b="1" dirty="0">
                <a:latin typeface="Arial" panose="020B0604020202020204" pitchFamily="34" charset="0"/>
              </a:rPr>
              <a:t> ...</a:t>
            </a:r>
            <a:r>
              <a:rPr lang="en-US" b="1" dirty="0">
                <a:latin typeface="Arial" panose="020B0604020202020204" pitchFamily="34" charset="0"/>
              </a:rPr>
              <a:t>A 1 </a:t>
            </a:r>
            <a:r>
              <a:rPr lang="en-US" b="1" dirty="0" err="1">
                <a:latin typeface="Arial" panose="020B0604020202020204" pitchFamily="34" charset="0"/>
              </a:rPr>
              <a:t>j’i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р о </a:t>
            </a:r>
            <a:r>
              <a:rPr lang="en-US" b="1" dirty="0">
                <a:latin typeface="Arial" panose="020B0604020202020204" pitchFamily="34" charset="0"/>
              </a:rPr>
              <a:t>z </a:t>
            </a:r>
            <a:r>
              <a:rPr lang="en-US" b="1" dirty="0" err="1">
                <a:latin typeface="Arial" panose="020B0604020202020204" pitchFamily="34" charset="0"/>
              </a:rPr>
              <a:t>yaN</a:t>
            </a:r>
            <a:r>
              <a:rPr lang="en-US" b="1" dirty="0">
                <a:latin typeface="Arial" panose="020B0604020202020204" pitchFamily="34" charset="0"/>
              </a:rPr>
              <a:t>’ P’ </a:t>
            </a:r>
            <a:r>
              <a:rPr lang="en-US" b="1" dirty="0" smtClean="0">
                <a:latin typeface="Arial" panose="020B0604020202020204" pitchFamily="34" charset="0"/>
              </a:rPr>
              <a:t>...</a:t>
            </a:r>
            <a:endParaRPr lang="uk-UA" b="1" dirty="0" smtClean="0"/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Дослідники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групи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Беквіта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обробили</a:t>
            </a:r>
            <a:r>
              <a:rPr lang="ru-RU" b="1" dirty="0">
                <a:latin typeface="Arial" panose="020B0604020202020204" pitchFamily="34" charset="0"/>
              </a:rPr>
              <a:t> культуру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Е. </a:t>
            </a:r>
            <a:r>
              <a:rPr lang="en-US" b="1" dirty="0" smtClean="0">
                <a:latin typeface="Arial" panose="020B0604020202020204" pitchFamily="34" charset="0"/>
              </a:rPr>
              <a:t>coli</a:t>
            </a:r>
            <a:r>
              <a:rPr lang="uk-UA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фагами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які</a:t>
            </a:r>
            <a:r>
              <a:rPr lang="ru-RU" b="1" dirty="0">
                <a:latin typeface="Arial" panose="020B0604020202020204" pitchFamily="34" charset="0"/>
              </a:rPr>
              <a:t> належали до А і В </a:t>
            </a:r>
            <a:r>
              <a:rPr lang="ru-RU" b="1" dirty="0" err="1">
                <a:latin typeface="Arial" panose="020B0604020202020204" pitchFamily="34" charset="0"/>
              </a:rPr>
              <a:t>штамів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Після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вони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виділили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молекули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важкої</a:t>
            </a:r>
            <a:r>
              <a:rPr lang="ru-RU" b="1" dirty="0">
                <a:latin typeface="Arial" panose="020B0604020202020204" pitchFamily="34" charset="0"/>
              </a:rPr>
              <a:t> ДНК (вона </a:t>
            </a:r>
            <a:r>
              <a:rPr lang="ru-RU" b="1" dirty="0" err="1">
                <a:latin typeface="Arial" panose="020B0604020202020204" pitchFamily="34" charset="0"/>
              </a:rPr>
              <a:t>поважчала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внаслідок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приєднання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фрагментів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бактеріальної</a:t>
            </a:r>
            <a:r>
              <a:rPr lang="ru-RU" b="1" dirty="0">
                <a:latin typeface="Arial" panose="020B0604020202020204" pitchFamily="34" charset="0"/>
              </a:rPr>
              <a:t> ДНК) кожного з А та </a:t>
            </a:r>
            <a:r>
              <a:rPr lang="ru-RU" b="1" dirty="0" smtClean="0">
                <a:latin typeface="Arial" panose="020B0604020202020204" pitchFamily="34" charset="0"/>
              </a:rPr>
              <a:t>В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штамів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змішали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їх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між</a:t>
            </a:r>
            <a:r>
              <a:rPr lang="ru-RU" b="1" dirty="0">
                <a:latin typeface="Arial" panose="020B0604020202020204" pitchFamily="34" charset="0"/>
              </a:rPr>
              <a:t> собою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метою </a:t>
            </a:r>
            <a:r>
              <a:rPr lang="ru-RU" b="1" dirty="0" err="1">
                <a:latin typeface="Arial" panose="020B0604020202020204" pitchFamily="34" charset="0"/>
              </a:rPr>
              <a:t>гібридизації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u="sng" dirty="0">
                <a:latin typeface="Arial" panose="020B0604020202020204" pitchFamily="34" charset="0"/>
              </a:rPr>
              <a:t>За </a:t>
            </a:r>
            <a:r>
              <a:rPr lang="ru-RU" b="1" u="sng" dirty="0" err="1" smtClean="0">
                <a:latin typeface="Arial" panose="020B0604020202020204" pitchFamily="34" charset="0"/>
              </a:rPr>
              <a:t>такої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ситуації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</a:rPr>
              <a:t>комплементарно </a:t>
            </a:r>
            <a:r>
              <a:rPr lang="ru-RU" b="1" u="sng" dirty="0" err="1">
                <a:latin typeface="Arial" panose="020B0604020202020204" pitchFamily="34" charset="0"/>
              </a:rPr>
              <a:t>спарюються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лише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ділянки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</a:rPr>
              <a:t>Lac-</a:t>
            </a:r>
            <a:r>
              <a:rPr lang="ru-RU" b="1" u="sng" dirty="0" smtClean="0">
                <a:latin typeface="Arial" panose="020B0604020202020204" pitchFamily="34" charset="0"/>
              </a:rPr>
              <a:t>гена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тим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часом як </a:t>
            </a:r>
            <a:r>
              <a:rPr lang="ru-RU" b="1" u="sng" dirty="0" err="1">
                <a:latin typeface="Arial" panose="020B0604020202020204" pitchFamily="34" charset="0"/>
              </a:rPr>
              <a:t>фагова</a:t>
            </a:r>
            <a:r>
              <a:rPr lang="ru-RU" b="1" u="sng" dirty="0">
                <a:latin typeface="Arial" panose="020B0604020202020204" pitchFamily="34" charset="0"/>
              </a:rPr>
              <a:t> ДНК в </a:t>
            </a:r>
            <a:r>
              <a:rPr lang="ru-RU" b="1" u="sng" dirty="0" err="1">
                <a:latin typeface="Arial" panose="020B0604020202020204" pitchFamily="34" charset="0"/>
              </a:rPr>
              <a:t>опозитних</a:t>
            </a:r>
            <a:r>
              <a:rPr lang="ru-RU" b="1" u="sng" dirty="0">
                <a:latin typeface="Arial" panose="020B0604020202020204" pitchFamily="34" charset="0"/>
              </a:rPr>
              <a:t> точках </a:t>
            </a:r>
            <a:r>
              <a:rPr lang="ru-RU" b="1" u="sng" dirty="0" err="1" smtClean="0">
                <a:latin typeface="Arial" panose="020B0604020202020204" pitchFamily="34" charset="0"/>
              </a:rPr>
              <a:t>виявляється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некомплементарною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</a:rPr>
              <a:t>і </a:t>
            </a:r>
            <a:r>
              <a:rPr lang="ru-RU" b="1" u="sng" dirty="0" err="1">
                <a:latin typeface="Arial" panose="020B0604020202020204" pitchFamily="34" charset="0"/>
              </a:rPr>
              <a:t>залишається</a:t>
            </a:r>
            <a:r>
              <a:rPr lang="ru-RU" b="1" u="sng" dirty="0">
                <a:latin typeface="Arial" panose="020B0604020202020204" pitchFamily="34" charset="0"/>
              </a:rPr>
              <a:t> у </a:t>
            </a:r>
            <a:r>
              <a:rPr lang="ru-RU" b="1" u="sng" dirty="0" err="1">
                <a:latin typeface="Arial" panose="020B0604020202020204" pitchFamily="34" charset="0"/>
              </a:rPr>
              <a:t>стані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одинарних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ниток.</a:t>
            </a:r>
            <a:endParaRPr lang="ru-RU" b="1" u="sng" dirty="0" smtClean="0"/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Після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</a:rPr>
              <a:t>дану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err="1">
                <a:latin typeface="Arial" panose="020B0604020202020204" pitchFamily="34" charset="0"/>
              </a:rPr>
              <a:t>подіяли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ферментом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дезоксирибонуклеазою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виділеною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Neurospora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crassa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(</a:t>
            </a:r>
            <a:r>
              <a:rPr lang="ru-RU" b="1" dirty="0" err="1">
                <a:latin typeface="Arial" panose="020B0604020202020204" pitchFamily="34" charset="0"/>
              </a:rPr>
              <a:t>цей</a:t>
            </a:r>
            <a:r>
              <a:rPr lang="ru-RU" b="1" dirty="0">
                <a:latin typeface="Arial" panose="020B0604020202020204" pitchFamily="34" charset="0"/>
              </a:rPr>
              <a:t> фермент </a:t>
            </a:r>
            <a:r>
              <a:rPr lang="ru-RU" b="1" dirty="0" err="1">
                <a:latin typeface="Arial" panose="020B0604020202020204" pitchFamily="34" charset="0"/>
              </a:rPr>
              <a:t>руйнує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молекули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однониткових</a:t>
            </a:r>
            <a:r>
              <a:rPr lang="ru-RU" b="1" dirty="0">
                <a:latin typeface="Arial" panose="020B0604020202020204" pitchFamily="34" charset="0"/>
              </a:rPr>
              <a:t> ДНК.) </a:t>
            </a:r>
            <a:r>
              <a:rPr lang="ru-RU" b="1" dirty="0" err="1" smtClean="0">
                <a:latin typeface="Arial" panose="020B0604020202020204" pitchFamily="34" charset="0"/>
              </a:rPr>
              <a:t>Отже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після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обробки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дезоксирибонуклеазою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 smtClean="0">
                <a:latin typeface="Arial" panose="020B0604020202020204" pitchFamily="34" charset="0"/>
              </a:rPr>
              <a:t>середовищі</a:t>
            </a:r>
            <a:r>
              <a:rPr lang="ru-RU" b="1" dirty="0" smtClean="0"/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залишились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лише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дволанцюгової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із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нуклеотидними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послідовностями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ас-оперона</a:t>
            </a:r>
            <a:r>
              <a:rPr lang="ru-RU" b="1" dirty="0">
                <a:latin typeface="Arial" panose="020B0604020202020204" pitchFamily="34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784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346365"/>
            <a:ext cx="8562109" cy="612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Хімічний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синтез гена. 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Штучний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синтез гена </a:t>
            </a:r>
            <a:r>
              <a:rPr lang="ru-RU" sz="2000" b="1" dirty="0" err="1" smtClean="0">
                <a:latin typeface="Arial" panose="020B0604020202020204" pitchFamily="34" charset="0"/>
              </a:rPr>
              <a:t>вперше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здійснив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американський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біохімік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Х. Г. Корана в 1969 р. </a:t>
            </a:r>
            <a:r>
              <a:rPr lang="ru-RU" sz="2000" b="1" dirty="0" err="1">
                <a:latin typeface="Arial" panose="020B0604020202020204" pitchFamily="34" charset="0"/>
              </a:rPr>
              <a:t>Це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був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/>
              <a:t>ген, у </a:t>
            </a:r>
            <a:r>
              <a:rPr lang="ru-RU" sz="2000" b="1" dirty="0" err="1"/>
              <a:t>якому</a:t>
            </a:r>
            <a:r>
              <a:rPr lang="ru-RU" sz="2000" b="1" dirty="0"/>
              <a:t> </a:t>
            </a:r>
            <a:r>
              <a:rPr lang="ru-RU" sz="2000" b="1" dirty="0" err="1"/>
              <a:t>містилась</a:t>
            </a:r>
            <a:r>
              <a:rPr lang="ru-RU" sz="2000" b="1" dirty="0"/>
              <a:t> </a:t>
            </a:r>
            <a:r>
              <a:rPr lang="ru-RU" sz="2000" b="1" dirty="0" err="1"/>
              <a:t>інформація</a:t>
            </a:r>
            <a:r>
              <a:rPr lang="ru-RU" sz="2000" b="1" dirty="0"/>
              <a:t> про синтез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аланінової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т-РНК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дріжджів</a:t>
            </a:r>
            <a:r>
              <a:rPr lang="ru-RU" sz="2000" b="1" dirty="0"/>
              <a:t>. На </a:t>
            </a:r>
            <a:r>
              <a:rPr lang="ru-RU" sz="2000" b="1" dirty="0" err="1"/>
              <a:t>цей</a:t>
            </a:r>
            <a:r>
              <a:rPr lang="ru-RU" sz="2000" b="1" dirty="0"/>
              <a:t> час </a:t>
            </a:r>
            <a:r>
              <a:rPr lang="ru-RU" sz="2000" b="1" dirty="0" err="1" smtClean="0"/>
              <a:t>нуклеотидні</a:t>
            </a:r>
            <a:r>
              <a:rPr lang="ru-RU" sz="2000" b="1" dirty="0" smtClean="0"/>
              <a:t> </a:t>
            </a:r>
            <a:r>
              <a:rPr lang="ru-RU" sz="2000" b="1" dirty="0" err="1"/>
              <a:t>послідовності</a:t>
            </a:r>
            <a:r>
              <a:rPr lang="ru-RU" sz="2000" b="1" dirty="0"/>
              <a:t> в </a:t>
            </a:r>
            <a:r>
              <a:rPr lang="ru-RU" sz="2000" b="1" dirty="0" err="1" smtClean="0"/>
              <a:t>будові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аланінової</a:t>
            </a:r>
            <a:r>
              <a:rPr lang="ru-RU" sz="2000" b="1" dirty="0" smtClean="0"/>
              <a:t> </a:t>
            </a:r>
            <a:r>
              <a:rPr lang="ru-RU" sz="2000" b="1" dirty="0"/>
              <a:t>т-РНК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повністю</a:t>
            </a:r>
            <a:r>
              <a:rPr lang="ru-RU" sz="2000" b="1" dirty="0"/>
              <a:t> </a:t>
            </a:r>
            <a:r>
              <a:rPr lang="ru-RU" sz="2000" b="1" dirty="0" err="1"/>
              <a:t>розшифровані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smtClean="0"/>
              <a:t>дозволяло </a:t>
            </a:r>
            <a:r>
              <a:rPr lang="ru-RU" sz="2000" b="1" dirty="0" err="1" smtClean="0"/>
              <a:t>відтворити</a:t>
            </a:r>
            <a:r>
              <a:rPr lang="ru-RU" sz="2000" b="1" dirty="0" smtClean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у </a:t>
            </a:r>
            <a:r>
              <a:rPr lang="ru-RU" sz="2000" b="1" dirty="0" err="1"/>
              <a:t>будові</a:t>
            </a:r>
            <a:r>
              <a:rPr lang="ru-RU" sz="2000" b="1" dirty="0"/>
              <a:t> </a:t>
            </a:r>
            <a:r>
              <a:rPr lang="ru-RU" sz="2000" b="1" dirty="0" err="1"/>
              <a:t>ділянки</a:t>
            </a:r>
            <a:r>
              <a:rPr lang="ru-RU" sz="2000" b="1" dirty="0"/>
              <a:t> ДНК </a:t>
            </a:r>
            <a:r>
              <a:rPr lang="ru-RU" sz="2000" b="1" dirty="0" err="1"/>
              <a:t>відповідного</a:t>
            </a:r>
            <a:r>
              <a:rPr lang="ru-RU" sz="2000" b="1" dirty="0"/>
              <a:t> гена. 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Отже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знаючи</a:t>
            </a:r>
            <a:r>
              <a:rPr lang="ru-RU" sz="2000" b="1" dirty="0" smtClean="0"/>
              <a:t> </a:t>
            </a: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послідовності</a:t>
            </a:r>
            <a:r>
              <a:rPr lang="ru-RU" sz="2000" b="1" dirty="0"/>
              <a:t>, </a:t>
            </a:r>
            <a:r>
              <a:rPr lang="ru-RU" sz="2000" b="1" dirty="0" err="1"/>
              <a:t>група</a:t>
            </a:r>
            <a:r>
              <a:rPr lang="ru-RU" sz="2000" b="1" dirty="0"/>
              <a:t> </a:t>
            </a:r>
            <a:r>
              <a:rPr lang="ru-RU" sz="2000" b="1" dirty="0" err="1"/>
              <a:t>дослідників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 smtClean="0"/>
              <a:t>керівництвом</a:t>
            </a:r>
            <a:r>
              <a:rPr lang="ru-RU" sz="2000" b="1" dirty="0" smtClean="0"/>
              <a:t> Х</a:t>
            </a:r>
            <a:r>
              <a:rPr lang="ru-RU" sz="2000" b="1" dirty="0"/>
              <a:t>. </a:t>
            </a:r>
            <a:r>
              <a:rPr lang="ru-RU" sz="2000" b="1" dirty="0" err="1"/>
              <a:t>Корани</a:t>
            </a:r>
            <a:r>
              <a:rPr lang="ru-RU" sz="2000" b="1" dirty="0"/>
              <a:t> </a:t>
            </a:r>
            <a:r>
              <a:rPr lang="ru-RU" sz="2000" b="1" dirty="0" err="1"/>
              <a:t>синтезувала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у </a:t>
            </a:r>
            <a:r>
              <a:rPr lang="ru-RU" sz="2000" b="1" dirty="0" err="1"/>
              <a:t>вигляді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</a:t>
            </a:r>
            <a:r>
              <a:rPr lang="ru-RU" sz="2000" b="1" dirty="0" err="1" smtClean="0"/>
              <a:t>дволанцюгових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фрагментів</a:t>
            </a:r>
            <a:r>
              <a:rPr lang="ru-RU" sz="2000" b="1" dirty="0" smtClean="0"/>
              <a:t> </a:t>
            </a:r>
            <a:r>
              <a:rPr lang="ru-RU" sz="2000" b="1" dirty="0"/>
              <a:t>ДНК </a:t>
            </a:r>
            <a:r>
              <a:rPr lang="ru-RU" sz="2000" b="1" dirty="0" err="1"/>
              <a:t>розміром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4 до 13 пар </a:t>
            </a:r>
            <a:r>
              <a:rPr lang="ru-RU" sz="2000" b="1" dirty="0" err="1"/>
              <a:t>нуклеотидів</a:t>
            </a:r>
            <a:r>
              <a:rPr lang="ru-RU" sz="2000" b="1" dirty="0"/>
              <a:t>.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/>
              <a:t>одержані</a:t>
            </a:r>
            <a:r>
              <a:rPr lang="ru-RU" sz="2000" b="1" dirty="0"/>
              <a:t> </a:t>
            </a:r>
            <a:r>
              <a:rPr lang="ru-RU" sz="2000" b="1" dirty="0" err="1"/>
              <a:t>фрагменти</a:t>
            </a:r>
            <a:r>
              <a:rPr lang="ru-RU" sz="2000" b="1" dirty="0"/>
              <a:t>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</a:t>
            </a:r>
            <a:r>
              <a:rPr lang="ru-RU" sz="2000" b="1" dirty="0" smtClean="0"/>
              <a:t>ферменту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Т4-полінуклеотидлігази</a:t>
            </a:r>
            <a:r>
              <a:rPr lang="ru-RU" sz="2000" b="1" dirty="0" smtClean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 smtClean="0"/>
              <a:t>об’єднані</a:t>
            </a:r>
            <a:r>
              <a:rPr lang="ru-RU" sz="2000" b="1" dirty="0" smtClean="0"/>
              <a:t> </a:t>
            </a:r>
            <a:r>
              <a:rPr lang="ru-RU" sz="2000" b="1" dirty="0"/>
              <a:t>у </a:t>
            </a:r>
            <a:r>
              <a:rPr lang="ru-RU" sz="2000" b="1" dirty="0" err="1" smtClean="0"/>
              <a:t>дволанцюгову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ділянку</a:t>
            </a:r>
            <a:r>
              <a:rPr lang="ru-RU" sz="2000" b="1" dirty="0" smtClean="0"/>
              <a:t> </a:t>
            </a:r>
            <a:r>
              <a:rPr lang="ru-RU" sz="2000" b="1" dirty="0"/>
              <a:t>ДНК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закодованою</a:t>
            </a:r>
            <a:r>
              <a:rPr lang="ru-RU" sz="2000" b="1" dirty="0"/>
              <a:t> на </a:t>
            </a:r>
            <a:r>
              <a:rPr lang="ru-RU" sz="2000" b="1" dirty="0" err="1"/>
              <a:t>ній</a:t>
            </a:r>
            <a:r>
              <a:rPr lang="ru-RU" sz="2000" b="1" dirty="0"/>
              <a:t> </a:t>
            </a:r>
            <a:r>
              <a:rPr lang="ru-RU" sz="2000" b="1" dirty="0" err="1"/>
              <a:t>інформацією</a:t>
            </a:r>
            <a:r>
              <a:rPr lang="ru-RU" sz="2000" b="1" dirty="0"/>
              <a:t> про </a:t>
            </a:r>
            <a:r>
              <a:rPr lang="ru-RU" sz="2000" b="1" dirty="0" smtClean="0"/>
              <a:t>синтез </a:t>
            </a:r>
            <a:r>
              <a:rPr lang="ru-RU" sz="2000" b="1" dirty="0" err="1" smtClean="0"/>
              <a:t>аланінової</a:t>
            </a:r>
            <a:r>
              <a:rPr lang="ru-RU" sz="2000" b="1" dirty="0" smtClean="0"/>
              <a:t> </a:t>
            </a:r>
            <a:r>
              <a:rPr lang="ru-RU" sz="2000" b="1" dirty="0"/>
              <a:t>т-РНК.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На </a:t>
            </a:r>
            <a:r>
              <a:rPr lang="ru-RU" sz="2000" b="1" dirty="0"/>
              <a:t>жаль, </a:t>
            </a:r>
            <a:r>
              <a:rPr lang="ru-RU" sz="2000" b="1" dirty="0" err="1"/>
              <a:t>цей</a:t>
            </a:r>
            <a:r>
              <a:rPr lang="ru-RU" sz="2000" b="1" dirty="0"/>
              <a:t> </a:t>
            </a:r>
            <a:r>
              <a:rPr lang="ru-RU" sz="2000" b="1" dirty="0" err="1"/>
              <a:t>рукотворний</a:t>
            </a:r>
            <a:r>
              <a:rPr lang="ru-RU" sz="2000" b="1" dirty="0"/>
              <a:t> ген не </a:t>
            </a:r>
            <a:r>
              <a:rPr lang="ru-RU" sz="2000" b="1" dirty="0" err="1" smtClean="0"/>
              <a:t>працював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бо</a:t>
            </a:r>
            <a:r>
              <a:rPr lang="ru-RU" sz="2000" b="1" dirty="0" smtClean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вміщував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структурну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не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регуляторної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Але </a:t>
            </a:r>
            <a:r>
              <a:rPr lang="ru-RU" sz="2000" b="1" dirty="0" err="1"/>
              <a:t>вже</a:t>
            </a:r>
            <a:r>
              <a:rPr lang="ru-RU" sz="2000" b="1" dirty="0"/>
              <a:t> в </a:t>
            </a:r>
            <a:r>
              <a:rPr lang="ru-RU" sz="2000" b="1" dirty="0">
                <a:solidFill>
                  <a:srgbClr val="FF0000"/>
                </a:solidFill>
              </a:rPr>
              <a:t>1976 р. Х. Корана </a:t>
            </a:r>
            <a:r>
              <a:rPr lang="ru-RU" sz="2000" b="1" dirty="0" err="1" smtClean="0"/>
              <a:t>синтезував</a:t>
            </a:r>
            <a:r>
              <a:rPr lang="ru-RU" sz="2000" b="1" dirty="0" smtClean="0"/>
              <a:t> ген</a:t>
            </a:r>
            <a:r>
              <a:rPr lang="ru-RU" sz="2000" b="1" dirty="0"/>
              <a:t>, у </a:t>
            </a:r>
            <a:r>
              <a:rPr lang="ru-RU" sz="2000" b="1" dirty="0" err="1"/>
              <a:t>якому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закодована</a:t>
            </a:r>
            <a:r>
              <a:rPr lang="ru-RU" sz="2000" b="1" dirty="0"/>
              <a:t> </a:t>
            </a:r>
            <a:r>
              <a:rPr lang="ru-RU" sz="2000" b="1" dirty="0" err="1"/>
              <a:t>інформація</a:t>
            </a:r>
            <a:r>
              <a:rPr lang="ru-RU" sz="2000" b="1" dirty="0"/>
              <a:t> про </a:t>
            </a:r>
            <a:r>
              <a:rPr lang="ru-RU" sz="2000" b="1" dirty="0" smtClean="0"/>
              <a:t>синтез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супресорної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тирозинової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т-РНК</a:t>
            </a:r>
            <a:r>
              <a:rPr lang="ru-RU" sz="2000" b="1" dirty="0" smtClean="0"/>
              <a:t> </a:t>
            </a:r>
            <a:r>
              <a:rPr lang="ru-RU" sz="2000" b="1" dirty="0"/>
              <a:t>у мутантному </a:t>
            </a:r>
            <a:r>
              <a:rPr lang="ru-RU" sz="2000" b="1" dirty="0" err="1"/>
              <a:t>геномі</a:t>
            </a:r>
            <a:r>
              <a:rPr lang="ru-RU" sz="2000" b="1" dirty="0"/>
              <a:t> фага Т4.</a:t>
            </a:r>
          </a:p>
        </p:txBody>
      </p:sp>
    </p:spTree>
    <p:extLst>
      <p:ext uri="{BB962C8B-B14F-4D97-AF65-F5344CB8AC3E}">
        <p14:creationId xmlns:p14="http://schemas.microsoft.com/office/powerpoint/2010/main" val="313006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489165"/>
            <a:ext cx="84789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З’ясувалося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</a:rPr>
              <a:t>ділянці</a:t>
            </a:r>
            <a:r>
              <a:rPr lang="ru-RU" b="1" dirty="0">
                <a:latin typeface="Arial" panose="020B0604020202020204" pitchFamily="34" charset="0"/>
              </a:rPr>
              <a:t> ДНК геному фага </a:t>
            </a:r>
            <a:r>
              <a:rPr lang="ru-RU" b="1" dirty="0" smtClean="0">
                <a:latin typeface="Arial" panose="020B0604020202020204" pitchFamily="34" charset="0"/>
              </a:rPr>
              <a:t>Т4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нуклеотидні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послідовності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які</a:t>
            </a:r>
            <a:r>
              <a:rPr lang="ru-RU" b="1" dirty="0">
                <a:latin typeface="Arial" panose="020B0604020202020204" pitchFamily="34" charset="0"/>
              </a:rPr>
              <a:t> на і-РНК </a:t>
            </a:r>
            <a:r>
              <a:rPr lang="ru-RU" b="1" dirty="0" err="1">
                <a:latin typeface="Arial" panose="020B0604020202020204" pitchFamily="34" charset="0"/>
              </a:rPr>
              <a:t>кодують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тирозиновий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УАЦ-триплет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замість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нього</a:t>
            </a:r>
            <a:r>
              <a:rPr lang="ru-RU" b="1" dirty="0">
                <a:latin typeface="Arial" panose="020B0604020202020204" pitchFamily="34" charset="0"/>
              </a:rPr>
              <a:t> почали </a:t>
            </a:r>
            <a:r>
              <a:rPr lang="ru-RU" b="1" dirty="0" err="1">
                <a:latin typeface="Arial" panose="020B0604020202020204" pitchFamily="34" charset="0"/>
              </a:rPr>
              <a:t>кодувати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нонсенс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УАГ-триплет</a:t>
            </a:r>
            <a:r>
              <a:rPr lang="ru-RU" b="1" dirty="0">
                <a:latin typeface="Arial" panose="020B0604020202020204" pitchFamily="34" charset="0"/>
              </a:rPr>
              <a:t>. Але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УАГ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термінальний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кодон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він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припиняє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процес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синтезу </a:t>
            </a:r>
            <a:r>
              <a:rPr lang="ru-RU" b="1" dirty="0" err="1">
                <a:latin typeface="Arial" panose="020B0604020202020204" pitchFamily="34" charset="0"/>
              </a:rPr>
              <a:t>білкової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молекули</a:t>
            </a:r>
            <a:r>
              <a:rPr lang="ru-RU" b="1" dirty="0">
                <a:latin typeface="Arial" panose="020B0604020202020204" pitchFamily="34" charset="0"/>
              </a:rPr>
              <a:t>. Тому </a:t>
            </a:r>
            <a:r>
              <a:rPr lang="ru-RU" b="1" u="sng" dirty="0">
                <a:latin typeface="Arial" panose="020B0604020202020204" pitchFamily="34" charset="0"/>
              </a:rPr>
              <a:t>фаги мутантного </a:t>
            </a:r>
            <a:r>
              <a:rPr lang="ru-RU" b="1" u="sng" dirty="0" smtClean="0">
                <a:latin typeface="Arial" panose="020B0604020202020204" pitchFamily="34" charset="0"/>
              </a:rPr>
              <a:t>типу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втратили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здатність</a:t>
            </a:r>
            <a:r>
              <a:rPr lang="ru-RU" b="1" u="sng" dirty="0">
                <a:latin typeface="Arial" panose="020B0604020202020204" pitchFamily="34" charset="0"/>
              </a:rPr>
              <a:t> до </a:t>
            </a:r>
            <a:r>
              <a:rPr lang="ru-RU" b="1" u="sng" dirty="0" err="1">
                <a:latin typeface="Arial" panose="020B0604020202020204" pitchFamily="34" charset="0"/>
              </a:rPr>
              <a:t>розмноження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Дослідники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взяли </a:t>
            </a:r>
            <a:r>
              <a:rPr lang="ru-RU" b="1" dirty="0" err="1" smtClean="0">
                <a:latin typeface="Arial" panose="020B0604020202020204" pitchFamily="34" charset="0"/>
              </a:rPr>
              <a:t>цей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факт </a:t>
            </a:r>
            <a:r>
              <a:rPr lang="ru-RU" b="1" dirty="0">
                <a:latin typeface="Arial" panose="020B0604020202020204" pitchFamily="34" charset="0"/>
              </a:rPr>
              <a:t>до </a:t>
            </a:r>
            <a:r>
              <a:rPr lang="ru-RU" b="1" dirty="0" err="1">
                <a:latin typeface="Arial" panose="020B0604020202020204" pitchFamily="34" charset="0"/>
              </a:rPr>
              <a:t>уваги</a:t>
            </a:r>
            <a:r>
              <a:rPr lang="ru-RU" b="1" dirty="0">
                <a:latin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</a:rPr>
              <a:t>замість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нуклеотидних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послідовностей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у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синтезованій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ДНК, </a:t>
            </a:r>
            <a:r>
              <a:rPr lang="ru-RU" b="1" dirty="0" err="1">
                <a:latin typeface="Arial" panose="020B0604020202020204" pitchFamily="34" charset="0"/>
              </a:rPr>
              <a:t>які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забезпечували</a:t>
            </a:r>
            <a:r>
              <a:rPr lang="ru-RU" b="1" dirty="0">
                <a:latin typeface="Arial" panose="020B0604020202020204" pitchFamily="34" charset="0"/>
              </a:rPr>
              <a:t> б </a:t>
            </a:r>
            <a:r>
              <a:rPr lang="ru-RU" b="1" dirty="0" err="1">
                <a:latin typeface="Arial" panose="020B0604020202020204" pitchFamily="34" charset="0"/>
              </a:rPr>
              <a:t>утворення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на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тирозиновій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т-РНК АУГ-антикодона, комплементарного </a:t>
            </a:r>
            <a:r>
              <a:rPr lang="ru-RU" b="1" dirty="0" smtClean="0">
                <a:latin typeface="Arial" panose="020B0604020202020204" pitchFamily="34" charset="0"/>
              </a:rPr>
              <a:t>до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УАЦ-кодона</a:t>
            </a:r>
            <a:r>
              <a:rPr lang="ru-RU" b="1" dirty="0">
                <a:latin typeface="Arial" panose="020B0604020202020204" pitchFamily="34" charset="0"/>
              </a:rPr>
              <a:t>, створили </a:t>
            </a:r>
            <a:r>
              <a:rPr lang="ru-RU" b="1" dirty="0" err="1">
                <a:latin typeface="Arial" panose="020B0604020202020204" pitchFamily="34" charset="0"/>
              </a:rPr>
              <a:t>послідовності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забезпечували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синтез</a:t>
            </a:r>
            <a:r>
              <a:rPr lang="ru-RU" b="1" dirty="0" smtClean="0"/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АУЦ-антикодона</a:t>
            </a:r>
            <a:r>
              <a:rPr lang="ru-RU" b="1" dirty="0">
                <a:latin typeface="Arial" panose="020B0604020202020204" pitchFamily="34" charset="0"/>
              </a:rPr>
              <a:t>, комплементарного до нонсенс –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УАТ-кодона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ru-RU" b="1" dirty="0" smtClean="0"/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Цей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штучно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синтезований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ген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тирозинової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т-РНК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складається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зі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126 пар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нуклеотидів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і, </a:t>
            </a:r>
            <a:r>
              <a:rPr lang="ru-RU" b="1" dirty="0" err="1">
                <a:latin typeface="Arial" panose="020B0604020202020204" pitchFamily="34" charset="0"/>
              </a:rPr>
              <a:t>крім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структурної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u="sng" dirty="0" err="1" smtClean="0">
                <a:latin typeface="Arial" panose="020B0604020202020204" pitchFamily="34" charset="0"/>
              </a:rPr>
              <a:t>має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регуляторну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частину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Його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введення</a:t>
            </a:r>
            <a:r>
              <a:rPr lang="ru-RU" b="1" dirty="0">
                <a:latin typeface="Arial" panose="020B0604020202020204" pitchFamily="34" charset="0"/>
              </a:rPr>
              <a:t> у геном мутантного </a:t>
            </a:r>
            <a:r>
              <a:rPr lang="ru-RU" b="1" dirty="0" err="1" smtClean="0">
                <a:latin typeface="Arial" panose="020B0604020202020204" pitchFamily="34" charset="0"/>
              </a:rPr>
              <a:t>штаму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фага </a:t>
            </a:r>
            <a:r>
              <a:rPr lang="ru-RU" b="1" dirty="0">
                <a:latin typeface="Arial" panose="020B0604020202020204" pitchFamily="34" charset="0"/>
              </a:rPr>
              <a:t>Т4 </a:t>
            </a:r>
            <a:r>
              <a:rPr lang="ru-RU" b="1" dirty="0" err="1">
                <a:latin typeface="Arial" panose="020B0604020202020204" pitchFamily="34" charset="0"/>
              </a:rPr>
              <a:t>відновляло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здатність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мутантних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фагів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 err="1" smtClean="0">
                <a:latin typeface="Arial" panose="020B0604020202020204" pitchFamily="34" charset="0"/>
              </a:rPr>
              <a:t>розмноження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тобто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штучно </a:t>
            </a:r>
            <a:r>
              <a:rPr lang="ru-RU" b="1" dirty="0" err="1">
                <a:latin typeface="Arial" panose="020B0604020202020204" pitchFamily="34" charset="0"/>
              </a:rPr>
              <a:t>синтезований</a:t>
            </a:r>
            <a:r>
              <a:rPr lang="ru-RU" b="1" dirty="0">
                <a:latin typeface="Arial" panose="020B0604020202020204" pitchFamily="34" charset="0"/>
              </a:rPr>
              <a:t> ген,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уведений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smtClean="0">
                <a:latin typeface="Arial" panose="020B0604020202020204" pitchFamily="34" charset="0"/>
              </a:rPr>
              <a:t>геном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мутантного </a:t>
            </a:r>
            <a:r>
              <a:rPr lang="ru-RU" b="1" dirty="0">
                <a:latin typeface="Arial" panose="020B0604020202020204" pitchFamily="34" charset="0"/>
              </a:rPr>
              <a:t>фага, </a:t>
            </a:r>
            <a:r>
              <a:rPr lang="ru-RU" b="1" dirty="0" err="1">
                <a:latin typeface="Arial" panose="020B0604020202020204" pitchFamily="34" charset="0"/>
              </a:rPr>
              <a:t>відновив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його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здатність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до </a:t>
            </a:r>
            <a:r>
              <a:rPr lang="ru-RU" b="1" dirty="0" err="1" smtClean="0">
                <a:latin typeface="Arial" panose="020B0604020202020204" pitchFamily="34" charset="0"/>
              </a:rPr>
              <a:t>розмноження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ru-RU" b="1" dirty="0" smtClean="0"/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Отже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синтезований</a:t>
            </a:r>
            <a:r>
              <a:rPr lang="ru-RU" b="1" dirty="0">
                <a:latin typeface="Arial" panose="020B0604020202020204" pitchFamily="34" charset="0"/>
              </a:rPr>
              <a:t> ген </a:t>
            </a:r>
            <a:r>
              <a:rPr lang="ru-RU" b="1" dirty="0" err="1">
                <a:latin typeface="Arial" panose="020B0604020202020204" pitchFamily="34" charset="0"/>
              </a:rPr>
              <a:t>супресував</a:t>
            </a:r>
            <a:r>
              <a:rPr lang="ru-RU" b="1" dirty="0">
                <a:latin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</a:rPr>
              <a:t>пригнічував</a:t>
            </a:r>
            <a:r>
              <a:rPr lang="ru-RU" b="1" dirty="0">
                <a:latin typeface="Arial" panose="020B0604020202020204" pitchFamily="34" charset="0"/>
              </a:rPr>
              <a:t>) </a:t>
            </a:r>
            <a:r>
              <a:rPr lang="ru-RU" b="1" dirty="0" err="1" smtClean="0">
                <a:latin typeface="Arial" panose="020B0604020202020204" pitchFamily="34" charset="0"/>
              </a:rPr>
              <a:t>негативний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вплив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мутації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тирозинового</a:t>
            </a:r>
            <a:r>
              <a:rPr lang="ru-RU" b="1" dirty="0">
                <a:latin typeface="Arial" panose="020B0604020202020204" pitchFamily="34" charset="0"/>
              </a:rPr>
              <a:t> гена на </a:t>
            </a:r>
            <a:r>
              <a:rPr lang="ru-RU" b="1" dirty="0" err="1">
                <a:latin typeface="Arial" panose="020B0604020202020204" pitchFamily="34" charset="0"/>
              </a:rPr>
              <a:t>розмноження</a:t>
            </a:r>
            <a:r>
              <a:rPr lang="ru-RU" b="1" dirty="0">
                <a:latin typeface="Arial" panose="020B0604020202020204" pitchFamily="34" charset="0"/>
              </a:rPr>
              <a:t>. Тому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ген,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штучно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синтезований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замість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гена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тирозинової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т-РНК,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називають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геном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супресорної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тирозинової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т-РНК.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4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3354</Words>
  <Application>Microsoft Office PowerPoint</Application>
  <PresentationFormat>Экран (4:3)</PresentationFormat>
  <Paragraphs>105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470</cp:revision>
  <dcterms:created xsi:type="dcterms:W3CDTF">2020-10-25T20:49:32Z</dcterms:created>
  <dcterms:modified xsi:type="dcterms:W3CDTF">2023-04-13T07:58:45Z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92</vt:i4>
  </property>
</Properties>
</file>