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2698474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04D6B26-0ACE-4548-86D4-9DC4CE808A69}"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399601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125833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3631023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1422916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04D6B26-0ACE-4548-86D4-9DC4CE808A69}" type="datetimeFigureOut">
              <a:rPr lang="ru-RU" smtClean="0"/>
              <a:t>31.08.2020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3130337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04D6B26-0ACE-4548-86D4-9DC4CE808A69}" type="datetimeFigureOut">
              <a:rPr lang="ru-RU" smtClean="0"/>
              <a:t>31.08.2020</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1587933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3028359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2709611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327145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04D6B26-0ACE-4548-86D4-9DC4CE808A69}"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1494117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04D6B26-0ACE-4548-86D4-9DC4CE808A69}"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1047239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04D6B26-0ACE-4548-86D4-9DC4CE808A69}" type="datetimeFigureOut">
              <a:rPr lang="ru-RU" smtClean="0"/>
              <a:t>31.08.2020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2837100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04D6B26-0ACE-4548-86D4-9DC4CE808A69}" type="datetimeFigureOut">
              <a:rPr lang="ru-RU" smtClean="0"/>
              <a:t>31.08.2020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16365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D6B26-0ACE-4548-86D4-9DC4CE808A69}" type="datetimeFigureOut">
              <a:rPr lang="ru-RU" smtClean="0"/>
              <a:t>31.08.2020</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3251844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04D6B26-0ACE-4548-86D4-9DC4CE808A69}"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233940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04D6B26-0ACE-4548-86D4-9DC4CE808A69}"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0242E71-FD1D-405D-BA89-2F045A9A82E6}" type="slidenum">
              <a:rPr lang="ru-RU" smtClean="0"/>
              <a:t>‹#›</a:t>
            </a:fld>
            <a:endParaRPr lang="ru-RU"/>
          </a:p>
        </p:txBody>
      </p:sp>
    </p:spTree>
    <p:extLst>
      <p:ext uri="{BB962C8B-B14F-4D97-AF65-F5344CB8AC3E}">
        <p14:creationId xmlns:p14="http://schemas.microsoft.com/office/powerpoint/2010/main" val="24192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04D6B26-0ACE-4548-86D4-9DC4CE808A69}" type="datetimeFigureOut">
              <a:rPr lang="ru-RU" smtClean="0"/>
              <a:t>31.08.2020</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0242E71-FD1D-405D-BA89-2F045A9A82E6}" type="slidenum">
              <a:rPr lang="ru-RU" smtClean="0"/>
              <a:t>‹#›</a:t>
            </a:fld>
            <a:endParaRPr lang="ru-RU"/>
          </a:p>
        </p:txBody>
      </p:sp>
    </p:spTree>
    <p:extLst>
      <p:ext uri="{BB962C8B-B14F-4D97-AF65-F5344CB8AC3E}">
        <p14:creationId xmlns:p14="http://schemas.microsoft.com/office/powerpoint/2010/main" val="541554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76A031-72CF-458D-A151-A9F409F8EBDF}"/>
              </a:ext>
            </a:extLst>
          </p:cNvPr>
          <p:cNvSpPr>
            <a:spLocks noGrp="1"/>
          </p:cNvSpPr>
          <p:nvPr>
            <p:ph type="ctrTitle"/>
          </p:nvPr>
        </p:nvSpPr>
        <p:spPr>
          <a:xfrm>
            <a:off x="1154955" y="1953087"/>
            <a:ext cx="8825658" cy="1154097"/>
          </a:xfrm>
        </p:spPr>
        <p:txBody>
          <a:bodyPr>
            <a:normAutofit fontScale="90000"/>
          </a:bodyPr>
          <a:lstStyle/>
          <a:p>
            <a:r>
              <a:rPr lang="uk-UA" b="1" dirty="0"/>
              <a:t>Тема 2. Міжнародне середовище бізнесу</a:t>
            </a:r>
            <a:br>
              <a:rPr lang="ru-RU" dirty="0"/>
            </a:br>
            <a:endParaRPr lang="ru-RU" dirty="0"/>
          </a:p>
        </p:txBody>
      </p:sp>
      <p:sp>
        <p:nvSpPr>
          <p:cNvPr id="3" name="Подзаголовок 2">
            <a:extLst>
              <a:ext uri="{FF2B5EF4-FFF2-40B4-BE49-F238E27FC236}">
                <a16:creationId xmlns:a16="http://schemas.microsoft.com/office/drawing/2014/main" id="{9528AEA6-1D00-4779-8B90-150D3BCDB061}"/>
              </a:ext>
            </a:extLst>
          </p:cNvPr>
          <p:cNvSpPr>
            <a:spLocks noGrp="1"/>
          </p:cNvSpPr>
          <p:nvPr>
            <p:ph type="subTitle" idx="1"/>
          </p:nvPr>
        </p:nvSpPr>
        <p:spPr>
          <a:xfrm>
            <a:off x="879747" y="2676474"/>
            <a:ext cx="8825658" cy="861420"/>
          </a:xfrm>
        </p:spPr>
        <p:txBody>
          <a:bodyPr>
            <a:noAutofit/>
          </a:bodyPr>
          <a:lstStyle/>
          <a:p>
            <a:r>
              <a:rPr lang="uk-UA" sz="2000" b="1" dirty="0"/>
              <a:t>План </a:t>
            </a:r>
            <a:endParaRPr lang="ru-RU" sz="2000" dirty="0"/>
          </a:p>
          <a:p>
            <a:r>
              <a:rPr lang="uk-UA" sz="2000" b="1" dirty="0"/>
              <a:t> </a:t>
            </a:r>
            <a:endParaRPr lang="ru-RU" sz="2000" dirty="0"/>
          </a:p>
          <a:p>
            <a:pPr lvl="0"/>
            <a:r>
              <a:rPr lang="uk-UA" sz="2000" dirty="0"/>
              <a:t>1. Сутність та види середовищ міжнародного бізнесу. </a:t>
            </a:r>
            <a:endParaRPr lang="ru-RU" sz="2000" dirty="0"/>
          </a:p>
          <a:p>
            <a:pPr lvl="0"/>
            <a:r>
              <a:rPr lang="uk-UA" sz="2000" dirty="0"/>
              <a:t>2. Політико-правове, економічне, соціокультурне та технологічне середовище бізнесу.</a:t>
            </a:r>
            <a:endParaRPr lang="ru-RU" sz="2000" dirty="0"/>
          </a:p>
          <a:p>
            <a:pPr lvl="0"/>
            <a:r>
              <a:rPr lang="uk-UA" sz="2000" dirty="0"/>
              <a:t>3. Інструменти аналізу міжнародного середовища.</a:t>
            </a:r>
            <a:endParaRPr lang="ru-RU" sz="2000" dirty="0"/>
          </a:p>
          <a:p>
            <a:endParaRPr lang="ru-RU" sz="2000" dirty="0"/>
          </a:p>
        </p:txBody>
      </p:sp>
    </p:spTree>
    <p:extLst>
      <p:ext uri="{BB962C8B-B14F-4D97-AF65-F5344CB8AC3E}">
        <p14:creationId xmlns:p14="http://schemas.microsoft.com/office/powerpoint/2010/main" val="2794668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30767F-39F3-4527-99BA-E6C7DDD2FC32}"/>
              </a:ext>
            </a:extLst>
          </p:cNvPr>
          <p:cNvSpPr>
            <a:spLocks noGrp="1"/>
          </p:cNvSpPr>
          <p:nvPr>
            <p:ph type="title"/>
          </p:nvPr>
        </p:nvSpPr>
        <p:spPr/>
        <p:txBody>
          <a:bodyPr/>
          <a:lstStyle/>
          <a:p>
            <a:r>
              <a:rPr lang="uk-UA" b="1" i="1" dirty="0"/>
              <a:t>Соціально-культурне середовище</a:t>
            </a:r>
            <a:r>
              <a:rPr lang="uk-UA" i="1" dirty="0"/>
              <a:t>.</a:t>
            </a:r>
            <a:endParaRPr lang="ru-RU" dirty="0"/>
          </a:p>
        </p:txBody>
      </p:sp>
      <p:sp>
        <p:nvSpPr>
          <p:cNvPr id="3" name="Объект 2">
            <a:extLst>
              <a:ext uri="{FF2B5EF4-FFF2-40B4-BE49-F238E27FC236}">
                <a16:creationId xmlns:a16="http://schemas.microsoft.com/office/drawing/2014/main" id="{EAB9C326-093A-4652-AC9C-8F96DEFF079C}"/>
              </a:ext>
            </a:extLst>
          </p:cNvPr>
          <p:cNvSpPr>
            <a:spLocks noGrp="1"/>
          </p:cNvSpPr>
          <p:nvPr>
            <p:ph idx="1"/>
          </p:nvPr>
        </p:nvSpPr>
        <p:spPr/>
        <p:txBody>
          <a:bodyPr>
            <a:normAutofit/>
          </a:bodyPr>
          <a:lstStyle/>
          <a:p>
            <a:r>
              <a:rPr lang="uk-UA" sz="2000" b="1" i="1" dirty="0"/>
              <a:t>Соціально-культурне середовище</a:t>
            </a:r>
            <a:r>
              <a:rPr lang="uk-UA" sz="2000" i="1" dirty="0"/>
              <a:t>.</a:t>
            </a:r>
            <a:r>
              <a:rPr lang="en-US" sz="2000" dirty="0"/>
              <a:t> </a:t>
            </a:r>
            <a:r>
              <a:rPr lang="uk-UA" sz="2000" dirty="0"/>
              <a:t>Під культурою розуміють пануючу в суспільстві систему цінностей, вірувань, звичаїв, установок, яка сприймається і поділяється переважною більшістю членів суспільства. </a:t>
            </a:r>
            <a:r>
              <a:rPr lang="ru-RU" sz="2000" dirty="0"/>
              <a:t>Культура </a:t>
            </a:r>
            <a:r>
              <a:rPr lang="ru-RU" sz="2000" dirty="0" err="1"/>
              <a:t>значною</a:t>
            </a:r>
            <a:r>
              <a:rPr lang="ru-RU" sz="2000" dirty="0"/>
              <a:t> </a:t>
            </a:r>
            <a:r>
              <a:rPr lang="ru-RU" sz="2000" dirty="0" err="1"/>
              <a:t>мірою</a:t>
            </a:r>
            <a:r>
              <a:rPr lang="ru-RU" sz="2000" dirty="0"/>
              <a:t> </a:t>
            </a:r>
            <a:r>
              <a:rPr lang="ru-RU" sz="2000" dirty="0" err="1"/>
              <a:t>визначає</a:t>
            </a:r>
            <a:r>
              <a:rPr lang="ru-RU" sz="2000" dirty="0"/>
              <a:t> </a:t>
            </a:r>
            <a:r>
              <a:rPr lang="ru-RU" sz="2000" dirty="0" err="1"/>
              <a:t>поведінку</a:t>
            </a:r>
            <a:r>
              <a:rPr lang="ru-RU" sz="2000" dirty="0"/>
              <a:t> людей, у тому </a:t>
            </a:r>
            <a:r>
              <a:rPr lang="ru-RU" sz="2000" dirty="0" err="1"/>
              <a:t>числі</a:t>
            </a:r>
            <a:r>
              <a:rPr lang="ru-RU" sz="2000" dirty="0"/>
              <a:t> на </a:t>
            </a:r>
            <a:r>
              <a:rPr lang="ru-RU" sz="2000" dirty="0" err="1"/>
              <a:t>роботі</a:t>
            </a:r>
            <a:r>
              <a:rPr lang="ru-RU" sz="2000" dirty="0"/>
              <a:t>, </a:t>
            </a:r>
            <a:r>
              <a:rPr lang="ru-RU" sz="2000" dirty="0" err="1"/>
              <a:t>їх</a:t>
            </a:r>
            <a:r>
              <a:rPr lang="ru-RU" sz="2000" dirty="0"/>
              <a:t> </a:t>
            </a:r>
            <a:r>
              <a:rPr lang="ru-RU" sz="2000" dirty="0" err="1"/>
              <a:t>ставлення</a:t>
            </a:r>
            <a:r>
              <a:rPr lang="ru-RU" sz="2000" dirty="0"/>
              <a:t> до </a:t>
            </a:r>
            <a:r>
              <a:rPr lang="ru-RU" sz="2000" dirty="0" err="1"/>
              <a:t>подій</a:t>
            </a:r>
            <a:r>
              <a:rPr lang="ru-RU" sz="2000" dirty="0"/>
              <a:t> і </a:t>
            </a:r>
            <a:r>
              <a:rPr lang="ru-RU" sz="2000" dirty="0" err="1"/>
              <a:t>явищ</a:t>
            </a:r>
            <a:r>
              <a:rPr lang="ru-RU" sz="2000" dirty="0"/>
              <a:t> </a:t>
            </a:r>
            <a:r>
              <a:rPr lang="ru-RU" sz="2000" dirty="0" err="1"/>
              <a:t>навколишньої</a:t>
            </a:r>
            <a:r>
              <a:rPr lang="ru-RU" sz="2000" dirty="0"/>
              <a:t> </a:t>
            </a:r>
            <a:r>
              <a:rPr lang="ru-RU" sz="2000" dirty="0" err="1"/>
              <a:t>дійсності</a:t>
            </a:r>
            <a:r>
              <a:rPr lang="ru-RU" sz="2000" dirty="0"/>
              <a:t>, </a:t>
            </a:r>
            <a:r>
              <a:rPr lang="ru-RU" sz="2000" dirty="0" err="1"/>
              <a:t>зокрема</a:t>
            </a:r>
            <a:r>
              <a:rPr lang="ru-RU" sz="2000" dirty="0"/>
              <a:t> до </a:t>
            </a:r>
            <a:r>
              <a:rPr lang="ru-RU" sz="2000" dirty="0" err="1"/>
              <a:t>бізнесу</a:t>
            </a:r>
            <a:r>
              <a:rPr lang="ru-RU" sz="2000" dirty="0"/>
              <a:t>. </a:t>
            </a:r>
          </a:p>
          <a:p>
            <a:endParaRPr lang="ru-RU" sz="2000" dirty="0"/>
          </a:p>
        </p:txBody>
      </p:sp>
    </p:spTree>
    <p:extLst>
      <p:ext uri="{BB962C8B-B14F-4D97-AF65-F5344CB8AC3E}">
        <p14:creationId xmlns:p14="http://schemas.microsoft.com/office/powerpoint/2010/main" val="1448761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7ED3E7-816C-46C3-9AFB-4B1FE66258C1}"/>
              </a:ext>
            </a:extLst>
          </p:cNvPr>
          <p:cNvSpPr>
            <a:spLocks noGrp="1"/>
          </p:cNvSpPr>
          <p:nvPr>
            <p:ph type="title"/>
          </p:nvPr>
        </p:nvSpPr>
        <p:spPr/>
        <p:txBody>
          <a:bodyPr/>
          <a:lstStyle/>
          <a:p>
            <a:r>
              <a:rPr lang="uk-UA" b="1" dirty="0"/>
              <a:t>3. Інструменти аналізу міжнародного середовища.</a:t>
            </a:r>
            <a:endParaRPr lang="ru-RU" dirty="0"/>
          </a:p>
        </p:txBody>
      </p:sp>
      <p:sp>
        <p:nvSpPr>
          <p:cNvPr id="3" name="Объект 2">
            <a:extLst>
              <a:ext uri="{FF2B5EF4-FFF2-40B4-BE49-F238E27FC236}">
                <a16:creationId xmlns:a16="http://schemas.microsoft.com/office/drawing/2014/main" id="{2AC429CB-B645-41BC-B587-6E7CF0C24CEB}"/>
              </a:ext>
            </a:extLst>
          </p:cNvPr>
          <p:cNvSpPr>
            <a:spLocks noGrp="1"/>
          </p:cNvSpPr>
          <p:nvPr>
            <p:ph idx="1"/>
          </p:nvPr>
        </p:nvSpPr>
        <p:spPr/>
        <p:txBody>
          <a:bodyPr/>
          <a:lstStyle/>
          <a:p>
            <a:r>
              <a:rPr lang="uk-UA" b="1" dirty="0"/>
              <a:t>Мета аналізу внутрішнього середовища</a:t>
            </a:r>
            <a:r>
              <a:rPr lang="en-US" b="1" dirty="0"/>
              <a:t> </a:t>
            </a:r>
            <a:r>
              <a:rPr lang="uk-UA" dirty="0"/>
              <a:t>- з'ясувати, чи має фірма достатньо внутрішніх сил, щоб скористатися зовнішніми можливостями, і чи існують у неї слабкі сторони, які можуть ускладнити проблеми, пов'язані із зовнішніми небезпеками. </a:t>
            </a:r>
          </a:p>
          <a:p>
            <a:r>
              <a:rPr lang="ru-RU" dirty="0" err="1"/>
              <a:t>Внутрішній</a:t>
            </a:r>
            <a:r>
              <a:rPr lang="ru-RU" dirty="0"/>
              <a:t> </a:t>
            </a:r>
            <a:r>
              <a:rPr lang="ru-RU" dirty="0" err="1"/>
              <a:t>аналіз</a:t>
            </a:r>
            <a:r>
              <a:rPr lang="ru-RU" dirty="0"/>
              <a:t> є </a:t>
            </a:r>
            <a:r>
              <a:rPr lang="ru-RU" dirty="0" err="1"/>
              <a:t>оцінкою</a:t>
            </a:r>
            <a:r>
              <a:rPr lang="ru-RU" dirty="0"/>
              <a:t> </a:t>
            </a:r>
            <a:r>
              <a:rPr lang="ru-RU" dirty="0" err="1"/>
              <a:t>функціональних</a:t>
            </a:r>
            <a:r>
              <a:rPr lang="ru-RU" dirty="0"/>
              <a:t> зон </a:t>
            </a:r>
            <a:r>
              <a:rPr lang="ru-RU" dirty="0" err="1"/>
              <a:t>фірми</a:t>
            </a:r>
            <a:r>
              <a:rPr lang="ru-RU" dirty="0"/>
              <a:t> і </a:t>
            </a:r>
            <a:r>
              <a:rPr lang="ru-RU" dirty="0" err="1"/>
              <a:t>призначений</a:t>
            </a:r>
            <a:r>
              <a:rPr lang="ru-RU" dirty="0"/>
              <a:t> для </a:t>
            </a:r>
            <a:r>
              <a:rPr lang="ru-RU" dirty="0" err="1"/>
              <a:t>виявлення</a:t>
            </a:r>
            <a:r>
              <a:rPr lang="ru-RU" dirty="0"/>
              <a:t> </a:t>
            </a:r>
            <a:r>
              <a:rPr lang="ru-RU" dirty="0" err="1"/>
              <a:t>її</a:t>
            </a:r>
            <a:r>
              <a:rPr lang="ru-RU" dirty="0"/>
              <a:t> </a:t>
            </a:r>
            <a:r>
              <a:rPr lang="ru-RU" dirty="0" err="1"/>
              <a:t>стратегічно</a:t>
            </a:r>
            <a:r>
              <a:rPr lang="ru-RU" dirty="0"/>
              <a:t> </a:t>
            </a:r>
            <a:r>
              <a:rPr lang="ru-RU" dirty="0" err="1"/>
              <a:t>сильних</a:t>
            </a:r>
            <a:r>
              <a:rPr lang="ru-RU" dirty="0"/>
              <a:t> і </a:t>
            </a:r>
            <a:r>
              <a:rPr lang="ru-RU" dirty="0" err="1"/>
              <a:t>слабких</a:t>
            </a:r>
            <a:r>
              <a:rPr lang="ru-RU" dirty="0"/>
              <a:t> </a:t>
            </a:r>
            <a:r>
              <a:rPr lang="ru-RU" dirty="0" err="1"/>
              <a:t>сторін</a:t>
            </a:r>
            <a:r>
              <a:rPr lang="ru-RU" dirty="0"/>
              <a:t> в </a:t>
            </a:r>
            <a:r>
              <a:rPr lang="ru-RU" dirty="0" err="1"/>
              <a:t>мінливому</a:t>
            </a:r>
            <a:r>
              <a:rPr lang="ru-RU" dirty="0"/>
              <a:t> конкурентному </a:t>
            </a:r>
            <a:r>
              <a:rPr lang="ru-RU" dirty="0" err="1"/>
              <a:t>оточенні</a:t>
            </a:r>
            <a:r>
              <a:rPr lang="ru-RU" dirty="0"/>
              <a:t>.</a:t>
            </a:r>
          </a:p>
          <a:p>
            <a:r>
              <a:rPr lang="ru-RU" dirty="0" err="1"/>
              <a:t>Багато</a:t>
            </a:r>
            <a:r>
              <a:rPr lang="ru-RU" dirty="0"/>
              <a:t> </a:t>
            </a:r>
            <a:r>
              <a:rPr lang="ru-RU" dirty="0" err="1"/>
              <a:t>компаній</a:t>
            </a:r>
            <a:r>
              <a:rPr lang="ru-RU" dirty="0"/>
              <a:t> </a:t>
            </a:r>
            <a:r>
              <a:rPr lang="ru-RU" dirty="0" err="1"/>
              <a:t>використовують</a:t>
            </a:r>
            <a:r>
              <a:rPr lang="ru-RU" dirty="0"/>
              <a:t> для </a:t>
            </a:r>
            <a:r>
              <a:rPr lang="ru-RU" dirty="0" err="1"/>
              <a:t>цих</a:t>
            </a:r>
            <a:r>
              <a:rPr lang="ru-RU" dirty="0"/>
              <a:t> </a:t>
            </a:r>
            <a:r>
              <a:rPr lang="ru-RU" dirty="0" err="1"/>
              <a:t>цілей</a:t>
            </a:r>
            <a:r>
              <a:rPr lang="ru-RU" dirty="0"/>
              <a:t> так званий </a:t>
            </a:r>
            <a:r>
              <a:rPr lang="en-US" dirty="0"/>
              <a:t>SWOT</a:t>
            </a:r>
            <a:r>
              <a:rPr lang="ru-RU" dirty="0"/>
              <a:t>-</a:t>
            </a:r>
            <a:r>
              <a:rPr lang="ru-RU" dirty="0" err="1"/>
              <a:t>аналі</a:t>
            </a:r>
            <a:r>
              <a:rPr lang="uk-UA" dirty="0"/>
              <a:t>з</a:t>
            </a:r>
            <a:r>
              <a:rPr lang="uk-UA" b="1" i="1" dirty="0"/>
              <a:t>. </a:t>
            </a:r>
            <a:r>
              <a:rPr lang="en-US" b="1" i="1" dirty="0"/>
              <a:t>SWOT</a:t>
            </a:r>
            <a:r>
              <a:rPr lang="uk-UA" b="1" i="1" dirty="0"/>
              <a:t>-аналіз - </a:t>
            </a:r>
            <a:r>
              <a:rPr lang="uk-UA" dirty="0"/>
              <a:t>це інструмент, призначений для виявлення </a:t>
            </a:r>
            <a:r>
              <a:rPr lang="uk-UA" b="1" i="1" dirty="0"/>
              <a:t>з</a:t>
            </a:r>
            <a:r>
              <a:rPr lang="uk-UA" dirty="0"/>
              <a:t> (аналіз сильних і слабких сторін фірми, оцінка її можливостей і потенційних погроз).</a:t>
            </a:r>
            <a:endParaRPr lang="ru-RU" dirty="0"/>
          </a:p>
          <a:p>
            <a:endParaRPr lang="ru-RU" dirty="0"/>
          </a:p>
          <a:p>
            <a:endParaRPr lang="ru-RU" dirty="0"/>
          </a:p>
        </p:txBody>
      </p:sp>
    </p:spTree>
    <p:extLst>
      <p:ext uri="{BB962C8B-B14F-4D97-AF65-F5344CB8AC3E}">
        <p14:creationId xmlns:p14="http://schemas.microsoft.com/office/powerpoint/2010/main" val="400346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D32E0C-219D-4FDC-AEC4-ABC18C78F109}"/>
              </a:ext>
            </a:extLst>
          </p:cNvPr>
          <p:cNvSpPr>
            <a:spLocks noGrp="1"/>
          </p:cNvSpPr>
          <p:nvPr>
            <p:ph type="title"/>
          </p:nvPr>
        </p:nvSpPr>
        <p:spPr/>
        <p:txBody>
          <a:bodyPr/>
          <a:lstStyle/>
          <a:p>
            <a:r>
              <a:rPr lang="uk-UA" dirty="0"/>
              <a:t>Аналіз </a:t>
            </a:r>
            <a:r>
              <a:rPr lang="ru-RU" dirty="0" err="1"/>
              <a:t>зовнішнього</a:t>
            </a:r>
            <a:r>
              <a:rPr lang="ru-RU" dirty="0"/>
              <a:t> </a:t>
            </a:r>
            <a:r>
              <a:rPr lang="ru-RU" dirty="0" err="1"/>
              <a:t>середовища</a:t>
            </a:r>
            <a:endParaRPr lang="ru-RU" dirty="0"/>
          </a:p>
        </p:txBody>
      </p:sp>
      <p:sp>
        <p:nvSpPr>
          <p:cNvPr id="3" name="Объект 2">
            <a:extLst>
              <a:ext uri="{FF2B5EF4-FFF2-40B4-BE49-F238E27FC236}">
                <a16:creationId xmlns:a16="http://schemas.microsoft.com/office/drawing/2014/main" id="{368450A2-4C85-476D-9764-4AA6345B0705}"/>
              </a:ext>
            </a:extLst>
          </p:cNvPr>
          <p:cNvSpPr>
            <a:spLocks noGrp="1"/>
          </p:cNvSpPr>
          <p:nvPr>
            <p:ph idx="1"/>
          </p:nvPr>
        </p:nvSpPr>
        <p:spPr/>
        <p:txBody>
          <a:bodyPr>
            <a:noAutofit/>
          </a:bodyPr>
          <a:lstStyle/>
          <a:p>
            <a:r>
              <a:rPr lang="uk-UA" sz="2800" dirty="0" err="1"/>
              <a:t>Дя</a:t>
            </a:r>
            <a:r>
              <a:rPr lang="uk-UA" sz="2800" dirty="0"/>
              <a:t> аналізу </a:t>
            </a:r>
            <a:r>
              <a:rPr lang="ru-RU" sz="2800" dirty="0" err="1"/>
              <a:t>зовнішнього</a:t>
            </a:r>
            <a:r>
              <a:rPr lang="ru-RU" sz="2800" dirty="0"/>
              <a:t> </a:t>
            </a:r>
            <a:r>
              <a:rPr lang="ru-RU" sz="2800" dirty="0" err="1"/>
              <a:t>середовища</a:t>
            </a:r>
            <a:r>
              <a:rPr lang="ru-RU" sz="2800" dirty="0"/>
              <a:t> </a:t>
            </a:r>
            <a:r>
              <a:rPr lang="ru-RU" sz="2800" dirty="0" err="1"/>
              <a:t>організації</a:t>
            </a:r>
            <a:r>
              <a:rPr lang="ru-RU" sz="2800" dirty="0"/>
              <a:t> </a:t>
            </a:r>
            <a:r>
              <a:rPr lang="uk-UA" sz="2800" dirty="0"/>
              <a:t>використовують </a:t>
            </a:r>
            <a:r>
              <a:rPr lang="en-US" sz="2800" dirty="0"/>
              <a:t>PEST</a:t>
            </a:r>
            <a:r>
              <a:rPr lang="ru-RU" sz="2800" dirty="0"/>
              <a:t>-</a:t>
            </a:r>
            <a:r>
              <a:rPr lang="ru-RU" sz="2800" dirty="0" err="1"/>
              <a:t>аналіз</a:t>
            </a:r>
            <a:r>
              <a:rPr lang="uk-UA" sz="2800" dirty="0"/>
              <a:t>. </a:t>
            </a:r>
            <a:r>
              <a:rPr lang="en-US" sz="2800" b="1" i="1" dirty="0"/>
              <a:t>PEST</a:t>
            </a:r>
            <a:r>
              <a:rPr lang="uk-UA" sz="2800" b="1" i="1" dirty="0"/>
              <a:t>-аналіз</a:t>
            </a:r>
            <a:r>
              <a:rPr lang="uk-UA" sz="2800" dirty="0"/>
              <a:t> - це інструмент, призначений для виявлення політичних (</a:t>
            </a:r>
            <a:r>
              <a:rPr lang="en-US" sz="2800" dirty="0"/>
              <a:t>Policy</a:t>
            </a:r>
            <a:r>
              <a:rPr lang="uk-UA" sz="2800" dirty="0"/>
              <a:t>), економічних (</a:t>
            </a:r>
            <a:r>
              <a:rPr lang="en-US" sz="2800" dirty="0"/>
              <a:t>Economy</a:t>
            </a:r>
            <a:r>
              <a:rPr lang="uk-UA" sz="2800" dirty="0"/>
              <a:t>), соціальних (</a:t>
            </a:r>
            <a:r>
              <a:rPr lang="en-US" sz="2800" dirty="0"/>
              <a:t>Society</a:t>
            </a:r>
            <a:r>
              <a:rPr lang="uk-UA" sz="2800" dirty="0"/>
              <a:t>) і технологічних (</a:t>
            </a:r>
            <a:r>
              <a:rPr lang="en-US" sz="2800" dirty="0"/>
              <a:t>Technology</a:t>
            </a:r>
            <a:r>
              <a:rPr lang="uk-UA" sz="2800" dirty="0"/>
              <a:t>) аспектів зовнішнього середовища, які можуть вплинути на стратегію компанії.</a:t>
            </a:r>
            <a:endParaRPr lang="ru-RU" sz="2800" dirty="0"/>
          </a:p>
          <a:p>
            <a:endParaRPr lang="ru-RU" sz="2800" dirty="0"/>
          </a:p>
        </p:txBody>
      </p:sp>
    </p:spTree>
    <p:extLst>
      <p:ext uri="{BB962C8B-B14F-4D97-AF65-F5344CB8AC3E}">
        <p14:creationId xmlns:p14="http://schemas.microsoft.com/office/powerpoint/2010/main" val="123017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DC33FB-C088-4328-BE14-5269717C2A5F}"/>
              </a:ext>
            </a:extLst>
          </p:cNvPr>
          <p:cNvSpPr>
            <a:spLocks noGrp="1"/>
          </p:cNvSpPr>
          <p:nvPr>
            <p:ph type="title"/>
          </p:nvPr>
        </p:nvSpPr>
        <p:spPr/>
        <p:txBody>
          <a:bodyPr/>
          <a:lstStyle/>
          <a:p>
            <a:r>
              <a:rPr lang="uk-UA" dirty="0"/>
              <a:t>Компоненти </a:t>
            </a:r>
            <a:r>
              <a:rPr lang="en-US" b="1" i="1" dirty="0"/>
              <a:t>PEST</a:t>
            </a:r>
            <a:r>
              <a:rPr lang="uk-UA" b="1" i="1" dirty="0"/>
              <a:t>-аналізу</a:t>
            </a:r>
            <a:r>
              <a:rPr lang="uk-UA" dirty="0"/>
              <a:t> </a:t>
            </a:r>
            <a:endParaRPr lang="ru-RU" dirty="0"/>
          </a:p>
        </p:txBody>
      </p:sp>
      <p:sp>
        <p:nvSpPr>
          <p:cNvPr id="3" name="Объект 2">
            <a:extLst>
              <a:ext uri="{FF2B5EF4-FFF2-40B4-BE49-F238E27FC236}">
                <a16:creationId xmlns:a16="http://schemas.microsoft.com/office/drawing/2014/main" id="{BA89B3B4-B2F7-4CEA-8859-E055AD410E93}"/>
              </a:ext>
            </a:extLst>
          </p:cNvPr>
          <p:cNvSpPr>
            <a:spLocks noGrp="1"/>
          </p:cNvSpPr>
          <p:nvPr>
            <p:ph idx="1"/>
          </p:nvPr>
        </p:nvSpPr>
        <p:spPr/>
        <p:txBody>
          <a:bodyPr>
            <a:normAutofit fontScale="85000" lnSpcReduction="10000"/>
          </a:bodyPr>
          <a:lstStyle/>
          <a:p>
            <a:r>
              <a:rPr lang="uk-UA" b="1" dirty="0"/>
              <a:t>Політико-правовий аспект </a:t>
            </a:r>
            <a:r>
              <a:rPr lang="uk-UA" dirty="0"/>
              <a:t>(трудове законодавство, податкова і митна політика, патентне регулювання, законодавство про охорону середовища, регулювання і дерегулювання) вивчається, тому що він безпосередньо пов'язаний з владою, яка визначає середовище компанії і отримання ключових ресурсів для організації;</a:t>
            </a:r>
            <a:endParaRPr lang="ru-RU" dirty="0"/>
          </a:p>
          <a:p>
            <a:r>
              <a:rPr lang="uk-UA" b="1" dirty="0"/>
              <a:t>Економічна компонента </a:t>
            </a:r>
            <a:r>
              <a:rPr lang="uk-UA" dirty="0"/>
              <a:t>(інфляція, процентні ставки, рівень безробіття, кон'юнктура цін на енергоносії, ділові цикли, стан попиту) впливає на вартість всіх впроваджуються ресурсів, здатність споживачів купувати певні товари та послуги, на можливість отримання організацією капіталу для своїх потреб;</a:t>
            </a:r>
            <a:endParaRPr lang="ru-RU" dirty="0"/>
          </a:p>
          <a:p>
            <a:r>
              <a:rPr lang="uk-UA" b="1" dirty="0"/>
              <a:t>Соціальна компонента </a:t>
            </a:r>
            <a:r>
              <a:rPr lang="uk-UA" dirty="0"/>
              <a:t>(демографічні зміни, система цінностей в суспільстві, рівень освіти, зміни в способі життя і споживчих смаках) визначає споживчі переваги;</a:t>
            </a:r>
            <a:endParaRPr lang="ru-RU" dirty="0"/>
          </a:p>
          <a:p>
            <a:r>
              <a:rPr lang="uk-UA" b="1" dirty="0"/>
              <a:t>Технологічна компонента </a:t>
            </a:r>
            <a:r>
              <a:rPr lang="uk-UA" dirty="0"/>
              <a:t>(потенціал нових продуктів і ринків, нові відкриття, зміни виробничих технологій, рівень фінансування НДДКР, нові засоби комунікації) вивчається для виявлення тенденцій у технологічному розвитку, які часто є причинами змін і втрат ринку, а також поява нових продуктів.</a:t>
            </a:r>
            <a:endParaRPr lang="ru-RU" dirty="0"/>
          </a:p>
          <a:p>
            <a:endParaRPr lang="ru-RU" dirty="0"/>
          </a:p>
        </p:txBody>
      </p:sp>
    </p:spTree>
    <p:extLst>
      <p:ext uri="{BB962C8B-B14F-4D97-AF65-F5344CB8AC3E}">
        <p14:creationId xmlns:p14="http://schemas.microsoft.com/office/powerpoint/2010/main" val="219638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7B80CB-AECC-4551-80B6-3ED581012FF7}"/>
              </a:ext>
            </a:extLst>
          </p:cNvPr>
          <p:cNvSpPr>
            <a:spLocks noGrp="1"/>
          </p:cNvSpPr>
          <p:nvPr>
            <p:ph type="title"/>
          </p:nvPr>
        </p:nvSpPr>
        <p:spPr/>
        <p:txBody>
          <a:bodyPr/>
          <a:lstStyle/>
          <a:p>
            <a:r>
              <a:rPr lang="uk-UA" b="1" dirty="0"/>
              <a:t>1. Сутність та види середовищ міжнародного бізнесу.</a:t>
            </a:r>
            <a:r>
              <a:rPr lang="uk-UA" dirty="0"/>
              <a:t> </a:t>
            </a:r>
            <a:endParaRPr lang="ru-RU" dirty="0"/>
          </a:p>
        </p:txBody>
      </p:sp>
      <p:sp>
        <p:nvSpPr>
          <p:cNvPr id="3" name="Объект 2">
            <a:extLst>
              <a:ext uri="{FF2B5EF4-FFF2-40B4-BE49-F238E27FC236}">
                <a16:creationId xmlns:a16="http://schemas.microsoft.com/office/drawing/2014/main" id="{03450794-BEA3-4FF2-9E68-205CBE5047F2}"/>
              </a:ext>
            </a:extLst>
          </p:cNvPr>
          <p:cNvSpPr>
            <a:spLocks noGrp="1"/>
          </p:cNvSpPr>
          <p:nvPr>
            <p:ph idx="1"/>
          </p:nvPr>
        </p:nvSpPr>
        <p:spPr/>
        <p:txBody>
          <a:bodyPr/>
          <a:lstStyle/>
          <a:p>
            <a:r>
              <a:rPr lang="ru-RU" b="1" i="1" dirty="0">
                <a:sym typeface="Wingdings" panose="05000000000000000000" pitchFamily="2" charset="2"/>
              </a:rPr>
              <a:t></a:t>
            </a:r>
            <a:r>
              <a:rPr lang="ru-RU" b="1" i="1" dirty="0"/>
              <a:t> </a:t>
            </a:r>
            <a:r>
              <a:rPr lang="uk-UA" b="1" i="1" dirty="0"/>
              <a:t>Цікаві факти. Пригоди Гаррі Поттера у Китаї.</a:t>
            </a:r>
          </a:p>
          <a:p>
            <a:endParaRPr lang="ru-RU" dirty="0"/>
          </a:p>
        </p:txBody>
      </p:sp>
      <p:pic>
        <p:nvPicPr>
          <p:cNvPr id="4" name="Рисунок 3" descr="Взаємодія компанії з бізнес-середовищем">
            <a:extLst>
              <a:ext uri="{FF2B5EF4-FFF2-40B4-BE49-F238E27FC236}">
                <a16:creationId xmlns:a16="http://schemas.microsoft.com/office/drawing/2014/main" id="{DA9C9E52-A77D-4085-807C-05CB8E231393}"/>
              </a:ext>
            </a:extLst>
          </p:cNvPr>
          <p:cNvPicPr/>
          <p:nvPr/>
        </p:nvPicPr>
        <p:blipFill>
          <a:blip r:embed="rId2"/>
          <a:srcRect/>
          <a:stretch>
            <a:fillRect/>
          </a:stretch>
        </p:blipFill>
        <p:spPr bwMode="auto">
          <a:xfrm>
            <a:off x="3993641" y="3043753"/>
            <a:ext cx="4625714" cy="2535793"/>
          </a:xfrm>
          <a:prstGeom prst="rect">
            <a:avLst/>
          </a:prstGeom>
          <a:noFill/>
          <a:ln w="9525">
            <a:noFill/>
            <a:miter lim="800000"/>
            <a:headEnd/>
            <a:tailEnd/>
          </a:ln>
        </p:spPr>
      </p:pic>
      <p:sp>
        <p:nvSpPr>
          <p:cNvPr id="5" name="Прямоугольник 4">
            <a:extLst>
              <a:ext uri="{FF2B5EF4-FFF2-40B4-BE49-F238E27FC236}">
                <a16:creationId xmlns:a16="http://schemas.microsoft.com/office/drawing/2014/main" id="{7E911B77-6BA4-4EF8-BC6F-EA2C38BB883A}"/>
              </a:ext>
            </a:extLst>
          </p:cNvPr>
          <p:cNvSpPr/>
          <p:nvPr/>
        </p:nvSpPr>
        <p:spPr>
          <a:xfrm>
            <a:off x="2943058" y="5728255"/>
            <a:ext cx="5676297" cy="390684"/>
          </a:xfrm>
          <a:prstGeom prst="rect">
            <a:avLst/>
          </a:prstGeom>
        </p:spPr>
        <p:txBody>
          <a:bodyPr wrap="none">
            <a:spAutoFit/>
          </a:bodyPr>
          <a:lstStyle/>
          <a:p>
            <a:pPr indent="450215" algn="ctr">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Рис. </a:t>
            </a:r>
            <a:r>
              <a:rPr lang="uk-UA" dirty="0">
                <a:latin typeface="Times New Roman" panose="02020603050405020304" pitchFamily="18" charset="0"/>
                <a:ea typeface="Times New Roman" panose="02020603050405020304" pitchFamily="18" charset="0"/>
                <a:cs typeface="Times New Roman" panose="02020603050405020304" pitchFamily="18" charset="0"/>
              </a:rPr>
              <a:t>2</a:t>
            </a:r>
            <a:r>
              <a:rPr lang="ru-RU" dirty="0">
                <a:latin typeface="Times New Roman" panose="02020603050405020304" pitchFamily="18" charset="0"/>
                <a:ea typeface="Times New Roman" panose="02020603050405020304" pitchFamily="18" charset="0"/>
                <a:cs typeface="Times New Roman" panose="02020603050405020304" pitchFamily="18" charset="0"/>
              </a:rPr>
              <a:t>.1</a:t>
            </a:r>
            <a:r>
              <a:rPr lang="uk-UA"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Взаємодія</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компанії</a:t>
            </a:r>
            <a:r>
              <a:rPr lang="ru-RU" dirty="0">
                <a:latin typeface="Times New Roman" panose="02020603050405020304" pitchFamily="18" charset="0"/>
                <a:ea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бізнес-середовищем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7439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919795-2198-4747-9EAB-4240E9333DDA}"/>
              </a:ext>
            </a:extLst>
          </p:cNvPr>
          <p:cNvSpPr>
            <a:spLocks noGrp="1"/>
          </p:cNvSpPr>
          <p:nvPr>
            <p:ph type="title"/>
          </p:nvPr>
        </p:nvSpPr>
        <p:spPr/>
        <p:txBody>
          <a:bodyPr/>
          <a:lstStyle/>
          <a:p>
            <a:r>
              <a:rPr lang="ru-RU" dirty="0" err="1"/>
              <a:t>Взаємодія</a:t>
            </a:r>
            <a:r>
              <a:rPr lang="ru-RU" dirty="0"/>
              <a:t> </a:t>
            </a:r>
            <a:r>
              <a:rPr lang="ru-RU" dirty="0" err="1"/>
              <a:t>компанії</a:t>
            </a:r>
            <a:r>
              <a:rPr lang="ru-RU" dirty="0"/>
              <a:t> з </a:t>
            </a:r>
            <a:r>
              <a:rPr lang="ru-RU" dirty="0" err="1"/>
              <a:t>бізнес-середовищем</a:t>
            </a:r>
            <a:endParaRPr lang="ru-RU" dirty="0"/>
          </a:p>
        </p:txBody>
      </p:sp>
      <p:sp>
        <p:nvSpPr>
          <p:cNvPr id="3" name="Объект 2">
            <a:extLst>
              <a:ext uri="{FF2B5EF4-FFF2-40B4-BE49-F238E27FC236}">
                <a16:creationId xmlns:a16="http://schemas.microsoft.com/office/drawing/2014/main" id="{06C48752-00AE-4968-A1AF-D46E1290529A}"/>
              </a:ext>
            </a:extLst>
          </p:cNvPr>
          <p:cNvSpPr>
            <a:spLocks noGrp="1"/>
          </p:cNvSpPr>
          <p:nvPr>
            <p:ph idx="1"/>
          </p:nvPr>
        </p:nvSpPr>
        <p:spPr/>
        <p:txBody>
          <a:bodyPr/>
          <a:lstStyle/>
          <a:p>
            <a:r>
              <a:rPr lang="uk-UA" b="1" i="1" dirty="0"/>
              <a:t>Внутрішнє середовище</a:t>
            </a:r>
            <a:r>
              <a:rPr lang="uk-UA" dirty="0"/>
              <a:t> </a:t>
            </a:r>
            <a:r>
              <a:rPr lang="uk-UA" b="1" i="1" dirty="0"/>
              <a:t>бізнесу</a:t>
            </a:r>
            <a:r>
              <a:rPr lang="uk-UA" dirty="0"/>
              <a:t> - це асортимент і об'єм вироблюваних підприємством товарів або послуг, характер технологічного процесу і виробничий потенціал, структура управління фірмою, колектив співробітників, наявність фінансових, матеріально-технічних, інформаційних ресурсів.</a:t>
            </a:r>
            <a:endParaRPr lang="ru-RU" dirty="0"/>
          </a:p>
          <a:p>
            <a:r>
              <a:rPr lang="uk-UA" b="1" i="1" dirty="0"/>
              <a:t>Зовнішнє середовище міжнародного бізнесу</a:t>
            </a:r>
            <a:r>
              <a:rPr lang="en-US" b="1" i="1" dirty="0"/>
              <a:t> </a:t>
            </a:r>
            <a:r>
              <a:rPr lang="uk-UA" dirty="0"/>
              <a:t>- це сукупність чинників, сил, умов і суб'єктів, які формують багатоплановий зовнішній контекст бізнесу, прямо або опосередковано впливають на нього і визначають конкурентні можливості та стратегічні напрямки підприємства здійснювати діяльність на світовому ринку.</a:t>
            </a:r>
            <a:endParaRPr lang="ru-RU" dirty="0"/>
          </a:p>
          <a:p>
            <a:endParaRPr lang="ru-RU" dirty="0"/>
          </a:p>
        </p:txBody>
      </p:sp>
    </p:spTree>
    <p:extLst>
      <p:ext uri="{BB962C8B-B14F-4D97-AF65-F5344CB8AC3E}">
        <p14:creationId xmlns:p14="http://schemas.microsoft.com/office/powerpoint/2010/main" val="4252776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35ABE5-69A6-4193-BE2D-54AE2DFB8E43}"/>
              </a:ext>
            </a:extLst>
          </p:cNvPr>
          <p:cNvSpPr>
            <a:spLocks noGrp="1"/>
          </p:cNvSpPr>
          <p:nvPr>
            <p:ph type="title"/>
          </p:nvPr>
        </p:nvSpPr>
        <p:spPr/>
        <p:txBody>
          <a:bodyPr/>
          <a:lstStyle/>
          <a:p>
            <a:r>
              <a:rPr lang="uk-UA" dirty="0"/>
              <a:t>Географічна складність середовища </a:t>
            </a:r>
            <a:endParaRPr lang="ru-RU" dirty="0"/>
          </a:p>
        </p:txBody>
      </p:sp>
      <p:sp>
        <p:nvSpPr>
          <p:cNvPr id="3" name="Объект 2">
            <a:extLst>
              <a:ext uri="{FF2B5EF4-FFF2-40B4-BE49-F238E27FC236}">
                <a16:creationId xmlns:a16="http://schemas.microsoft.com/office/drawing/2014/main" id="{263B3517-7166-4B8A-AF72-EEDB844688EC}"/>
              </a:ext>
            </a:extLst>
          </p:cNvPr>
          <p:cNvSpPr>
            <a:spLocks noGrp="1"/>
          </p:cNvSpPr>
          <p:nvPr>
            <p:ph idx="1"/>
          </p:nvPr>
        </p:nvSpPr>
        <p:spPr/>
        <p:txBody>
          <a:bodyPr>
            <a:noAutofit/>
          </a:bodyPr>
          <a:lstStyle/>
          <a:p>
            <a:r>
              <a:rPr lang="uk-UA" sz="2400" dirty="0"/>
              <a:t>Географічна складність середовища діяльності міжнародних компаній визначається трьома елементами:</a:t>
            </a:r>
            <a:endParaRPr lang="ru-RU" sz="2400" dirty="0"/>
          </a:p>
          <a:p>
            <a:r>
              <a:rPr lang="uk-UA" sz="2400" dirty="0"/>
              <a:t>1) середовищем країни походження корпорації (материнської країни);</a:t>
            </a:r>
            <a:endParaRPr lang="ru-RU" sz="2400" dirty="0"/>
          </a:p>
          <a:p>
            <a:r>
              <a:rPr lang="uk-UA" sz="2400" dirty="0"/>
              <a:t>2) середовищем приймаючих країн;</a:t>
            </a:r>
            <a:endParaRPr lang="ru-RU" sz="2400" dirty="0"/>
          </a:p>
          <a:p>
            <a:r>
              <a:rPr lang="uk-UA" sz="2400" dirty="0"/>
              <a:t>3) нейтральним середовищем (нейтральні води і повітряний простір, території міжнародних організацій та ін.).</a:t>
            </a:r>
            <a:endParaRPr lang="ru-RU" sz="2400" dirty="0"/>
          </a:p>
          <a:p>
            <a:endParaRPr lang="ru-RU" sz="2400" dirty="0"/>
          </a:p>
        </p:txBody>
      </p:sp>
    </p:spTree>
    <p:extLst>
      <p:ext uri="{BB962C8B-B14F-4D97-AF65-F5344CB8AC3E}">
        <p14:creationId xmlns:p14="http://schemas.microsoft.com/office/powerpoint/2010/main" val="2717566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4FCD43-0EF4-48E3-91D3-DAB95EC32A44}"/>
              </a:ext>
            </a:extLst>
          </p:cNvPr>
          <p:cNvSpPr>
            <a:spLocks noGrp="1"/>
          </p:cNvSpPr>
          <p:nvPr>
            <p:ph type="title"/>
          </p:nvPr>
        </p:nvSpPr>
        <p:spPr/>
        <p:txBody>
          <a:bodyPr/>
          <a:lstStyle/>
          <a:p>
            <a:r>
              <a:rPr lang="uk-UA" dirty="0"/>
              <a:t>Галузевий аспект міжнародного середовища </a:t>
            </a:r>
            <a:endParaRPr lang="ru-RU" dirty="0"/>
          </a:p>
        </p:txBody>
      </p:sp>
      <p:sp>
        <p:nvSpPr>
          <p:cNvPr id="3" name="Объект 2">
            <a:extLst>
              <a:ext uri="{FF2B5EF4-FFF2-40B4-BE49-F238E27FC236}">
                <a16:creationId xmlns:a16="http://schemas.microsoft.com/office/drawing/2014/main" id="{0D8E3A6F-104E-493A-A55C-D9FCE4B95D7E}"/>
              </a:ext>
            </a:extLst>
          </p:cNvPr>
          <p:cNvSpPr>
            <a:spLocks noGrp="1"/>
          </p:cNvSpPr>
          <p:nvPr>
            <p:ph idx="1"/>
          </p:nvPr>
        </p:nvSpPr>
        <p:spPr/>
        <p:txBody>
          <a:bodyPr>
            <a:normAutofit/>
          </a:bodyPr>
          <a:lstStyle/>
          <a:p>
            <a:r>
              <a:rPr lang="uk-UA" sz="2400" dirty="0"/>
              <a:t>Галузевий аспект міжнародного середовища можна представити відомою формулою </a:t>
            </a:r>
            <a:r>
              <a:rPr lang="uk-UA" sz="2400" b="1" dirty="0"/>
              <a:t>PEST (політика, економіка, культура, технологія). </a:t>
            </a:r>
            <a:r>
              <a:rPr lang="uk-UA" sz="2400" dirty="0"/>
              <a:t>У процесі розробки стратегії виходу на китайський ринок видавцеві книг про Гаррі Поттера довелося зіткнутися з унікальними культурними, правовими і політичними умовами, характерними саме для Китаю. </a:t>
            </a:r>
            <a:endParaRPr lang="ru-RU" sz="2400" dirty="0"/>
          </a:p>
          <a:p>
            <a:endParaRPr lang="ru-RU" sz="2400" dirty="0"/>
          </a:p>
        </p:txBody>
      </p:sp>
    </p:spTree>
    <p:extLst>
      <p:ext uri="{BB962C8B-B14F-4D97-AF65-F5344CB8AC3E}">
        <p14:creationId xmlns:p14="http://schemas.microsoft.com/office/powerpoint/2010/main" val="1264434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3B3C79-A03B-493C-9286-D04E8979031D}"/>
              </a:ext>
            </a:extLst>
          </p:cNvPr>
          <p:cNvSpPr>
            <a:spLocks noGrp="1"/>
          </p:cNvSpPr>
          <p:nvPr>
            <p:ph type="title"/>
          </p:nvPr>
        </p:nvSpPr>
        <p:spPr/>
        <p:txBody>
          <a:bodyPr/>
          <a:lstStyle/>
          <a:p>
            <a:r>
              <a:rPr lang="ru-RU" dirty="0"/>
              <a:t> </a:t>
            </a:r>
            <a:br>
              <a:rPr lang="ru-RU" dirty="0"/>
            </a:br>
            <a:r>
              <a:rPr lang="ru-RU" b="1" dirty="0"/>
              <a:t>2. </a:t>
            </a:r>
            <a:r>
              <a:rPr lang="uk-UA" b="1" dirty="0"/>
              <a:t>Політико-правове, економічне, соціокультурне та технологічне середовище бізнесу.</a:t>
            </a:r>
            <a:br>
              <a:rPr lang="ru-RU" dirty="0"/>
            </a:br>
            <a:endParaRPr lang="ru-RU" dirty="0"/>
          </a:p>
        </p:txBody>
      </p:sp>
      <p:sp>
        <p:nvSpPr>
          <p:cNvPr id="3" name="Объект 2">
            <a:extLst>
              <a:ext uri="{FF2B5EF4-FFF2-40B4-BE49-F238E27FC236}">
                <a16:creationId xmlns:a16="http://schemas.microsoft.com/office/drawing/2014/main" id="{AE4757B3-E6DA-4CF9-BDFF-D5DA96A9969D}"/>
              </a:ext>
            </a:extLst>
          </p:cNvPr>
          <p:cNvSpPr>
            <a:spLocks noGrp="1"/>
          </p:cNvSpPr>
          <p:nvPr>
            <p:ph idx="1"/>
          </p:nvPr>
        </p:nvSpPr>
        <p:spPr/>
        <p:txBody>
          <a:bodyPr>
            <a:normAutofit fontScale="85000" lnSpcReduction="10000"/>
          </a:bodyPr>
          <a:lstStyle/>
          <a:p>
            <a:r>
              <a:rPr lang="ru-RU" b="1" i="1" dirty="0" err="1"/>
              <a:t>Правове</a:t>
            </a:r>
            <a:r>
              <a:rPr lang="ru-RU" b="1" i="1" dirty="0"/>
              <a:t> </a:t>
            </a:r>
            <a:r>
              <a:rPr lang="ru-RU" b="1" i="1" dirty="0" err="1"/>
              <a:t>середовище</a:t>
            </a:r>
            <a:r>
              <a:rPr lang="en-US" dirty="0"/>
              <a:t> </a:t>
            </a:r>
            <a:r>
              <a:rPr lang="ru-RU" dirty="0"/>
              <a:t>- </a:t>
            </a:r>
            <a:r>
              <a:rPr lang="ru-RU" dirty="0" err="1"/>
              <a:t>закони</a:t>
            </a:r>
            <a:r>
              <a:rPr lang="ru-RU" dirty="0"/>
              <a:t>, </a:t>
            </a:r>
            <a:r>
              <a:rPr lang="ru-RU" dirty="0" err="1"/>
              <a:t>державне</a:t>
            </a:r>
            <a:r>
              <a:rPr lang="ru-RU" dirty="0"/>
              <a:t> і </a:t>
            </a:r>
            <a:r>
              <a:rPr lang="ru-RU" dirty="0" err="1"/>
              <a:t>суспільне</a:t>
            </a:r>
            <a:r>
              <a:rPr lang="ru-RU" dirty="0"/>
              <a:t> </a:t>
            </a:r>
            <a:r>
              <a:rPr lang="ru-RU" dirty="0" err="1"/>
              <a:t>регулювання</a:t>
            </a:r>
            <a:r>
              <a:rPr lang="ru-RU" dirty="0"/>
              <a:t>. </a:t>
            </a:r>
            <a:r>
              <a:rPr lang="ru-RU" dirty="0" err="1"/>
              <a:t>Організації</a:t>
            </a:r>
            <a:r>
              <a:rPr lang="ru-RU" dirty="0"/>
              <a:t>, </a:t>
            </a:r>
            <a:r>
              <a:rPr lang="ru-RU" dirty="0" err="1"/>
              <a:t>які</a:t>
            </a:r>
            <a:r>
              <a:rPr lang="ru-RU" dirty="0"/>
              <a:t> </a:t>
            </a:r>
            <a:r>
              <a:rPr lang="ru-RU" dirty="0" err="1"/>
              <a:t>займаються</a:t>
            </a:r>
            <a:r>
              <a:rPr lang="ru-RU" dirty="0"/>
              <a:t> </a:t>
            </a:r>
            <a:r>
              <a:rPr lang="ru-RU" dirty="0" err="1"/>
              <a:t>бізнесом</a:t>
            </a:r>
            <a:r>
              <a:rPr lang="ru-RU" dirty="0"/>
              <a:t> на </a:t>
            </a:r>
            <a:r>
              <a:rPr lang="ru-RU" dirty="0" err="1"/>
              <a:t>міжнародних</a:t>
            </a:r>
            <a:r>
              <a:rPr lang="ru-RU" dirty="0"/>
              <a:t> ринках, </a:t>
            </a:r>
            <a:r>
              <a:rPr lang="ru-RU" dirty="0" err="1"/>
              <a:t>змушені</a:t>
            </a:r>
            <a:r>
              <a:rPr lang="ru-RU" dirty="0"/>
              <a:t> </a:t>
            </a:r>
            <a:r>
              <a:rPr lang="ru-RU" dirty="0" err="1"/>
              <a:t>рахуватися</a:t>
            </a:r>
            <a:r>
              <a:rPr lang="ru-RU" dirty="0"/>
              <a:t> з </a:t>
            </a:r>
            <a:r>
              <a:rPr lang="ru-RU" dirty="0" err="1"/>
              <a:t>безліччю</a:t>
            </a:r>
            <a:r>
              <a:rPr lang="ru-RU" dirty="0"/>
              <a:t> </a:t>
            </a:r>
            <a:r>
              <a:rPr lang="ru-RU" dirty="0" err="1"/>
              <a:t>локальних</a:t>
            </a:r>
            <a:r>
              <a:rPr lang="ru-RU" dirty="0"/>
              <a:t> </a:t>
            </a:r>
            <a:r>
              <a:rPr lang="ru-RU" dirty="0" err="1"/>
              <a:t>нормативів</a:t>
            </a:r>
            <a:r>
              <a:rPr lang="ru-RU" dirty="0"/>
              <a:t>, </a:t>
            </a:r>
            <a:r>
              <a:rPr lang="ru-RU" dirty="0" err="1"/>
              <a:t>що</a:t>
            </a:r>
            <a:r>
              <a:rPr lang="ru-RU" dirty="0"/>
              <a:t> належать до </a:t>
            </a:r>
            <a:r>
              <a:rPr lang="ru-RU" dirty="0" err="1"/>
              <a:t>питань</a:t>
            </a:r>
            <a:r>
              <a:rPr lang="ru-RU" dirty="0"/>
              <a:t> </a:t>
            </a:r>
            <a:r>
              <a:rPr lang="ru-RU" dirty="0" err="1"/>
              <a:t>оподаткування</a:t>
            </a:r>
            <a:r>
              <a:rPr lang="ru-RU" dirty="0"/>
              <a:t>, </a:t>
            </a:r>
            <a:r>
              <a:rPr lang="ru-RU" dirty="0" err="1"/>
              <a:t>ціноутворення</a:t>
            </a:r>
            <a:r>
              <a:rPr lang="ru-RU" dirty="0"/>
              <a:t>, </a:t>
            </a:r>
            <a:r>
              <a:rPr lang="ru-RU" dirty="0" err="1"/>
              <a:t>експортно-імпортних</a:t>
            </a:r>
            <a:r>
              <a:rPr lang="ru-RU" dirty="0"/>
              <a:t> </a:t>
            </a:r>
            <a:r>
              <a:rPr lang="ru-RU" dirty="0" err="1"/>
              <a:t>операцій</a:t>
            </a:r>
            <a:r>
              <a:rPr lang="ru-RU" dirty="0"/>
              <a:t>, </a:t>
            </a:r>
            <a:r>
              <a:rPr lang="ru-RU" dirty="0" err="1"/>
              <a:t>звітності</a:t>
            </a:r>
            <a:r>
              <a:rPr lang="ru-RU" dirty="0"/>
              <a:t> перед </a:t>
            </a:r>
            <a:r>
              <a:rPr lang="ru-RU" dirty="0" err="1"/>
              <a:t>державними</a:t>
            </a:r>
            <a:r>
              <a:rPr lang="ru-RU" dirty="0"/>
              <a:t> органами, </a:t>
            </a:r>
            <a:r>
              <a:rPr lang="ru-RU" dirty="0" err="1"/>
              <a:t>реклами</a:t>
            </a:r>
            <a:r>
              <a:rPr lang="ru-RU" dirty="0"/>
              <a:t>, </a:t>
            </a:r>
            <a:r>
              <a:rPr lang="ru-RU" dirty="0" err="1"/>
              <a:t>просування</a:t>
            </a:r>
            <a:r>
              <a:rPr lang="ru-RU" dirty="0"/>
              <a:t> товару і т. </a:t>
            </a:r>
            <a:r>
              <a:rPr lang="ru-RU" dirty="0" err="1"/>
              <a:t>ін</a:t>
            </a:r>
            <a:r>
              <a:rPr lang="ru-RU" dirty="0"/>
              <a:t>.</a:t>
            </a:r>
          </a:p>
          <a:p>
            <a:r>
              <a:rPr lang="ru-RU" b="1" i="1" dirty="0" err="1"/>
              <a:t>Політичне</a:t>
            </a:r>
            <a:r>
              <a:rPr lang="ru-RU" b="1" i="1" dirty="0"/>
              <a:t> </a:t>
            </a:r>
            <a:r>
              <a:rPr lang="ru-RU" b="1" i="1" dirty="0" err="1"/>
              <a:t>середовище</a:t>
            </a:r>
            <a:r>
              <a:rPr lang="ru-RU" b="1" i="1" dirty="0"/>
              <a:t>.</a:t>
            </a:r>
            <a:r>
              <a:rPr lang="en-US" dirty="0"/>
              <a:t> </a:t>
            </a:r>
            <a:r>
              <a:rPr lang="ru-RU" dirty="0" err="1"/>
              <a:t>Міжнародний</a:t>
            </a:r>
            <a:r>
              <a:rPr lang="ru-RU" dirty="0"/>
              <a:t> </a:t>
            </a:r>
            <a:r>
              <a:rPr lang="ru-RU" dirty="0" err="1"/>
              <a:t>ринок</a:t>
            </a:r>
            <a:r>
              <a:rPr lang="ru-RU" dirty="0"/>
              <a:t> </a:t>
            </a:r>
            <a:r>
              <a:rPr lang="ru-RU" dirty="0" err="1"/>
              <a:t>перебуває</a:t>
            </a:r>
            <a:r>
              <a:rPr lang="ru-RU" dirty="0"/>
              <a:t> </a:t>
            </a:r>
            <a:r>
              <a:rPr lang="ru-RU" dirty="0" err="1"/>
              <a:t>під</a:t>
            </a:r>
            <a:r>
              <a:rPr lang="ru-RU" dirty="0"/>
              <a:t> </a:t>
            </a:r>
            <a:r>
              <a:rPr lang="ru-RU" dirty="0" err="1"/>
              <a:t>впливом</a:t>
            </a:r>
            <a:r>
              <a:rPr lang="ru-RU" dirty="0"/>
              <a:t> </a:t>
            </a:r>
            <a:r>
              <a:rPr lang="ru-RU" dirty="0" err="1"/>
              <a:t>внутрішньої</a:t>
            </a:r>
            <a:r>
              <a:rPr lang="ru-RU" dirty="0"/>
              <a:t> і </a:t>
            </a:r>
            <a:r>
              <a:rPr lang="ru-RU" dirty="0" err="1"/>
              <a:t>зовнішньої</a:t>
            </a:r>
            <a:r>
              <a:rPr lang="ru-RU" dirty="0"/>
              <a:t> </a:t>
            </a:r>
            <a:r>
              <a:rPr lang="ru-RU" dirty="0" err="1"/>
              <a:t>політики</a:t>
            </a:r>
            <a:r>
              <a:rPr lang="ru-RU" dirty="0"/>
              <a:t> держав-</a:t>
            </a:r>
            <a:r>
              <a:rPr lang="ru-RU" dirty="0" err="1"/>
              <a:t>учасниць</a:t>
            </a:r>
            <a:r>
              <a:rPr lang="ru-RU" dirty="0"/>
              <a:t>. </a:t>
            </a:r>
            <a:r>
              <a:rPr lang="ru-RU" dirty="0" err="1"/>
              <a:t>Політична</a:t>
            </a:r>
            <a:r>
              <a:rPr lang="ru-RU" dirty="0"/>
              <a:t> і </a:t>
            </a:r>
            <a:r>
              <a:rPr lang="ru-RU" dirty="0" err="1"/>
              <a:t>соціальна</a:t>
            </a:r>
            <a:r>
              <a:rPr lang="ru-RU" dirty="0"/>
              <a:t> </a:t>
            </a:r>
            <a:r>
              <a:rPr lang="ru-RU" dirty="0" err="1"/>
              <a:t>напруженість</a:t>
            </a:r>
            <a:r>
              <a:rPr lang="ru-RU" dirty="0"/>
              <a:t> у </a:t>
            </a:r>
            <a:r>
              <a:rPr lang="ru-RU" dirty="0" err="1"/>
              <a:t>взаєминах</a:t>
            </a:r>
            <a:r>
              <a:rPr lang="ru-RU" dirty="0"/>
              <a:t> </a:t>
            </a:r>
            <a:r>
              <a:rPr lang="ru-RU" dirty="0" err="1"/>
              <a:t>можуть</a:t>
            </a:r>
            <a:r>
              <a:rPr lang="ru-RU" dirty="0"/>
              <a:t> </a:t>
            </a:r>
            <a:r>
              <a:rPr lang="ru-RU" dirty="0" err="1"/>
              <a:t>ускладнювати</a:t>
            </a:r>
            <a:r>
              <a:rPr lang="ru-RU" dirty="0"/>
              <a:t> </a:t>
            </a:r>
            <a:r>
              <a:rPr lang="ru-RU" dirty="0" err="1"/>
              <a:t>процеси</a:t>
            </a:r>
            <a:r>
              <a:rPr lang="ru-RU" dirty="0"/>
              <a:t> </a:t>
            </a:r>
            <a:r>
              <a:rPr lang="ru-RU" dirty="0" err="1"/>
              <a:t>закупівлі</a:t>
            </a:r>
            <a:r>
              <a:rPr lang="ru-RU" dirty="0"/>
              <a:t>, </a:t>
            </a:r>
            <a:r>
              <a:rPr lang="ru-RU" dirty="0" err="1"/>
              <a:t>виробництва</a:t>
            </a:r>
            <a:r>
              <a:rPr lang="ru-RU" dirty="0"/>
              <a:t>, доставки, </a:t>
            </a:r>
            <a:r>
              <a:rPr lang="ru-RU" dirty="0" err="1"/>
              <a:t>дистрибуції</a:t>
            </a:r>
            <a:r>
              <a:rPr lang="ru-RU" dirty="0"/>
              <a:t>, </a:t>
            </a:r>
            <a:r>
              <a:rPr lang="ru-RU" dirty="0" err="1"/>
              <a:t>просування</a:t>
            </a:r>
            <a:r>
              <a:rPr lang="ru-RU" dirty="0"/>
              <a:t> і </a:t>
            </a:r>
            <a:r>
              <a:rPr lang="ru-RU" dirty="0" err="1"/>
              <a:t>збуту</a:t>
            </a:r>
            <a:r>
              <a:rPr lang="ru-RU" dirty="0"/>
              <a:t> </a:t>
            </a:r>
            <a:r>
              <a:rPr lang="ru-RU" dirty="0" err="1"/>
              <a:t>або</a:t>
            </a:r>
            <a:r>
              <a:rPr lang="ru-RU" dirty="0"/>
              <a:t> </a:t>
            </a:r>
            <a:r>
              <a:rPr lang="ru-RU" dirty="0" err="1"/>
              <a:t>взагалі</a:t>
            </a:r>
            <a:r>
              <a:rPr lang="ru-RU" dirty="0"/>
              <a:t> </a:t>
            </a:r>
            <a:r>
              <a:rPr lang="ru-RU" dirty="0" err="1"/>
              <a:t>унеможливити</a:t>
            </a:r>
            <a:r>
              <a:rPr lang="ru-RU" dirty="0"/>
              <a:t> </a:t>
            </a:r>
            <a:r>
              <a:rPr lang="ru-RU" dirty="0" err="1"/>
              <a:t>їх</a:t>
            </a:r>
            <a:r>
              <a:rPr lang="ru-RU" dirty="0"/>
              <a:t>. Часто </a:t>
            </a:r>
            <a:r>
              <a:rPr lang="ru-RU" dirty="0" err="1"/>
              <a:t>економічні</a:t>
            </a:r>
            <a:r>
              <a:rPr lang="ru-RU" dirty="0"/>
              <a:t> </a:t>
            </a:r>
            <a:r>
              <a:rPr lang="ru-RU" dirty="0" err="1"/>
              <a:t>санкції</a:t>
            </a:r>
            <a:r>
              <a:rPr lang="ru-RU" dirty="0"/>
              <a:t> </a:t>
            </a:r>
            <a:r>
              <a:rPr lang="ru-RU" dirty="0" err="1"/>
              <a:t>застосовуються</a:t>
            </a:r>
            <a:r>
              <a:rPr lang="ru-RU" dirty="0"/>
              <a:t> як </a:t>
            </a:r>
            <a:r>
              <a:rPr lang="ru-RU" dirty="0" err="1"/>
              <a:t>політичні</a:t>
            </a:r>
            <a:r>
              <a:rPr lang="ru-RU" dirty="0"/>
              <a:t> </a:t>
            </a:r>
            <a:r>
              <a:rPr lang="ru-RU" dirty="0" err="1"/>
              <a:t>важелі</a:t>
            </a:r>
            <a:r>
              <a:rPr lang="ru-RU" dirty="0"/>
              <a:t> </a:t>
            </a:r>
            <a:r>
              <a:rPr lang="ru-RU" dirty="0" err="1"/>
              <a:t>тиску</a:t>
            </a:r>
            <a:r>
              <a:rPr lang="ru-RU" dirty="0"/>
              <a:t> на </a:t>
            </a:r>
            <a:r>
              <a:rPr lang="ru-RU" dirty="0" err="1"/>
              <a:t>ті</a:t>
            </a:r>
            <a:r>
              <a:rPr lang="ru-RU" dirty="0"/>
              <a:t> </a:t>
            </a:r>
            <a:r>
              <a:rPr lang="ru-RU" dirty="0" err="1"/>
              <a:t>або</a:t>
            </a:r>
            <a:r>
              <a:rPr lang="ru-RU" dirty="0"/>
              <a:t> </a:t>
            </a:r>
            <a:r>
              <a:rPr lang="ru-RU" dirty="0" err="1"/>
              <a:t>інші</a:t>
            </a:r>
            <a:r>
              <a:rPr lang="ru-RU" dirty="0"/>
              <a:t> </a:t>
            </a:r>
            <a:r>
              <a:rPr lang="ru-RU" dirty="0" err="1"/>
              <a:t>держави</a:t>
            </a:r>
            <a:r>
              <a:rPr lang="ru-RU" dirty="0"/>
              <a:t>. </a:t>
            </a:r>
            <a:r>
              <a:rPr lang="ru-RU" dirty="0" err="1"/>
              <a:t>Стабільність</a:t>
            </a:r>
            <a:r>
              <a:rPr lang="ru-RU" dirty="0"/>
              <a:t> </a:t>
            </a:r>
            <a:r>
              <a:rPr lang="ru-RU" dirty="0" err="1"/>
              <a:t>політичної</a:t>
            </a:r>
            <a:r>
              <a:rPr lang="ru-RU" dirty="0"/>
              <a:t> </a:t>
            </a:r>
            <a:r>
              <a:rPr lang="ru-RU" dirty="0" err="1"/>
              <a:t>ситуації</a:t>
            </a:r>
            <a:r>
              <a:rPr lang="ru-RU" dirty="0"/>
              <a:t> </a:t>
            </a:r>
            <a:r>
              <a:rPr lang="ru-RU" dirty="0" err="1"/>
              <a:t>частково</a:t>
            </a:r>
            <a:r>
              <a:rPr lang="ru-RU" dirty="0"/>
              <a:t> </a:t>
            </a:r>
            <a:r>
              <a:rPr lang="ru-RU" dirty="0" err="1"/>
              <a:t>гарантує</a:t>
            </a:r>
            <a:r>
              <a:rPr lang="ru-RU" dirty="0"/>
              <a:t> </a:t>
            </a:r>
            <a:r>
              <a:rPr lang="ru-RU" dirty="0" err="1"/>
              <a:t>економічну</a:t>
            </a:r>
            <a:r>
              <a:rPr lang="ru-RU" dirty="0"/>
              <a:t> і </a:t>
            </a:r>
            <a:r>
              <a:rPr lang="ru-RU" dirty="0" err="1"/>
              <a:t>фінансову</a:t>
            </a:r>
            <a:r>
              <a:rPr lang="ru-RU" dirty="0"/>
              <a:t> </a:t>
            </a:r>
            <a:r>
              <a:rPr lang="ru-RU" dirty="0" err="1"/>
              <a:t>стабільність</a:t>
            </a:r>
            <a:r>
              <a:rPr lang="ru-RU" dirty="0"/>
              <a:t>.</a:t>
            </a:r>
          </a:p>
          <a:p>
            <a:r>
              <a:rPr lang="uk-UA" dirty="0"/>
              <a:t>З урахуванням історичного досвіду існує </a:t>
            </a:r>
            <a:r>
              <a:rPr lang="uk-UA" b="1" dirty="0"/>
              <a:t>чотири національні правові системи</a:t>
            </a:r>
            <a:r>
              <a:rPr lang="uk-UA" dirty="0"/>
              <a:t>: публічне, приватне (цивільне), теократичне (засноване на релігійних заповідях) і соціалістичне право.</a:t>
            </a:r>
            <a:endParaRPr lang="ru-RU" dirty="0"/>
          </a:p>
          <a:p>
            <a:endParaRPr lang="ru-RU" dirty="0"/>
          </a:p>
          <a:p>
            <a:endParaRPr lang="ru-RU" dirty="0"/>
          </a:p>
        </p:txBody>
      </p:sp>
    </p:spTree>
    <p:extLst>
      <p:ext uri="{BB962C8B-B14F-4D97-AF65-F5344CB8AC3E}">
        <p14:creationId xmlns:p14="http://schemas.microsoft.com/office/powerpoint/2010/main" val="1835222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7E4DB3-A277-4595-87DA-77C47FC6B24D}"/>
              </a:ext>
            </a:extLst>
          </p:cNvPr>
          <p:cNvSpPr>
            <a:spLocks noGrp="1"/>
          </p:cNvSpPr>
          <p:nvPr>
            <p:ph type="title"/>
          </p:nvPr>
        </p:nvSpPr>
        <p:spPr/>
        <p:txBody>
          <a:bodyPr/>
          <a:lstStyle/>
          <a:p>
            <a:r>
              <a:rPr lang="uk-UA" dirty="0"/>
              <a:t>Основними даними для політичного аналізу зовнішнього середовища є:</a:t>
            </a:r>
            <a:br>
              <a:rPr lang="ru-RU" dirty="0"/>
            </a:br>
            <a:endParaRPr lang="ru-RU" dirty="0"/>
          </a:p>
        </p:txBody>
      </p:sp>
      <p:sp>
        <p:nvSpPr>
          <p:cNvPr id="3" name="Объект 2">
            <a:extLst>
              <a:ext uri="{FF2B5EF4-FFF2-40B4-BE49-F238E27FC236}">
                <a16:creationId xmlns:a16="http://schemas.microsoft.com/office/drawing/2014/main" id="{FDCB4C01-DD6B-4684-8FEE-FD850620DB56}"/>
              </a:ext>
            </a:extLst>
          </p:cNvPr>
          <p:cNvSpPr>
            <a:spLocks noGrp="1"/>
          </p:cNvSpPr>
          <p:nvPr>
            <p:ph idx="1"/>
          </p:nvPr>
        </p:nvSpPr>
        <p:spPr/>
        <p:txBody>
          <a:bodyPr/>
          <a:lstStyle/>
          <a:p>
            <a:r>
              <a:rPr lang="uk-UA" dirty="0"/>
              <a:t>1. Політичний режим в країні перебування і його відносини з країною базування.</a:t>
            </a:r>
            <a:endParaRPr lang="ru-RU" dirty="0"/>
          </a:p>
          <a:p>
            <a:r>
              <a:rPr lang="uk-UA" dirty="0"/>
              <a:t>2. Міждержавні угоди між країною перебування і країною базування.</a:t>
            </a:r>
            <a:endParaRPr lang="ru-RU" dirty="0"/>
          </a:p>
          <a:p>
            <a:r>
              <a:rPr lang="uk-UA" dirty="0"/>
              <a:t>3. Участь країни в політичних блоках і міжнародних економічних союзах.</a:t>
            </a:r>
            <a:endParaRPr lang="ru-RU" dirty="0"/>
          </a:p>
          <a:p>
            <a:r>
              <a:rPr lang="uk-UA" dirty="0"/>
              <a:t>4. Політичні партії, лідери і найвпливовіші громадські організації в країні.</a:t>
            </a:r>
            <a:endParaRPr lang="ru-RU" dirty="0"/>
          </a:p>
          <a:p>
            <a:r>
              <a:rPr lang="uk-UA" dirty="0"/>
              <a:t>5. Роль і вплив регіональної влади.</a:t>
            </a:r>
            <a:endParaRPr lang="ru-RU" dirty="0"/>
          </a:p>
          <a:p>
            <a:r>
              <a:rPr lang="uk-UA" dirty="0"/>
              <a:t>6. Загальна політична ситуація в країні і </a:t>
            </a:r>
            <a:r>
              <a:rPr lang="uk-UA" dirty="0" err="1"/>
              <a:t>т.д</a:t>
            </a:r>
            <a:r>
              <a:rPr lang="uk-UA" dirty="0"/>
              <a:t>.</a:t>
            </a:r>
            <a:endParaRPr lang="ru-RU" dirty="0"/>
          </a:p>
          <a:p>
            <a:endParaRPr lang="ru-RU" dirty="0"/>
          </a:p>
        </p:txBody>
      </p:sp>
    </p:spTree>
    <p:extLst>
      <p:ext uri="{BB962C8B-B14F-4D97-AF65-F5344CB8AC3E}">
        <p14:creationId xmlns:p14="http://schemas.microsoft.com/office/powerpoint/2010/main" val="865326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6A9E9-0862-4E43-8358-4CA9BB39AC52}"/>
              </a:ext>
            </a:extLst>
          </p:cNvPr>
          <p:cNvSpPr>
            <a:spLocks noGrp="1"/>
          </p:cNvSpPr>
          <p:nvPr>
            <p:ph type="title"/>
          </p:nvPr>
        </p:nvSpPr>
        <p:spPr/>
        <p:txBody>
          <a:bodyPr/>
          <a:lstStyle/>
          <a:p>
            <a:r>
              <a:rPr lang="uk-UA" b="1" i="1" dirty="0"/>
              <a:t>Економічне середовище</a:t>
            </a:r>
            <a:endParaRPr lang="ru-RU" dirty="0"/>
          </a:p>
        </p:txBody>
      </p:sp>
      <p:sp>
        <p:nvSpPr>
          <p:cNvPr id="3" name="Объект 2">
            <a:extLst>
              <a:ext uri="{FF2B5EF4-FFF2-40B4-BE49-F238E27FC236}">
                <a16:creationId xmlns:a16="http://schemas.microsoft.com/office/drawing/2014/main" id="{D805D0A9-7BD7-4F60-872E-85361BA16C5A}"/>
              </a:ext>
            </a:extLst>
          </p:cNvPr>
          <p:cNvSpPr>
            <a:spLocks noGrp="1"/>
          </p:cNvSpPr>
          <p:nvPr>
            <p:ph idx="1"/>
          </p:nvPr>
        </p:nvSpPr>
        <p:spPr/>
        <p:txBody>
          <a:bodyPr>
            <a:normAutofit fontScale="92500" lnSpcReduction="10000"/>
          </a:bodyPr>
          <a:lstStyle/>
          <a:p>
            <a:r>
              <a:rPr lang="uk-UA" dirty="0"/>
              <a:t>Фірми, які працюють в міжнародному середовищі, повинні аналізувати економічні умови і спостерігати за економікою тих країн, в яких вони ведуть бізнес.</a:t>
            </a:r>
          </a:p>
          <a:p>
            <a:r>
              <a:rPr lang="uk-UA" b="1" dirty="0"/>
              <a:t>Ключовими характеристиками національних економік як елемента середовища міжнародного бізнесу </a:t>
            </a:r>
            <a:r>
              <a:rPr lang="uk-UA" dirty="0"/>
              <a:t>є: стабільність і рівень розвитку; рівень інфляції; стабільність національної валюти.</a:t>
            </a:r>
            <a:endParaRPr lang="ru-RU" dirty="0"/>
          </a:p>
          <a:p>
            <a:r>
              <a:rPr lang="uk-UA" dirty="0"/>
              <a:t>Для порівняння економічного середовища різних країн використовуються різні інструменти. Найбільш поширеними є: індекс конкурентоспроможності Всесвітнього економічного форуму; індикатор структурних реформ </a:t>
            </a:r>
            <a:r>
              <a:rPr lang="uk-UA" dirty="0" err="1"/>
              <a:t>ЄБРіР</a:t>
            </a:r>
            <a:r>
              <a:rPr lang="uk-UA" dirty="0"/>
              <a:t>; індекс лібералізації де Мело-</a:t>
            </a:r>
            <a:r>
              <a:rPr lang="uk-UA" dirty="0" err="1"/>
              <a:t>Денізера</a:t>
            </a:r>
            <a:r>
              <a:rPr lang="uk-UA" dirty="0"/>
              <a:t>-</a:t>
            </a:r>
            <a:r>
              <a:rPr lang="uk-UA" dirty="0" err="1"/>
              <a:t>Гельбах</a:t>
            </a:r>
            <a:r>
              <a:rPr lang="uk-UA" dirty="0"/>
              <a:t>; індекс інституційної якості.</a:t>
            </a:r>
            <a:endParaRPr lang="ru-RU" dirty="0"/>
          </a:p>
          <a:p>
            <a:r>
              <a:rPr lang="uk-UA" dirty="0"/>
              <a:t>с. </a:t>
            </a:r>
            <a:endParaRPr lang="ru-RU" dirty="0"/>
          </a:p>
        </p:txBody>
      </p:sp>
    </p:spTree>
    <p:extLst>
      <p:ext uri="{BB962C8B-B14F-4D97-AF65-F5344CB8AC3E}">
        <p14:creationId xmlns:p14="http://schemas.microsoft.com/office/powerpoint/2010/main" val="2964492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CBC6B9-3EE7-4848-9C20-9510BFE55FE7}"/>
              </a:ext>
            </a:extLst>
          </p:cNvPr>
          <p:cNvSpPr>
            <a:spLocks noGrp="1"/>
          </p:cNvSpPr>
          <p:nvPr>
            <p:ph type="title"/>
          </p:nvPr>
        </p:nvSpPr>
        <p:spPr/>
        <p:txBody>
          <a:bodyPr/>
          <a:lstStyle/>
          <a:p>
            <a:r>
              <a:rPr lang="uk-UA" b="1" i="1" dirty="0"/>
              <a:t>Технологічне середовище</a:t>
            </a:r>
            <a:endParaRPr lang="ru-RU" dirty="0"/>
          </a:p>
        </p:txBody>
      </p:sp>
      <p:sp>
        <p:nvSpPr>
          <p:cNvPr id="3" name="Объект 2">
            <a:extLst>
              <a:ext uri="{FF2B5EF4-FFF2-40B4-BE49-F238E27FC236}">
                <a16:creationId xmlns:a16="http://schemas.microsoft.com/office/drawing/2014/main" id="{17ACA69A-11EA-423B-96F3-AA235289BB20}"/>
              </a:ext>
            </a:extLst>
          </p:cNvPr>
          <p:cNvSpPr>
            <a:spLocks noGrp="1"/>
          </p:cNvSpPr>
          <p:nvPr>
            <p:ph idx="1"/>
          </p:nvPr>
        </p:nvSpPr>
        <p:spPr/>
        <p:txBody>
          <a:bodyPr>
            <a:normAutofit/>
          </a:bodyPr>
          <a:lstStyle/>
          <a:p>
            <a:r>
              <a:rPr lang="uk-UA" sz="2000" b="1" i="1" dirty="0"/>
              <a:t>Технологічне середовище</a:t>
            </a:r>
            <a:r>
              <a:rPr lang="uk-UA" sz="2000" dirty="0"/>
              <a:t> являє собою сукупність технологічних процесів, які застосовуються в приймаючих країнах конкурентами та партнерами по бізнесу для виробництва товарів або надання послуг.</a:t>
            </a:r>
            <a:endParaRPr lang="ru-RU" sz="2000" dirty="0"/>
          </a:p>
          <a:p>
            <a:r>
              <a:rPr lang="uk-UA" sz="2000" dirty="0"/>
              <a:t>Технологічне середовище є найбільш динамічним елементом міжнародного середовища, тому в сучасних умовах темпи науково-технічного прогресу різко прискорилися. Технологічний рівень країни, з одного боку, визначає рівень її економічного розвитку, а з іншого, - є важливим мотивом вступу в цю країну транснаціональних корпорацій.</a:t>
            </a:r>
            <a:endParaRPr lang="ru-RU" sz="2000" dirty="0"/>
          </a:p>
          <a:p>
            <a:endParaRPr lang="ru-RU" sz="2000" dirty="0"/>
          </a:p>
        </p:txBody>
      </p:sp>
    </p:spTree>
    <p:extLst>
      <p:ext uri="{BB962C8B-B14F-4D97-AF65-F5344CB8AC3E}">
        <p14:creationId xmlns:p14="http://schemas.microsoft.com/office/powerpoint/2010/main" val="42487528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вет директоров">
  <a:themeElements>
    <a:clrScheme name="Совет директоров">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Совет директоров">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вет директоров">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TotalTime>
  <Words>650</Words>
  <Application>Microsoft Office PowerPoint</Application>
  <PresentationFormat>Широкоэкранный</PresentationFormat>
  <Paragraphs>51</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Century Gothic</vt:lpstr>
      <vt:lpstr>Times New Roman</vt:lpstr>
      <vt:lpstr>Wingdings</vt:lpstr>
      <vt:lpstr>Wingdings 3</vt:lpstr>
      <vt:lpstr>Совет директоров</vt:lpstr>
      <vt:lpstr>Тема 2. Міжнародне середовище бізнесу </vt:lpstr>
      <vt:lpstr>1. Сутність та види середовищ міжнародного бізнесу. </vt:lpstr>
      <vt:lpstr>Взаємодія компанії з бізнес-середовищем</vt:lpstr>
      <vt:lpstr>Географічна складність середовища </vt:lpstr>
      <vt:lpstr>Галузевий аспект міжнародного середовища </vt:lpstr>
      <vt:lpstr>  2. Політико-правове, економічне, соціокультурне та технологічне середовище бізнесу. </vt:lpstr>
      <vt:lpstr>Основними даними для політичного аналізу зовнішнього середовища є: </vt:lpstr>
      <vt:lpstr>Економічне середовище</vt:lpstr>
      <vt:lpstr>Технологічне середовище</vt:lpstr>
      <vt:lpstr>Соціально-культурне середовище.</vt:lpstr>
      <vt:lpstr>3. Інструменти аналізу міжнародного середовища.</vt:lpstr>
      <vt:lpstr>Аналіз зовнішнього середовища</vt:lpstr>
      <vt:lpstr>Компоненти PEST-аналізу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Міжнародне середовище бізнесу </dc:title>
  <dc:creator>Пользователь</dc:creator>
  <cp:lastModifiedBy>Пользователь</cp:lastModifiedBy>
  <cp:revision>1</cp:revision>
  <dcterms:created xsi:type="dcterms:W3CDTF">2020-08-31T04:13:03Z</dcterms:created>
  <dcterms:modified xsi:type="dcterms:W3CDTF">2020-08-31T04:21:40Z</dcterms:modified>
</cp:coreProperties>
</file>