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823248" cy="182880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err="1" smtClean="0"/>
              <a:t>Вступ</a:t>
            </a:r>
            <a:r>
              <a:rPr lang="ru-RU" sz="6600" i="1" dirty="0" smtClean="0"/>
              <a:t> в </a:t>
            </a:r>
            <a:r>
              <a:rPr lang="ru-RU" sz="6600" i="1" dirty="0" err="1" smtClean="0"/>
              <a:t>екологічну</a:t>
            </a:r>
            <a:r>
              <a:rPr lang="ru-RU" sz="6600" i="1" dirty="0" smtClean="0"/>
              <a:t> </a:t>
            </a:r>
            <a:r>
              <a:rPr lang="uk-UA" sz="6600" i="1" dirty="0" smtClean="0"/>
              <a:t>біотехнологію</a:t>
            </a:r>
            <a:endParaRPr lang="ru-RU" sz="6600" i="1" dirty="0"/>
          </a:p>
        </p:txBody>
      </p:sp>
      <p:pic>
        <p:nvPicPr>
          <p:cNvPr id="1026" name="Picture 2" descr="Картинки по запросу биотехн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76" y="3068960"/>
            <a:ext cx="6142817" cy="3904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140306" cy="45720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Клонування</a:t>
            </a:r>
            <a:r>
              <a:rPr lang="uk-UA" smtClean="0">
                <a:solidFill>
                  <a:srgbClr val="002060"/>
                </a:solidFill>
              </a:rPr>
              <a:t> – перспективний напрям клітинної інженерії. </a:t>
            </a:r>
          </a:p>
          <a:p>
            <a:r>
              <a:rPr lang="uk-UA" b="1" smtClean="0">
                <a:solidFill>
                  <a:srgbClr val="002060"/>
                </a:solidFill>
              </a:rPr>
              <a:t>Клон </a:t>
            </a:r>
            <a:r>
              <a:rPr lang="uk-UA" smtClean="0">
                <a:solidFill>
                  <a:srgbClr val="002060"/>
                </a:solidFill>
              </a:rPr>
              <a:t>– сукупність клітин або особин, що виникли від спільного предка нестатевим шляхом.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00336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Клонування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53806"/>
            <a:ext cx="4495506" cy="52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1524000"/>
            <a:ext cx="8735149" cy="45720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Стовбурові клітини</a:t>
            </a:r>
            <a:r>
              <a:rPr lang="uk-UA" smtClean="0">
                <a:solidFill>
                  <a:srgbClr val="002060"/>
                </a:solidFill>
              </a:rPr>
              <a:t>, також відомі як </a:t>
            </a:r>
            <a:r>
              <a:rPr lang="uk-UA" u="sng" smtClean="0">
                <a:solidFill>
                  <a:srgbClr val="002060"/>
                </a:solidFill>
              </a:rPr>
              <a:t>штамові клітини</a:t>
            </a:r>
            <a:r>
              <a:rPr lang="uk-UA" smtClean="0">
                <a:solidFill>
                  <a:srgbClr val="002060"/>
                </a:solidFill>
              </a:rPr>
              <a:t> — це первинні клітини, що зустрічаються в усіх багатоклітинних організмах. Ці клітини можуть самовідновлюватися шляхом </a:t>
            </a:r>
            <a:r>
              <a:rPr lang="uk-UA" u="sng" smtClean="0">
                <a:solidFill>
                  <a:srgbClr val="002060"/>
                </a:solidFill>
              </a:rPr>
              <a:t>поділу клітини</a:t>
            </a:r>
            <a:r>
              <a:rPr lang="uk-UA" smtClean="0">
                <a:solidFill>
                  <a:srgbClr val="002060"/>
                </a:solidFill>
              </a:rPr>
              <a:t>, 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</a:rPr>
              <a:t>               </a:t>
            </a:r>
            <a:r>
              <a:rPr lang="uk-UA" smtClean="0">
                <a:solidFill>
                  <a:srgbClr val="002060"/>
                </a:solidFill>
              </a:rPr>
              <a:t>а також можуть </a:t>
            </a:r>
            <a:r>
              <a:rPr lang="en-US" smtClean="0">
                <a:solidFill>
                  <a:srgbClr val="002060"/>
                </a:solidFill>
              </a:rPr>
              <a:t>                                         </a:t>
            </a:r>
            <a:r>
              <a:rPr lang="uk-UA" smtClean="0">
                <a:solidFill>
                  <a:srgbClr val="002060"/>
                </a:solidFill>
              </a:rPr>
              <a:t>диференціюватися в досить</a:t>
            </a:r>
            <a:r>
              <a:rPr lang="en-US" smtClean="0">
                <a:solidFill>
                  <a:srgbClr val="002060"/>
                </a:solidFill>
              </a:rPr>
              <a:t>                                      </a:t>
            </a:r>
            <a:r>
              <a:rPr lang="uk-UA" smtClean="0">
                <a:solidFill>
                  <a:srgbClr val="002060"/>
                </a:solidFill>
              </a:rPr>
              <a:t> велику кількість </a:t>
            </a:r>
            <a:r>
              <a:rPr lang="en-US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uk-UA" smtClean="0">
                <a:solidFill>
                  <a:srgbClr val="002060"/>
                </a:solidFill>
              </a:rPr>
              <a:t>спеціалізованих типів клітин.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72344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Стовбурові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uk-UA" b="1" smtClean="0">
                <a:solidFill>
                  <a:srgbClr val="FF0000"/>
                </a:solidFill>
              </a:rPr>
              <a:t>клітини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1562"/>
            <a:ext cx="3910613" cy="3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Наукова база для біотехнології: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037418"/>
              </p:ext>
            </p:extLst>
          </p:nvPr>
        </p:nvGraphicFramePr>
        <p:xfrm>
          <a:off x="323528" y="1772816"/>
          <a:ext cx="8496944" cy="49448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4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153">
                <a:tc>
                  <a:txBody>
                    <a:bodyPr/>
                    <a:lstStyle/>
                    <a:p>
                      <a:r>
                        <a:rPr kumimoji="0" lang="uk-UA" sz="2400" b="0" kern="1200" dirty="0" err="1" smtClean="0">
                          <a:latin typeface="+mj-lt"/>
                        </a:rPr>
                        <a:t>Міробіологія</a:t>
                      </a:r>
                      <a:endParaRPr kumimoji="0" lang="ru-RU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kern="1200" dirty="0" smtClean="0">
                          <a:latin typeface="+mj-lt"/>
                        </a:rPr>
                        <a:t>Бактерії та грибкові продуценти</a:t>
                      </a:r>
                      <a:endParaRPr kumimoji="0" lang="ru-RU" sz="2400" b="0" kern="1200" dirty="0" smtClean="0">
                        <a:latin typeface="+mj-lt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kern="1200" dirty="0" smtClean="0">
                          <a:latin typeface="+mj-lt"/>
                        </a:rPr>
                        <a:t>Генна інженерія</a:t>
                      </a:r>
                      <a:endParaRPr kumimoji="0" lang="ru-RU" sz="2400" b="0" kern="1200" dirty="0" smtClean="0">
                        <a:latin typeface="+mj-lt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Отримання 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рекомбінантних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ДНК та організмів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39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Імунологія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Одержання </a:t>
                      </a:r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імуноклональних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антитіл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153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Технологія ферментації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Переробка відходів і виробництво харчових продуктів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39">
                <a:tc>
                  <a:txBody>
                    <a:bodyPr/>
                    <a:lstStyle/>
                    <a:p>
                      <a:r>
                        <a:rPr lang="uk-UA" sz="2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Біоелектрохімія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Очищення природних і стічних вод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567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Біокаталіз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Отримання ферментів за допомогою нових принципів виділення,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іммобілізація та стабілізація ферментів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260648"/>
            <a:ext cx="91450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 промисловій біотехнології розрізняють типи процесів: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5976664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1. За </a:t>
            </a:r>
            <a:r>
              <a:rPr lang="uk-UA" dirty="0"/>
              <a:t>типом домінуючого </a:t>
            </a:r>
            <a:r>
              <a:rPr lang="uk-UA" dirty="0" smtClean="0"/>
              <a:t>процесу:</a:t>
            </a:r>
          </a:p>
          <a:p>
            <a:r>
              <a:rPr lang="uk-UA" dirty="0" smtClean="0"/>
              <a:t>Деструкція</a:t>
            </a:r>
          </a:p>
          <a:p>
            <a:r>
              <a:rPr lang="uk-UA" dirty="0" smtClean="0"/>
              <a:t>Біосинтез</a:t>
            </a:r>
          </a:p>
          <a:p>
            <a:r>
              <a:rPr lang="uk-UA" dirty="0" smtClean="0"/>
              <a:t>Трансформація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2. В залежності від </a:t>
            </a:r>
            <a:r>
              <a:rPr lang="uk-UA" dirty="0" smtClean="0"/>
              <a:t>масштабу:</a:t>
            </a:r>
          </a:p>
          <a:p>
            <a:r>
              <a:rPr lang="uk-UA" dirty="0" err="1" smtClean="0"/>
              <a:t>Крупномасштабні</a:t>
            </a:r>
            <a:endParaRPr lang="uk-UA" dirty="0"/>
          </a:p>
          <a:p>
            <a:r>
              <a:rPr lang="uk-UA" dirty="0" smtClean="0"/>
              <a:t>Середні</a:t>
            </a:r>
          </a:p>
          <a:p>
            <a:r>
              <a:rPr lang="uk-UA" dirty="0" smtClean="0"/>
              <a:t>Дрібні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 За типом прийомів біотехнологічних процесів:</a:t>
            </a:r>
          </a:p>
          <a:p>
            <a:r>
              <a:rPr lang="uk-UA" dirty="0" smtClean="0"/>
              <a:t>Періодичні</a:t>
            </a:r>
          </a:p>
          <a:p>
            <a:r>
              <a:rPr lang="uk-UA" dirty="0" smtClean="0"/>
              <a:t>Безперервні</a:t>
            </a:r>
          </a:p>
          <a:p>
            <a:r>
              <a:rPr lang="uk-UA" dirty="0" smtClean="0"/>
              <a:t>Поверхневі</a:t>
            </a:r>
          </a:p>
          <a:p>
            <a:r>
              <a:rPr lang="uk-UA" dirty="0" smtClean="0"/>
              <a:t>Глибинні</a:t>
            </a:r>
          </a:p>
          <a:p>
            <a:r>
              <a:rPr lang="uk-UA" dirty="0" smtClean="0"/>
              <a:t>Аеробні</a:t>
            </a:r>
          </a:p>
          <a:p>
            <a:r>
              <a:rPr lang="uk-UA" dirty="0" smtClean="0"/>
              <a:t>Анаеробні</a:t>
            </a:r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 descr="Картинки по запросу биотехн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6" y="1556792"/>
            <a:ext cx="400315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39336" cy="85270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галузі застосування промислової біотехнології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480720" cy="5184576"/>
          </a:xfrm>
          <a:prstGeom prst="rect">
            <a:avLst/>
          </a:prstGeom>
        </p:spPr>
      </p:pic>
      <p:pic>
        <p:nvPicPr>
          <p:cNvPr id="3074" name="Picture 2" descr="Картинки по запросу рибне господар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4" y="1638644"/>
            <a:ext cx="1619672" cy="1078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381" y="2716706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Рибне господарство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Картинки по запросу тваринницт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7" y="4581128"/>
            <a:ext cx="1505744" cy="941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597" y="5564537"/>
            <a:ext cx="17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Тваринництво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8" name="Picture 6" descr="Картинки по запросу легка промисловіс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1469448" cy="979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84368" y="256403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 промисловість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Картинки по запросу наукові дослідженн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587905" cy="992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84368" y="499579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 дослідження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5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902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біотехнології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083460"/>
              </p:ext>
            </p:extLst>
          </p:nvPr>
        </p:nvGraphicFramePr>
        <p:xfrm>
          <a:off x="81500" y="1196752"/>
          <a:ext cx="9036496" cy="5486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8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Відкриття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uk-UA" dirty="0" smtClean="0"/>
                        <a:t>До</a:t>
                      </a:r>
                      <a:r>
                        <a:rPr lang="uk-UA" baseline="0" dirty="0" smtClean="0"/>
                        <a:t> Пастерівська </a:t>
                      </a:r>
                      <a:r>
                        <a:rPr lang="ru-RU" baseline="0" dirty="0" smtClean="0"/>
                        <a:t> (до 1865)</a:t>
                      </a:r>
                      <a:endParaRPr lang="uk-U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Використання спиртового і </a:t>
                      </a:r>
                      <a:r>
                        <a:rPr lang="uk-UA" dirty="0" err="1" smtClean="0"/>
                        <a:t>молочно-кислого</a:t>
                      </a:r>
                      <a:r>
                        <a:rPr lang="uk-UA" dirty="0" smtClean="0"/>
                        <a:t> бродіння</a:t>
                      </a:r>
                      <a:r>
                        <a:rPr lang="uk-UA" baseline="0" dirty="0" smtClean="0"/>
                        <a:t> при отриманні пива, вина, хлібопекарських і пивних дріжджів, сиру, отримання  оцту і ферментативних продуктів.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uk-UA" dirty="0" smtClean="0"/>
                        <a:t>Пастерівська (1866-1940)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Вироблення етанолу, </a:t>
                      </a:r>
                      <a:r>
                        <a:rPr lang="uk-UA" dirty="0" err="1" smtClean="0"/>
                        <a:t>бутанолу</a:t>
                      </a:r>
                      <a:r>
                        <a:rPr lang="uk-UA" dirty="0" smtClean="0"/>
                        <a:t>,</a:t>
                      </a:r>
                      <a:r>
                        <a:rPr lang="uk-UA" baseline="0" dirty="0" smtClean="0"/>
                        <a:t> ацетону, </a:t>
                      </a:r>
                      <a:r>
                        <a:rPr lang="uk-UA" baseline="0" dirty="0" err="1" smtClean="0"/>
                        <a:t>гліцеролу</a:t>
                      </a:r>
                      <a:r>
                        <a:rPr lang="uk-UA" baseline="0" dirty="0" smtClean="0"/>
                        <a:t>, органічних кислот і вакцин, аеробна очистка  стічних вод, вироблення кормових дріжджів і вуглеводів.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uk-UA" dirty="0" smtClean="0"/>
                        <a:t>Ера антибіотиків (1941 - 1960)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Вироблення </a:t>
                      </a:r>
                      <a:r>
                        <a:rPr lang="uk-UA" dirty="0" err="1" smtClean="0"/>
                        <a:t>пінициліну</a:t>
                      </a:r>
                      <a:r>
                        <a:rPr lang="uk-UA" baseline="0" dirty="0" smtClean="0"/>
                        <a:t> та інших антибіотиків шляхом глибинної ферментації, культивування рослинних клітин і отримання противірусних вакцин, мікробіологічна трансформація стероїдів.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uk-UA" dirty="0" smtClean="0"/>
                        <a:t>Ера керованого біосинтезу </a:t>
                      </a:r>
                    </a:p>
                    <a:p>
                      <a:r>
                        <a:rPr lang="uk-UA" dirty="0" smtClean="0"/>
                        <a:t>(1961 - 1975)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Вироблення амінокислот за допомогою мікробіологічних мутантів, отримання чистих ферментів, промислове використання іммобілізованих ферментних</a:t>
                      </a:r>
                      <a:r>
                        <a:rPr lang="uk-UA" baseline="0" dirty="0" smtClean="0"/>
                        <a:t> клітин, анаеробна очистка стічних вод, природного біогазу, вироблення бактеріальних полісахаридів.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uk-UA" dirty="0" smtClean="0"/>
                        <a:t>Ера нової біотехнології (після</a:t>
                      </a:r>
                      <a:r>
                        <a:rPr lang="uk-UA" baseline="0" dirty="0" smtClean="0"/>
                        <a:t> 1975</a:t>
                      </a:r>
                      <a:r>
                        <a:rPr lang="uk-UA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Використання генної і клітинної інженерії для отримання продуктів біосинтезу, отримання гібридів </a:t>
                      </a:r>
                      <a:r>
                        <a:rPr lang="uk-UA" dirty="0" err="1" smtClean="0"/>
                        <a:t>моноклональних</a:t>
                      </a:r>
                      <a:r>
                        <a:rPr lang="uk-UA" dirty="0" smtClean="0"/>
                        <a:t> антитіл, протопластів і меристематичних культур, трансплантація ембріонів.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7943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«Біотехнології»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0984"/>
            <a:ext cx="8964488" cy="57583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Біотехнологія – це свідоме виробництво необхідних людині продуктів, матеріалів за допомогою біологічних об'єктів.</a:t>
            </a:r>
          </a:p>
          <a:p>
            <a:pPr algn="just"/>
            <a:r>
              <a:rPr lang="uk-UA" dirty="0" smtClean="0"/>
              <a:t>Біотехнологія – це використання в промисловості біологічних систем або процесів.</a:t>
            </a:r>
          </a:p>
          <a:p>
            <a:pPr algn="just"/>
            <a:r>
              <a:rPr lang="uk-UA" dirty="0" smtClean="0"/>
              <a:t>За академіком Баєвим біотехнологія – це напрям покликаний шукати шляхи застосування біологічних агентів і процесів.</a:t>
            </a:r>
          </a:p>
          <a:p>
            <a:pPr algn="just"/>
            <a:r>
              <a:rPr lang="uk-UA" dirty="0" smtClean="0"/>
              <a:t>За академіком </a:t>
            </a:r>
            <a:r>
              <a:rPr lang="uk-UA" dirty="0" err="1" smtClean="0"/>
              <a:t>Овчініковим</a:t>
            </a:r>
            <a:r>
              <a:rPr lang="uk-UA" dirty="0" smtClean="0"/>
              <a:t> біотехнологія – це багатопрофільна область науково-технічних праць, що включає мікробіологічний синтез в його широкому розумінні, генетичну і білкову інженерію та ензимологію.</a:t>
            </a:r>
          </a:p>
          <a:p>
            <a:pPr algn="just"/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Сам </a:t>
            </a:r>
            <a:r>
              <a:rPr lang="ru-RU" sz="2800" b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термін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«</a:t>
            </a:r>
            <a:r>
              <a:rPr lang="ru-RU" sz="2800" b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біотехнологія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» </a:t>
            </a:r>
            <a:r>
              <a:rPr lang="ru-RU" sz="2800" b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з’явився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в 70-х роках XX ст. (</a:t>
            </a:r>
            <a:r>
              <a:rPr lang="ru-RU" sz="2800" b="1" i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біос</a:t>
            </a:r>
            <a:r>
              <a:rPr lang="ru-RU" sz="2800" b="1" i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</a:t>
            </a:r>
            <a:r>
              <a:rPr lang="ru-RU" sz="2800" b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життя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; </a:t>
            </a:r>
            <a:r>
              <a:rPr lang="ru-RU" sz="2800" b="1" i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технос</a:t>
            </a:r>
            <a:r>
              <a:rPr lang="ru-RU" sz="2800" b="1" i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</a:t>
            </a:r>
            <a:r>
              <a:rPr lang="ru-RU" sz="2800" b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мистецтво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майстерність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; </a:t>
            </a:r>
            <a:r>
              <a:rPr lang="ru-RU" sz="2800" b="1" i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логос 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— слово, </a:t>
            </a:r>
            <a:r>
              <a:rPr lang="ru-RU" sz="2800" b="1" dirty="0" err="1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вчення</a:t>
            </a:r>
            <a:r>
              <a:rPr lang="ru-RU" sz="2800" b="1" dirty="0">
                <a:solidFill>
                  <a:srgbClr val="055B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)</a:t>
            </a:r>
            <a:r>
              <a:rPr lang="ru-RU" sz="2800" b="1" dirty="0">
                <a:solidFill>
                  <a:srgbClr val="055B05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хоча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біотехнологічні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принципи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людина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розробила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вже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давно (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використання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життєдіяльності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мікроорганізмів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випікання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хліба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виготовлення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сиру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інших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молочних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продуктів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виноробства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nstantia" pitchFamily="18" charset="0"/>
              </a:rPr>
              <a:t>пивоварення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4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611188" y="4221163"/>
            <a:ext cx="7705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перспективних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традиційної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біотехнології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мікроорганізмів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один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напрямку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зумовлюється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багатьма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вадами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>
            <p:custDataLst>
              <p:tags r:id="rId2"/>
            </p:custDataLst>
          </p:nvPr>
        </p:nvSpPr>
        <p:spPr>
          <a:xfrm>
            <a:off x="179388" y="404813"/>
            <a:ext cx="417671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Біотехнологію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два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традиційна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куди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входить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технічна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мікробіологія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технічна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біохімічна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інженерна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ензимологія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) і </a:t>
            </a:r>
            <a:r>
              <a:rPr lang="ru-RU" sz="2400" b="1" dirty="0">
                <a:solidFill>
                  <a:srgbClr val="7030A0"/>
                </a:solidFill>
              </a:rPr>
              <a:t>нова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куди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входять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генетична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клітинна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</a:rPr>
              <a:t>інженерія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</p:txBody>
      </p:sp>
      <p:pic>
        <p:nvPicPr>
          <p:cNvPr id="7172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4460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Методи нової біотехнології: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генів поза організмом(синтез генів)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Виділення з клітини та перебудова окремих генів або їх частин(генна інженерія )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Копіювання та розмноження виділених та синтезованих генів.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Введення генів та їхніх груп у геном інших організмів.</a:t>
            </a:r>
          </a:p>
          <a:p>
            <a:r>
              <a:rPr lang="uk-UA" sz="3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 різних геномів в одній клітині</a:t>
            </a:r>
            <a:endParaRPr 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>
            <a:normAutofit/>
          </a:bodyPr>
          <a:lstStyle/>
          <a:p>
            <a:pPr algn="ctr"/>
            <a:r>
              <a:rPr lang="uk-UA" sz="4400" b="1" smtClean="0">
                <a:solidFill>
                  <a:srgbClr val="FF0000"/>
                </a:solidFill>
              </a:rPr>
              <a:t>Генна інженерія</a:t>
            </a:r>
            <a:endParaRPr lang="ru-RU" sz="4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546848" cy="4785320"/>
          </a:xfrm>
        </p:spPr>
        <p:txBody>
          <a:bodyPr/>
          <a:lstStyle/>
          <a:p>
            <a:r>
              <a:rPr lang="uk-UA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 інженерія </a:t>
            </a:r>
            <a:r>
              <a:rPr lang="uk-UA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прикладна галузь молекулярної генетики та біохімії. Її завдання – це розробки методів перебудови геномів організмів.</a:t>
            </a:r>
            <a:endParaRPr lang="ru-RU" sz="3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2866"/>
            <a:ext cx="3815841" cy="450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117475"/>
            <a:ext cx="84978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eaLnBrk="0" hangingPunct="0">
              <a:defRPr/>
            </a:pPr>
            <a:r>
              <a:rPr lang="ru-RU" sz="2800" i="1">
                <a:solidFill>
                  <a:srgbClr val="B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Суть генної інженерії полягає в </a:t>
            </a:r>
            <a:r>
              <a:rPr lang="ru-RU" sz="28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штучному створенні (хімічний синтез, перекомбінації відомих структур) генів з конкретними необхідними для людини властивостями й уведенні його у відповідну клітину (на сьогодні це частіше за все бактеріальні клітини, наприклад кишкова паличка) — створення «штучної» бактерії — лабораторії з виготовлення необхідного для людини продукту.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221163"/>
            <a:ext cx="2808288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11188" y="4365625"/>
            <a:ext cx="2630487" cy="173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581525"/>
            <a:ext cx="2374900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6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680775"/>
            <a:ext cx="5184427" cy="1970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03176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Клітинна інженерія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3224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Клітинна інженерія – галузь біотехнології, у якій застосовуються методи виділення клітин з організму і перенесення на штучні поживні середовища, де продовжується їх життєдіяльність. Її завданнями є: отримання соматичних клітин різних видів, створення культурних клітин (тканин) для отримання цінних речовин.</a:t>
            </a:r>
            <a:endParaRPr lang="ru-RU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37320"/>
            <a:ext cx="4618856" cy="4572000"/>
          </a:xfrm>
        </p:spPr>
        <p:txBody>
          <a:bodyPr/>
          <a:lstStyle/>
          <a:p>
            <a:r>
              <a:rPr lang="uk-UA" sz="3200" smtClean="0">
                <a:solidFill>
                  <a:srgbClr val="002060"/>
                </a:solidFill>
              </a:rPr>
              <a:t>Химерні тварини - це генетичні мозаїки, що утворяться в результаті об'єднання бластомерів від ембріонів з різними генотипами. </a:t>
            </a:r>
            <a:br>
              <a:rPr lang="uk-UA" sz="3200" smtClean="0">
                <a:solidFill>
                  <a:srgbClr val="002060"/>
                </a:solidFill>
              </a:rPr>
            </a:b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11636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0000"/>
                </a:solidFill>
              </a:rPr>
              <a:t>Химерні організми</a:t>
            </a: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296" y="2204864"/>
            <a:ext cx="3563888" cy="35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056784" cy="529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116360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</a:rPr>
              <a:t>Трансгенні організми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3877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33SlideId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42SlideId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450SlideId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2955SlideId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7SlideId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421193043SlideId27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687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Поток</vt:lpstr>
      <vt:lpstr>Вступ в екологічну біотехнологію</vt:lpstr>
      <vt:lpstr>Визначення «Біотехнології»</vt:lpstr>
      <vt:lpstr>Презентация PowerPoint</vt:lpstr>
      <vt:lpstr>Методи нової біотехнології:</vt:lpstr>
      <vt:lpstr>Генна інженерія</vt:lpstr>
      <vt:lpstr>Презентация PowerPoint</vt:lpstr>
      <vt:lpstr>Клітинна інженерія</vt:lpstr>
      <vt:lpstr>Химерні організми</vt:lpstr>
      <vt:lpstr>Трансгенні організми</vt:lpstr>
      <vt:lpstr>Клонування</vt:lpstr>
      <vt:lpstr>Стовбурові клітини</vt:lpstr>
      <vt:lpstr>Наукова база для біотехнології:</vt:lpstr>
      <vt:lpstr>В промисловій біотехнології розрізняють типи процесів:</vt:lpstr>
      <vt:lpstr>Основні галузі застосування промислової біотехнології</vt:lpstr>
      <vt:lpstr>Історія біотехнології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в біотехнологію</dc:title>
  <dc:creator>Tanua</dc:creator>
  <cp:lastModifiedBy>Yulia Petrusha</cp:lastModifiedBy>
  <cp:revision>13</cp:revision>
  <dcterms:created xsi:type="dcterms:W3CDTF">2016-09-25T10:15:20Z</dcterms:created>
  <dcterms:modified xsi:type="dcterms:W3CDTF">2021-09-28T14:48:39Z</dcterms:modified>
</cp:coreProperties>
</file>