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56" r:id="rId2"/>
    <p:sldId id="257" r:id="rId3"/>
    <p:sldId id="258" r:id="rId4"/>
    <p:sldId id="261" r:id="rId5"/>
    <p:sldId id="263" r:id="rId6"/>
    <p:sldId id="262" r:id="rId7"/>
    <p:sldId id="259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2" r:id="rId18"/>
    <p:sldId id="276" r:id="rId19"/>
    <p:sldId id="273" r:id="rId20"/>
    <p:sldId id="283" r:id="rId21"/>
    <p:sldId id="277" r:id="rId22"/>
    <p:sldId id="282" r:id="rId23"/>
    <p:sldId id="281" r:id="rId24"/>
    <p:sldId id="280" r:id="rId25"/>
    <p:sldId id="279" r:id="rId26"/>
    <p:sldId id="278" r:id="rId27"/>
    <p:sldId id="284" r:id="rId28"/>
    <p:sldId id="286" r:id="rId29"/>
    <p:sldId id="274" r:id="rId30"/>
    <p:sldId id="285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9" r:id="rId43"/>
    <p:sldId id="298" r:id="rId44"/>
    <p:sldId id="300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7" autoAdjust="0"/>
    <p:restoredTop sz="94660"/>
  </p:normalViewPr>
  <p:slideViewPr>
    <p:cSldViewPr>
      <p:cViewPr varScale="1">
        <p:scale>
          <a:sx n="85" d="100"/>
          <a:sy n="85" d="100"/>
        </p:scale>
        <p:origin x="157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7" Type="http://schemas.openxmlformats.org/officeDocument/2006/relationships/image" Target="../media/image66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4" Type="http://schemas.openxmlformats.org/officeDocument/2006/relationships/image" Target="../media/image7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DEA6CF2-0204-4CA8-8EA6-5BD14D15BA93}" type="datetimeFigureOut">
              <a:rPr lang="ru-RU" smtClean="0"/>
              <a:pPr/>
              <a:t>28.12.2017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C5E2903-414F-4CDB-BCB6-74B798901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6CF2-0204-4CA8-8EA6-5BD14D15BA93}" type="datetimeFigureOut">
              <a:rPr lang="ru-RU" smtClean="0"/>
              <a:pPr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2903-414F-4CDB-BCB6-74B798901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6CF2-0204-4CA8-8EA6-5BD14D15BA93}" type="datetimeFigureOut">
              <a:rPr lang="ru-RU" smtClean="0"/>
              <a:pPr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2903-414F-4CDB-BCB6-74B798901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6CF2-0204-4CA8-8EA6-5BD14D15BA93}" type="datetimeFigureOut">
              <a:rPr lang="ru-RU" smtClean="0"/>
              <a:pPr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2903-414F-4CDB-BCB6-74B798901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6CF2-0204-4CA8-8EA6-5BD14D15BA93}" type="datetimeFigureOut">
              <a:rPr lang="ru-RU" smtClean="0"/>
              <a:pPr/>
              <a:t>28.12.2017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2903-414F-4CDB-BCB6-74B798901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6CF2-0204-4CA8-8EA6-5BD14D15BA93}" type="datetimeFigureOut">
              <a:rPr lang="ru-RU" smtClean="0"/>
              <a:pPr/>
              <a:t>28.12.2017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2903-414F-4CDB-BCB6-74B798901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DEA6CF2-0204-4CA8-8EA6-5BD14D15BA93}" type="datetimeFigureOut">
              <a:rPr lang="ru-RU" smtClean="0"/>
              <a:pPr/>
              <a:t>28.12.2017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5E2903-414F-4CDB-BCB6-74B798901E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DEA6CF2-0204-4CA8-8EA6-5BD14D15BA93}" type="datetimeFigureOut">
              <a:rPr lang="ru-RU" smtClean="0"/>
              <a:pPr/>
              <a:t>28.12.2017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C5E2903-414F-4CDB-BCB6-74B798901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6CF2-0204-4CA8-8EA6-5BD14D15BA93}" type="datetimeFigureOut">
              <a:rPr lang="ru-RU" smtClean="0"/>
              <a:pPr/>
              <a:t>28.12.2017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2903-414F-4CDB-BCB6-74B798901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6CF2-0204-4CA8-8EA6-5BD14D15BA93}" type="datetimeFigureOut">
              <a:rPr lang="ru-RU" smtClean="0"/>
              <a:pPr/>
              <a:t>28.12.2017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2903-414F-4CDB-BCB6-74B798901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A6CF2-0204-4CA8-8EA6-5BD14D15BA93}" type="datetimeFigureOut">
              <a:rPr lang="ru-RU" smtClean="0"/>
              <a:pPr/>
              <a:t>28.12.2017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E2903-414F-4CDB-BCB6-74B798901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DEA6CF2-0204-4CA8-8EA6-5BD14D15BA93}" type="datetimeFigureOut">
              <a:rPr lang="ru-RU" smtClean="0"/>
              <a:pPr/>
              <a:t>28.12.2017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C5E2903-414F-4CDB-BCB6-74B798901E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27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11" Type="http://schemas.openxmlformats.org/officeDocument/2006/relationships/image" Target="../media/image26.wmf"/><Relationship Id="rId5" Type="http://schemas.openxmlformats.org/officeDocument/2006/relationships/oleObject" Target="../embeddings/oleObject21.bin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24.bin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3.bin"/><Relationship Id="rId14" Type="http://schemas.openxmlformats.org/officeDocument/2006/relationships/oleObject" Target="../embeddings/oleObject2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0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0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5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6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7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7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5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54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4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oleObject" Target="../embeddings/oleObject60.bin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6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10" Type="http://schemas.openxmlformats.org/officeDocument/2006/relationships/image" Target="../media/image63.wmf"/><Relationship Id="rId4" Type="http://schemas.openxmlformats.org/officeDocument/2006/relationships/image" Target="../media/image60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65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63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65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71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73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71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76.wmf"/><Relationship Id="rId5" Type="http://schemas.openxmlformats.org/officeDocument/2006/relationships/oleObject" Target="../embeddings/oleObject71.bin"/><Relationship Id="rId4" Type="http://schemas.openxmlformats.org/officeDocument/2006/relationships/image" Target="../media/image75.w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7" Type="http://schemas.openxmlformats.org/officeDocument/2006/relationships/image" Target="../media/image8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79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82.wm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000240"/>
            <a:ext cx="8458200" cy="1470025"/>
          </a:xfrm>
        </p:spPr>
        <p:txBody>
          <a:bodyPr/>
          <a:lstStyle/>
          <a:p>
            <a:r>
              <a:rPr lang="ru-RU" dirty="0"/>
              <a:t>Проста </a:t>
            </a:r>
            <a:r>
              <a:rPr lang="uk-UA" dirty="0"/>
              <a:t>лінійна регресія.</a:t>
            </a:r>
            <a:br>
              <a:rPr lang="uk-UA" dirty="0"/>
            </a:br>
            <a:r>
              <a:rPr lang="uk-UA" dirty="0"/>
              <a:t> Метод найменших квадратів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/>
          <a:lstStyle/>
          <a:p>
            <a:pPr algn="ctr"/>
            <a:r>
              <a:rPr lang="uk-UA" dirty="0"/>
              <a:t>Залишки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472518" cy="5145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/>
              <a:t>    	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розрахованими</a:t>
            </a:r>
            <a:r>
              <a:rPr lang="ru-RU" dirty="0"/>
              <a:t> за </a:t>
            </a:r>
            <a:r>
              <a:rPr lang="ru-RU" dirty="0" err="1"/>
              <a:t>моделлю</a:t>
            </a:r>
            <a:r>
              <a:rPr lang="ru-RU" dirty="0"/>
              <a:t> </a:t>
            </a:r>
            <a:r>
              <a:rPr lang="ru-RU" dirty="0" err="1"/>
              <a:t>значенням</a:t>
            </a:r>
            <a:r>
              <a:rPr lang="uk-UA" dirty="0"/>
              <a:t>и   </a:t>
            </a:r>
            <a:r>
              <a:rPr lang="ru-RU" dirty="0"/>
              <a:t>та </a:t>
            </a:r>
            <a:r>
              <a:rPr lang="ru-RU" dirty="0" err="1"/>
              <a:t>експериментальними</a:t>
            </a:r>
            <a:r>
              <a:rPr lang="ru-RU" dirty="0"/>
              <a:t> </a:t>
            </a:r>
            <a:r>
              <a:rPr lang="ru-RU" dirty="0" err="1"/>
              <a:t>відрахуваннями</a:t>
            </a:r>
            <a:r>
              <a:rPr lang="ru-RU" dirty="0"/>
              <a:t> </a:t>
            </a:r>
            <a:r>
              <a:rPr lang="uk-UA" dirty="0"/>
              <a:t>      </a:t>
            </a:r>
            <a:r>
              <a:rPr lang="ru-RU" dirty="0" err="1"/>
              <a:t>будуть</a:t>
            </a:r>
            <a:r>
              <a:rPr lang="ru-RU" dirty="0"/>
              <a:t>  </a:t>
            </a:r>
            <a:r>
              <a:rPr lang="ru-RU" dirty="0" err="1"/>
              <a:t>спостерігатись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. </a:t>
            </a:r>
            <a:r>
              <a:rPr lang="ru-RU" dirty="0" err="1"/>
              <a:t>Позначимо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як </a:t>
            </a:r>
          </a:p>
          <a:p>
            <a:pPr>
              <a:buNone/>
            </a:pPr>
            <a:endParaRPr lang="uk-UA" dirty="0"/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ru-RU" dirty="0"/>
              <a:t>   		</a:t>
            </a:r>
            <a:r>
              <a:rPr lang="ru-RU" dirty="0" err="1"/>
              <a:t>Далі</a:t>
            </a:r>
            <a:r>
              <a:rPr lang="ru-RU" dirty="0"/>
              <a:t> </a:t>
            </a:r>
            <a:r>
              <a:rPr lang="ru-RU" dirty="0" err="1"/>
              <a:t>будемо</a:t>
            </a:r>
            <a:r>
              <a:rPr lang="ru-RU" dirty="0"/>
              <a:t> </a:t>
            </a:r>
            <a:r>
              <a:rPr lang="ru-RU" dirty="0" err="1"/>
              <a:t>називати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b="1" dirty="0" err="1"/>
              <a:t>залишками</a:t>
            </a:r>
            <a:r>
              <a:rPr lang="ru-RU" i="1" dirty="0"/>
              <a:t>.</a:t>
            </a:r>
            <a:r>
              <a:rPr lang="ru-RU" dirty="0"/>
              <a:t> Вони </a:t>
            </a:r>
            <a:r>
              <a:rPr lang="ru-RU" dirty="0" err="1"/>
              <a:t>включають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неврахованих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- </a:t>
            </a:r>
            <a:r>
              <a:rPr lang="ru-RU" dirty="0" err="1"/>
              <a:t>змінних</a:t>
            </a:r>
            <a:r>
              <a:rPr lang="ru-RU" dirty="0"/>
              <a:t>, </a:t>
            </a:r>
            <a:r>
              <a:rPr lang="ru-RU" dirty="0" err="1"/>
              <a:t>випадкових</a:t>
            </a:r>
            <a:r>
              <a:rPr lang="ru-RU" dirty="0"/>
              <a:t> </a:t>
            </a:r>
            <a:r>
              <a:rPr lang="ru-RU" dirty="0" err="1"/>
              <a:t>перешкод</a:t>
            </a:r>
            <a:r>
              <a:rPr lang="ru-RU" dirty="0"/>
              <a:t> та </a:t>
            </a:r>
            <a:r>
              <a:rPr lang="ru-RU" dirty="0" err="1"/>
              <a:t>помилок</a:t>
            </a:r>
            <a:r>
              <a:rPr lang="ru-RU" dirty="0"/>
              <a:t> </a:t>
            </a:r>
            <a:r>
              <a:rPr lang="ru-RU" dirty="0" err="1"/>
              <a:t>спо-стереження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змінюватись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одного </a:t>
            </a:r>
            <a:r>
              <a:rPr lang="ru-RU" dirty="0" err="1"/>
              <a:t>спостереження</a:t>
            </a:r>
            <a:r>
              <a:rPr lang="ru-RU" dirty="0"/>
              <a:t> до </a:t>
            </a:r>
            <a:r>
              <a:rPr lang="ru-RU" dirty="0" err="1"/>
              <a:t>іншого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uk-UA" dirty="0"/>
              <a:t>    </a:t>
            </a:r>
            <a:endParaRPr lang="ru-RU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2038673"/>
              </p:ext>
            </p:extLst>
          </p:nvPr>
        </p:nvGraphicFramePr>
        <p:xfrm>
          <a:off x="8481088" y="1428736"/>
          <a:ext cx="357190" cy="505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7" name="Формула" r:id="rId3" imgW="177480" imgH="241200" progId="Equation.3">
                  <p:embed/>
                </p:oleObj>
              </mc:Choice>
              <mc:Fallback>
                <p:oleObj name="Формула" r:id="rId3" imgW="17748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81088" y="1428736"/>
                        <a:ext cx="357190" cy="5059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189376"/>
              </p:ext>
            </p:extLst>
          </p:nvPr>
        </p:nvGraphicFramePr>
        <p:xfrm>
          <a:off x="7380312" y="1827860"/>
          <a:ext cx="357190" cy="484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8" name="Формула" r:id="rId5" imgW="177480" imgH="241200" progId="Equation.3">
                  <p:embed/>
                </p:oleObj>
              </mc:Choice>
              <mc:Fallback>
                <p:oleObj name="Формула" r:id="rId5" imgW="1774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1827860"/>
                        <a:ext cx="357190" cy="4847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3214678" y="2714620"/>
          <a:ext cx="3219133" cy="477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9" name="Формула" r:id="rId6" imgW="1625400" imgH="241200" progId="Equation.3">
                  <p:embed/>
                </p:oleObj>
              </mc:Choice>
              <mc:Fallback>
                <p:oleObj name="Формула" r:id="rId6" imgW="16254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2714620"/>
                        <a:ext cx="3219133" cy="477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931618"/>
          </a:xfrm>
        </p:spPr>
        <p:txBody>
          <a:bodyPr/>
          <a:lstStyle/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ru-RU" dirty="0"/>
              <a:t>   У </a:t>
            </a:r>
            <a:r>
              <a:rPr lang="ru-RU" dirty="0" err="1"/>
              <a:t>подальшому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модель </a:t>
            </a:r>
            <a:r>
              <a:rPr lang="ru-RU" dirty="0" err="1"/>
              <a:t>будемо</a:t>
            </a:r>
            <a:r>
              <a:rPr lang="ru-RU" dirty="0"/>
              <a:t> </a:t>
            </a:r>
            <a:r>
              <a:rPr lang="ru-RU" dirty="0" err="1"/>
              <a:t>записувати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2500298" y="571480"/>
          <a:ext cx="3856060" cy="650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7" name="Формула" r:id="rId3" imgW="1282680" imgH="444240" progId="Equation.3">
                  <p:embed/>
                </p:oleObj>
              </mc:Choice>
              <mc:Fallback>
                <p:oleObj name="Формула" r:id="rId3" imgW="128268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571480"/>
                        <a:ext cx="3856060" cy="6508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3000364" y="2071678"/>
          <a:ext cx="2665844" cy="477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8" name="Формула" r:id="rId5" imgW="1346040" imgH="241200" progId="Equation.3">
                  <p:embed/>
                </p:oleObj>
              </mc:Choice>
              <mc:Fallback>
                <p:oleObj name="Формула" r:id="rId5" imgW="134604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2071678"/>
                        <a:ext cx="2665844" cy="477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2071670" y="2500306"/>
          <a:ext cx="4687910" cy="755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9" name="Формула" r:id="rId7" imgW="2946240" imgH="469800" progId="Equation.3">
                  <p:embed/>
                </p:oleObj>
              </mc:Choice>
              <mc:Fallback>
                <p:oleObj name="Формула" r:id="rId7" imgW="2946240" imgH="469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2500306"/>
                        <a:ext cx="4687910" cy="7556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2214546" y="3500438"/>
          <a:ext cx="4326521" cy="2730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0" name="Формула" r:id="rId9" imgW="2654280" imgH="1587240" progId="Equation.3">
                  <p:embed/>
                </p:oleObj>
              </mc:Choice>
              <mc:Fallback>
                <p:oleObj name="Формула" r:id="rId9" imgW="2654280" imgH="15872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3500438"/>
                        <a:ext cx="4326521" cy="27305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1857356" y="1928802"/>
          <a:ext cx="5672565" cy="2786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Формула" r:id="rId3" imgW="2869920" imgH="1409400" progId="Equation.3">
                  <p:embed/>
                </p:oleObj>
              </mc:Choice>
              <mc:Fallback>
                <p:oleObj name="Формула" r:id="rId3" imgW="2869920" imgH="1409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1928802"/>
                        <a:ext cx="5672565" cy="27860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uk-UA" dirty="0"/>
              <a:t>Коефіцієнт </a:t>
            </a:r>
            <a:r>
              <a:rPr lang="en-US" dirty="0"/>
              <a:t>b2</a:t>
            </a:r>
            <a:r>
              <a:rPr lang="uk-UA" dirty="0"/>
              <a:t>   </a:t>
            </a:r>
            <a:endParaRPr lang="ru-RU" dirty="0"/>
          </a:p>
        </p:txBody>
      </p:sp>
      <p:graphicFrame>
        <p:nvGraphicFramePr>
          <p:cNvPr id="2560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370013" y="2428875"/>
          <a:ext cx="6138862" cy="283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0" name="Формула" r:id="rId3" imgW="3936960" imgH="1815840" progId="Equation.3">
                  <p:embed/>
                </p:oleObj>
              </mc:Choice>
              <mc:Fallback>
                <p:oleObj name="Формула" r:id="rId3" imgW="3936960" imgH="1815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0013" y="2428875"/>
                        <a:ext cx="6138862" cy="283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508500" y="3308350"/>
          <a:ext cx="1270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1" name="Формула" r:id="rId5" imgW="126720" imgH="241200" progId="Equation.3">
                  <p:embed/>
                </p:oleObj>
              </mc:Choice>
              <mc:Fallback>
                <p:oleObj name="Формула" r:id="rId5" imgW="12672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3308350"/>
                        <a:ext cx="1270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/>
          <a:lstStyle/>
          <a:p>
            <a:pPr algn="ctr"/>
            <a:r>
              <a:rPr lang="uk-UA" dirty="0"/>
              <a:t>Коефіцієнти </a:t>
            </a:r>
            <a:r>
              <a:rPr lang="en-US" dirty="0"/>
              <a:t>b1</a:t>
            </a:r>
            <a:r>
              <a:rPr lang="uk-UA" dirty="0"/>
              <a:t> та </a:t>
            </a:r>
            <a:r>
              <a:rPr lang="en-US" dirty="0"/>
              <a:t>b0</a:t>
            </a:r>
            <a:endParaRPr lang="ru-RU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357290" y="2143116"/>
          <a:ext cx="6224588" cy="288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3" name="Формула" r:id="rId3" imgW="3924000" imgH="1815840" progId="Equation.3">
                  <p:embed/>
                </p:oleObj>
              </mc:Choice>
              <mc:Fallback>
                <p:oleObj name="Формула" r:id="rId3" imgW="3924000" imgH="18158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2143116"/>
                        <a:ext cx="6224588" cy="288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3000364" y="5357826"/>
          <a:ext cx="3370444" cy="598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4" name="Формула" r:id="rId5" imgW="1358640" imgH="241200" progId="Equation.3">
                  <p:embed/>
                </p:oleObj>
              </mc:Choice>
              <mc:Fallback>
                <p:oleObj name="Формула" r:id="rId5" imgW="135864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5357826"/>
                        <a:ext cx="3370444" cy="598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3056"/>
          </a:xfrm>
        </p:spPr>
        <p:txBody>
          <a:bodyPr/>
          <a:lstStyle/>
          <a:p>
            <a:pPr>
              <a:buNone/>
            </a:pPr>
            <a:r>
              <a:rPr lang="en-US" dirty="0"/>
              <a:t>  </a:t>
            </a:r>
            <a:r>
              <a:rPr lang="uk-UA" dirty="0"/>
              <a:t> </a:t>
            </a:r>
            <a:endParaRPr lang="en-US" dirty="0"/>
          </a:p>
          <a:p>
            <a:pPr>
              <a:buNone/>
            </a:pPr>
            <a:r>
              <a:rPr lang="en-US" dirty="0"/>
              <a:t>   </a:t>
            </a:r>
            <a:r>
              <a:rPr lang="ru-RU" dirty="0"/>
              <a:t>	</a:t>
            </a:r>
            <a:r>
              <a:rPr lang="uk-UA" dirty="0"/>
              <a:t>Коефіцієнти</a:t>
            </a:r>
            <a:r>
              <a:rPr lang="en-US" dirty="0"/>
              <a:t> </a:t>
            </a:r>
            <a:r>
              <a:rPr lang="uk-UA" dirty="0"/>
              <a:t> </a:t>
            </a:r>
            <a:r>
              <a:rPr lang="en-US" dirty="0"/>
              <a:t>   </a:t>
            </a:r>
            <a:r>
              <a:rPr lang="uk-UA" dirty="0"/>
              <a:t>і </a:t>
            </a:r>
            <a:r>
              <a:rPr lang="en-US" dirty="0"/>
              <a:t> </a:t>
            </a:r>
            <a:r>
              <a:rPr lang="uk-UA" dirty="0"/>
              <a:t> </a:t>
            </a:r>
            <a:r>
              <a:rPr lang="en-US" dirty="0"/>
              <a:t>   </a:t>
            </a:r>
            <a:r>
              <a:rPr lang="uk-UA" dirty="0"/>
              <a:t>називаються </a:t>
            </a:r>
            <a:r>
              <a:rPr lang="uk-UA" b="1" dirty="0"/>
              <a:t>коефіцієнтами регресії</a:t>
            </a:r>
            <a:r>
              <a:rPr lang="uk-UA" dirty="0"/>
              <a:t>    по  </a:t>
            </a:r>
            <a:r>
              <a:rPr lang="en-US" dirty="0"/>
              <a:t>   </a:t>
            </a:r>
            <a:r>
              <a:rPr lang="uk-UA" dirty="0"/>
              <a:t>і  </a:t>
            </a:r>
            <a:r>
              <a:rPr lang="en-US" dirty="0"/>
              <a:t>    </a:t>
            </a:r>
            <a:r>
              <a:rPr lang="uk-UA" dirty="0"/>
              <a:t>по  відповідно.</a:t>
            </a:r>
            <a:endParaRPr lang="ru-RU" dirty="0"/>
          </a:p>
          <a:p>
            <a:pPr>
              <a:buNone/>
            </a:pPr>
            <a:r>
              <a:rPr lang="en-US" dirty="0"/>
              <a:t>  </a:t>
            </a:r>
            <a:r>
              <a:rPr lang="ru-RU" dirty="0"/>
              <a:t>	</a:t>
            </a:r>
            <a:r>
              <a:rPr lang="en-US" dirty="0"/>
              <a:t> </a:t>
            </a:r>
            <a:r>
              <a:rPr lang="ru-RU" dirty="0"/>
              <a:t>	</a:t>
            </a:r>
            <a:r>
              <a:rPr lang="uk-UA" dirty="0"/>
              <a:t>Знайдена точка  </a:t>
            </a:r>
            <a:r>
              <a:rPr lang="en-US" dirty="0"/>
              <a:t>              </a:t>
            </a:r>
            <a:r>
              <a:rPr lang="uk-UA" dirty="0"/>
              <a:t>є точкою, яка задовольняє умові . Але, у математичному аналізі є теорема, за допомогою якої можна ви значити достатні умови екстремуму функції, у нашому випадку – мінімуму функції </a:t>
            </a:r>
            <a:r>
              <a:rPr lang="en-US" dirty="0"/>
              <a:t>                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650043"/>
              </p:ext>
            </p:extLst>
          </p:nvPr>
        </p:nvGraphicFramePr>
        <p:xfrm>
          <a:off x="3598358" y="1142984"/>
          <a:ext cx="357190" cy="3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3" name="Формула" r:id="rId3" imgW="152280" imgH="241200" progId="Equation.3">
                  <p:embed/>
                </p:oleObj>
              </mc:Choice>
              <mc:Fallback>
                <p:oleObj name="Формула" r:id="rId3" imgW="15228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8358" y="1142984"/>
                        <a:ext cx="357190" cy="3841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750040"/>
              </p:ext>
            </p:extLst>
          </p:nvPr>
        </p:nvGraphicFramePr>
        <p:xfrm>
          <a:off x="4204868" y="1142984"/>
          <a:ext cx="392114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4" name="Формула" r:id="rId5" imgW="177480" imgH="241200" progId="Equation.3">
                  <p:embed/>
                </p:oleObj>
              </mc:Choice>
              <mc:Fallback>
                <p:oleObj name="Формула" r:id="rId5" imgW="1774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4868" y="1142984"/>
                        <a:ext cx="392114" cy="3571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975285"/>
              </p:ext>
            </p:extLst>
          </p:nvPr>
        </p:nvGraphicFramePr>
        <p:xfrm>
          <a:off x="5418178" y="1458960"/>
          <a:ext cx="290514" cy="477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5" name="Формула" r:id="rId7" imgW="152280" imgH="241200" progId="Equation.3">
                  <p:embed/>
                </p:oleObj>
              </mc:Choice>
              <mc:Fallback>
                <p:oleObj name="Формула" r:id="rId7" imgW="15228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8178" y="1458960"/>
                        <a:ext cx="290514" cy="477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6786578" y="1500174"/>
          <a:ext cx="285752" cy="452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6" name="Формула" r:id="rId9" imgW="152280" imgH="241200" progId="Equation.3">
                  <p:embed/>
                </p:oleObj>
              </mc:Choice>
              <mc:Fallback>
                <p:oleObj name="Формула" r:id="rId9" imgW="15228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78" y="1500174"/>
                        <a:ext cx="285752" cy="452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872004"/>
              </p:ext>
            </p:extLst>
          </p:nvPr>
        </p:nvGraphicFramePr>
        <p:xfrm>
          <a:off x="6143636" y="1428736"/>
          <a:ext cx="368302" cy="53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7" name="Формула" r:id="rId10" imgW="164880" imgH="241200" progId="Equation.3">
                  <p:embed/>
                </p:oleObj>
              </mc:Choice>
              <mc:Fallback>
                <p:oleObj name="Формула" r:id="rId10" imgW="16488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6" y="1428736"/>
                        <a:ext cx="368302" cy="53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7715272" y="1500174"/>
          <a:ext cx="374652" cy="508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8" name="Формула" r:id="rId12" imgW="177480" imgH="241200" progId="Equation.3">
                  <p:embed/>
                </p:oleObj>
              </mc:Choice>
              <mc:Fallback>
                <p:oleObj name="Формула" r:id="rId12" imgW="17748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5272" y="1500174"/>
                        <a:ext cx="374652" cy="5084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321925"/>
              </p:ext>
            </p:extLst>
          </p:nvPr>
        </p:nvGraphicFramePr>
        <p:xfrm>
          <a:off x="4126033" y="2420888"/>
          <a:ext cx="1219206" cy="406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9" name="Формула" r:id="rId14" imgW="723600" imgH="241200" progId="Equation.3">
                  <p:embed/>
                </p:oleObj>
              </mc:Choice>
              <mc:Fallback>
                <p:oleObj name="Формула" r:id="rId14" imgW="723600" imgH="241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6033" y="2420888"/>
                        <a:ext cx="1219206" cy="4064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8" name="Object 10"/>
          <p:cNvGraphicFramePr>
            <a:graphicFrameLocks noChangeAspect="1"/>
          </p:cNvGraphicFramePr>
          <p:nvPr/>
        </p:nvGraphicFramePr>
        <p:xfrm>
          <a:off x="2285984" y="4643446"/>
          <a:ext cx="1285884" cy="364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0" name="Формула" r:id="rId16" imgW="850680" imgH="241200" progId="Equation.3">
                  <p:embed/>
                </p:oleObj>
              </mc:Choice>
              <mc:Fallback>
                <p:oleObj name="Формула" r:id="rId16" imgW="850680" imgH="241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4643446"/>
                        <a:ext cx="1285884" cy="3646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en-US" dirty="0"/>
              <a:t>F – </a:t>
            </a:r>
            <a:r>
              <a:rPr lang="uk-UA" dirty="0"/>
              <a:t>критерій Фішера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/>
          <a:lstStyle/>
          <a:p>
            <a:pPr>
              <a:buNone/>
            </a:pPr>
            <a:r>
              <a:rPr lang="uk-UA" dirty="0"/>
              <a:t>   </a:t>
            </a:r>
            <a:r>
              <a:rPr lang="en-US" dirty="0"/>
              <a:t>F</a:t>
            </a:r>
            <a:r>
              <a:rPr lang="ru-RU" dirty="0"/>
              <a:t>-</a:t>
            </a:r>
            <a:r>
              <a:rPr lang="uk-UA" dirty="0"/>
              <a:t>тест Фішера для перевірки моделі на адекватність:</a:t>
            </a:r>
            <a:endParaRPr lang="ru-RU" dirty="0"/>
          </a:p>
          <a:p>
            <a:endParaRPr lang="ru-RU" dirty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BD2BDCE-9552-41CC-805D-0420874A6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806E0F1E-8EF7-44BD-BAE0-186ED76B14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623917"/>
              </p:ext>
            </p:extLst>
          </p:nvPr>
        </p:nvGraphicFramePr>
        <p:xfrm>
          <a:off x="2555776" y="3212976"/>
          <a:ext cx="3900434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5" name="Уравнение" r:id="rId3" imgW="1854200" imgH="850900" progId="Equation.3">
                  <p:embed/>
                </p:oleObj>
              </mc:Choice>
              <mc:Fallback>
                <p:oleObj name="Уравнение" r:id="rId3" imgW="1854200" imgH="850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212976"/>
                        <a:ext cx="3900434" cy="1800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de-DE" dirty="0"/>
              <a:t>t</a:t>
            </a:r>
            <a:r>
              <a:rPr lang="uk-UA" dirty="0"/>
              <a:t>- тест </a:t>
            </a:r>
            <a:r>
              <a:rPr lang="uk-UA" dirty="0" err="1"/>
              <a:t>Стьюдента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/>
          <a:lstStyle/>
          <a:p>
            <a:pPr>
              <a:buNone/>
            </a:pPr>
            <a:r>
              <a:rPr lang="uk-UA" dirty="0"/>
              <a:t>   </a:t>
            </a:r>
            <a:r>
              <a:rPr lang="uk-UA" sz="2000" dirty="0"/>
              <a:t>Спостережуване значення </a:t>
            </a:r>
            <a:r>
              <a:rPr lang="en-US" sz="2000" dirty="0"/>
              <a:t>t</a:t>
            </a:r>
            <a:r>
              <a:rPr lang="ru-RU" sz="2000" dirty="0"/>
              <a:t>- </a:t>
            </a:r>
            <a:r>
              <a:rPr lang="uk-UA" sz="2000" dirty="0"/>
              <a:t>критерію </a:t>
            </a:r>
            <a:r>
              <a:rPr lang="uk-UA" sz="2000" dirty="0" err="1"/>
              <a:t>Стьюдента</a:t>
            </a:r>
            <a:r>
              <a:rPr lang="uk-UA" sz="2000" dirty="0"/>
              <a:t> для перевірки значущості коефіцієнта кореляції</a:t>
            </a:r>
            <a:r>
              <a:rPr lang="uk-UA" sz="2400" dirty="0"/>
              <a:t>:</a:t>
            </a:r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uk-UA" sz="2400" dirty="0"/>
              <a:t>    </a:t>
            </a:r>
          </a:p>
          <a:p>
            <a:pPr>
              <a:buNone/>
            </a:pPr>
            <a:r>
              <a:rPr lang="uk-UA" sz="2000" dirty="0"/>
              <a:t>Спостережуване значення </a:t>
            </a:r>
            <a:r>
              <a:rPr lang="en-US" sz="2000" dirty="0"/>
              <a:t>t</a:t>
            </a:r>
            <a:r>
              <a:rPr lang="ru-RU" sz="2000" dirty="0"/>
              <a:t>- </a:t>
            </a:r>
            <a:r>
              <a:rPr lang="uk-UA" sz="2000" dirty="0"/>
              <a:t>критерію </a:t>
            </a:r>
            <a:r>
              <a:rPr lang="uk-UA" sz="2000" dirty="0" err="1"/>
              <a:t>Стьюдента</a:t>
            </a:r>
            <a:r>
              <a:rPr lang="uk-UA" sz="2000" dirty="0"/>
              <a:t> для перевірки значущості коефіцієнта кореляції:</a:t>
            </a:r>
            <a:endParaRPr lang="ru-RU" sz="2400" dirty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3714744" y="2432353"/>
          <a:ext cx="1714512" cy="836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2" name="Формула" r:id="rId3" imgW="1041120" imgH="507960" progId="Equation.3">
                  <p:embed/>
                </p:oleObj>
              </mc:Choice>
              <mc:Fallback>
                <p:oleObj name="Формула" r:id="rId3" imgW="1041120" imgH="507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4" y="2432353"/>
                        <a:ext cx="1714512" cy="8363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3643306" y="4000504"/>
          <a:ext cx="2413004" cy="1085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3" name="Формула" r:id="rId5" imgW="1777680" imgH="799920" progId="Equation.3">
                  <p:embed/>
                </p:oleObj>
              </mc:Choice>
              <mc:Fallback>
                <p:oleObj name="Формула" r:id="rId5" imgW="1777680" imgH="7999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06" y="4000504"/>
                        <a:ext cx="2413004" cy="10858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1142977" y="5143511"/>
          <a:ext cx="2551344" cy="1322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4" name="Формула" r:id="rId7" imgW="1714320" imgH="888840" progId="Equation.3">
                  <p:embed/>
                </p:oleObj>
              </mc:Choice>
              <mc:Fallback>
                <p:oleObj name="Формула" r:id="rId7" imgW="1714320" imgH="8888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7" y="5143511"/>
                        <a:ext cx="2551344" cy="1322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4357686" y="5214950"/>
          <a:ext cx="4187042" cy="1389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5" name="Формула" r:id="rId9" imgW="2679480" imgH="888840" progId="Equation.3">
                  <p:embed/>
                </p:oleObj>
              </mc:Choice>
              <mc:Fallback>
                <p:oleObj name="Формула" r:id="rId9" imgW="2679480" imgH="8888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6" y="5214950"/>
                        <a:ext cx="4187042" cy="1389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de-DE" dirty="0"/>
              <a:t>t</a:t>
            </a:r>
            <a:r>
              <a:rPr lang="uk-UA" dirty="0"/>
              <a:t>- тест </a:t>
            </a:r>
            <a:r>
              <a:rPr lang="uk-UA" dirty="0" err="1"/>
              <a:t>Стьюдента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/>
          <a:lstStyle/>
          <a:p>
            <a:pPr>
              <a:buNone/>
            </a:pPr>
            <a:r>
              <a:rPr lang="uk-UA" dirty="0"/>
              <a:t>   Спостережуване значення </a:t>
            </a:r>
            <a:r>
              <a:rPr lang="en-US" dirty="0"/>
              <a:t>t</a:t>
            </a:r>
            <a:r>
              <a:rPr lang="ru-RU" dirty="0"/>
              <a:t>- </a:t>
            </a:r>
            <a:r>
              <a:rPr lang="uk-UA" dirty="0"/>
              <a:t>критерію </a:t>
            </a:r>
            <a:r>
              <a:rPr lang="uk-UA" dirty="0" err="1"/>
              <a:t>Стьюдента</a:t>
            </a:r>
            <a:r>
              <a:rPr lang="uk-UA" dirty="0"/>
              <a:t> для перевірки гіпотези 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2786050" y="3357562"/>
          <a:ext cx="3570534" cy="1828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5" name="Формула" r:id="rId3" imgW="1562040" imgH="799920" progId="Equation.3">
                  <p:embed/>
                </p:oleObj>
              </mc:Choice>
              <mc:Fallback>
                <p:oleObj name="Формула" r:id="rId3" imgW="1562040" imgH="79992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50" y="3357562"/>
                        <a:ext cx="3570534" cy="18288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500306"/>
            <a:ext cx="8229600" cy="1066800"/>
          </a:xfrm>
        </p:spPr>
        <p:txBody>
          <a:bodyPr>
            <a:noAutofit/>
          </a:bodyPr>
          <a:lstStyle/>
          <a:p>
            <a:r>
              <a:rPr lang="uk-UA" sz="7200" dirty="0"/>
              <a:t>Практична робота</a:t>
            </a:r>
            <a:endParaRPr lang="ru-RU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066800"/>
          </a:xfrm>
        </p:spPr>
        <p:txBody>
          <a:bodyPr/>
          <a:lstStyle/>
          <a:p>
            <a:pPr algn="ctr"/>
            <a:r>
              <a:rPr lang="ru-RU" dirty="0" err="1"/>
              <a:t>Основн</a:t>
            </a:r>
            <a:r>
              <a:rPr lang="uk-UA" dirty="0"/>
              <a:t>і поняття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92922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uk-UA" sz="2400" b="1" i="1" dirty="0"/>
              <a:t>	Регресією</a:t>
            </a:r>
            <a:r>
              <a:rPr lang="uk-UA" sz="2400" b="1" dirty="0"/>
              <a:t> </a:t>
            </a:r>
            <a:r>
              <a:rPr lang="uk-UA" sz="2400" dirty="0"/>
              <a:t>назвемо однобічну стохастичну залежність однієї випадкової змінної від другої або декількох інших випадкових змінних.</a:t>
            </a:r>
            <a:endParaRPr lang="ru-RU" sz="2400" dirty="0"/>
          </a:p>
          <a:p>
            <a:pPr marL="109728" indent="0">
              <a:buNone/>
            </a:pPr>
            <a:r>
              <a:rPr lang="uk-UA" sz="2400" dirty="0"/>
              <a:t>	Однобічна стохастична залежність виражається за допомогою функції, яка на відміну від сурової математичної залежності, називається </a:t>
            </a:r>
            <a:r>
              <a:rPr lang="uk-UA" sz="2400" b="1" i="1" dirty="0"/>
              <a:t>функцією регресії</a:t>
            </a:r>
            <a:r>
              <a:rPr lang="uk-UA" sz="2400" b="1" dirty="0"/>
              <a:t>.</a:t>
            </a:r>
          </a:p>
          <a:p>
            <a:pPr marL="109728" indent="0">
              <a:buNone/>
            </a:pPr>
            <a:r>
              <a:rPr lang="ru-RU" sz="2400" b="1" i="1" dirty="0"/>
              <a:t>	</a:t>
            </a:r>
            <a:r>
              <a:rPr lang="ru-RU" sz="2400" b="1" i="1" dirty="0" err="1"/>
              <a:t>Регресію</a:t>
            </a:r>
            <a:r>
              <a:rPr lang="ru-RU" sz="2400" b="1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двома</a:t>
            </a:r>
            <a:r>
              <a:rPr lang="ru-RU" sz="2400" dirty="0"/>
              <a:t> </a:t>
            </a:r>
            <a:r>
              <a:rPr lang="ru-RU" sz="2400" dirty="0" err="1"/>
              <a:t>змінними</a:t>
            </a:r>
            <a:r>
              <a:rPr lang="ru-RU" sz="2400" dirty="0"/>
              <a:t>, </a:t>
            </a:r>
            <a:r>
              <a:rPr lang="ru-RU" sz="2400" dirty="0" err="1"/>
              <a:t>назвемо</a:t>
            </a:r>
            <a:r>
              <a:rPr lang="ru-RU" sz="2400" dirty="0"/>
              <a:t> </a:t>
            </a:r>
            <a:r>
              <a:rPr lang="ru-RU" sz="2400" b="1" i="1" dirty="0"/>
              <a:t>простою (парною)</a:t>
            </a:r>
            <a:r>
              <a:rPr lang="ru-RU" sz="2400" dirty="0"/>
              <a:t> </a:t>
            </a:r>
            <a:r>
              <a:rPr lang="ru-RU" sz="2400" dirty="0" err="1"/>
              <a:t>регресією</a:t>
            </a:r>
            <a:r>
              <a:rPr lang="ru-RU" sz="2400" dirty="0"/>
              <a:t> і </a:t>
            </a:r>
            <a:r>
              <a:rPr lang="ru-RU" sz="2400" dirty="0" err="1"/>
              <a:t>будемо</a:t>
            </a:r>
            <a:r>
              <a:rPr lang="ru-RU" sz="2400" dirty="0"/>
              <a:t> </a:t>
            </a:r>
            <a:r>
              <a:rPr lang="ru-RU" sz="2400" dirty="0" err="1"/>
              <a:t>записувати</a:t>
            </a:r>
            <a:r>
              <a:rPr lang="ru-RU" sz="2400" dirty="0"/>
              <a:t> у </a:t>
            </a:r>
            <a:r>
              <a:rPr lang="ru-RU" sz="2400" dirty="0" err="1"/>
              <a:t>вигляді</a:t>
            </a:r>
            <a:r>
              <a:rPr lang="ru-RU" sz="2400" dirty="0"/>
              <a:t> 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714744" y="5286388"/>
          <a:ext cx="1860438" cy="1319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Формула" r:id="rId3" imgW="698400" imgH="495000" progId="Equation.3">
                  <p:embed/>
                </p:oleObj>
              </mc:Choice>
              <mc:Fallback>
                <p:oleObj name="Формула" r:id="rId3" imgW="698400" imgH="495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4" y="5286388"/>
                        <a:ext cx="1860438" cy="13192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uk-UA" sz="3200" dirty="0"/>
              <a:t>Приклад 1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5800"/>
          </a:xfrm>
        </p:spPr>
        <p:txBody>
          <a:bodyPr/>
          <a:lstStyle/>
          <a:p>
            <a:pPr>
              <a:buNone/>
            </a:pPr>
            <a:r>
              <a:rPr lang="ru-RU" dirty="0"/>
              <a:t>    	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статистичних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про </a:t>
            </a:r>
            <a:r>
              <a:rPr lang="ru-RU" dirty="0" err="1"/>
              <a:t>річний</a:t>
            </a:r>
            <a:r>
              <a:rPr lang="ru-RU" dirty="0"/>
              <a:t> продаж </a:t>
            </a:r>
            <a:r>
              <a:rPr lang="ru-RU" dirty="0" err="1"/>
              <a:t>фірмою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y (тис. од.) та </a:t>
            </a:r>
            <a:r>
              <a:rPr lang="ru-RU" dirty="0" err="1"/>
              <a:t>витратами</a:t>
            </a:r>
            <a:r>
              <a:rPr lang="ru-RU" dirty="0"/>
              <a:t> на </a:t>
            </a:r>
            <a:r>
              <a:rPr lang="ru-RU" dirty="0" err="1"/>
              <a:t>науков</a:t>
            </a:r>
            <a:r>
              <a:rPr lang="ru-RU" dirty="0"/>
              <a:t> </a:t>
            </a:r>
            <a:r>
              <a:rPr lang="ru-RU" dirty="0" err="1"/>
              <a:t>ідослідження</a:t>
            </a:r>
            <a:r>
              <a:rPr lang="ru-RU" dirty="0"/>
              <a:t> </a:t>
            </a:r>
            <a:r>
              <a:rPr lang="ru-RU" dirty="0" err="1"/>
              <a:t>x</a:t>
            </a:r>
            <a:r>
              <a:rPr lang="ru-RU" dirty="0"/>
              <a:t> (тис. гр. од.) </a:t>
            </a:r>
            <a:r>
              <a:rPr lang="ru-RU" dirty="0" err="1"/>
              <a:t>вибрати</a:t>
            </a:r>
            <a:r>
              <a:rPr lang="ru-RU" dirty="0"/>
              <a:t> форму </a:t>
            </a:r>
            <a:r>
              <a:rPr lang="ru-RU" dirty="0" err="1"/>
              <a:t>однофакторної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,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параметри</a:t>
            </a:r>
            <a:r>
              <a:rPr lang="ru-RU" dirty="0"/>
              <a:t>,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довірчі</a:t>
            </a:r>
            <a:r>
              <a:rPr lang="ru-RU" dirty="0"/>
              <a:t> </a:t>
            </a:r>
            <a:r>
              <a:rPr lang="ru-RU" dirty="0" err="1"/>
              <a:t>інтервали</a:t>
            </a:r>
            <a:r>
              <a:rPr lang="ru-RU" dirty="0"/>
              <a:t> при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значущості</a:t>
            </a:r>
            <a:r>
              <a:rPr lang="ru-RU" dirty="0"/>
              <a:t>	     . 	</a:t>
            </a:r>
            <a:r>
              <a:rPr lang="ru-RU" dirty="0" err="1"/>
              <a:t>Оцінити</a:t>
            </a:r>
            <a:r>
              <a:rPr lang="ru-RU" dirty="0"/>
              <a:t> прогноз           для </a:t>
            </a:r>
            <a:r>
              <a:rPr lang="ru-RU" dirty="0" err="1"/>
              <a:t>наступного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           , </a:t>
            </a:r>
            <a:r>
              <a:rPr lang="ru-RU" dirty="0" err="1"/>
              <a:t>побудувати</a:t>
            </a:r>
            <a:r>
              <a:rPr lang="ru-RU" dirty="0"/>
              <a:t> </a:t>
            </a:r>
            <a:r>
              <a:rPr lang="ru-RU" dirty="0" err="1"/>
              <a:t>довірчий</a:t>
            </a:r>
            <a:r>
              <a:rPr lang="ru-RU" dirty="0"/>
              <a:t> </a:t>
            </a:r>
            <a:r>
              <a:rPr lang="ru-RU" dirty="0" err="1"/>
              <a:t>інтервал</a:t>
            </a:r>
            <a:r>
              <a:rPr lang="ru-RU" dirty="0"/>
              <a:t> для </a:t>
            </a:r>
            <a:r>
              <a:rPr lang="ru-RU" dirty="0" err="1"/>
              <a:t>прогнозованого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</a:t>
            </a: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7989392"/>
              </p:ext>
            </p:extLst>
          </p:nvPr>
        </p:nvGraphicFramePr>
        <p:xfrm>
          <a:off x="6228184" y="3645916"/>
          <a:ext cx="1080120" cy="367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5" name="Формула" r:id="rId3" imgW="634680" imgH="215640" progId="Equation.3">
                  <p:embed/>
                </p:oleObj>
              </mc:Choice>
              <mc:Fallback>
                <p:oleObj name="Формула" r:id="rId3" imgW="6346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3645916"/>
                        <a:ext cx="1080120" cy="3672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008984"/>
              </p:ext>
            </p:extLst>
          </p:nvPr>
        </p:nvGraphicFramePr>
        <p:xfrm>
          <a:off x="4355976" y="3904497"/>
          <a:ext cx="714380" cy="527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6" name="Формула" r:id="rId5" imgW="279360" imgH="241200" progId="Equation.3">
                  <p:embed/>
                </p:oleObj>
              </mc:Choice>
              <mc:Fallback>
                <p:oleObj name="Формула" r:id="rId5" imgW="27936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3904497"/>
                        <a:ext cx="714380" cy="5270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2500298" y="4429132"/>
          <a:ext cx="1000132" cy="455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7" name="Формула" r:id="rId7" imgW="634680" imgH="241200" progId="Equation.3">
                  <p:embed/>
                </p:oleObj>
              </mc:Choice>
              <mc:Fallback>
                <p:oleObj name="Формула" r:id="rId7" imgW="63468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4429132"/>
                        <a:ext cx="1000132" cy="4556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/>
          <a:lstStyle/>
          <a:p>
            <a:pPr algn="ctr"/>
            <a:r>
              <a:rPr lang="uk-UA" dirty="0"/>
              <a:t>Вихідні дані </a:t>
            </a: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3B1E5D00-DA11-4644-A6E8-B35BCF2A111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1590" y="1781156"/>
            <a:ext cx="2294545" cy="4082796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066800"/>
          </a:xfrm>
        </p:spPr>
        <p:txBody>
          <a:bodyPr/>
          <a:lstStyle/>
          <a:p>
            <a:pPr algn="ctr"/>
            <a:r>
              <a:rPr lang="uk-UA" dirty="0"/>
              <a:t>Розв'язання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00066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/>
              <a:t>	</a:t>
            </a:r>
            <a:r>
              <a:rPr lang="ru-RU" dirty="0" err="1"/>
              <a:t>Побудуємо</a:t>
            </a:r>
            <a:r>
              <a:rPr lang="ru-RU" dirty="0"/>
              <a:t> </a:t>
            </a:r>
            <a:r>
              <a:rPr lang="ru-RU" dirty="0" err="1"/>
              <a:t>точковий</a:t>
            </a:r>
            <a:r>
              <a:rPr lang="ru-RU" dirty="0"/>
              <a:t> </a:t>
            </a:r>
            <a:r>
              <a:rPr lang="ru-RU" dirty="0" err="1"/>
              <a:t>графік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емпіричних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y </a:t>
            </a:r>
            <a:r>
              <a:rPr lang="ru-RU" dirty="0" err="1"/>
              <a:t>від</a:t>
            </a:r>
            <a:r>
              <a:rPr lang="ru-RU" dirty="0"/>
              <a:t> х 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109728" indent="0">
              <a:buNone/>
            </a:pPr>
            <a:r>
              <a:rPr lang="ru-RU" dirty="0"/>
              <a:t>	Форма </a:t>
            </a:r>
            <a:r>
              <a:rPr lang="ru-RU" dirty="0" err="1"/>
              <a:t>графіка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припущення</a:t>
            </a:r>
            <a:r>
              <a:rPr lang="ru-RU" dirty="0"/>
              <a:t> про </a:t>
            </a:r>
            <a:r>
              <a:rPr lang="ru-RU" dirty="0" err="1"/>
              <a:t>лінійну</a:t>
            </a:r>
            <a:r>
              <a:rPr lang="ru-RU" dirty="0"/>
              <a:t> форму </a:t>
            </a:r>
            <a:r>
              <a:rPr lang="ru-RU" dirty="0" err="1"/>
              <a:t>залежності</a:t>
            </a:r>
            <a:r>
              <a:rPr lang="ru-RU" dirty="0"/>
              <a:t>: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3"/>
          <a:stretch>
            <a:fillRect/>
          </a:stretch>
        </p:blipFill>
        <p:spPr>
          <a:xfrm>
            <a:off x="1928794" y="2214554"/>
            <a:ext cx="5143536" cy="2714645"/>
          </a:xfrm>
          <a:prstGeom prst="rect">
            <a:avLst/>
          </a:prstGeom>
        </p:spPr>
      </p:pic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3428992" y="6000768"/>
          <a:ext cx="2267132" cy="642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" name="Формула" r:id="rId4" imgW="850680" imgH="241200" progId="Equation.3">
                  <p:embed/>
                </p:oleObj>
              </mc:Choice>
              <mc:Fallback>
                <p:oleObj name="Формула" r:id="rId4" imgW="85068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2" y="6000768"/>
                        <a:ext cx="2267132" cy="642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931618"/>
          </a:xfrm>
        </p:spPr>
        <p:txBody>
          <a:bodyPr/>
          <a:lstStyle/>
          <a:p>
            <a:pPr lvl="0"/>
            <a:r>
              <a:rPr lang="ru-RU" dirty="0" err="1"/>
              <a:t>Середні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:</a:t>
            </a:r>
          </a:p>
          <a:p>
            <a:pPr>
              <a:buNone/>
            </a:pPr>
            <a:r>
              <a:rPr lang="ru-RU" dirty="0"/>
              <a:t> 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endParaRPr lang="ru-RU" dirty="0"/>
          </a:p>
          <a:p>
            <a:pPr lvl="0"/>
            <a:r>
              <a:rPr lang="ru-RU" dirty="0" err="1"/>
              <a:t>Дисперсії</a:t>
            </a:r>
            <a:r>
              <a:rPr lang="ru-RU" dirty="0"/>
              <a:t>: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uk-UA" dirty="0"/>
          </a:p>
          <a:p>
            <a:endParaRPr lang="ru-RU" dirty="0"/>
          </a:p>
          <a:p>
            <a:r>
              <a:rPr lang="ru-RU" dirty="0" err="1"/>
              <a:t>середні</a:t>
            </a:r>
            <a:r>
              <a:rPr lang="ru-RU" dirty="0"/>
              <a:t> </a:t>
            </a:r>
            <a:r>
              <a:rPr lang="ru-RU" dirty="0" err="1"/>
              <a:t>квадратичні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: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36882" name="Object 18"/>
          <p:cNvGraphicFramePr>
            <a:graphicFrameLocks noChangeAspect="1"/>
          </p:cNvGraphicFramePr>
          <p:nvPr/>
        </p:nvGraphicFramePr>
        <p:xfrm>
          <a:off x="857224" y="1285860"/>
          <a:ext cx="3143272" cy="1180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5" name="Формула" r:id="rId3" imgW="1727200" imgH="647700" progId="Equation.3">
                  <p:embed/>
                </p:oleObj>
              </mc:Choice>
              <mc:Fallback>
                <p:oleObj name="Формула" r:id="rId3" imgW="1727200" imgH="6477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1285860"/>
                        <a:ext cx="3143272" cy="11808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1" name="Object 17"/>
          <p:cNvGraphicFramePr>
            <a:graphicFrameLocks noChangeAspect="1"/>
          </p:cNvGraphicFramePr>
          <p:nvPr/>
        </p:nvGraphicFramePr>
        <p:xfrm>
          <a:off x="4786314" y="1357298"/>
          <a:ext cx="3000396" cy="1010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6" name="Формула" r:id="rId5" imgW="1930400" imgH="647700" progId="Equation.3">
                  <p:embed/>
                </p:oleObj>
              </mc:Choice>
              <mc:Fallback>
                <p:oleObj name="Формула" r:id="rId5" imgW="1930400" imgH="6477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4" y="1357298"/>
                        <a:ext cx="3000396" cy="10100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0" name="Object 16"/>
          <p:cNvGraphicFramePr>
            <a:graphicFrameLocks noChangeAspect="1"/>
          </p:cNvGraphicFramePr>
          <p:nvPr/>
        </p:nvGraphicFramePr>
        <p:xfrm>
          <a:off x="642910" y="3214686"/>
          <a:ext cx="3779910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7" name="Формула" r:id="rId7" imgW="2451100" imgH="647700" progId="Equation.3">
                  <p:embed/>
                </p:oleObj>
              </mc:Choice>
              <mc:Fallback>
                <p:oleObj name="Формула" r:id="rId7" imgW="2451100" imgH="64770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3214686"/>
                        <a:ext cx="3779910" cy="1000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9" name="Object 15"/>
          <p:cNvGraphicFramePr>
            <a:graphicFrameLocks noChangeAspect="1"/>
          </p:cNvGraphicFramePr>
          <p:nvPr/>
        </p:nvGraphicFramePr>
        <p:xfrm>
          <a:off x="4643438" y="3143248"/>
          <a:ext cx="3886559" cy="1004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8" name="Формула" r:id="rId9" imgW="2501900" imgH="647700" progId="Equation.3">
                  <p:embed/>
                </p:oleObj>
              </mc:Choice>
              <mc:Fallback>
                <p:oleObj name="Формула" r:id="rId9" imgW="2501900" imgH="6477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3143248"/>
                        <a:ext cx="3886559" cy="10048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8" name="Object 14"/>
          <p:cNvGraphicFramePr>
            <a:graphicFrameLocks noChangeAspect="1"/>
          </p:cNvGraphicFramePr>
          <p:nvPr/>
        </p:nvGraphicFramePr>
        <p:xfrm>
          <a:off x="785786" y="5286389"/>
          <a:ext cx="2975763" cy="57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9" name="Формула" r:id="rId11" imgW="1435100" imgH="279400" progId="Equation.3">
                  <p:embed/>
                </p:oleObj>
              </mc:Choice>
              <mc:Fallback>
                <p:oleObj name="Формула" r:id="rId11" imgW="1435100" imgH="2794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5286389"/>
                        <a:ext cx="2975763" cy="571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7" name="Object 13"/>
          <p:cNvGraphicFramePr>
            <a:graphicFrameLocks noChangeAspect="1"/>
          </p:cNvGraphicFramePr>
          <p:nvPr/>
        </p:nvGraphicFramePr>
        <p:xfrm>
          <a:off x="4572000" y="5357826"/>
          <a:ext cx="2712848" cy="590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0" name="Формула" r:id="rId13" imgW="1396394" imgH="304668" progId="Equation.3">
                  <p:embed/>
                </p:oleObj>
              </mc:Choice>
              <mc:Fallback>
                <p:oleObj name="Формула" r:id="rId13" imgW="1396394" imgH="304668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357826"/>
                        <a:ext cx="2712848" cy="5905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0" y="0"/>
            <a:ext cx="18473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906463" y="2400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87" name="Rectangle 23"/>
          <p:cNvSpPr>
            <a:spLocks noChangeArrowheads="1"/>
          </p:cNvSpPr>
          <p:nvPr/>
        </p:nvSpPr>
        <p:spPr bwMode="auto">
          <a:xfrm>
            <a:off x="906463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214422"/>
            <a:ext cx="7439056" cy="4964128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2D2BDB3A-9298-4B2F-9815-D9AB0C487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034" y="752757"/>
            <a:ext cx="29476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Таблиц</a:t>
            </a:r>
            <a:r>
              <a:rPr kumimoji="0" lang="uk-UA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я 1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 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60180"/>
          </a:xfrm>
        </p:spPr>
        <p:txBody>
          <a:bodyPr/>
          <a:lstStyle/>
          <a:p>
            <a:pPr lvl="0">
              <a:buNone/>
            </a:pPr>
            <a:r>
              <a:rPr lang="ru-RU" sz="2000" dirty="0"/>
              <a:t>1.Обчислимо </a:t>
            </a:r>
            <a:r>
              <a:rPr lang="ru-RU" sz="2000" dirty="0" err="1"/>
              <a:t>коефіцієнт</a:t>
            </a:r>
            <a:r>
              <a:rPr lang="ru-RU" sz="2000" dirty="0"/>
              <a:t> </a:t>
            </a:r>
            <a:r>
              <a:rPr lang="ru-RU" sz="2000" dirty="0" err="1"/>
              <a:t>кореляції</a:t>
            </a:r>
            <a:r>
              <a:rPr lang="ru-RU" sz="2000" dirty="0"/>
              <a:t>:</a:t>
            </a:r>
          </a:p>
          <a:p>
            <a:pPr lvl="0">
              <a:buNone/>
            </a:pPr>
            <a:endParaRPr lang="uk-UA" sz="2000" dirty="0"/>
          </a:p>
          <a:p>
            <a:pPr lvl="0">
              <a:buNone/>
            </a:pPr>
            <a:endParaRPr lang="uk-UA" sz="2000" dirty="0"/>
          </a:p>
          <a:p>
            <a:pPr lvl="0">
              <a:buNone/>
            </a:pPr>
            <a:endParaRPr lang="uk-UA" sz="2000" dirty="0"/>
          </a:p>
          <a:p>
            <a:pPr>
              <a:buNone/>
            </a:pPr>
            <a:r>
              <a:rPr lang="ru-RU" sz="2000" dirty="0"/>
              <a:t>  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2.Оцінимо </a:t>
            </a:r>
            <a:r>
              <a:rPr lang="ru-RU" sz="2000" dirty="0" err="1"/>
              <a:t>параметри</a:t>
            </a:r>
            <a:r>
              <a:rPr lang="ru-RU" sz="2000" dirty="0"/>
              <a:t>      та       </a:t>
            </a:r>
            <a:r>
              <a:rPr lang="ru-RU" sz="2000" dirty="0" err="1"/>
              <a:t>лінійного</a:t>
            </a:r>
            <a:r>
              <a:rPr lang="ru-RU" sz="2000" dirty="0"/>
              <a:t> </a:t>
            </a:r>
            <a:r>
              <a:rPr lang="ru-RU" sz="2000" dirty="0" err="1"/>
              <a:t>рівняння</a:t>
            </a:r>
            <a:r>
              <a:rPr lang="ru-RU" sz="2000" dirty="0"/>
              <a:t> </a:t>
            </a:r>
            <a:r>
              <a:rPr lang="ru-RU" sz="2000" dirty="0" err="1"/>
              <a:t>регресії</a:t>
            </a:r>
            <a:r>
              <a:rPr lang="ru-RU" sz="2000" dirty="0"/>
              <a:t>                   за </a:t>
            </a:r>
            <a:r>
              <a:rPr lang="ru-RU" sz="2000" dirty="0" err="1"/>
              <a:t>допомогою</a:t>
            </a:r>
            <a:r>
              <a:rPr lang="ru-RU" sz="2000" dirty="0"/>
              <a:t> методу </a:t>
            </a:r>
            <a:r>
              <a:rPr lang="ru-RU" sz="2000" dirty="0" err="1"/>
              <a:t>найменших</a:t>
            </a:r>
            <a:r>
              <a:rPr lang="ru-RU" sz="2000" dirty="0"/>
              <a:t> </a:t>
            </a:r>
            <a:r>
              <a:rPr lang="ru-RU" sz="2000" dirty="0" err="1"/>
              <a:t>квадратів</a:t>
            </a:r>
            <a:r>
              <a:rPr lang="ru-RU" sz="2000" dirty="0"/>
              <a:t>.</a:t>
            </a:r>
          </a:p>
          <a:p>
            <a:pPr lvl="0">
              <a:buNone/>
            </a:pPr>
            <a:endParaRPr lang="uk-UA" sz="2000" dirty="0"/>
          </a:p>
          <a:p>
            <a:pPr lvl="0">
              <a:buNone/>
            </a:pPr>
            <a:endParaRPr lang="uk-UA" sz="2000" dirty="0"/>
          </a:p>
          <a:p>
            <a:pPr lvl="0">
              <a:buNone/>
            </a:pPr>
            <a:endParaRPr lang="uk-UA" sz="2000" dirty="0"/>
          </a:p>
          <a:p>
            <a:pPr lvl="0">
              <a:buNone/>
            </a:pPr>
            <a:endParaRPr lang="ru-RU" sz="2000" dirty="0"/>
          </a:p>
          <a:p>
            <a:pPr lvl="0">
              <a:buNone/>
            </a:pPr>
            <a:endParaRPr lang="ru-RU" sz="2000" dirty="0"/>
          </a:p>
          <a:p>
            <a:pPr lvl="0">
              <a:buNone/>
            </a:pPr>
            <a:endParaRPr lang="ru-RU" sz="2000" dirty="0"/>
          </a:p>
          <a:p>
            <a:pPr lvl="0">
              <a:buNone/>
            </a:pPr>
            <a:endParaRPr lang="ru-RU" sz="2000" dirty="0"/>
          </a:p>
          <a:p>
            <a:pPr lvl="0">
              <a:buNone/>
            </a:pPr>
            <a:r>
              <a:rPr lang="ru-RU" sz="2000" dirty="0" err="1"/>
              <a:t>Рівняння</a:t>
            </a:r>
            <a:r>
              <a:rPr lang="ru-RU" sz="2000" dirty="0"/>
              <a:t> </a:t>
            </a:r>
            <a:r>
              <a:rPr lang="ru-RU" sz="2000" dirty="0" err="1"/>
              <a:t>регресіїмає</a:t>
            </a:r>
            <a:r>
              <a:rPr lang="ru-RU" sz="2000" dirty="0"/>
              <a:t> вид: </a:t>
            </a:r>
          </a:p>
          <a:p>
            <a:pPr lvl="0"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2500298" y="1285859"/>
          <a:ext cx="4643470" cy="1013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0" name="Формула" r:id="rId3" imgW="3098520" imgH="698400" progId="Equation.3">
                  <p:embed/>
                </p:oleObj>
              </mc:Choice>
              <mc:Fallback>
                <p:oleObj name="Формула" r:id="rId3" imgW="3098520" imgH="698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1285859"/>
                        <a:ext cx="4643470" cy="10131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3286116" y="2643182"/>
          <a:ext cx="285752" cy="477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1" name="Формула" r:id="rId5" imgW="152280" imgH="241200" progId="Equation.3">
                  <p:embed/>
                </p:oleObj>
              </mc:Choice>
              <mc:Fallback>
                <p:oleObj name="Формула" r:id="rId5" imgW="1522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2643182"/>
                        <a:ext cx="285752" cy="4778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3929058" y="2692393"/>
          <a:ext cx="285752" cy="41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2" name="Формула" r:id="rId7" imgW="164880" imgH="241200" progId="Equation.3">
                  <p:embed/>
                </p:oleObj>
              </mc:Choice>
              <mc:Fallback>
                <p:oleObj name="Формула" r:id="rId7" imgW="16488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2692393"/>
                        <a:ext cx="285752" cy="41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7643834" y="2786058"/>
          <a:ext cx="1285884" cy="428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3" name="Формула" r:id="rId9" imgW="850680" imgH="241200" progId="Equation.3">
                  <p:embed/>
                </p:oleObj>
              </mc:Choice>
              <mc:Fallback>
                <p:oleObj name="Формула" r:id="rId9" imgW="85068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3834" y="2786058"/>
                        <a:ext cx="1285884" cy="4287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2434355" y="3429000"/>
          <a:ext cx="4780851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4" name="Формула" r:id="rId11" imgW="2781000" imgH="685800" progId="Equation.3">
                  <p:embed/>
                </p:oleObj>
              </mc:Choice>
              <mc:Fallback>
                <p:oleObj name="Формула" r:id="rId11" imgW="2781000" imgH="685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4355" y="3429000"/>
                        <a:ext cx="4780851" cy="10715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2571736" y="4643446"/>
          <a:ext cx="5000660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5" name="Формула" r:id="rId13" imgW="3111480" imgH="266400" progId="Equation.3">
                  <p:embed/>
                </p:oleObj>
              </mc:Choice>
              <mc:Fallback>
                <p:oleObj name="Формула" r:id="rId13" imgW="3111480" imgH="266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4643446"/>
                        <a:ext cx="5000660" cy="428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4143372" y="5643578"/>
          <a:ext cx="3321584" cy="571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46" name="Формула" r:id="rId15" imgW="1269720" imgH="241200" progId="Equation.3">
                  <p:embed/>
                </p:oleObj>
              </mc:Choice>
              <mc:Fallback>
                <p:oleObj name="Формула" r:id="rId15" imgW="126972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2" y="5643578"/>
                        <a:ext cx="3321584" cy="571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/>
          <a:lstStyle/>
          <a:p>
            <a:pPr algn="ctr"/>
            <a:r>
              <a:rPr lang="uk-UA" dirty="0"/>
              <a:t>Адекватність моделі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5800"/>
          </a:xfrm>
        </p:spPr>
        <p:txBody>
          <a:bodyPr/>
          <a:lstStyle/>
          <a:p>
            <a:pPr>
              <a:buNone/>
            </a:pPr>
            <a:r>
              <a:rPr lang="ru-RU" dirty="0" err="1"/>
              <a:t>Обчислимо</a:t>
            </a:r>
            <a:r>
              <a:rPr lang="ru-RU" dirty="0"/>
              <a:t> </a:t>
            </a:r>
            <a:r>
              <a:rPr lang="ru-RU" dirty="0" err="1"/>
              <a:t>дисперсію</a:t>
            </a:r>
            <a:r>
              <a:rPr lang="ru-RU" dirty="0"/>
              <a:t> </a:t>
            </a:r>
            <a:r>
              <a:rPr lang="ru-RU" dirty="0" err="1"/>
              <a:t>похибки</a:t>
            </a:r>
            <a:r>
              <a:rPr lang="ru-RU" dirty="0"/>
              <a:t>: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pPr>
              <a:buNone/>
            </a:pPr>
            <a:r>
              <a:rPr lang="ru-RU" dirty="0" err="1"/>
              <a:t>Застосуємо</a:t>
            </a:r>
            <a:r>
              <a:rPr lang="ru-RU" dirty="0"/>
              <a:t> </a:t>
            </a:r>
            <a:r>
              <a:rPr lang="ru-RU" dirty="0" err="1"/>
              <a:t>критерій</a:t>
            </a:r>
            <a:r>
              <a:rPr lang="ru-RU" dirty="0"/>
              <a:t> </a:t>
            </a:r>
            <a:r>
              <a:rPr lang="ru-RU" dirty="0" err="1"/>
              <a:t>Фішера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перевіримо</a:t>
            </a:r>
            <a:r>
              <a:rPr lang="ru-RU" dirty="0"/>
              <a:t> </a:t>
            </a:r>
            <a:r>
              <a:rPr lang="ru-RU" dirty="0" err="1"/>
              <a:t>нульову</a:t>
            </a:r>
            <a:r>
              <a:rPr lang="ru-RU" dirty="0"/>
              <a:t> </a:t>
            </a:r>
            <a:r>
              <a:rPr lang="ru-RU" dirty="0" err="1"/>
              <a:t>гіпотезу</a:t>
            </a:r>
            <a:r>
              <a:rPr lang="ru-RU" dirty="0"/>
              <a:t>                        при </a:t>
            </a:r>
            <a:r>
              <a:rPr lang="ru-RU" dirty="0" err="1"/>
              <a:t>альтернативній</a:t>
            </a:r>
            <a:r>
              <a:rPr lang="ru-RU" dirty="0"/>
              <a:t>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39937" name="Object 1"/>
          <p:cNvGraphicFramePr>
            <a:graphicFrameLocks noChangeAspect="1"/>
          </p:cNvGraphicFramePr>
          <p:nvPr/>
        </p:nvGraphicFramePr>
        <p:xfrm>
          <a:off x="2571736" y="2000240"/>
          <a:ext cx="4071965" cy="991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09" name="Формула" r:id="rId3" imgW="2286000" imgH="647640" progId="Equation.3">
                  <p:embed/>
                </p:oleObj>
              </mc:Choice>
              <mc:Fallback>
                <p:oleObj name="Формула" r:id="rId3" imgW="2286000" imgH="647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2000240"/>
                        <a:ext cx="4071965" cy="9917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3714744" y="3857627"/>
          <a:ext cx="2000264" cy="407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0" name="Формула" r:id="rId5" imgW="1307880" imgH="266400" progId="Equation.3">
                  <p:embed/>
                </p:oleObj>
              </mc:Choice>
              <mc:Fallback>
                <p:oleObj name="Формула" r:id="rId5" imgW="1307880" imgH="26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4" y="3857627"/>
                        <a:ext cx="2000264" cy="4078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3714744" y="4214818"/>
          <a:ext cx="1571636" cy="440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1" name="Формула" r:id="rId7" imgW="1307880" imgH="266400" progId="Equation.3">
                  <p:embed/>
                </p:oleObj>
              </mc:Choice>
              <mc:Fallback>
                <p:oleObj name="Формула" r:id="rId7" imgW="1307880" imgH="266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4" y="4214818"/>
                        <a:ext cx="1571636" cy="4405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2071670" y="4929198"/>
          <a:ext cx="5099015" cy="1279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2" name="Формула" r:id="rId9" imgW="3390840" imgH="850680" progId="Equation.3">
                  <p:embed/>
                </p:oleObj>
              </mc:Choice>
              <mc:Fallback>
                <p:oleObj name="Формула" r:id="rId9" imgW="3390840" imgH="8506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4929198"/>
                        <a:ext cx="5099015" cy="12795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3056"/>
          </a:xfrm>
        </p:spPr>
        <p:txBody>
          <a:bodyPr/>
          <a:lstStyle/>
          <a:p>
            <a:pPr lvl="0">
              <a:buNone/>
            </a:pPr>
            <a:r>
              <a:rPr lang="ru-RU" dirty="0" err="1"/>
              <a:t>Перевіримо</a:t>
            </a:r>
            <a:r>
              <a:rPr lang="ru-RU" dirty="0"/>
              <a:t> </a:t>
            </a:r>
            <a:r>
              <a:rPr lang="ru-RU" dirty="0" err="1"/>
              <a:t>значущість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       та       . </a:t>
            </a:r>
          </a:p>
          <a:p>
            <a:pPr>
              <a:buNone/>
            </a:pPr>
            <a:r>
              <a:rPr lang="ru-RU" dirty="0" err="1"/>
              <a:t>Обчислимо</a:t>
            </a:r>
            <a:r>
              <a:rPr lang="ru-RU" dirty="0"/>
              <a:t> </a:t>
            </a:r>
            <a:r>
              <a:rPr lang="ru-RU" dirty="0" err="1"/>
              <a:t>середню</a:t>
            </a:r>
            <a:r>
              <a:rPr lang="ru-RU" dirty="0"/>
              <a:t> </a:t>
            </a:r>
            <a:r>
              <a:rPr lang="ru-RU" dirty="0" err="1"/>
              <a:t>квадратичну</a:t>
            </a:r>
            <a:r>
              <a:rPr lang="ru-RU" dirty="0"/>
              <a:t> </a:t>
            </a:r>
            <a:r>
              <a:rPr lang="ru-RU" dirty="0" err="1"/>
              <a:t>похибку</a:t>
            </a:r>
            <a:r>
              <a:rPr lang="ru-RU" dirty="0"/>
              <a:t> </a:t>
            </a:r>
            <a:r>
              <a:rPr lang="ru-RU" dirty="0" err="1"/>
              <a:t>рівняння</a:t>
            </a:r>
            <a:r>
              <a:rPr lang="ru-RU" dirty="0"/>
              <a:t> </a:t>
            </a:r>
            <a:r>
              <a:rPr lang="ru-RU" dirty="0" err="1"/>
              <a:t>регресії</a:t>
            </a:r>
            <a:r>
              <a:rPr lang="ru-RU" dirty="0"/>
              <a:t>:</a:t>
            </a:r>
          </a:p>
          <a:p>
            <a:pPr>
              <a:buNone/>
            </a:pPr>
            <a:endParaRPr lang="uk-UA" dirty="0"/>
          </a:p>
          <a:p>
            <a:pPr>
              <a:buNone/>
            </a:pPr>
            <a:endParaRPr lang="uk-UA" dirty="0"/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ru-RU" dirty="0"/>
              <a:t>та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дисперсій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        </a:t>
            </a:r>
            <a:r>
              <a:rPr lang="ru-RU" dirty="0" err="1"/>
              <a:t>і</a:t>
            </a:r>
            <a:r>
              <a:rPr lang="ru-RU" dirty="0"/>
              <a:t> </a:t>
            </a:r>
          </a:p>
          <a:p>
            <a:endParaRPr lang="ru-RU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6643702" y="642918"/>
          <a:ext cx="428630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6" name="Формула" r:id="rId3" imgW="164880" imgH="241200" progId="Equation.3">
                  <p:embed/>
                </p:oleObj>
              </mc:Choice>
              <mc:Fallback>
                <p:oleObj name="Формула" r:id="rId3" imgW="16488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702" y="642918"/>
                        <a:ext cx="428630" cy="428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7572396" y="642918"/>
          <a:ext cx="290514" cy="4599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7" name="Формула" r:id="rId5" imgW="152280" imgH="241200" progId="Equation.3">
                  <p:embed/>
                </p:oleObj>
              </mc:Choice>
              <mc:Fallback>
                <p:oleObj name="Формула" r:id="rId5" imgW="15228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96" y="642918"/>
                        <a:ext cx="290514" cy="4599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3000364" y="2000240"/>
          <a:ext cx="2992453" cy="1114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8" name="Формула" r:id="rId7" imgW="1841400" imgH="685800" progId="Equation.3">
                  <p:embed/>
                </p:oleObj>
              </mc:Choice>
              <mc:Fallback>
                <p:oleObj name="Формула" r:id="rId7" imgW="1841400" imgH="685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2000240"/>
                        <a:ext cx="2992453" cy="11144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3" name="Object 9"/>
          <p:cNvGraphicFramePr>
            <a:graphicFrameLocks noChangeAspect="1"/>
          </p:cNvGraphicFramePr>
          <p:nvPr/>
        </p:nvGraphicFramePr>
        <p:xfrm>
          <a:off x="6000760" y="3357562"/>
          <a:ext cx="500066" cy="454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9" name="Формула" r:id="rId9" imgW="164880" imgH="241200" progId="Equation.3">
                  <p:embed/>
                </p:oleObj>
              </mc:Choice>
              <mc:Fallback>
                <p:oleObj name="Формула" r:id="rId9" imgW="164880" imgH="241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60" y="3357562"/>
                        <a:ext cx="500066" cy="4548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4" name="Object 10"/>
          <p:cNvGraphicFramePr>
            <a:graphicFrameLocks noChangeAspect="1"/>
          </p:cNvGraphicFramePr>
          <p:nvPr/>
        </p:nvGraphicFramePr>
        <p:xfrm>
          <a:off x="6786578" y="3399234"/>
          <a:ext cx="285752" cy="452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0" name="Формула" r:id="rId11" imgW="152280" imgH="241200" progId="Equation.3">
                  <p:embed/>
                </p:oleObj>
              </mc:Choice>
              <mc:Fallback>
                <p:oleObj name="Формула" r:id="rId11" imgW="152280" imgH="241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78" y="3399234"/>
                        <a:ext cx="285752" cy="4524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5" name="Object 11"/>
          <p:cNvGraphicFramePr>
            <a:graphicFrameLocks noChangeAspect="1"/>
          </p:cNvGraphicFramePr>
          <p:nvPr/>
        </p:nvGraphicFramePr>
        <p:xfrm>
          <a:off x="1357289" y="4357694"/>
          <a:ext cx="3054355" cy="1174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1" name="Формула" r:id="rId13" imgW="2311200" imgH="888840" progId="Equation.3">
                  <p:embed/>
                </p:oleObj>
              </mc:Choice>
              <mc:Fallback>
                <p:oleObj name="Формула" r:id="rId13" imgW="2311200" imgH="8888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89" y="4357694"/>
                        <a:ext cx="3054355" cy="11747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6" name="Object 12"/>
          <p:cNvGraphicFramePr>
            <a:graphicFrameLocks noChangeAspect="1"/>
          </p:cNvGraphicFramePr>
          <p:nvPr/>
        </p:nvGraphicFramePr>
        <p:xfrm>
          <a:off x="4857752" y="4500570"/>
          <a:ext cx="2857520" cy="1013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2" name="Формула" r:id="rId15" imgW="1968480" imgH="698400" progId="Equation.3">
                  <p:embed/>
                </p:oleObj>
              </mc:Choice>
              <mc:Fallback>
                <p:oleObj name="Формула" r:id="rId15" imgW="1968480" imgH="6984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2" y="4500570"/>
                        <a:ext cx="2857520" cy="10139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860180"/>
          </a:xfrm>
        </p:spPr>
        <p:txBody>
          <a:bodyPr/>
          <a:lstStyle/>
          <a:p>
            <a:pPr>
              <a:buNone/>
            </a:pPr>
            <a:r>
              <a:rPr lang="ru-RU" dirty="0" err="1"/>
              <a:t>Перевіримо</a:t>
            </a:r>
            <a:r>
              <a:rPr lang="ru-RU" dirty="0"/>
              <a:t> </a:t>
            </a:r>
            <a:r>
              <a:rPr lang="ru-RU" dirty="0" err="1"/>
              <a:t>нульову</a:t>
            </a:r>
            <a:r>
              <a:rPr lang="ru-RU" dirty="0"/>
              <a:t> </a:t>
            </a:r>
            <a:r>
              <a:rPr lang="ru-RU" dirty="0" err="1"/>
              <a:t>гіпотезу</a:t>
            </a:r>
            <a:r>
              <a:rPr lang="ru-RU" dirty="0"/>
              <a:t>                      при </a:t>
            </a:r>
            <a:r>
              <a:rPr lang="ru-RU" dirty="0" err="1"/>
              <a:t>альтернативній</a:t>
            </a:r>
            <a:r>
              <a:rPr lang="ru-RU" dirty="0"/>
              <a:t>                  за </a:t>
            </a:r>
            <a:r>
              <a:rPr lang="ru-RU" dirty="0" err="1"/>
              <a:t>критерієм</a:t>
            </a:r>
            <a:r>
              <a:rPr lang="ru-RU" dirty="0"/>
              <a:t> Стьюдента. </a:t>
            </a:r>
          </a:p>
          <a:p>
            <a:pPr>
              <a:buNone/>
            </a:pPr>
            <a:r>
              <a:rPr lang="ru-RU" dirty="0" err="1"/>
              <a:t>Знайдемо</a:t>
            </a:r>
            <a:r>
              <a:rPr lang="ru-RU" dirty="0"/>
              <a:t> </a:t>
            </a:r>
            <a:r>
              <a:rPr lang="ru-RU" dirty="0" err="1"/>
              <a:t>спостережувані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uk-UA" dirty="0"/>
              <a:t> к</a:t>
            </a:r>
            <a:r>
              <a:rPr lang="ru-RU" dirty="0" err="1"/>
              <a:t>ритерію</a:t>
            </a:r>
            <a:r>
              <a:rPr lang="ru-RU" dirty="0"/>
              <a:t> Стьюдента для </a:t>
            </a:r>
            <a:r>
              <a:rPr lang="ru-RU" dirty="0" err="1"/>
              <a:t>параметрів</a:t>
            </a:r>
            <a:r>
              <a:rPr lang="ru-RU" dirty="0"/>
              <a:t> </a:t>
            </a:r>
            <a:r>
              <a:rPr lang="ru-RU" dirty="0" err="1"/>
              <a:t>регресії</a:t>
            </a:r>
            <a:r>
              <a:rPr lang="ru-RU" dirty="0"/>
              <a:t>:</a:t>
            </a:r>
          </a:p>
          <a:p>
            <a:endParaRPr lang="ru-RU" dirty="0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5786446" y="714356"/>
          <a:ext cx="1393832" cy="427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2" name="Формула" r:id="rId3" imgW="787320" imgH="241200" progId="Equation.3">
                  <p:embed/>
                </p:oleObj>
              </mc:Choice>
              <mc:Fallback>
                <p:oleObj name="Формула" r:id="rId3" imgW="78732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714356"/>
                        <a:ext cx="1393832" cy="4271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3500430" y="1214423"/>
          <a:ext cx="1376121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3" name="Формула" r:id="rId5" imgW="774360" imgH="241200" progId="Equation.3">
                  <p:embed/>
                </p:oleObj>
              </mc:Choice>
              <mc:Fallback>
                <p:oleObj name="Формула" r:id="rId5" imgW="77436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1214423"/>
                        <a:ext cx="1376121" cy="428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2500298" y="3214686"/>
          <a:ext cx="4647417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4" name="Формула" r:id="rId7" imgW="2374560" imgH="545760" progId="Equation.3">
                  <p:embed/>
                </p:oleObj>
              </mc:Choice>
              <mc:Fallback>
                <p:oleObj name="Формула" r:id="rId7" imgW="2374560" imgH="5457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3214686"/>
                        <a:ext cx="4647417" cy="10001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2714612" y="4786322"/>
          <a:ext cx="4034920" cy="974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85" name="Формула" r:id="rId9" imgW="2260440" imgH="545760" progId="Equation.3">
                  <p:embed/>
                </p:oleObj>
              </mc:Choice>
              <mc:Fallback>
                <p:oleObj name="Формула" r:id="rId9" imgW="2260440" imgH="5457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4786322"/>
                        <a:ext cx="4034920" cy="9747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928934"/>
            <a:ext cx="8229600" cy="1066800"/>
          </a:xfrm>
        </p:spPr>
        <p:txBody>
          <a:bodyPr>
            <a:noAutofit/>
          </a:bodyPr>
          <a:lstStyle/>
          <a:p>
            <a:r>
              <a:rPr lang="uk-UA" sz="6600" dirty="0"/>
              <a:t>Лабораторна робота  </a:t>
            </a:r>
            <a:endParaRPr lang="ru-RU" sz="6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uk-UA" dirty="0"/>
              <a:t>Основна задача регресійного аналізу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301038" cy="4325112"/>
          </a:xfrm>
        </p:spPr>
        <p:txBody>
          <a:bodyPr/>
          <a:lstStyle/>
          <a:p>
            <a:pPr>
              <a:buNone/>
            </a:pPr>
            <a:r>
              <a:rPr lang="ru-RU" dirty="0"/>
              <a:t>   	</a:t>
            </a:r>
            <a:r>
              <a:rPr lang="ru-RU" dirty="0" err="1"/>
              <a:t>Встановити</a:t>
            </a:r>
            <a:r>
              <a:rPr lang="ru-RU" dirty="0"/>
              <a:t> вид </a:t>
            </a:r>
            <a:r>
              <a:rPr lang="ru-RU" dirty="0" err="1"/>
              <a:t>функції</a:t>
            </a:r>
            <a:r>
              <a:rPr lang="ru-RU" dirty="0"/>
              <a:t>, яка б </a:t>
            </a:r>
            <a:r>
              <a:rPr lang="ru-RU" dirty="0" err="1"/>
              <a:t>найкраще</a:t>
            </a:r>
            <a:r>
              <a:rPr lang="ru-RU" dirty="0"/>
              <a:t> </a:t>
            </a:r>
            <a:r>
              <a:rPr lang="ru-RU" dirty="0" err="1"/>
              <a:t>описувала</a:t>
            </a:r>
            <a:r>
              <a:rPr lang="ru-RU" b="1" dirty="0"/>
              <a:t> </a:t>
            </a:r>
            <a:r>
              <a:rPr lang="ru-RU" dirty="0" err="1"/>
              <a:t>усереднену</a:t>
            </a:r>
            <a:r>
              <a:rPr lang="ru-RU" dirty="0"/>
              <a:t> </a:t>
            </a:r>
            <a:r>
              <a:rPr lang="ru-RU" dirty="0" err="1"/>
              <a:t>масову</a:t>
            </a:r>
            <a:r>
              <a:rPr lang="ru-RU" dirty="0"/>
              <a:t> </a:t>
            </a:r>
            <a:r>
              <a:rPr lang="ru-RU" dirty="0" err="1"/>
              <a:t>течію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Методичні</a:t>
            </a:r>
            <a:r>
              <a:rPr lang="ru-RU" b="1" dirty="0"/>
              <a:t> </a:t>
            </a:r>
            <a:r>
              <a:rPr lang="ru-RU" b="1" dirty="0" err="1"/>
              <a:t>рекомендації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/>
              <a:t>	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регресійного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та </a:t>
            </a:r>
            <a:r>
              <a:rPr lang="ru-RU" dirty="0" err="1"/>
              <a:t>прогнозування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:</a:t>
            </a:r>
          </a:p>
          <a:p>
            <a:pPr marL="109728" indent="0">
              <a:buNone/>
            </a:pPr>
            <a:r>
              <a:rPr lang="ru-RU" dirty="0"/>
              <a:t>	1) </a:t>
            </a:r>
            <a:r>
              <a:rPr lang="ru-RU" b="1" dirty="0" err="1"/>
              <a:t>побудувати</a:t>
            </a:r>
            <a:r>
              <a:rPr lang="ru-RU" b="1" dirty="0"/>
              <a:t> </a:t>
            </a:r>
            <a:r>
              <a:rPr lang="ru-RU" b="1" dirty="0" err="1"/>
              <a:t>графік</a:t>
            </a:r>
            <a:r>
              <a:rPr lang="ru-RU" dirty="0"/>
              <a:t> </a:t>
            </a:r>
            <a:r>
              <a:rPr lang="ru-RU" dirty="0" err="1"/>
              <a:t>вихідних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і </a:t>
            </a:r>
            <a:r>
              <a:rPr lang="ru-RU" dirty="0" err="1"/>
              <a:t>спробувати</a:t>
            </a:r>
            <a:r>
              <a:rPr lang="ru-RU" dirty="0"/>
              <a:t> </a:t>
            </a:r>
            <a:r>
              <a:rPr lang="ru-RU" dirty="0" err="1"/>
              <a:t>візуально</a:t>
            </a:r>
            <a:r>
              <a:rPr lang="ru-RU" dirty="0"/>
              <a:t>, </a:t>
            </a:r>
            <a:r>
              <a:rPr lang="ru-RU" dirty="0" err="1"/>
              <a:t>наближено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характер </a:t>
            </a:r>
            <a:r>
              <a:rPr lang="ru-RU" dirty="0" err="1"/>
              <a:t>залежності</a:t>
            </a:r>
            <a:r>
              <a:rPr lang="ru-RU" dirty="0"/>
              <a:t>;</a:t>
            </a:r>
          </a:p>
          <a:p>
            <a:pPr marL="109728" indent="0">
              <a:buNone/>
            </a:pPr>
            <a:r>
              <a:rPr lang="ru-RU" dirty="0"/>
              <a:t>	2) </a:t>
            </a:r>
            <a:r>
              <a:rPr lang="ru-RU" b="1" dirty="0"/>
              <a:t>обрати вид </a:t>
            </a:r>
            <a:r>
              <a:rPr lang="ru-RU" b="1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регресії</a:t>
            </a:r>
            <a:r>
              <a:rPr lang="ru-RU" dirty="0"/>
              <a:t>, яка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описувати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вихідних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;</a:t>
            </a:r>
          </a:p>
          <a:p>
            <a:pPr marL="109728" indent="0">
              <a:buNone/>
            </a:pPr>
            <a:r>
              <a:rPr lang="ru-RU" dirty="0"/>
              <a:t>	3) </a:t>
            </a:r>
            <a:r>
              <a:rPr lang="ru-RU" b="1" dirty="0" err="1"/>
              <a:t>визначити</a:t>
            </a:r>
            <a:r>
              <a:rPr lang="ru-RU" b="1" dirty="0"/>
              <a:t> </a:t>
            </a:r>
            <a:r>
              <a:rPr lang="ru-RU" b="1" dirty="0" err="1"/>
              <a:t>чисельні</a:t>
            </a:r>
            <a:r>
              <a:rPr lang="ru-RU" b="1" dirty="0"/>
              <a:t> </a:t>
            </a:r>
            <a:r>
              <a:rPr lang="ru-RU" b="1" dirty="0" err="1"/>
              <a:t>коефіцієнти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регресії</a:t>
            </a:r>
            <a:r>
              <a:rPr lang="ru-RU" dirty="0"/>
              <a:t> методом </a:t>
            </a:r>
            <a:r>
              <a:rPr lang="ru-RU" dirty="0" err="1"/>
              <a:t>найменших</a:t>
            </a:r>
            <a:r>
              <a:rPr lang="ru-RU" dirty="0"/>
              <a:t> </a:t>
            </a:r>
            <a:r>
              <a:rPr lang="ru-RU" dirty="0" err="1"/>
              <a:t>квадратів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7693B45-5AF9-4B24-9B15-933C6718B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/>
              <a:t>	4) </a:t>
            </a:r>
            <a:r>
              <a:rPr lang="ru-RU" b="1" dirty="0" err="1"/>
              <a:t>оцінити</a:t>
            </a:r>
            <a:r>
              <a:rPr lang="ru-RU" b="1" dirty="0"/>
              <a:t> силу </a:t>
            </a:r>
            <a:r>
              <a:rPr lang="ru-RU" dirty="0" err="1"/>
              <a:t>знайденої</a:t>
            </a:r>
            <a:r>
              <a:rPr lang="ru-RU" dirty="0"/>
              <a:t> </a:t>
            </a:r>
            <a:r>
              <a:rPr lang="ru-RU" dirty="0" err="1"/>
              <a:t>регресійної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коефіцієнта</a:t>
            </a:r>
            <a:r>
              <a:rPr lang="ru-RU" dirty="0"/>
              <a:t> </a:t>
            </a:r>
            <a:r>
              <a:rPr lang="ru-RU" dirty="0" err="1"/>
              <a:t>детермінації</a:t>
            </a:r>
            <a:r>
              <a:rPr lang="ru-RU" dirty="0"/>
              <a:t>      </a:t>
            </a:r>
          </a:p>
          <a:p>
            <a:pPr marL="109728" indent="0">
              <a:buNone/>
            </a:pPr>
            <a:r>
              <a:rPr lang="ru-RU" dirty="0"/>
              <a:t>	5) </a:t>
            </a:r>
            <a:r>
              <a:rPr lang="ru-RU" b="1" dirty="0" err="1"/>
              <a:t>зробити</a:t>
            </a:r>
            <a:r>
              <a:rPr lang="ru-RU" b="1" dirty="0"/>
              <a:t> прогноз </a:t>
            </a:r>
            <a:r>
              <a:rPr lang="ru-RU" dirty="0"/>
              <a:t>(при                  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 про </a:t>
            </a:r>
            <a:r>
              <a:rPr lang="ru-RU" dirty="0" err="1"/>
              <a:t>неможливість</a:t>
            </a:r>
            <a:r>
              <a:rPr lang="ru-RU" dirty="0"/>
              <a:t> </a:t>
            </a:r>
            <a:r>
              <a:rPr lang="ru-RU" dirty="0" err="1"/>
              <a:t>прогнозування</a:t>
            </a:r>
            <a:r>
              <a:rPr lang="ru-RU" dirty="0"/>
              <a:t> з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знайденої</a:t>
            </a:r>
            <a:r>
              <a:rPr lang="ru-RU" dirty="0"/>
              <a:t> </a:t>
            </a:r>
            <a:r>
              <a:rPr lang="ru-RU" dirty="0" err="1"/>
              <a:t>регресійної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не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модель </a:t>
            </a:r>
            <a:r>
              <a:rPr lang="ru-RU" dirty="0" err="1"/>
              <a:t>регресії</a:t>
            </a:r>
            <a:r>
              <a:rPr lang="ru-RU" dirty="0"/>
              <a:t> для тих </a:t>
            </a:r>
            <a:r>
              <a:rPr lang="ru-RU" dirty="0" err="1"/>
              <a:t>значень</a:t>
            </a:r>
            <a:r>
              <a:rPr lang="ru-RU" dirty="0"/>
              <a:t> </a:t>
            </a:r>
            <a:r>
              <a:rPr lang="ru-RU" dirty="0" err="1"/>
              <a:t>незалежного</a:t>
            </a:r>
            <a:r>
              <a:rPr lang="ru-RU" dirty="0"/>
              <a:t> параметра X, </a:t>
            </a:r>
            <a:r>
              <a:rPr lang="ru-RU" dirty="0" err="1"/>
              <a:t>які</a:t>
            </a:r>
            <a:r>
              <a:rPr lang="ru-RU" dirty="0"/>
              <a:t> не належать </a:t>
            </a:r>
            <a:r>
              <a:rPr lang="ru-RU" dirty="0" err="1"/>
              <a:t>інтервалу</a:t>
            </a:r>
            <a:r>
              <a:rPr lang="ru-RU" dirty="0"/>
              <a:t>, </a:t>
            </a:r>
            <a:r>
              <a:rPr lang="ru-RU" dirty="0" err="1"/>
              <a:t>визначеного</a:t>
            </a:r>
            <a:r>
              <a:rPr lang="ru-RU" dirty="0"/>
              <a:t> у </a:t>
            </a:r>
            <a:r>
              <a:rPr lang="ru-RU" dirty="0" err="1"/>
              <a:t>вихідних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</a:t>
            </a:r>
          </a:p>
          <a:p>
            <a:pPr marL="109728" indent="0">
              <a:buNone/>
            </a:pPr>
            <a:endParaRPr lang="ru-RU" dirty="0"/>
          </a:p>
        </p:txBody>
      </p:sp>
      <p:graphicFrame>
        <p:nvGraphicFramePr>
          <p:cNvPr id="30" name="Объект 29">
            <a:extLst>
              <a:ext uri="{FF2B5EF4-FFF2-40B4-BE49-F238E27FC236}">
                <a16:creationId xmlns:a16="http://schemas.microsoft.com/office/drawing/2014/main" id="{61217296-970D-47CD-A3A6-810E830E40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259066"/>
              </p:ext>
            </p:extLst>
          </p:nvPr>
        </p:nvGraphicFramePr>
        <p:xfrm>
          <a:off x="8388424" y="1916832"/>
          <a:ext cx="467990" cy="440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7" name="Уравнение" r:id="rId3" imgW="215640" imgH="203040" progId="Equation.3">
                  <p:embed/>
                </p:oleObj>
              </mc:Choice>
              <mc:Fallback>
                <p:oleObj name="Уравнение" r:id="rId3" imgW="21564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8424" y="1916832"/>
                        <a:ext cx="467990" cy="4404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Объект 30">
            <a:extLst>
              <a:ext uri="{FF2B5EF4-FFF2-40B4-BE49-F238E27FC236}">
                <a16:creationId xmlns:a16="http://schemas.microsoft.com/office/drawing/2014/main" id="{768E48DA-29C3-489F-AF75-52D0D4CB64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226162"/>
              </p:ext>
            </p:extLst>
          </p:nvPr>
        </p:nvGraphicFramePr>
        <p:xfrm>
          <a:off x="6012160" y="2357293"/>
          <a:ext cx="144863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8" name="Уравнение" r:id="rId5" imgW="723600" imgH="215640" progId="Equation.3">
                  <p:embed/>
                </p:oleObj>
              </mc:Choice>
              <mc:Fallback>
                <p:oleObj name="Уравнение" r:id="rId5" imgW="72360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12160" y="2357293"/>
                        <a:ext cx="1448632" cy="432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45426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00208D0-B633-4AE8-B7AE-6196A3E22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3816424"/>
          </a:xfrm>
        </p:spPr>
        <p:txBody>
          <a:bodyPr/>
          <a:lstStyle/>
          <a:p>
            <a:pPr marL="109728" indent="0">
              <a:buNone/>
            </a:pPr>
            <a:r>
              <a:rPr lang="ru-RU" dirty="0"/>
              <a:t>	</a:t>
            </a:r>
            <a:r>
              <a:rPr lang="ru-RU" dirty="0" err="1"/>
              <a:t>Завдання</a:t>
            </a:r>
            <a:r>
              <a:rPr lang="ru-RU" dirty="0"/>
              <a:t>: </a:t>
            </a:r>
            <a:r>
              <a:rPr lang="ru-RU" dirty="0" err="1"/>
              <a:t>Деяка</a:t>
            </a:r>
            <a:r>
              <a:rPr lang="ru-RU" dirty="0"/>
              <a:t> </a:t>
            </a:r>
            <a:r>
              <a:rPr lang="ru-RU" dirty="0" err="1"/>
              <a:t>фірма</a:t>
            </a:r>
            <a:r>
              <a:rPr lang="ru-RU" dirty="0"/>
              <a:t> </a:t>
            </a:r>
            <a:r>
              <a:rPr lang="ru-RU" dirty="0" err="1"/>
              <a:t>займається</a:t>
            </a:r>
            <a:r>
              <a:rPr lang="ru-RU" dirty="0"/>
              <a:t> поставками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вантажів</a:t>
            </a:r>
            <a:r>
              <a:rPr lang="ru-RU" dirty="0"/>
              <a:t> на </a:t>
            </a:r>
            <a:r>
              <a:rPr lang="ru-RU" dirty="0" err="1"/>
              <a:t>короткі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. </a:t>
            </a:r>
            <a:r>
              <a:rPr lang="ru-RU" dirty="0" err="1"/>
              <a:t>Оцінити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таких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залежну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часу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витрачається</a:t>
            </a:r>
            <a:r>
              <a:rPr lang="ru-RU" dirty="0"/>
              <a:t> на поставку.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найважливішого</a:t>
            </a:r>
            <a:r>
              <a:rPr lang="ru-RU" dirty="0"/>
              <a:t> </a:t>
            </a:r>
            <a:r>
              <a:rPr lang="ru-RU" dirty="0" err="1"/>
              <a:t>чинника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на час поставки, </a:t>
            </a:r>
            <a:r>
              <a:rPr lang="ru-RU" dirty="0" err="1"/>
              <a:t>вибрано</a:t>
            </a:r>
            <a:r>
              <a:rPr lang="ru-RU" dirty="0"/>
              <a:t> </a:t>
            </a:r>
            <a:r>
              <a:rPr lang="ru-RU" dirty="0" err="1"/>
              <a:t>пройдену</a:t>
            </a:r>
            <a:r>
              <a:rPr lang="ru-RU" dirty="0"/>
              <a:t> </a:t>
            </a:r>
            <a:r>
              <a:rPr lang="ru-RU" dirty="0" err="1"/>
              <a:t>відстань</a:t>
            </a:r>
            <a:r>
              <a:rPr lang="ru-RU" dirty="0"/>
              <a:t>. Були </a:t>
            </a:r>
            <a:r>
              <a:rPr lang="ru-RU" dirty="0" err="1"/>
              <a:t>зібрані</a:t>
            </a:r>
            <a:r>
              <a:rPr lang="ru-RU" dirty="0"/>
              <a:t> </a:t>
            </a:r>
            <a:r>
              <a:rPr lang="ru-RU" dirty="0" err="1"/>
              <a:t>вихідні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про десять </a:t>
            </a:r>
            <a:r>
              <a:rPr lang="ru-RU" dirty="0" err="1"/>
              <a:t>постачаннь</a:t>
            </a:r>
            <a:r>
              <a:rPr lang="ru-RU" dirty="0"/>
              <a:t> (</a:t>
            </a:r>
            <a:r>
              <a:rPr lang="ru-RU" dirty="0" err="1"/>
              <a:t>таблиця</a:t>
            </a:r>
            <a:r>
              <a:rPr lang="ru-RU" dirty="0"/>
              <a:t> 1)</a:t>
            </a:r>
          </a:p>
          <a:p>
            <a:pPr marL="109728" indent="0">
              <a:buNone/>
            </a:pPr>
            <a:endParaRPr lang="ru-RU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34064EA4-A1A8-4CB7-BAE0-7AABE6493F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432353"/>
              </p:ext>
            </p:extLst>
          </p:nvPr>
        </p:nvGraphicFramePr>
        <p:xfrm>
          <a:off x="719253" y="4934002"/>
          <a:ext cx="7705494" cy="1511534"/>
        </p:xfrm>
        <a:graphic>
          <a:graphicData uri="http://schemas.openxmlformats.org/drawingml/2006/table">
            <a:tbl>
              <a:tblPr/>
              <a:tblGrid>
                <a:gridCol w="1990605">
                  <a:extLst>
                    <a:ext uri="{9D8B030D-6E8A-4147-A177-3AD203B41FA5}">
                      <a16:colId xmlns:a16="http://schemas.microsoft.com/office/drawing/2014/main" val="920649096"/>
                    </a:ext>
                  </a:extLst>
                </a:gridCol>
                <a:gridCol w="570777">
                  <a:extLst>
                    <a:ext uri="{9D8B030D-6E8A-4147-A177-3AD203B41FA5}">
                      <a16:colId xmlns:a16="http://schemas.microsoft.com/office/drawing/2014/main" val="4248565108"/>
                    </a:ext>
                  </a:extLst>
                </a:gridCol>
                <a:gridCol w="571568">
                  <a:extLst>
                    <a:ext uri="{9D8B030D-6E8A-4147-A177-3AD203B41FA5}">
                      <a16:colId xmlns:a16="http://schemas.microsoft.com/office/drawing/2014/main" val="1294107421"/>
                    </a:ext>
                  </a:extLst>
                </a:gridCol>
                <a:gridCol w="571568">
                  <a:extLst>
                    <a:ext uri="{9D8B030D-6E8A-4147-A177-3AD203B41FA5}">
                      <a16:colId xmlns:a16="http://schemas.microsoft.com/office/drawing/2014/main" val="1257843646"/>
                    </a:ext>
                  </a:extLst>
                </a:gridCol>
                <a:gridCol w="571568">
                  <a:extLst>
                    <a:ext uri="{9D8B030D-6E8A-4147-A177-3AD203B41FA5}">
                      <a16:colId xmlns:a16="http://schemas.microsoft.com/office/drawing/2014/main" val="1281949259"/>
                    </a:ext>
                  </a:extLst>
                </a:gridCol>
                <a:gridCol w="571568">
                  <a:extLst>
                    <a:ext uri="{9D8B030D-6E8A-4147-A177-3AD203B41FA5}">
                      <a16:colId xmlns:a16="http://schemas.microsoft.com/office/drawing/2014/main" val="1774664732"/>
                    </a:ext>
                  </a:extLst>
                </a:gridCol>
                <a:gridCol w="571568">
                  <a:extLst>
                    <a:ext uri="{9D8B030D-6E8A-4147-A177-3AD203B41FA5}">
                      <a16:colId xmlns:a16="http://schemas.microsoft.com/office/drawing/2014/main" val="669005458"/>
                    </a:ext>
                  </a:extLst>
                </a:gridCol>
                <a:gridCol w="571568">
                  <a:extLst>
                    <a:ext uri="{9D8B030D-6E8A-4147-A177-3AD203B41FA5}">
                      <a16:colId xmlns:a16="http://schemas.microsoft.com/office/drawing/2014/main" val="4006487491"/>
                    </a:ext>
                  </a:extLst>
                </a:gridCol>
                <a:gridCol w="571568">
                  <a:extLst>
                    <a:ext uri="{9D8B030D-6E8A-4147-A177-3AD203B41FA5}">
                      <a16:colId xmlns:a16="http://schemas.microsoft.com/office/drawing/2014/main" val="171680398"/>
                    </a:ext>
                  </a:extLst>
                </a:gridCol>
                <a:gridCol w="571568">
                  <a:extLst>
                    <a:ext uri="{9D8B030D-6E8A-4147-A177-3AD203B41FA5}">
                      <a16:colId xmlns:a16="http://schemas.microsoft.com/office/drawing/2014/main" val="1817636909"/>
                    </a:ext>
                  </a:extLst>
                </a:gridCol>
                <a:gridCol w="571568">
                  <a:extLst>
                    <a:ext uri="{9D8B030D-6E8A-4147-A177-3AD203B41FA5}">
                      <a16:colId xmlns:a16="http://schemas.microsoft.com/office/drawing/2014/main" val="2840539372"/>
                    </a:ext>
                  </a:extLst>
                </a:gridCol>
              </a:tblGrid>
              <a:tr h="755767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Відстань, миль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6551835"/>
                  </a:ext>
                </a:extLst>
              </a:tr>
              <a:tr h="755767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хвилини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5240483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685A80D2-8BBF-43D6-A318-14E60C3CA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42" y="4322657"/>
            <a:ext cx="29476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Таблиц</a:t>
            </a:r>
            <a:r>
              <a:rPr kumimoji="0" lang="uk-UA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я 1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 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146145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1F856E1-FA53-4B07-8872-AAD5B9ACE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1728192"/>
          </a:xfrm>
        </p:spPr>
        <p:txBody>
          <a:bodyPr/>
          <a:lstStyle/>
          <a:p>
            <a:pPr marL="109728" indent="0">
              <a:buNone/>
            </a:pPr>
            <a:r>
              <a:rPr lang="uk-UA" dirty="0"/>
              <a:t>Рішення</a:t>
            </a:r>
            <a:endParaRPr lang="ru-RU" dirty="0"/>
          </a:p>
          <a:p>
            <a:pPr marL="109728" indent="0">
              <a:buNone/>
            </a:pPr>
            <a:r>
              <a:rPr lang="uk-UA" dirty="0"/>
              <a:t>	На графіку будуємо вихідні дані по десяти поїздок.</a:t>
            </a: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941E62C-F9B7-46E8-9856-7277968A8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170380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AD20A878-9034-4EFD-8CA0-7F300B30DC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4556091"/>
              </p:ext>
            </p:extLst>
          </p:nvPr>
        </p:nvGraphicFramePr>
        <p:xfrm>
          <a:off x="755576" y="2161008"/>
          <a:ext cx="5709728" cy="3644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5" name="Visio" r:id="rId3" imgW="4638359" imgH="4222211" progId="Visio.Drawing.11">
                  <p:embed/>
                </p:oleObj>
              </mc:Choice>
              <mc:Fallback>
                <p:oleObj name="Visio" r:id="rId3" imgW="4638359" imgH="422221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161008"/>
                        <a:ext cx="5709728" cy="36442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621735E9-8981-4172-A64F-52E06DEF2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4" y="6161135"/>
            <a:ext cx="706103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Рис.1. Графік вихідних даних і передбачувана лінія регресії</a:t>
            </a:r>
            <a:endParaRPr kumimoji="0" lang="uk-UA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50958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09502C5-6028-4668-8286-D15872B37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/>
              <a:t>	</a:t>
            </a:r>
            <a:r>
              <a:rPr lang="ru-RU" dirty="0" err="1"/>
              <a:t>Обчислимо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розрахунку</a:t>
            </a:r>
            <a:r>
              <a:rPr lang="ru-RU" dirty="0"/>
              <a:t> </a:t>
            </a:r>
            <a:r>
              <a:rPr lang="ru-RU" dirty="0" err="1"/>
              <a:t>коефіцієнтів</a:t>
            </a:r>
            <a:r>
              <a:rPr lang="ru-RU" dirty="0"/>
              <a:t> </a:t>
            </a:r>
            <a:r>
              <a:rPr lang="ru-RU" dirty="0" err="1"/>
              <a:t>рівняння</a:t>
            </a:r>
            <a:r>
              <a:rPr lang="ru-RU" dirty="0"/>
              <a:t> </a:t>
            </a:r>
            <a:r>
              <a:rPr lang="ru-RU" dirty="0" err="1"/>
              <a:t>лінійної</a:t>
            </a:r>
            <a:r>
              <a:rPr lang="ru-RU" dirty="0"/>
              <a:t> </a:t>
            </a:r>
            <a:r>
              <a:rPr lang="ru-RU" dirty="0" err="1"/>
              <a:t>регресії</a:t>
            </a:r>
            <a:r>
              <a:rPr lang="ru-RU" dirty="0"/>
              <a:t> та </a:t>
            </a:r>
            <a:r>
              <a:rPr lang="ru-RU" dirty="0" err="1"/>
              <a:t>коефіцієнта</a:t>
            </a:r>
            <a:r>
              <a:rPr lang="ru-RU" dirty="0"/>
              <a:t> </a:t>
            </a:r>
            <a:r>
              <a:rPr lang="ru-RU" dirty="0" err="1"/>
              <a:t>детермінації</a:t>
            </a:r>
            <a:r>
              <a:rPr lang="ru-RU" dirty="0"/>
              <a:t>      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допоміжної</a:t>
            </a:r>
            <a:r>
              <a:rPr lang="ru-RU" dirty="0"/>
              <a:t> </a:t>
            </a:r>
            <a:r>
              <a:rPr lang="ru-RU" dirty="0" err="1"/>
              <a:t>таблиці</a:t>
            </a:r>
            <a:r>
              <a:rPr lang="ru-RU" dirty="0"/>
              <a:t> (</a:t>
            </a:r>
            <a:r>
              <a:rPr lang="ru-RU" dirty="0" err="1"/>
              <a:t>таблиця</a:t>
            </a:r>
            <a:r>
              <a:rPr lang="ru-RU" dirty="0"/>
              <a:t> 2).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EEA74A00-A74E-4A37-8AAC-E97E9B9E45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793281"/>
              </p:ext>
            </p:extLst>
          </p:nvPr>
        </p:nvGraphicFramePr>
        <p:xfrm>
          <a:off x="6732240" y="3068960"/>
          <a:ext cx="467990" cy="440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9" name="Уравнение" r:id="rId3" imgW="215640" imgH="203040" progId="Equation.3">
                  <p:embed/>
                </p:oleObj>
              </mc:Choice>
              <mc:Fallback>
                <p:oleObj name="Уравнение" r:id="rId3" imgW="215640" imgH="203040" progId="Equation.3">
                  <p:embed/>
                  <p:pic>
                    <p:nvPicPr>
                      <p:cNvPr id="30" name="Объект 29">
                        <a:extLst>
                          <a:ext uri="{FF2B5EF4-FFF2-40B4-BE49-F238E27FC236}">
                            <a16:creationId xmlns:a16="http://schemas.microsoft.com/office/drawing/2014/main" id="{61217296-970D-47CD-A3A6-810E830E40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32240" y="3068960"/>
                        <a:ext cx="467990" cy="4404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13399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>
            <a:extLst>
              <a:ext uri="{FF2B5EF4-FFF2-40B4-BE49-F238E27FC236}">
                <a16:creationId xmlns:a16="http://schemas.microsoft.com/office/drawing/2014/main" id="{EC1CD932-B256-40EA-A7B6-CC79BAB8E0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592" y="1832380"/>
            <a:ext cx="6520383" cy="4579533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3B10150-01B2-4FF0-8432-E854D2C21BD2}"/>
              </a:ext>
            </a:extLst>
          </p:cNvPr>
          <p:cNvSpPr/>
          <p:nvPr/>
        </p:nvSpPr>
        <p:spPr>
          <a:xfrm>
            <a:off x="899592" y="1196752"/>
            <a:ext cx="1406154" cy="4979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/>
              <a:t>Таблица 2</a:t>
            </a:r>
            <a:endParaRPr lang="ru-RU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272835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DF9CB8E-BAC2-4B19-9852-DAE3BE71A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1179576"/>
          </a:xfrm>
        </p:spPr>
        <p:txBody>
          <a:bodyPr/>
          <a:lstStyle/>
          <a:p>
            <a:pPr marL="109728" indent="0">
              <a:buNone/>
            </a:pPr>
            <a:r>
              <a:rPr lang="ru-RU" dirty="0"/>
              <a:t>	</a:t>
            </a:r>
            <a:r>
              <a:rPr lang="ru-RU" dirty="0" err="1"/>
              <a:t>Обчислимо</a:t>
            </a:r>
            <a:r>
              <a:rPr lang="ru-RU" dirty="0"/>
              <a:t> </a:t>
            </a:r>
            <a:r>
              <a:rPr lang="ru-RU" dirty="0" err="1"/>
              <a:t>коефіцієнти</a:t>
            </a:r>
            <a:r>
              <a:rPr lang="ru-RU" dirty="0"/>
              <a:t> </a:t>
            </a:r>
            <a:r>
              <a:rPr lang="ru-RU" dirty="0" err="1"/>
              <a:t>лінійної</a:t>
            </a:r>
            <a:r>
              <a:rPr lang="ru-RU" dirty="0"/>
              <a:t> </a:t>
            </a:r>
            <a:r>
              <a:rPr lang="ru-RU" dirty="0" err="1"/>
              <a:t>регресії</a:t>
            </a:r>
            <a:r>
              <a:rPr lang="ru-RU" dirty="0"/>
              <a:t> за формулами: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BF40256-83B2-42F4-A5E9-14CC08E68228}"/>
              </a:ext>
            </a:extLst>
          </p:cNvPr>
          <p:cNvSpPr/>
          <p:nvPr/>
        </p:nvSpPr>
        <p:spPr>
          <a:xfrm>
            <a:off x="369270" y="3880946"/>
            <a:ext cx="8526177" cy="1133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 hangingPunct="0">
              <a:lnSpc>
                <a:spcPct val="150000"/>
              </a:lnSpc>
              <a:spcAft>
                <a:spcPts val="0"/>
              </a:spcAft>
            </a:pPr>
            <a:r>
              <a:rPr lang="ru-RU" sz="2400" dirty="0"/>
              <a:t>Таким чином, </a:t>
            </a:r>
            <a:r>
              <a:rPr lang="ru-RU" sz="2400" dirty="0" err="1"/>
              <a:t>шукана</a:t>
            </a:r>
            <a:r>
              <a:rPr lang="ru-RU" sz="2400" dirty="0"/>
              <a:t> </a:t>
            </a:r>
            <a:r>
              <a:rPr lang="ru-RU" sz="2400" dirty="0" err="1"/>
              <a:t>регресійна</a:t>
            </a:r>
            <a:r>
              <a:rPr lang="ru-RU" sz="2400" dirty="0"/>
              <a:t> </a:t>
            </a:r>
            <a:r>
              <a:rPr lang="ru-RU" sz="2400" dirty="0" err="1"/>
              <a:t>залежність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вигляд</a:t>
            </a:r>
            <a:r>
              <a:rPr lang="ru-RU" sz="2400" dirty="0"/>
              <a:t>:</a:t>
            </a:r>
            <a:endParaRPr lang="ru-RU" sz="2400" dirty="0">
              <a:effectLst/>
            </a:endParaRPr>
          </a:p>
        </p:txBody>
      </p:sp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1C360F52-D3BC-4D3B-9ED2-E7401CEF1A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048502"/>
              </p:ext>
            </p:extLst>
          </p:nvPr>
        </p:nvGraphicFramePr>
        <p:xfrm>
          <a:off x="2915815" y="5411379"/>
          <a:ext cx="3087599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1" name="Уравнение" r:id="rId3" imgW="1498320" imgH="253800" progId="Equation.3">
                  <p:embed/>
                </p:oleObj>
              </mc:Choice>
              <mc:Fallback>
                <p:oleObj name="Уравнение" r:id="rId3" imgW="149832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5" y="5411379"/>
                        <a:ext cx="3087599" cy="544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7">
            <a:extLst>
              <a:ext uri="{FF2B5EF4-FFF2-40B4-BE49-F238E27FC236}">
                <a16:creationId xmlns:a16="http://schemas.microsoft.com/office/drawing/2014/main" id="{30ECA7D0-C520-40F1-AB5D-DF21B1184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928" y="4570928"/>
            <a:ext cx="844809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5CF9E1EE-D18F-4F97-AEC8-9995BE139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" name="Объект 15">
            <a:extLst>
              <a:ext uri="{FF2B5EF4-FFF2-40B4-BE49-F238E27FC236}">
                <a16:creationId xmlns:a16="http://schemas.microsoft.com/office/drawing/2014/main" id="{C8FB154A-860D-4CC6-9DCA-5AD98FF0A5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7174155"/>
              </p:ext>
            </p:extLst>
          </p:nvPr>
        </p:nvGraphicFramePr>
        <p:xfrm>
          <a:off x="2771800" y="1824281"/>
          <a:ext cx="4147732" cy="75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2" name="Уравнение" r:id="rId5" imgW="2667000" imgH="482600" progId="Equation.3">
                  <p:embed/>
                </p:oleObj>
              </mc:Choice>
              <mc:Fallback>
                <p:oleObj name="Уравнение" r:id="rId5" imgW="2667000" imgH="482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824281"/>
                        <a:ext cx="4147732" cy="7554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1">
            <a:extLst>
              <a:ext uri="{FF2B5EF4-FFF2-40B4-BE49-F238E27FC236}">
                <a16:creationId xmlns:a16="http://schemas.microsoft.com/office/drawing/2014/main" id="{70089137-678A-469B-8C6A-D036AA837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" name="Объект 21">
            <a:extLst>
              <a:ext uri="{FF2B5EF4-FFF2-40B4-BE49-F238E27FC236}">
                <a16:creationId xmlns:a16="http://schemas.microsoft.com/office/drawing/2014/main" id="{F2A3C31A-EF28-4104-849F-7CD42200DD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616258"/>
              </p:ext>
            </p:extLst>
          </p:nvPr>
        </p:nvGraphicFramePr>
        <p:xfrm>
          <a:off x="2800533" y="2950168"/>
          <a:ext cx="3787691" cy="395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3" name="Уравнение" r:id="rId7" imgW="2628900" imgH="241300" progId="Equation.3">
                  <p:embed/>
                </p:oleObj>
              </mc:Choice>
              <mc:Fallback>
                <p:oleObj name="Уравнение" r:id="rId7" imgW="2628900" imgH="2413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0533" y="2950168"/>
                        <a:ext cx="3787691" cy="3955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04751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18A6BBA-CEBD-4B5B-BAA6-30F974325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2331704"/>
          </a:xfrm>
        </p:spPr>
        <p:txBody>
          <a:bodyPr/>
          <a:lstStyle/>
          <a:p>
            <a:pPr marL="109728" indent="0">
              <a:buNone/>
            </a:pPr>
            <a:r>
              <a:rPr lang="ru-RU" dirty="0" err="1"/>
              <a:t>Проведемо</a:t>
            </a:r>
            <a:r>
              <a:rPr lang="ru-RU" dirty="0"/>
              <a:t> </a:t>
            </a:r>
            <a:r>
              <a:rPr lang="ru-RU" dirty="0" err="1"/>
              <a:t>регресійний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режиму </a:t>
            </a:r>
            <a:r>
              <a:rPr lang="ru-RU" dirty="0" err="1"/>
              <a:t>Регресія</a:t>
            </a:r>
            <a:r>
              <a:rPr lang="ru-RU" dirty="0"/>
              <a:t> MS </a:t>
            </a:r>
            <a:r>
              <a:rPr lang="ru-RU" dirty="0" err="1"/>
              <a:t>Excel</a:t>
            </a:r>
            <a:r>
              <a:rPr lang="ru-RU" dirty="0"/>
              <a:t>.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, </a:t>
            </a:r>
            <a:r>
              <a:rPr lang="ru-RU" dirty="0" err="1"/>
              <a:t>встановлених</a:t>
            </a:r>
            <a:r>
              <a:rPr lang="ru-RU" dirty="0"/>
              <a:t> в </a:t>
            </a:r>
            <a:r>
              <a:rPr lang="ru-RU" dirty="0" err="1"/>
              <a:t>однойменному</a:t>
            </a:r>
            <a:r>
              <a:rPr lang="ru-RU" dirty="0"/>
              <a:t> </a:t>
            </a:r>
            <a:r>
              <a:rPr lang="ru-RU" dirty="0" err="1"/>
              <a:t>діалоговому</a:t>
            </a:r>
            <a:r>
              <a:rPr lang="ru-RU" dirty="0"/>
              <a:t> </a:t>
            </a:r>
            <a:r>
              <a:rPr lang="ru-RU" dirty="0" err="1"/>
              <a:t>вікні</a:t>
            </a:r>
            <a:r>
              <a:rPr lang="ru-RU" dirty="0"/>
              <a:t>, </a:t>
            </a:r>
            <a:r>
              <a:rPr lang="ru-RU" dirty="0" err="1"/>
              <a:t>представлені</a:t>
            </a:r>
            <a:r>
              <a:rPr lang="ru-RU" dirty="0"/>
              <a:t> на </a:t>
            </a:r>
            <a:r>
              <a:rPr lang="ru-RU" dirty="0" err="1"/>
              <a:t>рисинку</a:t>
            </a:r>
            <a:r>
              <a:rPr lang="ru-RU" dirty="0"/>
              <a:t>.</a:t>
            </a:r>
          </a:p>
          <a:p>
            <a:pPr marL="109728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D7DBE82-40A8-49FA-944E-61C04336311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80928"/>
            <a:ext cx="4270812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79302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502BCC7-7EF3-423E-ABC2-F4AF3823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506524"/>
            <a:ext cx="8712968" cy="1266292"/>
          </a:xfrm>
        </p:spPr>
        <p:txBody>
          <a:bodyPr/>
          <a:lstStyle/>
          <a:p>
            <a:pPr marL="109728" indent="0">
              <a:buNone/>
            </a:pPr>
            <a:r>
              <a:rPr lang="ru-RU" dirty="0"/>
              <a:t>Сгенерируются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регресійної</a:t>
            </a:r>
            <a:r>
              <a:rPr lang="ru-RU" dirty="0"/>
              <a:t> статистики, </a:t>
            </a:r>
            <a:r>
              <a:rPr lang="ru-RU" dirty="0" err="1"/>
              <a:t>представлені</a:t>
            </a:r>
            <a:r>
              <a:rPr lang="ru-RU" dirty="0"/>
              <a:t> в </a:t>
            </a:r>
            <a:r>
              <a:rPr lang="ru-RU" dirty="0" err="1"/>
              <a:t>таблиці</a:t>
            </a:r>
            <a:r>
              <a:rPr lang="ru-RU" dirty="0"/>
              <a:t> 3.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5D08605A-3D95-47C1-89AD-EFFF1284E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584718"/>
              </p:ext>
            </p:extLst>
          </p:nvPr>
        </p:nvGraphicFramePr>
        <p:xfrm>
          <a:off x="1907704" y="2636912"/>
          <a:ext cx="4296881" cy="3703320"/>
        </p:xfrm>
        <a:graphic>
          <a:graphicData uri="http://schemas.openxmlformats.org/drawingml/2006/table">
            <a:tbl>
              <a:tblPr/>
              <a:tblGrid>
                <a:gridCol w="2843709">
                  <a:extLst>
                    <a:ext uri="{9D8B030D-6E8A-4147-A177-3AD203B41FA5}">
                      <a16:colId xmlns:a16="http://schemas.microsoft.com/office/drawing/2014/main" val="723576170"/>
                    </a:ext>
                  </a:extLst>
                </a:gridCol>
                <a:gridCol w="1453172">
                  <a:extLst>
                    <a:ext uri="{9D8B030D-6E8A-4147-A177-3AD203B41FA5}">
                      <a16:colId xmlns:a16="http://schemas.microsoft.com/office/drawing/2014/main" val="1445100147"/>
                    </a:ext>
                  </a:extLst>
                </a:gridCol>
              </a:tblGrid>
              <a:tr h="3476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ВИВЕДЕННЯ ПІДСУМКІВ</a:t>
                      </a:r>
                      <a:endParaRPr lang="ru-RU" sz="1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7599694"/>
                  </a:ext>
                </a:extLst>
              </a:tr>
              <a:tr h="3476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7777002"/>
                  </a:ext>
                </a:extLst>
              </a:tr>
              <a:tr h="347638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Регресійна статистика</a:t>
                      </a:r>
                      <a:endParaRPr lang="ru-RU" sz="1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969678"/>
                  </a:ext>
                </a:extLst>
              </a:tr>
              <a:tr h="3476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Множинний 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0,958275757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4235575"/>
                  </a:ext>
                </a:extLst>
              </a:tr>
              <a:tr h="3476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R-квадрат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0,918292427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930526"/>
                  </a:ext>
                </a:extLst>
              </a:tr>
              <a:tr h="3476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Норм</a:t>
                      </a:r>
                      <a:r>
                        <a:rPr lang="uk-UA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ований</a:t>
                      </a:r>
                      <a:r>
                        <a:rPr lang="ru-RU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R-квадрат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0,90807898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364357"/>
                  </a:ext>
                </a:extLst>
              </a:tr>
              <a:tr h="3476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Стандартна </a:t>
                      </a:r>
                      <a:r>
                        <a:rPr lang="uk-UA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помилка</a:t>
                      </a:r>
                      <a:endParaRPr lang="ru-RU" sz="180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1,11809028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8511335"/>
                  </a:ext>
                </a:extLst>
              </a:tr>
              <a:tr h="3476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Спостереження</a:t>
                      </a:r>
                      <a:endParaRPr lang="ru-RU" sz="18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99666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20E97483-3530-4AA6-B641-4CF5DCE4C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0050" y="31321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180E14D-2FAF-431A-8EA0-38416B6D8191}"/>
              </a:ext>
            </a:extLst>
          </p:cNvPr>
          <p:cNvSpPr/>
          <p:nvPr/>
        </p:nvSpPr>
        <p:spPr>
          <a:xfrm>
            <a:off x="971600" y="1924131"/>
            <a:ext cx="1623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Таблиця</a:t>
            </a:r>
            <a:r>
              <a:rPr lang="ru-RU" dirty="0"/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12819109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74A3868-5B56-4E08-97DD-6728F0A93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548680"/>
            <a:ext cx="8229600" cy="2668928"/>
          </a:xfrm>
        </p:spPr>
        <p:txBody>
          <a:bodyPr/>
          <a:lstStyle/>
          <a:p>
            <a:pPr marL="109728" indent="0">
              <a:buNone/>
            </a:pPr>
            <a:r>
              <a:rPr lang="ru-RU" dirty="0"/>
              <a:t>	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розглянемо</a:t>
            </a:r>
            <a:r>
              <a:rPr lang="ru-RU" dirty="0"/>
              <a:t> </a:t>
            </a:r>
            <a:r>
              <a:rPr lang="ru-RU" dirty="0" err="1"/>
              <a:t>середню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, </a:t>
            </a:r>
            <a:r>
              <a:rPr lang="ru-RU" dirty="0" err="1"/>
              <a:t>представлену</a:t>
            </a:r>
            <a:r>
              <a:rPr lang="ru-RU" dirty="0"/>
              <a:t> в </a:t>
            </a:r>
            <a:r>
              <a:rPr lang="ru-RU" dirty="0" err="1"/>
              <a:t>таблиці</a:t>
            </a:r>
            <a:r>
              <a:rPr lang="ru-RU" dirty="0"/>
              <a:t> 4 (наведена у </a:t>
            </a:r>
            <a:r>
              <a:rPr lang="ru-RU" dirty="0" err="1"/>
              <a:t>скороченому</a:t>
            </a:r>
            <a:r>
              <a:rPr lang="ru-RU" dirty="0"/>
              <a:t> </a:t>
            </a:r>
            <a:r>
              <a:rPr lang="ru-RU" dirty="0" err="1"/>
              <a:t>варіанті</a:t>
            </a:r>
            <a:r>
              <a:rPr lang="ru-RU" dirty="0"/>
              <a:t>). Тут дано </a:t>
            </a:r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регресії</a:t>
            </a:r>
            <a:r>
              <a:rPr lang="ru-RU" dirty="0"/>
              <a:t>     (2,65970168) і </a:t>
            </a:r>
            <a:r>
              <a:rPr lang="ru-RU" dirty="0" err="1"/>
              <a:t>зсув</a:t>
            </a:r>
            <a:r>
              <a:rPr lang="ru-RU" dirty="0"/>
              <a:t> по </a:t>
            </a:r>
            <a:r>
              <a:rPr lang="ru-RU" dirty="0" err="1"/>
              <a:t>осі</a:t>
            </a:r>
            <a:r>
              <a:rPr lang="ru-RU" dirty="0"/>
              <a:t> ординат, </a:t>
            </a:r>
            <a:r>
              <a:rPr lang="ru-RU" dirty="0" err="1"/>
              <a:t>тобто</a:t>
            </a:r>
            <a:r>
              <a:rPr lang="ru-RU" dirty="0"/>
              <a:t> константа     (5,913462144).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861A632C-4835-4111-9054-EF575A860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18E03FFB-69E8-4D51-A1AB-45FB21F756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541227"/>
              </p:ext>
            </p:extLst>
          </p:nvPr>
        </p:nvGraphicFramePr>
        <p:xfrm>
          <a:off x="3563888" y="1844824"/>
          <a:ext cx="432048" cy="476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7" name="Уравнение" r:id="rId3" imgW="177646" imgH="241091" progId="Equation.3">
                  <p:embed/>
                </p:oleObj>
              </mc:Choice>
              <mc:Fallback>
                <p:oleObj name="Уравнение" r:id="rId3" imgW="177646" imgH="24109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844824"/>
                        <a:ext cx="432048" cy="4762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80FC1ED0-971A-4712-A0BD-4D316513F7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378694"/>
              </p:ext>
            </p:extLst>
          </p:nvPr>
        </p:nvGraphicFramePr>
        <p:xfrm>
          <a:off x="4716018" y="2301273"/>
          <a:ext cx="432048" cy="54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18" name="Уравнение" r:id="rId5" imgW="190417" imgH="241195" progId="Equation.3">
                  <p:embed/>
                </p:oleObj>
              </mc:Choice>
              <mc:Fallback>
                <p:oleObj name="Уравнение" r:id="rId5" imgW="190417" imgH="241195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8" y="2301273"/>
                        <a:ext cx="432048" cy="5400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9F5895D6-DC0E-4A6A-A748-B07DE9F81A8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2761" y="3933083"/>
            <a:ext cx="8658477" cy="2252646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5DF35F9-3CAE-456E-AB47-DCE92C6518AE}"/>
              </a:ext>
            </a:extLst>
          </p:cNvPr>
          <p:cNvSpPr/>
          <p:nvPr/>
        </p:nvSpPr>
        <p:spPr>
          <a:xfrm>
            <a:off x="179512" y="3371631"/>
            <a:ext cx="1353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/>
              <a:t>Таблиця</a:t>
            </a:r>
            <a:r>
              <a:rPr lang="ru-RU" dirty="0"/>
              <a:t> 4 </a:t>
            </a:r>
          </a:p>
        </p:txBody>
      </p:sp>
    </p:spTree>
    <p:extLst>
      <p:ext uri="{BB962C8B-B14F-4D97-AF65-F5344CB8AC3E}">
        <p14:creationId xmlns:p14="http://schemas.microsoft.com/office/powerpoint/2010/main" val="2108737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ru-RU" dirty="0" err="1"/>
              <a:t>Етапи</a:t>
            </a:r>
            <a:r>
              <a:rPr lang="ru-RU" dirty="0"/>
              <a:t> вир</a:t>
            </a:r>
            <a:r>
              <a:rPr lang="uk-UA" dirty="0" err="1"/>
              <a:t>ішення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ru-RU" b="1" dirty="0"/>
              <a:t>	</a:t>
            </a:r>
            <a:r>
              <a:rPr lang="en-US" b="1" dirty="0"/>
              <a:t>I</a:t>
            </a:r>
            <a:r>
              <a:rPr lang="ru-RU" b="1" dirty="0"/>
              <a:t>-</a:t>
            </a:r>
            <a:r>
              <a:rPr lang="ru-RU" b="1" dirty="0" err="1"/>
              <a:t>й</a:t>
            </a:r>
            <a:r>
              <a:rPr lang="ru-RU" b="1" dirty="0"/>
              <a:t> </a:t>
            </a:r>
            <a:r>
              <a:rPr lang="ru-RU" b="1" dirty="0" err="1"/>
              <a:t>етап</a:t>
            </a:r>
            <a:r>
              <a:rPr lang="ru-RU" b="1" dirty="0"/>
              <a:t> (</a:t>
            </a:r>
            <a:r>
              <a:rPr lang="ru-RU" b="1" dirty="0" err="1"/>
              <a:t>попередній</a:t>
            </a:r>
            <a:r>
              <a:rPr lang="ru-RU" b="1" dirty="0"/>
              <a:t>):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обґрунтованого</a:t>
            </a:r>
            <a:r>
              <a:rPr lang="ru-RU" dirty="0"/>
              <a:t> </a:t>
            </a:r>
            <a:r>
              <a:rPr lang="ru-RU" dirty="0" err="1"/>
              <a:t>якісного</a:t>
            </a:r>
            <a:r>
              <a:rPr lang="ru-RU" dirty="0"/>
              <a:t> </a:t>
            </a:r>
            <a:r>
              <a:rPr lang="ru-RU" dirty="0" err="1"/>
              <a:t>економічно-го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досліджуваного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; </a:t>
            </a:r>
            <a:r>
              <a:rPr lang="ru-RU" dirty="0" err="1"/>
              <a:t>попередня</a:t>
            </a:r>
            <a:r>
              <a:rPr lang="ru-RU" dirty="0"/>
              <a:t> </a:t>
            </a:r>
            <a:r>
              <a:rPr lang="ru-RU" dirty="0" err="1"/>
              <a:t>обробка</a:t>
            </a:r>
            <a:r>
              <a:rPr lang="ru-RU" dirty="0"/>
              <a:t> </a:t>
            </a:r>
            <a:r>
              <a:rPr lang="ru-RU" dirty="0" err="1"/>
              <a:t>статистичної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;</a:t>
            </a:r>
          </a:p>
          <a:p>
            <a:pPr marL="109728" indent="0">
              <a:buNone/>
            </a:pPr>
            <a:r>
              <a:rPr lang="ru-RU" b="1" dirty="0"/>
              <a:t>	II- й </a:t>
            </a:r>
            <a:r>
              <a:rPr lang="ru-RU" b="1" dirty="0" err="1"/>
              <a:t>етап</a:t>
            </a:r>
            <a:r>
              <a:rPr lang="ru-RU" dirty="0"/>
              <a:t>: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проведеного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сформулювати</a:t>
            </a:r>
            <a:r>
              <a:rPr lang="ru-RU" dirty="0"/>
              <a:t> </a:t>
            </a:r>
            <a:r>
              <a:rPr lang="ru-RU" dirty="0" err="1"/>
              <a:t>гіпотезу</a:t>
            </a:r>
            <a:r>
              <a:rPr lang="ru-RU" dirty="0"/>
              <a:t> про вид</a:t>
            </a:r>
            <a:r>
              <a:rPr lang="ru-RU" b="1" dirty="0"/>
              <a:t> </a:t>
            </a:r>
            <a:r>
              <a:rPr lang="ru-RU" dirty="0" err="1"/>
              <a:t>функції</a:t>
            </a:r>
            <a:r>
              <a:rPr lang="ru-RU" dirty="0"/>
              <a:t>, яка </a:t>
            </a:r>
            <a:r>
              <a:rPr lang="ru-RU" dirty="0" err="1"/>
              <a:t>описує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;</a:t>
            </a:r>
          </a:p>
          <a:p>
            <a:pPr marL="109728" indent="0">
              <a:buNone/>
            </a:pPr>
            <a:r>
              <a:rPr lang="ru-RU" b="1" dirty="0"/>
              <a:t>	Ш-й </a:t>
            </a:r>
            <a:r>
              <a:rPr lang="ru-RU" b="1" dirty="0" err="1"/>
              <a:t>етап</a:t>
            </a:r>
            <a:r>
              <a:rPr lang="ru-RU" b="1" dirty="0"/>
              <a:t>: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гіпотези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 шляхом </a:t>
            </a:r>
            <a:r>
              <a:rPr lang="ru-RU" dirty="0" err="1"/>
              <a:t>статистичної</a:t>
            </a:r>
            <a:r>
              <a:rPr lang="ru-RU" b="1" dirty="0"/>
              <a:t> </a:t>
            </a:r>
            <a:r>
              <a:rPr lang="ru-RU" dirty="0" err="1"/>
              <a:t>перевірки</a:t>
            </a:r>
            <a:r>
              <a:rPr lang="ru-RU" dirty="0"/>
              <a:t> за </a:t>
            </a:r>
            <a:r>
              <a:rPr lang="ru-RU" dirty="0" err="1"/>
              <a:t>емпіричними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;</a:t>
            </a:r>
          </a:p>
          <a:p>
            <a:pPr marL="109728" indent="0">
              <a:buNone/>
            </a:pPr>
            <a:r>
              <a:rPr lang="ru-RU" b="1" dirty="0"/>
              <a:t>	ІV-й </a:t>
            </a:r>
            <a:r>
              <a:rPr lang="ru-RU" b="1" dirty="0" err="1"/>
              <a:t>етап</a:t>
            </a:r>
            <a:r>
              <a:rPr lang="ru-RU" b="1" dirty="0"/>
              <a:t>: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кінцевої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регресії</a:t>
            </a:r>
            <a:r>
              <a:rPr lang="ru-RU" dirty="0"/>
              <a:t>, </a:t>
            </a:r>
            <a:r>
              <a:rPr lang="ru-RU" dirty="0" err="1"/>
              <a:t>оцінка</a:t>
            </a:r>
            <a:r>
              <a:rPr lang="ru-RU" dirty="0"/>
              <a:t> </a:t>
            </a:r>
            <a:r>
              <a:rPr lang="ru-RU" dirty="0" err="1"/>
              <a:t>невідомих</a:t>
            </a:r>
            <a:r>
              <a:rPr lang="ru-RU" b="1" dirty="0"/>
              <a:t> </a:t>
            </a:r>
            <a:r>
              <a:rPr lang="ru-RU" dirty="0" err="1"/>
              <a:t>значень</a:t>
            </a:r>
            <a:r>
              <a:rPr lang="ru-RU" dirty="0"/>
              <a:t> </a:t>
            </a:r>
            <a:r>
              <a:rPr lang="ru-RU" dirty="0" err="1"/>
              <a:t>залежної</a:t>
            </a:r>
            <a:r>
              <a:rPr lang="ru-RU" dirty="0"/>
              <a:t> </a:t>
            </a:r>
            <a:r>
              <a:rPr lang="ru-RU" dirty="0" err="1"/>
              <a:t>змінної</a:t>
            </a:r>
            <a:r>
              <a:rPr lang="ru-RU" dirty="0"/>
              <a:t>, </a:t>
            </a:r>
            <a:r>
              <a:rPr lang="ru-RU" dirty="0" err="1"/>
              <a:t>отриманих</a:t>
            </a:r>
            <a:r>
              <a:rPr lang="ru-RU" dirty="0"/>
              <a:t> теоретично </a:t>
            </a:r>
            <a:r>
              <a:rPr lang="ru-RU" dirty="0" err="1"/>
              <a:t>обґрунтованих</a:t>
            </a:r>
            <a:r>
              <a:rPr lang="ru-RU" dirty="0"/>
              <a:t> і </a:t>
            </a:r>
            <a:r>
              <a:rPr lang="ru-RU" dirty="0" err="1"/>
              <a:t>статистично</a:t>
            </a:r>
            <a:r>
              <a:rPr lang="ru-RU" dirty="0"/>
              <a:t> </a:t>
            </a:r>
            <a:r>
              <a:rPr lang="ru-RU" dirty="0" err="1"/>
              <a:t>надійних</a:t>
            </a:r>
            <a:r>
              <a:rPr lang="ru-RU" dirty="0"/>
              <a:t>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прогнозів</a:t>
            </a:r>
            <a:r>
              <a:rPr lang="ru-RU" dirty="0"/>
              <a:t>,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</a:t>
            </a:r>
            <a:r>
              <a:rPr lang="ru-RU" dirty="0" err="1"/>
              <a:t>досліджуваного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A6C5673-22EA-45AA-BE62-C9C67E379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1179576"/>
          </a:xfrm>
        </p:spPr>
        <p:txBody>
          <a:bodyPr/>
          <a:lstStyle/>
          <a:p>
            <a:pPr marL="109728" indent="0">
              <a:buNone/>
            </a:pPr>
            <a:r>
              <a:rPr lang="uk-UA" dirty="0"/>
              <a:t>	Виходячи з розрахунків, можемо записати рівняння регресії таким чином: </a:t>
            </a: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B25A0373-61D1-4536-B4A7-00C84661ED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610112"/>
              </p:ext>
            </p:extLst>
          </p:nvPr>
        </p:nvGraphicFramePr>
        <p:xfrm>
          <a:off x="1907704" y="2924944"/>
          <a:ext cx="5601187" cy="792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8" r:id="rId3" imgW="1892300" imgH="266700" progId="Equation.2">
                  <p:embed/>
                </p:oleObj>
              </mc:Choice>
              <mc:Fallback>
                <p:oleObj r:id="rId3" imgW="1892300" imgH="266700" progId="Equation.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924944"/>
                        <a:ext cx="5601187" cy="792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78877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E00F6629-1351-42FE-A737-2AFDF9EF7B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1" y="1628799"/>
            <a:ext cx="6791003" cy="5112569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1CD06A2-DD34-4BA7-85F1-425F1135F8EE}"/>
              </a:ext>
            </a:extLst>
          </p:cNvPr>
          <p:cNvSpPr/>
          <p:nvPr/>
        </p:nvSpPr>
        <p:spPr>
          <a:xfrm>
            <a:off x="395536" y="679949"/>
            <a:ext cx="4572000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/>
              <a:t>Таблиц</a:t>
            </a:r>
            <a:r>
              <a:rPr lang="uk-UA" sz="2000" dirty="0"/>
              <a:t>я</a:t>
            </a:r>
            <a:r>
              <a:rPr lang="ru-RU" sz="2000" dirty="0"/>
              <a:t> 5</a:t>
            </a:r>
            <a:endParaRPr lang="ru-RU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548862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BF14954-2132-497E-AE98-5AFC4CE69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1179576"/>
          </a:xfrm>
        </p:spPr>
        <p:txBody>
          <a:bodyPr/>
          <a:lstStyle/>
          <a:p>
            <a:pPr marL="109728" indent="0">
              <a:buNone/>
            </a:pPr>
            <a:r>
              <a:rPr lang="uk-UA" dirty="0"/>
              <a:t>	Як бачимо, лінія регресії добре "підігнана" під значення вихідних даних.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2DD44D8-4C2B-458C-B5E4-BC1372227F9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09724" y="1872272"/>
            <a:ext cx="6402635" cy="4077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9552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D10D20F-2C73-4206-89C9-C43588CEA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1467608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uk-UA" dirty="0"/>
              <a:t>	Приблизними, але самим простим і наочним способом перевірки задовільності регресійної моделі є графічне представлення відхилень.</a:t>
            </a: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4C9131C-8427-4932-A19A-D222DDE47DE6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709737" y="2564904"/>
            <a:ext cx="6174631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9033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C53F35-DD70-47F2-A703-58BF0FF37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1916832"/>
            <a:ext cx="6048672" cy="3024336"/>
          </a:xfrm>
        </p:spPr>
        <p:txBody>
          <a:bodyPr>
            <a:normAutofit/>
          </a:bodyPr>
          <a:lstStyle/>
          <a:p>
            <a:r>
              <a:rPr lang="uk-UA" sz="5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Дякуємо за увагу!</a:t>
            </a:r>
            <a:endParaRPr lang="ru-RU" sz="5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9841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Класифікація</a:t>
            </a:r>
            <a:endParaRPr lang="ru-RU" dirty="0"/>
          </a:p>
        </p:txBody>
      </p:sp>
      <p:sp>
        <p:nvSpPr>
          <p:cNvPr id="2050" name="AutoShape 2" descr="Результат пошуку зображень за запитом &quot;класифікація регресії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3" name="Picture 5" descr="C:\Users\Пользователь\Desktop\загруженное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428868"/>
            <a:ext cx="5589782" cy="32813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ru-RU" dirty="0"/>
              <a:t>Л</a:t>
            </a:r>
            <a:r>
              <a:rPr lang="uk-UA" dirty="0" err="1"/>
              <a:t>інійна</a:t>
            </a:r>
            <a:r>
              <a:rPr lang="uk-UA" dirty="0"/>
              <a:t> регресія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ru-RU" b="1" dirty="0"/>
              <a:t> </a:t>
            </a:r>
            <a:r>
              <a:rPr lang="ru-RU" dirty="0" err="1"/>
              <a:t>Лінійною</a:t>
            </a:r>
            <a:r>
              <a:rPr lang="ru-RU" dirty="0"/>
              <a:t> </a:t>
            </a:r>
            <a:r>
              <a:rPr lang="ru-RU" dirty="0" err="1"/>
              <a:t>регресією</a:t>
            </a:r>
            <a:r>
              <a:rPr lang="ru-RU" dirty="0"/>
              <a:t> </a:t>
            </a:r>
            <a:r>
              <a:rPr lang="ru-RU" dirty="0" err="1"/>
              <a:t>назвемо</a:t>
            </a:r>
            <a:r>
              <a:rPr lang="ru-RU" dirty="0"/>
              <a:t> </a:t>
            </a:r>
            <a:r>
              <a:rPr lang="ru-RU" dirty="0" err="1"/>
              <a:t>регресію</a:t>
            </a:r>
            <a:r>
              <a:rPr lang="ru-RU" b="1" dirty="0"/>
              <a:t> </a:t>
            </a:r>
            <a:r>
              <a:rPr lang="ru-RU" dirty="0"/>
              <a:t>виду: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парної</a:t>
            </a:r>
            <a:r>
              <a:rPr lang="ru-RU" dirty="0"/>
              <a:t> (</a:t>
            </a:r>
            <a:r>
              <a:rPr lang="ru-RU" dirty="0" err="1"/>
              <a:t>простої</a:t>
            </a:r>
            <a:r>
              <a:rPr lang="ru-RU" dirty="0"/>
              <a:t>) </a:t>
            </a:r>
            <a:r>
              <a:rPr lang="ru-RU" dirty="0" err="1"/>
              <a:t>регресії</a:t>
            </a:r>
            <a:r>
              <a:rPr lang="ru-RU" dirty="0"/>
              <a:t> </a:t>
            </a:r>
            <a:r>
              <a:rPr lang="ru-RU" dirty="0" err="1"/>
              <a:t>вираз</a:t>
            </a:r>
            <a:r>
              <a:rPr lang="ru-RU" dirty="0"/>
              <a:t> для </a:t>
            </a:r>
            <a:r>
              <a:rPr lang="ru-RU" dirty="0" err="1"/>
              <a:t>лінійної</a:t>
            </a:r>
            <a:r>
              <a:rPr lang="ru-RU" dirty="0"/>
              <a:t> </a:t>
            </a:r>
            <a:r>
              <a:rPr lang="ru-RU" dirty="0" err="1"/>
              <a:t>регресії</a:t>
            </a:r>
            <a:r>
              <a:rPr lang="ru-RU" dirty="0"/>
              <a:t> </a:t>
            </a:r>
            <a:r>
              <a:rPr lang="uk-UA" dirty="0"/>
              <a:t>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вигляду</a:t>
            </a:r>
            <a:r>
              <a:rPr lang="ru-RU" dirty="0"/>
              <a:t>: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413000" y="2428875"/>
          <a:ext cx="4510088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Формула" r:id="rId3" imgW="1981080" imgH="241200" progId="Equation.3">
                  <p:embed/>
                </p:oleObj>
              </mc:Choice>
              <mc:Fallback>
                <p:oleObj name="Формула" r:id="rId3" imgW="198108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2428875"/>
                        <a:ext cx="4510088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357554" y="4357694"/>
          <a:ext cx="2047466" cy="598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0" name="Формула" r:id="rId5" imgW="825480" imgH="241200" progId="Equation.3">
                  <p:embed/>
                </p:oleObj>
              </mc:Choice>
              <mc:Fallback>
                <p:oleObj name="Формула" r:id="rId5" imgW="82548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54" y="4357694"/>
                        <a:ext cx="2047466" cy="5984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uk-UA" sz="8000" dirty="0"/>
              <a:t>Метод найменших квадратів</a:t>
            </a:r>
            <a:endParaRPr lang="ru-RU" sz="8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uk-UA" dirty="0"/>
              <a:t>Історія </a:t>
            </a:r>
            <a:r>
              <a:rPr lang="uk-UA" dirty="0" err="1"/>
              <a:t>винекнення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643446"/>
            <a:ext cx="8286808" cy="171451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		 Одним з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потужних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є </a:t>
            </a:r>
            <a:r>
              <a:rPr lang="ru-RU" dirty="0" err="1"/>
              <a:t>розроблений</a:t>
            </a:r>
            <a:r>
              <a:rPr lang="ru-RU" dirty="0"/>
              <a:t> в 1795-1805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французьким</a:t>
            </a:r>
            <a:r>
              <a:rPr lang="ru-RU" dirty="0"/>
              <a:t> математиком </a:t>
            </a:r>
            <a:r>
              <a:rPr lang="ru-RU" dirty="0" err="1"/>
              <a:t>Андрієн</a:t>
            </a:r>
            <a:r>
              <a:rPr lang="ru-RU" dirty="0"/>
              <a:t> М Лежандром (1752-1833)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німецьким</a:t>
            </a:r>
            <a:r>
              <a:rPr lang="ru-RU" dirty="0"/>
              <a:t> математиком Карлом </a:t>
            </a:r>
            <a:r>
              <a:rPr lang="ru-RU" dirty="0" err="1"/>
              <a:t>Фрідрихом</a:t>
            </a:r>
            <a:r>
              <a:rPr lang="ru-RU" dirty="0"/>
              <a:t> Гауссом (1777-1855) метод </a:t>
            </a:r>
            <a:r>
              <a:rPr lang="ru-RU" dirty="0" err="1"/>
              <a:t>регресійного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, як </a:t>
            </a:r>
            <a:r>
              <a:rPr lang="ru-RU" dirty="0" err="1"/>
              <a:t>ча-сто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, метод </a:t>
            </a:r>
            <a:r>
              <a:rPr lang="ru-RU" dirty="0" err="1"/>
              <a:t>найменших</a:t>
            </a:r>
            <a:r>
              <a:rPr lang="ru-RU" dirty="0"/>
              <a:t> </a:t>
            </a:r>
            <a:r>
              <a:rPr lang="ru-RU" dirty="0" err="1"/>
              <a:t>квадратів</a:t>
            </a:r>
            <a:r>
              <a:rPr lang="ru-RU" dirty="0"/>
              <a:t> (МНК).</a:t>
            </a:r>
          </a:p>
          <a:p>
            <a:endParaRPr lang="ru-RU" dirty="0"/>
          </a:p>
        </p:txBody>
      </p:sp>
      <p:pic>
        <p:nvPicPr>
          <p:cNvPr id="16386" name="Picture 2" descr="C:\Users\Пользователь\Desktop\Carl_Friedrich_Gau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857364"/>
            <a:ext cx="2007795" cy="2571768"/>
          </a:xfrm>
          <a:prstGeom prst="rect">
            <a:avLst/>
          </a:prstGeom>
          <a:noFill/>
        </p:spPr>
      </p:pic>
      <p:pic>
        <p:nvPicPr>
          <p:cNvPr id="16387" name="Picture 3" descr="C:\Users\Пользователь\Desktop\legendr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714488"/>
            <a:ext cx="2286016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066800"/>
          </a:xfrm>
        </p:spPr>
        <p:txBody>
          <a:bodyPr/>
          <a:lstStyle/>
          <a:p>
            <a:pPr algn="ctr"/>
            <a:r>
              <a:rPr lang="uk-UA" dirty="0"/>
              <a:t>Суть методу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   	</a:t>
            </a:r>
            <a:r>
              <a:rPr lang="ru-RU" sz="2400" dirty="0" err="1"/>
              <a:t>Припустимо</a:t>
            </a:r>
            <a:r>
              <a:rPr lang="ru-RU" sz="2400" dirty="0"/>
              <a:t>,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попереднього</a:t>
            </a:r>
            <a:r>
              <a:rPr lang="ru-RU" sz="2400" dirty="0"/>
              <a:t> </a:t>
            </a:r>
            <a:r>
              <a:rPr lang="ru-RU" sz="2400" dirty="0" err="1"/>
              <a:t>аналізу</a:t>
            </a:r>
            <a:r>
              <a:rPr lang="ru-RU" sz="2400" dirty="0"/>
              <a:t> </a:t>
            </a:r>
            <a:r>
              <a:rPr lang="ru-RU" sz="2400" dirty="0" err="1"/>
              <a:t>досліджуваного</a:t>
            </a:r>
            <a:r>
              <a:rPr lang="ru-RU" sz="2400" dirty="0"/>
              <a:t> </a:t>
            </a:r>
            <a:r>
              <a:rPr lang="ru-RU" sz="2400" dirty="0" err="1"/>
              <a:t>економічного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 на </a:t>
            </a:r>
            <a:r>
              <a:rPr lang="ru-RU" sz="2400" dirty="0" err="1"/>
              <a:t>основі</a:t>
            </a:r>
            <a:r>
              <a:rPr lang="ru-RU" sz="2400" dirty="0"/>
              <a:t> </a:t>
            </a:r>
            <a:r>
              <a:rPr lang="ru-RU" sz="2400" dirty="0" err="1"/>
              <a:t>статистичних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 про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поведінку</a:t>
            </a:r>
            <a:r>
              <a:rPr lang="ru-RU" sz="2400" dirty="0"/>
              <a:t> ми </a:t>
            </a:r>
            <a:r>
              <a:rPr lang="ru-RU" sz="2400" dirty="0" err="1"/>
              <a:t>вирішили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математична</a:t>
            </a:r>
            <a:r>
              <a:rPr lang="ru-RU" sz="2400" dirty="0"/>
              <a:t> модель </a:t>
            </a:r>
            <a:r>
              <a:rPr lang="ru-RU" sz="2400" dirty="0" err="1"/>
              <a:t>цього</a:t>
            </a:r>
            <a:r>
              <a:rPr lang="ru-RU" sz="2400" dirty="0"/>
              <a:t> </a:t>
            </a:r>
            <a:r>
              <a:rPr lang="ru-RU" sz="2400" dirty="0" err="1"/>
              <a:t>процесу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вигляд</a:t>
            </a:r>
            <a:r>
              <a:rPr lang="ru-RU" dirty="0"/>
              <a:t> </a:t>
            </a:r>
          </a:p>
          <a:p>
            <a:pPr>
              <a:buNone/>
            </a:pPr>
            <a:r>
              <a:rPr lang="ru-RU" dirty="0"/>
              <a:t>    </a:t>
            </a:r>
          </a:p>
          <a:p>
            <a:pPr>
              <a:buNone/>
            </a:pPr>
            <a:r>
              <a:rPr lang="ru-RU" dirty="0"/>
              <a:t>  </a:t>
            </a:r>
            <a:r>
              <a:rPr lang="ru-RU" sz="2400" dirty="0" err="1"/>
              <a:t>Покладемо</a:t>
            </a:r>
            <a:r>
              <a:rPr lang="ru-RU" sz="2400" dirty="0"/>
              <a:t>           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</a:p>
          <a:p>
            <a:pPr>
              <a:buNone/>
            </a:pPr>
            <a:r>
              <a:rPr lang="ru-RU" sz="2400" dirty="0"/>
              <a:t>   		У </a:t>
            </a:r>
            <a:r>
              <a:rPr lang="ru-RU" sz="2400" dirty="0" err="1"/>
              <a:t>результаті</a:t>
            </a:r>
            <a:r>
              <a:rPr lang="ru-RU" sz="2400" dirty="0"/>
              <a:t> </a:t>
            </a:r>
            <a:r>
              <a:rPr lang="ru-RU" sz="2400" dirty="0" err="1"/>
              <a:t>отримаємо</a:t>
            </a:r>
            <a:r>
              <a:rPr lang="ru-RU" sz="2400" dirty="0"/>
              <a:t> </a:t>
            </a:r>
            <a:r>
              <a:rPr lang="ru-RU" sz="2400" dirty="0" err="1"/>
              <a:t>лінійну</a:t>
            </a:r>
            <a:r>
              <a:rPr lang="ru-RU" sz="2400" dirty="0"/>
              <a:t> модель (для </a:t>
            </a:r>
            <a:r>
              <a:rPr lang="ru-RU" sz="2400" dirty="0" err="1"/>
              <a:t>лінійних</a:t>
            </a:r>
            <a:r>
              <a:rPr lang="ru-RU" sz="2400" dirty="0"/>
              <a:t> моделей </a:t>
            </a:r>
            <a:r>
              <a:rPr lang="ru-RU" sz="2400" dirty="0" err="1"/>
              <a:t>існують</a:t>
            </a:r>
            <a:r>
              <a:rPr lang="ru-RU" sz="2400" dirty="0"/>
              <a:t> </a:t>
            </a:r>
            <a:r>
              <a:rPr lang="ru-RU" sz="2400" dirty="0" err="1"/>
              <a:t>потужні</a:t>
            </a:r>
            <a:r>
              <a:rPr lang="ru-RU" sz="2400" dirty="0"/>
              <a:t> </a:t>
            </a:r>
            <a:r>
              <a:rPr lang="ru-RU" sz="2400" dirty="0" err="1"/>
              <a:t>алгебраїчні</a:t>
            </a:r>
            <a:r>
              <a:rPr lang="ru-RU" sz="2400" dirty="0"/>
              <a:t> </a:t>
            </a:r>
            <a:r>
              <a:rPr lang="ru-RU" sz="2400" dirty="0" err="1"/>
              <a:t>засоби</a:t>
            </a:r>
            <a:r>
              <a:rPr lang="ru-RU" sz="2400" dirty="0"/>
              <a:t> для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), яка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вигляд</a:t>
            </a:r>
            <a:r>
              <a:rPr lang="ru-RU" sz="2400" dirty="0"/>
              <a:t> </a:t>
            </a:r>
          </a:p>
          <a:p>
            <a:endParaRPr lang="ru-RU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143240" y="3214686"/>
          <a:ext cx="3514343" cy="682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2" name="Формула" r:id="rId3" imgW="1460160" imgH="253800" progId="Equation.3">
                  <p:embed/>
                </p:oleObj>
              </mc:Choice>
              <mc:Fallback>
                <p:oleObj name="Формула" r:id="rId3" imgW="146016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3214686"/>
                        <a:ext cx="3514343" cy="682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202301"/>
              </p:ext>
            </p:extLst>
          </p:nvPr>
        </p:nvGraphicFramePr>
        <p:xfrm>
          <a:off x="2571736" y="3937188"/>
          <a:ext cx="704120" cy="557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3" name="Формула" r:id="rId5" imgW="457200" imgH="241200" progId="Equation.3">
                  <p:embed/>
                </p:oleObj>
              </mc:Choice>
              <mc:Fallback>
                <p:oleObj name="Формула" r:id="rId5" imgW="4572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3937188"/>
                        <a:ext cx="704120" cy="5574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421492"/>
              </p:ext>
            </p:extLst>
          </p:nvPr>
        </p:nvGraphicFramePr>
        <p:xfrm>
          <a:off x="3571868" y="3929066"/>
          <a:ext cx="1114852" cy="557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4" name="Формула" r:id="rId7" imgW="507960" imgH="253800" progId="Equation.3">
                  <p:embed/>
                </p:oleObj>
              </mc:Choice>
              <mc:Fallback>
                <p:oleObj name="Формула" r:id="rId7" imgW="507960" imgH="253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68" y="3929066"/>
                        <a:ext cx="1114852" cy="5574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2857488" y="5929330"/>
          <a:ext cx="3643338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5" name="Формула" r:id="rId9" imgW="1460160" imgH="241200" progId="Equation.3">
                  <p:embed/>
                </p:oleObj>
              </mc:Choice>
              <mc:Fallback>
                <p:oleObj name="Формула" r:id="rId9" imgW="146016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5929330"/>
                        <a:ext cx="3643338" cy="642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1">
      <a:dk1>
        <a:sysClr val="windowText" lastClr="000000"/>
      </a:dk1>
      <a:lt1>
        <a:sysClr val="window" lastClr="FFFFFF"/>
      </a:lt1>
      <a:dk2>
        <a:srgbClr val="10688B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455</TotalTime>
  <Words>333</Words>
  <Application>Microsoft Office PowerPoint</Application>
  <PresentationFormat>Экран (4:3)</PresentationFormat>
  <Paragraphs>167</Paragraphs>
  <Slides>44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4</vt:i4>
      </vt:variant>
      <vt:variant>
        <vt:lpstr>Заголовки слайдов</vt:lpstr>
      </vt:variant>
      <vt:variant>
        <vt:i4>44</vt:i4>
      </vt:variant>
    </vt:vector>
  </HeadingPairs>
  <TitlesOfParts>
    <vt:vector size="56" baseType="lpstr">
      <vt:lpstr>SimSun</vt:lpstr>
      <vt:lpstr>Arial</vt:lpstr>
      <vt:lpstr>Calibri</vt:lpstr>
      <vt:lpstr>Georgia</vt:lpstr>
      <vt:lpstr>Times New Roman</vt:lpstr>
      <vt:lpstr>Trebuchet MS</vt:lpstr>
      <vt:lpstr>Wingdings 2</vt:lpstr>
      <vt:lpstr>Городская</vt:lpstr>
      <vt:lpstr>Формула</vt:lpstr>
      <vt:lpstr>Уравнение</vt:lpstr>
      <vt:lpstr>Visio</vt:lpstr>
      <vt:lpstr>Microsoft Equation 2.0</vt:lpstr>
      <vt:lpstr>Проста лінійна регресія.  Метод найменших квадратів</vt:lpstr>
      <vt:lpstr>Основні поняття</vt:lpstr>
      <vt:lpstr>Основна задача регресійного аналізу</vt:lpstr>
      <vt:lpstr>Етапи вирішення</vt:lpstr>
      <vt:lpstr>Класифікація</vt:lpstr>
      <vt:lpstr>Лінійна регресія</vt:lpstr>
      <vt:lpstr>Метод найменших квадратів</vt:lpstr>
      <vt:lpstr>Історія винекнення</vt:lpstr>
      <vt:lpstr>Суть методу</vt:lpstr>
      <vt:lpstr>Залишки </vt:lpstr>
      <vt:lpstr>Презентация PowerPoint</vt:lpstr>
      <vt:lpstr>Презентация PowerPoint</vt:lpstr>
      <vt:lpstr>Коефіцієнт b2   </vt:lpstr>
      <vt:lpstr>Коефіцієнти b1 та b0</vt:lpstr>
      <vt:lpstr>Презентация PowerPoint</vt:lpstr>
      <vt:lpstr>F – критерій Фішера</vt:lpstr>
      <vt:lpstr>t- тест Стьюдента</vt:lpstr>
      <vt:lpstr>t- тест Стьюдента</vt:lpstr>
      <vt:lpstr>Практична робота</vt:lpstr>
      <vt:lpstr>Приклад 1</vt:lpstr>
      <vt:lpstr>Вихідні дані </vt:lpstr>
      <vt:lpstr>Розв'язання </vt:lpstr>
      <vt:lpstr>Презентация PowerPoint</vt:lpstr>
      <vt:lpstr>Презентация PowerPoint</vt:lpstr>
      <vt:lpstr>Презентация PowerPoint</vt:lpstr>
      <vt:lpstr>Адекватність моделі</vt:lpstr>
      <vt:lpstr>Презентация PowerPoint</vt:lpstr>
      <vt:lpstr>Презентация PowerPoint</vt:lpstr>
      <vt:lpstr>Лабораторна робота  </vt:lpstr>
      <vt:lpstr>Методичні рекомендації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Дякуємо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Проста лінійна регресія.  Метод найменших квадратів</dc:title>
  <dc:creator>Пользователь</dc:creator>
  <cp:lastModifiedBy>Таня</cp:lastModifiedBy>
  <cp:revision>48</cp:revision>
  <dcterms:created xsi:type="dcterms:W3CDTF">2017-12-25T19:25:48Z</dcterms:created>
  <dcterms:modified xsi:type="dcterms:W3CDTF">2017-12-28T11:44:51Z</dcterms:modified>
</cp:coreProperties>
</file>