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37" r:id="rId3"/>
    <p:sldId id="307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15" r:id="rId12"/>
    <p:sldId id="316" r:id="rId13"/>
    <p:sldId id="327" r:id="rId14"/>
    <p:sldId id="328" r:id="rId15"/>
    <p:sldId id="334" r:id="rId16"/>
    <p:sldId id="335" r:id="rId17"/>
    <p:sldId id="336" r:id="rId18"/>
    <p:sldId id="329" r:id="rId19"/>
    <p:sldId id="330" r:id="rId20"/>
    <p:sldId id="331" r:id="rId21"/>
    <p:sldId id="332" r:id="rId22"/>
    <p:sldId id="333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 autoAdjust="0"/>
    <p:restoredTop sz="87399" autoAdjust="0"/>
  </p:normalViewPr>
  <p:slideViewPr>
    <p:cSldViewPr snapToGrid="0">
      <p:cViewPr varScale="1">
        <p:scale>
          <a:sx n="93" d="100"/>
          <a:sy n="93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mn178.github.io/online-tools/sha256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4548" y="529001"/>
            <a:ext cx="8915399" cy="16361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Технології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Blockchain</a:t>
            </a:r>
            <a:r>
              <a:rPr lang="ru-RU" dirty="0"/>
              <a:t> та </a:t>
            </a:r>
            <a:r>
              <a:rPr lang="ru-RU" dirty="0" err="1"/>
              <a:t>криптовалюти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1386" y="2050623"/>
            <a:ext cx="10887456" cy="504745"/>
          </a:xfrm>
        </p:spPr>
        <p:txBody>
          <a:bodyPr>
            <a:noAutofit/>
          </a:bodyPr>
          <a:lstStyle/>
          <a:p>
            <a:r>
              <a:rPr lang="uk-UA" sz="2000" dirty="0" smtClean="0"/>
              <a:t>Криптографічні </a:t>
            </a:r>
            <a:r>
              <a:rPr lang="uk-UA" sz="2000" dirty="0" smtClean="0"/>
              <a:t>хеш-функції. Цифровий підпис. Приклади технологій</a:t>
            </a:r>
            <a:endParaRPr lang="uk-UA" sz="2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381005" y="266093"/>
            <a:ext cx="8915399" cy="36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Кафедра </a:t>
            </a:r>
            <a:r>
              <a:rPr lang="uk-UA" dirty="0"/>
              <a:t>е</a:t>
            </a:r>
            <a:r>
              <a:rPr lang="ru-RU" dirty="0" err="1" smtClean="0"/>
              <a:t>кономічної</a:t>
            </a:r>
            <a:r>
              <a:rPr lang="ru-RU" dirty="0" smtClean="0"/>
              <a:t> </a:t>
            </a:r>
            <a:r>
              <a:rPr lang="ru-RU" dirty="0" err="1" smtClean="0"/>
              <a:t>кібернетики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454" y="2555368"/>
            <a:ext cx="47529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1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78956" y="131141"/>
            <a:ext cx="879290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Криптографічна хеш-функція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22437" y="988964"/>
            <a:ext cx="100647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3-тє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хеш-функцій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відкритість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складного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обчислення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будь-якого можливого значення на виході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якщо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береться з розподілу з високою ентропією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неможливо знайти такий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 відкритості для складного обчислення має на увазі, що для цього завдання не існує кращої стратегії рішення, ніж простий вибір випадкових значень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І тому, якщо потрібно сформулювати складне завдання, необхідно генерувати ідентифікатори завдання (ID) у відповідному довільному порядку.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92" y="1359002"/>
            <a:ext cx="7565080" cy="43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8956" y="131141"/>
            <a:ext cx="879290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Хеш-функція, яку використовує 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біткоїн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38470" y="5855445"/>
            <a:ext cx="572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emn178.github.io/online-tools/sha256.html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09508" y="327911"/>
            <a:ext cx="9661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Хеш-покажчики та структури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6275" y="912686"/>
            <a:ext cx="981375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/>
              <a:t>Термінологічний словник</a:t>
            </a:r>
          </a:p>
          <a:p>
            <a:pPr algn="just">
              <a:lnSpc>
                <a:spcPct val="150000"/>
              </a:lnSpc>
            </a:pPr>
            <a:r>
              <a:rPr lang="uk-UA" b="1" dirty="0"/>
              <a:t>Хеш-покажчик </a:t>
            </a:r>
            <a:r>
              <a:rPr lang="uk-UA" b="1" dirty="0" smtClean="0"/>
              <a:t>– </a:t>
            </a:r>
            <a:r>
              <a:rPr lang="uk-UA" dirty="0"/>
              <a:t>це покажчик на місце зберігання інформації та (криптографічний) хеш цієї інформації</a:t>
            </a:r>
          </a:p>
          <a:p>
            <a:pPr algn="just">
              <a:lnSpc>
                <a:spcPct val="150000"/>
              </a:lnSpc>
            </a:pPr>
            <a:r>
              <a:rPr lang="uk-UA" b="1" dirty="0" smtClean="0"/>
              <a:t>Структура </a:t>
            </a:r>
            <a:r>
              <a:rPr lang="uk-UA" b="1" dirty="0"/>
              <a:t>даних </a:t>
            </a:r>
            <a:r>
              <a:rPr lang="uk-UA" dirty="0"/>
              <a:t>— програмна одиниця, що дозволяє зберігати та обробляти безліч однотипних та/або </a:t>
            </a:r>
            <a:r>
              <a:rPr lang="uk-UA" dirty="0" err="1"/>
              <a:t>логічно</a:t>
            </a:r>
            <a:r>
              <a:rPr lang="uk-UA" dirty="0"/>
              <a:t> пов'язаних даних у обчислювальній техніці.</a:t>
            </a:r>
          </a:p>
          <a:p>
            <a:pPr algn="just">
              <a:lnSpc>
                <a:spcPct val="150000"/>
              </a:lnSpc>
            </a:pPr>
            <a:r>
              <a:rPr lang="uk-UA" b="1" dirty="0"/>
              <a:t>Зв'язкові списки </a:t>
            </a:r>
            <a:r>
              <a:rPr lang="uk-UA" dirty="0"/>
              <a:t>— базова динамічна структура даних в інформатиці, що складається з вузлів, кожен з яких містить як дані, так і одне або два посилання ("зв'язки") на наступний і/або попередній вузол списку.</a:t>
            </a:r>
          </a:p>
          <a:p>
            <a:pPr algn="just">
              <a:lnSpc>
                <a:spcPct val="150000"/>
              </a:lnSpc>
            </a:pPr>
            <a:r>
              <a:rPr lang="uk-UA" b="1" dirty="0"/>
              <a:t>Двійкове (бінарне) дерево </a:t>
            </a:r>
            <a:r>
              <a:rPr lang="uk-UA" dirty="0"/>
              <a:t>— ієрархічна структура даних, у якій кожен вузол має трохи більше двох нащадків (дітей). Як правило, перший називається батьківським вузлом, а діти називаються лівим та правим спадкоємцями.</a:t>
            </a:r>
          </a:p>
          <a:p>
            <a:pPr algn="just">
              <a:lnSpc>
                <a:spcPct val="150000"/>
              </a:lnSpc>
            </a:pPr>
            <a:r>
              <a:rPr lang="uk-UA" b="1" dirty="0"/>
              <a:t>Дерево Меркла </a:t>
            </a:r>
            <a:r>
              <a:rPr lang="uk-UA" dirty="0"/>
              <a:t>– тип хеш-функції. Використовується для того, щоб перевіряти цілісність даних (файлів), отримати унікальний ідентифікатор файлу, а також надає можливість відновити файл.</a:t>
            </a:r>
          </a:p>
        </p:txBody>
      </p:sp>
    </p:spTree>
    <p:extLst>
      <p:ext uri="{BB962C8B-B14F-4D97-AF65-F5344CB8AC3E}">
        <p14:creationId xmlns:p14="http://schemas.microsoft.com/office/powerpoint/2010/main" val="3472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09508" y="327911"/>
            <a:ext cx="9661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Хеш-покажчики та структури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595" y="1014202"/>
            <a:ext cx="3600450" cy="21240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34731" y="2101153"/>
            <a:ext cx="7071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 smtClean="0"/>
              <a:t>Дані</a:t>
            </a:r>
            <a:endParaRPr lang="uk-UA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92782" y="2608984"/>
            <a:ext cx="1642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Хеш-покажчики</a:t>
            </a:r>
            <a:endParaRPr lang="uk-UA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6466" y="1014202"/>
            <a:ext cx="4919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хеш-покажчики можна побудови всіх видів структур даних. Ключова ідея полягає в тому, щоб взяти будь-яку структуру даних - зв'язкові списки, дерево двійкового пошуку або щось подібне, - і реалізувати його за допомогою хеш-покажчиків замість звичайних покажчиків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Рисунок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16" y="3239793"/>
            <a:ext cx="5905500" cy="331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9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09508" y="327911"/>
            <a:ext cx="9661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Хеш-покажчики та структури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Рисунок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76" y="912686"/>
            <a:ext cx="4362653" cy="261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32" y="969056"/>
            <a:ext cx="4092675" cy="256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56" y="3755565"/>
            <a:ext cx="4362653" cy="261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372954" cy="62933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Цифровий підпис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7560" y="1365254"/>
            <a:ext cx="10376898" cy="10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uk-UA" b="1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Вимоги до підпису</a:t>
            </a:r>
            <a:r>
              <a:rPr lang="en-US" b="1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1200"/>
              </a:lnSpc>
              <a:spcBef>
                <a:spcPts val="180"/>
              </a:spcBef>
              <a:spcAft>
                <a:spcPts val="18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Подписать </a:t>
            </a:r>
            <a:r>
              <a:rPr lang="ru-RU" dirty="0" err="1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одна </a:t>
            </a:r>
            <a:r>
              <a:rPr lang="ru-RU" dirty="0" err="1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людина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dirty="0" err="1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перевірити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2. </a:t>
            </a:r>
            <a:r>
              <a:rPr lang="ru-RU" dirty="0" err="1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Підпис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зв’язана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з </a:t>
            </a:r>
            <a:r>
              <a:rPr lang="ru-RU" dirty="0" err="1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певним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документом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її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не </a:t>
            </a:r>
            <a:r>
              <a:rPr lang="ru-RU" dirty="0" err="1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вирізати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вставити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інший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документ. Тому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підпис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не просто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підпис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означає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згоду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чи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схвалення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конкретного 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документа.</a:t>
            </a:r>
            <a:endParaRPr lang="en-US" dirty="0"/>
          </a:p>
        </p:txBody>
      </p:sp>
      <p:pic>
        <p:nvPicPr>
          <p:cNvPr id="1026" name="Рисунок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24" y="2614398"/>
            <a:ext cx="5905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493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372954" cy="62933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Цифровий підпис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4270" y="1253447"/>
            <a:ext cx="103768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Електронний підпис, цифровий підпис - реквізит електронного документа, отриманий в результаті криптографічного перетворення інформації з використанням закритого ключа підпису та що дозволяє перевірити відсутність спотворення інформації в електронному документі з моменту формування підпису (цілісність), належність підпису власнику сертифіката ключа підпису (авторство) у разі успішної перевірки підтвердити факт підписання електронного документа (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невідмовність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4270" y="5098869"/>
            <a:ext cx="10376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Подвійне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витрачання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spending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повторна передача одних і тих же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Підпис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захищає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подвійного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витрачання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4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Схема </a:t>
            </a:r>
            <a:r>
              <a:rPr lang="uk-UA" dirty="0" err="1" smtClean="0"/>
              <a:t>Діффі-Хелмана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5900" y="1264555"/>
            <a:ext cx="9864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NewRomanPSMT"/>
              </a:rPr>
              <a:t>Схема </a:t>
            </a:r>
            <a:r>
              <a:rPr lang="ru-RU" sz="2400" dirty="0" err="1">
                <a:latin typeface="TimesNewRomanPSMT"/>
              </a:rPr>
              <a:t>Діффі-Хеллмана</a:t>
            </a:r>
            <a:r>
              <a:rPr lang="ru-RU" sz="2400" dirty="0">
                <a:latin typeface="TimesNewRomanPSMT"/>
              </a:rPr>
              <a:t> </a:t>
            </a:r>
            <a:r>
              <a:rPr lang="ru-RU" sz="2400" dirty="0" err="1">
                <a:latin typeface="TimesNewRomanPSMT"/>
              </a:rPr>
              <a:t>призначена</a:t>
            </a:r>
            <a:r>
              <a:rPr lang="ru-RU" sz="2400" dirty="0">
                <a:latin typeface="TimesNewRomanPSMT"/>
              </a:rPr>
              <a:t> для </a:t>
            </a:r>
            <a:r>
              <a:rPr lang="ru-RU" sz="2400" dirty="0" err="1">
                <a:latin typeface="TimesNewRomanPSMT"/>
              </a:rPr>
              <a:t>формування</a:t>
            </a:r>
            <a:r>
              <a:rPr lang="ru-RU" sz="2400" dirty="0">
                <a:latin typeface="TimesNewRomanPSMT"/>
              </a:rPr>
              <a:t> </a:t>
            </a:r>
            <a:r>
              <a:rPr lang="ru-RU" sz="2400" dirty="0" err="1" smtClean="0">
                <a:latin typeface="TimesNewRomanPSMT"/>
              </a:rPr>
              <a:t>спільного</a:t>
            </a:r>
            <a:r>
              <a:rPr lang="ru-RU" sz="2400" dirty="0" smtClean="0">
                <a:latin typeface="TimesNewRomanPSMT"/>
              </a:rPr>
              <a:t> </a:t>
            </a:r>
            <a:r>
              <a:rPr lang="ru-RU" sz="2400" dirty="0">
                <a:latin typeface="TimesNewRomanPSMT"/>
              </a:rPr>
              <a:t>секретного ключа по </a:t>
            </a:r>
            <a:r>
              <a:rPr lang="ru-RU" sz="2400" dirty="0" err="1">
                <a:latin typeface="TimesNewRomanPSMT"/>
              </a:rPr>
              <a:t>відкритому</a:t>
            </a:r>
            <a:r>
              <a:rPr lang="ru-RU" sz="2400" dirty="0">
                <a:latin typeface="TimesNewRomanPSMT"/>
              </a:rPr>
              <a:t> каналу </a:t>
            </a:r>
            <a:r>
              <a:rPr lang="ru-RU" sz="2400" dirty="0" err="1">
                <a:latin typeface="TimesNewRomanPSMT"/>
              </a:rPr>
              <a:t>зв’язку</a:t>
            </a:r>
            <a:r>
              <a:rPr lang="ru-RU" sz="2400" dirty="0">
                <a:latin typeface="TimesNewRomanPSMT"/>
              </a:rPr>
              <a:t> </a:t>
            </a:r>
            <a:r>
              <a:rPr lang="ru-RU" sz="2400" dirty="0" err="1">
                <a:latin typeface="TimesNewRomanPSMT"/>
              </a:rPr>
              <a:t>між</a:t>
            </a:r>
            <a:r>
              <a:rPr lang="ru-RU" sz="2400" dirty="0">
                <a:latin typeface="TimesNewRomanPSMT"/>
              </a:rPr>
              <a:t> </a:t>
            </a:r>
            <a:r>
              <a:rPr lang="ru-RU" sz="2400" dirty="0" err="1" smtClean="0">
                <a:latin typeface="TimesNewRomanPSMT"/>
              </a:rPr>
              <a:t>двома</a:t>
            </a:r>
            <a:r>
              <a:rPr lang="ru-RU" sz="2400" dirty="0" smtClean="0">
                <a:latin typeface="TimesNewRomanPSMT"/>
              </a:rPr>
              <a:t> абонентами </a:t>
            </a:r>
            <a:r>
              <a:rPr lang="ru-RU" sz="2400" dirty="0" err="1">
                <a:latin typeface="TimesNewRomanPSMT"/>
              </a:rPr>
              <a:t>мережі</a:t>
            </a:r>
            <a:r>
              <a:rPr lang="ru-RU" sz="2400" dirty="0">
                <a:latin typeface="TimesNewRomanPSMT"/>
              </a:rPr>
              <a:t>.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85900" y="2464884"/>
            <a:ext cx="9864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NewRomanPSMT"/>
              </a:rPr>
              <a:t>Розглянемо</a:t>
            </a:r>
            <a:r>
              <a:rPr lang="ru-RU" dirty="0">
                <a:latin typeface="TimesNewRomanPSMT"/>
              </a:rPr>
              <a:t> схему </a:t>
            </a:r>
            <a:r>
              <a:rPr lang="ru-RU" dirty="0" err="1">
                <a:latin typeface="TimesNewRomanPSMT"/>
              </a:rPr>
              <a:t>Діффі-Хеллмана</a:t>
            </a:r>
            <a:r>
              <a:rPr lang="ru-RU" dirty="0">
                <a:latin typeface="TimesNewRomanPSMT"/>
              </a:rPr>
              <a:t> в </a:t>
            </a:r>
            <a:r>
              <a:rPr lang="ru-RU" dirty="0" err="1">
                <a:latin typeface="TimesNewRomanPSMT"/>
              </a:rPr>
              <a:t>групі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залишків</a:t>
            </a:r>
            <a:r>
              <a:rPr lang="ru-RU" dirty="0">
                <a:latin typeface="TimesNewRomanPSMT"/>
              </a:rPr>
              <a:t> за </a:t>
            </a:r>
            <a:r>
              <a:rPr lang="ru-RU" dirty="0" smtClean="0">
                <a:latin typeface="TimesNewRomanPSMT"/>
              </a:rPr>
              <a:t>простим модулем. Два </a:t>
            </a:r>
            <a:r>
              <a:rPr lang="ru-RU" dirty="0">
                <a:latin typeface="TimesNewRomanPSMT"/>
              </a:rPr>
              <a:t>абонента А і В </a:t>
            </a:r>
            <a:r>
              <a:rPr lang="ru-RU" dirty="0" err="1">
                <a:latin typeface="TimesNewRomanPSMT"/>
              </a:rPr>
              <a:t>обирають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спільні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відкриті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параметри</a:t>
            </a:r>
            <a:r>
              <a:rPr lang="ru-RU" dirty="0">
                <a:latin typeface="TimesNewRomanPSMT"/>
              </a:rPr>
              <a:t> </a:t>
            </a:r>
            <a:r>
              <a:rPr lang="ru-RU" dirty="0" smtClean="0">
                <a:latin typeface="TimesNewRomanPSMT"/>
              </a:rPr>
              <a:t>– </a:t>
            </a:r>
            <a:r>
              <a:rPr lang="ru-RU" dirty="0" err="1" smtClean="0">
                <a:latin typeface="TimesNewRomanPSMT"/>
              </a:rPr>
              <a:t>велике</a:t>
            </a:r>
            <a:r>
              <a:rPr lang="ru-RU" dirty="0" smtClean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просте</a:t>
            </a:r>
            <a:r>
              <a:rPr lang="ru-RU" dirty="0">
                <a:latin typeface="TimesNewRomanPSMT"/>
              </a:rPr>
              <a:t> число </a:t>
            </a:r>
            <a:r>
              <a:rPr lang="ru-RU" i="1" dirty="0">
                <a:latin typeface="TimesNewRomanPS-ItalicMT"/>
              </a:rPr>
              <a:t>p </a:t>
            </a:r>
            <a:r>
              <a:rPr lang="ru-RU" dirty="0">
                <a:latin typeface="TimesNewRomanPSMT"/>
              </a:rPr>
              <a:t>та </a:t>
            </a:r>
            <a:r>
              <a:rPr lang="ru-RU" dirty="0" smtClean="0">
                <a:latin typeface="TimesNewRomanPSMT"/>
              </a:rPr>
              <a:t>число </a:t>
            </a:r>
            <a:r>
              <a:rPr lang="ru-RU" i="1" dirty="0">
                <a:latin typeface="TimesNewRomanPS-ItalicMT"/>
              </a:rPr>
              <a:t>g </a:t>
            </a:r>
            <a:r>
              <a:rPr lang="ru-RU" i="1" dirty="0" smtClean="0">
                <a:latin typeface="TimesNewRomanPS-ItalicMT"/>
              </a:rPr>
              <a:t>- генератор</a:t>
            </a:r>
            <a:r>
              <a:rPr lang="ru-RU" dirty="0" smtClean="0">
                <a:latin typeface="TimesNewRomanPSMT"/>
              </a:rPr>
              <a:t>.</a:t>
            </a:r>
            <a:endParaRPr lang="ru-RU" dirty="0">
              <a:latin typeface="TimesNewRomanPSMT"/>
            </a:endParaRPr>
          </a:p>
          <a:p>
            <a:r>
              <a:rPr lang="ru-RU" dirty="0" err="1">
                <a:latin typeface="TimesNewRomanPSMT"/>
              </a:rPr>
              <a:t>Абоненти</a:t>
            </a:r>
            <a:r>
              <a:rPr lang="ru-RU" dirty="0">
                <a:latin typeface="TimesNewRomanPSMT"/>
              </a:rPr>
              <a:t> А і В </a:t>
            </a:r>
            <a:r>
              <a:rPr lang="ru-RU" dirty="0" err="1">
                <a:latin typeface="TimesNewRomanPSMT"/>
              </a:rPr>
              <a:t>обмінюються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спільними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відкритими</a:t>
            </a:r>
            <a:r>
              <a:rPr lang="ru-RU" dirty="0">
                <a:latin typeface="TimesNewRomanPSMT"/>
              </a:rPr>
              <a:t> </a:t>
            </a:r>
            <a:r>
              <a:rPr lang="ru-RU" dirty="0" smtClean="0">
                <a:latin typeface="TimesNewRomanPSMT"/>
              </a:rPr>
              <a:t>параметрами </a:t>
            </a:r>
            <a:r>
              <a:rPr lang="ru-RU" dirty="0">
                <a:latin typeface="TimesNewRomanPSMT"/>
              </a:rPr>
              <a:t>– </a:t>
            </a:r>
            <a:r>
              <a:rPr lang="ru-RU" i="1" dirty="0">
                <a:latin typeface="TimesNewRomanPS-ItalicMT"/>
              </a:rPr>
              <a:t>p </a:t>
            </a:r>
            <a:r>
              <a:rPr lang="ru-RU" dirty="0">
                <a:latin typeface="TimesNewRomanPSMT"/>
              </a:rPr>
              <a:t>, </a:t>
            </a:r>
            <a:r>
              <a:rPr lang="ru-RU" i="1" dirty="0">
                <a:latin typeface="TimesNewRomanPS-ItalicMT"/>
              </a:rPr>
              <a:t>g </a:t>
            </a:r>
            <a:r>
              <a:rPr lang="ru-RU" dirty="0">
                <a:latin typeface="TimesNewRomanPSMT"/>
              </a:rPr>
              <a:t>– по </a:t>
            </a:r>
            <a:r>
              <a:rPr lang="ru-RU" dirty="0" err="1">
                <a:latin typeface="TimesNewRomanPSMT"/>
              </a:rPr>
              <a:t>відкритому</a:t>
            </a:r>
            <a:r>
              <a:rPr lang="ru-RU" dirty="0">
                <a:latin typeface="TimesNewRomanPSMT"/>
              </a:rPr>
              <a:t> каналу </a:t>
            </a:r>
            <a:r>
              <a:rPr lang="ru-RU" dirty="0" err="1">
                <a:latin typeface="TimesNewRomanPSMT"/>
              </a:rPr>
              <a:t>мережі</a:t>
            </a:r>
            <a:r>
              <a:rPr lang="ru-RU" dirty="0">
                <a:latin typeface="TimesNewRomanPSMT"/>
              </a:rPr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485900" y="3566875"/>
                <a:ext cx="9864090" cy="1397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NewRomanPSMT"/>
                  </a:rPr>
                  <a:t>Далі</a:t>
                </a:r>
                <a:r>
                  <a:rPr lang="ru-RU" dirty="0">
                    <a:latin typeface="TimesNewRomanPSMT"/>
                  </a:rPr>
                  <a:t> абонент А </a:t>
                </a:r>
                <a:r>
                  <a:rPr lang="ru-RU" dirty="0" err="1">
                    <a:latin typeface="TimesNewRomanPSMT"/>
                  </a:rPr>
                  <a:t>обирає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випадкове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таємне</a:t>
                </a:r>
                <a:r>
                  <a:rPr lang="ru-RU" dirty="0">
                    <a:latin typeface="TimesNewRomanPSMT"/>
                  </a:rPr>
                  <a:t> число </a:t>
                </a:r>
                <a:r>
                  <a:rPr lang="ru-RU" sz="2000" i="1" dirty="0" smtClean="0">
                    <a:latin typeface="TimesNewRomanPS-ItalicMT"/>
                  </a:rPr>
                  <a:t>k</a:t>
                </a:r>
                <a:r>
                  <a:rPr lang="ru-RU" dirty="0" smtClean="0">
                    <a:latin typeface="TimesNewRomanPSMT"/>
                  </a:rPr>
                  <a:t>, </a:t>
                </a:r>
                <a:r>
                  <a:rPr lang="ru-RU" sz="2000" dirty="0" smtClean="0">
                    <a:latin typeface="TimesNewRomanPSMT"/>
                  </a:rPr>
                  <a:t>1 </a:t>
                </a:r>
                <a:r>
                  <a:rPr lang="ru-RU" sz="2000" dirty="0">
                    <a:latin typeface="SymbolMT"/>
                  </a:rPr>
                  <a:t>&lt; </a:t>
                </a:r>
                <a:r>
                  <a:rPr lang="ru-RU" sz="2000" i="1" dirty="0">
                    <a:latin typeface="TimesNewRomanPS-ItalicMT"/>
                  </a:rPr>
                  <a:t>k </a:t>
                </a:r>
                <a:r>
                  <a:rPr lang="ru-RU" sz="2000" dirty="0">
                    <a:latin typeface="SymbolMT"/>
                  </a:rPr>
                  <a:t>&lt; </a:t>
                </a:r>
                <a:r>
                  <a:rPr lang="ru-RU" sz="2000" i="1" dirty="0">
                    <a:latin typeface="TimesNewRomanPS-ItalicMT"/>
                  </a:rPr>
                  <a:t>p </a:t>
                </a:r>
                <a:r>
                  <a:rPr lang="ru-RU" dirty="0">
                    <a:latin typeface="TimesNewRomanPSMT"/>
                  </a:rPr>
                  <a:t>, та </a:t>
                </a:r>
                <a:r>
                  <a:rPr lang="ru-RU" dirty="0" err="1">
                    <a:latin typeface="TimesNewRomanPSMT"/>
                  </a:rPr>
                  <a:t>обчислює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значення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sz="2000" i="1" dirty="0">
                    <a:latin typeface="TimesNewRomanPS-ItalicMT"/>
                  </a:rPr>
                  <a:t>y </a:t>
                </a:r>
                <a:r>
                  <a:rPr lang="ru-RU" dirty="0">
                    <a:latin typeface="TimesNewRomanPSMT"/>
                  </a:rPr>
                  <a:t>за </a:t>
                </a:r>
                <a:r>
                  <a:rPr lang="ru-RU" dirty="0" smtClean="0">
                    <a:latin typeface="TimesNewRomanPSMT"/>
                  </a:rPr>
                  <a:t>формулою: </a:t>
                </a:r>
                <a:r>
                  <a:rPr lang="da-DK" sz="2000" i="1" dirty="0" smtClean="0">
                    <a:latin typeface="TimesNewRomanPS-ItalicMT"/>
                  </a:rPr>
                  <a:t>y </a:t>
                </a:r>
                <a:r>
                  <a:rPr lang="da-DK" sz="2000" dirty="0">
                    <a:latin typeface="SymbolMT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da-DK" sz="800" i="1" dirty="0" smtClean="0">
                    <a:latin typeface="TimesNewRomanPS-ItalicMT"/>
                  </a:rPr>
                  <a:t> </a:t>
                </a:r>
                <a:r>
                  <a:rPr lang="da-DK" sz="2000" dirty="0">
                    <a:latin typeface="TimesNewRomanPSMT"/>
                  </a:rPr>
                  <a:t>mod </a:t>
                </a:r>
                <a:r>
                  <a:rPr lang="da-DK" sz="2000" i="1" dirty="0">
                    <a:latin typeface="TimesNewRomanPS-ItalicMT"/>
                  </a:rPr>
                  <a:t>p </a:t>
                </a:r>
                <a:r>
                  <a:rPr lang="da-DK" dirty="0">
                    <a:latin typeface="TimesNewRomanPSMT"/>
                  </a:rPr>
                  <a:t>.</a:t>
                </a:r>
              </a:p>
              <a:p>
                <a:r>
                  <a:rPr lang="ru-RU" dirty="0">
                    <a:latin typeface="TimesNewRomanPSMT"/>
                  </a:rPr>
                  <a:t>Абонент В </a:t>
                </a:r>
                <a:r>
                  <a:rPr lang="ru-RU" dirty="0" err="1">
                    <a:latin typeface="TimesNewRomanPSMT"/>
                  </a:rPr>
                  <a:t>обирає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випадкове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таємне</a:t>
                </a:r>
                <a:r>
                  <a:rPr lang="ru-RU" dirty="0">
                    <a:latin typeface="TimesNewRomanPSMT"/>
                  </a:rPr>
                  <a:t> число </a:t>
                </a:r>
                <a:r>
                  <a:rPr lang="ru-RU" sz="2000" i="1" dirty="0">
                    <a:latin typeface="TimesNewRomanPS-ItalicMT"/>
                  </a:rPr>
                  <a:t>m</a:t>
                </a:r>
                <a:r>
                  <a:rPr lang="ru-RU" dirty="0">
                    <a:latin typeface="TimesNewRomanPSMT"/>
                  </a:rPr>
                  <a:t>, </a:t>
                </a:r>
                <a:r>
                  <a:rPr lang="ru-RU" sz="2000" dirty="0">
                    <a:latin typeface="TimesNewRomanPSMT"/>
                  </a:rPr>
                  <a:t>1 </a:t>
                </a:r>
                <a:r>
                  <a:rPr lang="ru-RU" sz="2000" dirty="0">
                    <a:latin typeface="SymbolMT"/>
                  </a:rPr>
                  <a:t>&lt; </a:t>
                </a:r>
                <a:r>
                  <a:rPr lang="ru-RU" sz="2000" i="1" dirty="0">
                    <a:latin typeface="TimesNewRomanPS-ItalicMT"/>
                  </a:rPr>
                  <a:t>m </a:t>
                </a:r>
                <a:r>
                  <a:rPr lang="ru-RU" sz="2000" dirty="0">
                    <a:latin typeface="SymbolMT"/>
                  </a:rPr>
                  <a:t>&lt; </a:t>
                </a:r>
                <a:r>
                  <a:rPr lang="ru-RU" sz="2000" i="1" dirty="0">
                    <a:latin typeface="TimesNewRomanPS-ItalicMT"/>
                  </a:rPr>
                  <a:t>p </a:t>
                </a:r>
                <a:r>
                  <a:rPr lang="ru-RU" dirty="0" smtClean="0">
                    <a:latin typeface="TimesNewRomanPSMT"/>
                  </a:rPr>
                  <a:t>,</a:t>
                </a:r>
                <a:r>
                  <a:rPr lang="en-US" dirty="0" smtClean="0">
                    <a:latin typeface="TimesNewRomanPSMT"/>
                  </a:rPr>
                  <a:t> </a:t>
                </a:r>
                <a:r>
                  <a:rPr lang="ru-RU" dirty="0" smtClean="0">
                    <a:latin typeface="TimesNewRomanPSMT"/>
                  </a:rPr>
                  <a:t>та </a:t>
                </a:r>
                <a:r>
                  <a:rPr lang="ru-RU" dirty="0" err="1">
                    <a:latin typeface="TimesNewRomanPSMT"/>
                  </a:rPr>
                  <a:t>обчислює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значення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i="1" dirty="0">
                    <a:latin typeface="TimesNewRomanPS-ItalicMT"/>
                  </a:rPr>
                  <a:t>z </a:t>
                </a:r>
                <a:r>
                  <a:rPr lang="ru-RU" dirty="0">
                    <a:latin typeface="TimesNewRomanPSMT"/>
                  </a:rPr>
                  <a:t>за </a:t>
                </a:r>
                <a:r>
                  <a:rPr lang="ru-RU" dirty="0" smtClean="0">
                    <a:latin typeface="TimesNewRomanPSMT"/>
                  </a:rPr>
                  <a:t>формулою:</a:t>
                </a:r>
                <a:r>
                  <a:rPr lang="en-US" dirty="0" smtClean="0">
                    <a:latin typeface="TimesNewRomanPSMT"/>
                  </a:rPr>
                  <a:t> </a:t>
                </a:r>
                <a:r>
                  <a:rPr lang="en-US" sz="2000" i="1" dirty="0" smtClean="0">
                    <a:latin typeface="TimesNewRomanPS-ItalicMT"/>
                  </a:rPr>
                  <a:t>z </a:t>
                </a:r>
                <a:r>
                  <a:rPr lang="en-US" sz="2000" dirty="0">
                    <a:latin typeface="SymbolMT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800" i="1" dirty="0" smtClean="0">
                    <a:latin typeface="TimesNewRomanPS-ItalicMT"/>
                  </a:rPr>
                  <a:t> </a:t>
                </a:r>
                <a:r>
                  <a:rPr lang="en-US" sz="2000" dirty="0">
                    <a:latin typeface="TimesNewRomanPSMT"/>
                  </a:rPr>
                  <a:t>mod </a:t>
                </a:r>
                <a:r>
                  <a:rPr lang="en-US" sz="2000" i="1" dirty="0">
                    <a:latin typeface="TimesNewRomanPS-ItalicMT"/>
                  </a:rPr>
                  <a:t>p </a:t>
                </a:r>
                <a:r>
                  <a:rPr lang="en-US" dirty="0">
                    <a:latin typeface="TimesNewRomanPSMT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3566875"/>
                <a:ext cx="9864090" cy="1397049"/>
              </a:xfrm>
              <a:prstGeom prst="rect">
                <a:avLst/>
              </a:prstGeom>
              <a:blipFill>
                <a:blip r:embed="rId2"/>
                <a:stretch>
                  <a:fillRect l="-556" t="-1747" b="-6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485900" y="4865542"/>
            <a:ext cx="9715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NewRomanPSMT"/>
              </a:rPr>
              <a:t>Абоненти</a:t>
            </a:r>
            <a:r>
              <a:rPr lang="ru-RU" dirty="0">
                <a:latin typeface="TimesNewRomanPSMT"/>
              </a:rPr>
              <a:t> А і В </a:t>
            </a:r>
            <a:r>
              <a:rPr lang="ru-RU" dirty="0" err="1">
                <a:latin typeface="TimesNewRomanPSMT"/>
              </a:rPr>
              <a:t>обмінюються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значеннями</a:t>
            </a:r>
            <a:r>
              <a:rPr lang="ru-RU" dirty="0">
                <a:latin typeface="TimesNewRomanPSMT"/>
              </a:rPr>
              <a:t> </a:t>
            </a:r>
            <a:r>
              <a:rPr lang="ru-RU" sz="2000" i="1" dirty="0">
                <a:latin typeface="TimesNewRomanPS-ItalicMT"/>
              </a:rPr>
              <a:t>y </a:t>
            </a:r>
            <a:r>
              <a:rPr lang="ru-RU" dirty="0">
                <a:latin typeface="TimesNewRomanPSMT"/>
              </a:rPr>
              <a:t>та </a:t>
            </a:r>
            <a:r>
              <a:rPr lang="ru-RU" i="1" dirty="0">
                <a:latin typeface="TimesNewRomanPS-ItalicMT"/>
              </a:rPr>
              <a:t>z </a:t>
            </a:r>
            <a:r>
              <a:rPr lang="ru-RU" dirty="0">
                <a:latin typeface="TimesNewRomanPSMT"/>
              </a:rPr>
              <a:t>по </a:t>
            </a:r>
            <a:r>
              <a:rPr lang="ru-RU" dirty="0" err="1" smtClean="0">
                <a:latin typeface="TimesNewRomanPSMT"/>
              </a:rPr>
              <a:t>відкритому</a:t>
            </a:r>
            <a:r>
              <a:rPr lang="ru-RU" dirty="0" smtClean="0">
                <a:latin typeface="TimesNewRomanPSMT"/>
              </a:rPr>
              <a:t> </a:t>
            </a:r>
            <a:r>
              <a:rPr lang="ru-RU" dirty="0">
                <a:latin typeface="TimesNewRomanPSMT"/>
              </a:rPr>
              <a:t>каналу </a:t>
            </a:r>
            <a:r>
              <a:rPr lang="ru-RU" dirty="0" err="1">
                <a:latin typeface="TimesNewRomanPSMT"/>
              </a:rPr>
              <a:t>мережі</a:t>
            </a:r>
            <a:r>
              <a:rPr lang="ru-RU" dirty="0">
                <a:latin typeface="TimesNewRomanPSMT"/>
              </a:rPr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485900" y="5234874"/>
                <a:ext cx="10161270" cy="713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NewRomanPSMT"/>
                  </a:rPr>
                  <a:t>Після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отримання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значення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i="1" dirty="0">
                    <a:latin typeface="TimesNewRomanPS-ItalicMT"/>
                  </a:rPr>
                  <a:t>z </a:t>
                </a:r>
                <a:r>
                  <a:rPr lang="ru-RU" dirty="0">
                    <a:latin typeface="TimesNewRomanPSMT"/>
                  </a:rPr>
                  <a:t>абонент А </a:t>
                </a:r>
                <a:r>
                  <a:rPr lang="ru-RU" dirty="0" err="1">
                    <a:latin typeface="TimesNewRomanPSMT"/>
                  </a:rPr>
                  <a:t>обчислює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 smtClean="0">
                    <a:latin typeface="TimesNewRomanPSMT"/>
                  </a:rPr>
                  <a:t>значення</a:t>
                </a:r>
                <a:r>
                  <a:rPr lang="en-US" dirty="0" smtClean="0">
                    <a:latin typeface="TimesNewRomanPSMT"/>
                  </a:rPr>
                  <a:t> </a:t>
                </a:r>
                <a:r>
                  <a:rPr lang="en-US" sz="2000" i="1" dirty="0" smtClean="0">
                    <a:latin typeface="TimesNewRomanPS-ItalicMT"/>
                  </a:rPr>
                  <a:t>U </a:t>
                </a:r>
                <a:r>
                  <a:rPr lang="ru-RU" dirty="0">
                    <a:latin typeface="TimesNewRomanPSMT"/>
                  </a:rPr>
                  <a:t>за </a:t>
                </a:r>
                <a:r>
                  <a:rPr lang="ru-RU" dirty="0" smtClean="0">
                    <a:latin typeface="TimesNewRomanPSMT"/>
                  </a:rPr>
                  <a:t>формулою:</a:t>
                </a:r>
                <a:r>
                  <a:rPr lang="en-US" dirty="0" smtClean="0">
                    <a:latin typeface="TimesNewRomanPSMT"/>
                  </a:rPr>
                  <a:t> </a:t>
                </a:r>
                <a:r>
                  <a:rPr lang="pl-PL" sz="2000" i="1" dirty="0" smtClean="0">
                    <a:latin typeface="TimesNewRomanPS-ItalicMT"/>
                  </a:rPr>
                  <a:t>U </a:t>
                </a:r>
                <a:r>
                  <a:rPr lang="pl-PL" sz="2000" dirty="0">
                    <a:latin typeface="SymbolMT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pl-PL" sz="800" i="1" dirty="0" smtClean="0">
                    <a:latin typeface="TimesNewRomanPS-ItalicMT"/>
                  </a:rPr>
                  <a:t> </a:t>
                </a:r>
                <a:r>
                  <a:rPr lang="pl-PL" sz="2000" dirty="0">
                    <a:latin typeface="TimesNewRomanPSMT"/>
                  </a:rPr>
                  <a:t>mod </a:t>
                </a:r>
                <a:r>
                  <a:rPr lang="pl-PL" sz="2000" i="1" dirty="0" smtClean="0">
                    <a:latin typeface="TimesNewRomanPS-ItalicMT"/>
                  </a:rPr>
                  <a:t>p</a:t>
                </a:r>
                <a:r>
                  <a:rPr lang="pl-PL" dirty="0" smtClean="0">
                    <a:latin typeface="TimesNewRomanPSMT"/>
                  </a:rPr>
                  <a:t>,</a:t>
                </a:r>
                <a:endParaRPr lang="pl-PL" dirty="0">
                  <a:latin typeface="TimesNewRomanPSMT"/>
                </a:endParaRPr>
              </a:p>
              <a:p>
                <a:r>
                  <a:rPr lang="ru-RU" dirty="0">
                    <a:latin typeface="TimesNewRomanPSMT"/>
                  </a:rPr>
                  <a:t>а абонент В </a:t>
                </a:r>
                <a:r>
                  <a:rPr lang="ru-RU" dirty="0" err="1">
                    <a:latin typeface="TimesNewRomanPSMT"/>
                  </a:rPr>
                  <a:t>після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отримання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значення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sz="2000" i="1" dirty="0">
                    <a:latin typeface="TimesNewRomanPS-ItalicMT"/>
                  </a:rPr>
                  <a:t>y </a:t>
                </a:r>
                <a:r>
                  <a:rPr lang="ru-RU" dirty="0" err="1">
                    <a:latin typeface="TimesNewRomanPSMT"/>
                  </a:rPr>
                  <a:t>обчислює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значення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sz="2000" i="1" dirty="0" smtClean="0">
                    <a:latin typeface="TimesNewRomanPS-ItalicMT"/>
                  </a:rPr>
                  <a:t>V</a:t>
                </a:r>
                <a:r>
                  <a:rPr lang="en-US" sz="2000" i="1" dirty="0" smtClean="0">
                    <a:latin typeface="TimesNewRomanPS-ItalicMT"/>
                  </a:rPr>
                  <a:t> </a:t>
                </a:r>
                <a:r>
                  <a:rPr lang="ru-RU" dirty="0" smtClean="0">
                    <a:latin typeface="TimesNewRomanPSMT"/>
                  </a:rPr>
                  <a:t>за формулою:</a:t>
                </a:r>
                <a:r>
                  <a:rPr lang="en-US" sz="2000" i="1" dirty="0" smtClean="0">
                    <a:latin typeface="TimesNewRomanPS-ItalicMT"/>
                  </a:rPr>
                  <a:t>V </a:t>
                </a:r>
                <a:r>
                  <a:rPr lang="en-US" sz="2000" dirty="0">
                    <a:latin typeface="SymbolMT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800" i="1" dirty="0" smtClean="0">
                    <a:latin typeface="TimesNewRomanPS-ItalicMT"/>
                  </a:rPr>
                  <a:t> </a:t>
                </a:r>
                <a:r>
                  <a:rPr lang="en-US" sz="2000" dirty="0">
                    <a:latin typeface="TimesNewRomanPSMT"/>
                  </a:rPr>
                  <a:t>mod </a:t>
                </a:r>
                <a:r>
                  <a:rPr lang="en-US" sz="2000" i="1" dirty="0" smtClean="0">
                    <a:latin typeface="TimesNewRomanPS-ItalicMT"/>
                  </a:rPr>
                  <a:t>p</a:t>
                </a:r>
                <a:r>
                  <a:rPr lang="en-US" dirty="0" smtClean="0">
                    <a:latin typeface="TimesNewRomanPSMT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5234874"/>
                <a:ext cx="10161270" cy="713400"/>
              </a:xfrm>
              <a:prstGeom prst="rect">
                <a:avLst/>
              </a:prstGeom>
              <a:blipFill>
                <a:blip r:embed="rId3"/>
                <a:stretch>
                  <a:fillRect l="-540" t="-4274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621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ru-RU" b="1" dirty="0"/>
              <a:t>Модель </a:t>
            </a:r>
            <a:r>
              <a:rPr lang="ru-RU" b="1" dirty="0" smtClean="0"/>
              <a:t>автол</a:t>
            </a:r>
            <a:r>
              <a:rPr lang="uk-UA" b="1" dirty="0" smtClean="0"/>
              <a:t>і</a:t>
            </a:r>
            <a:r>
              <a:rPr lang="ru-RU" b="1" dirty="0" err="1" smtClean="0"/>
              <a:t>зінгу</a:t>
            </a:r>
            <a:endParaRPr lang="en-US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227" y="1591049"/>
            <a:ext cx="61341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46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1857" y="613836"/>
            <a:ext cx="4917484" cy="1280890"/>
          </a:xfrm>
        </p:spPr>
        <p:txBody>
          <a:bodyPr/>
          <a:lstStyle/>
          <a:p>
            <a:pPr fontAlgn="t"/>
            <a:r>
              <a:rPr lang="ru-RU" b="1" dirty="0" smtClean="0"/>
              <a:t>Модель автол</a:t>
            </a:r>
            <a:r>
              <a:rPr lang="uk-UA" b="1" dirty="0" smtClean="0"/>
              <a:t>і</a:t>
            </a:r>
            <a:r>
              <a:rPr lang="ru-RU" b="1" dirty="0" err="1" smtClean="0"/>
              <a:t>зінгу</a:t>
            </a:r>
            <a:endParaRPr lang="en-US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8944" y="1151634"/>
            <a:ext cx="88665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автолізингу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заявку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компанії-орендодавцю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Компанія-орендодавець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фактичного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Крайня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Компанія-орендодавець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 машин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компанія-орендодавець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дилерські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агенції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Дилер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орендарю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Зрештою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зношується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утилізатора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документообігу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неефективна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6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974" y="336434"/>
            <a:ext cx="8911687" cy="775154"/>
          </a:xfrm>
        </p:spPr>
        <p:txBody>
          <a:bodyPr/>
          <a:lstStyle/>
          <a:p>
            <a:r>
              <a:rPr lang="ru-RU" dirty="0" smtClean="0"/>
              <a:t>Таблиц</a:t>
            </a:r>
            <a:r>
              <a:rPr lang="uk-UA" dirty="0" smtClean="0"/>
              <a:t>і кодування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074" y="911215"/>
            <a:ext cx="6216454" cy="58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27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ru-RU" b="1" dirty="0"/>
              <a:t>Модель </a:t>
            </a:r>
            <a:r>
              <a:rPr lang="ru-RU" b="1" dirty="0" smtClean="0"/>
              <a:t>автол</a:t>
            </a:r>
            <a:r>
              <a:rPr lang="uk-UA" b="1" dirty="0" smtClean="0"/>
              <a:t>і</a:t>
            </a:r>
            <a:r>
              <a:rPr lang="ru-RU" b="1" dirty="0" err="1" smtClean="0"/>
              <a:t>зінгу</a:t>
            </a:r>
            <a:endParaRPr lang="en-US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383910"/>
            <a:ext cx="6119438" cy="50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53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783920" cy="814272"/>
          </a:xfrm>
        </p:spPr>
        <p:txBody>
          <a:bodyPr/>
          <a:lstStyle/>
          <a:p>
            <a:pPr fontAlgn="t"/>
            <a:r>
              <a:rPr lang="ru-RU" b="1" dirty="0"/>
              <a:t>Модель </a:t>
            </a:r>
            <a:r>
              <a:rPr lang="ru-RU" b="1" dirty="0" smtClean="0"/>
              <a:t>автол</a:t>
            </a:r>
            <a:r>
              <a:rPr lang="uk-UA" b="1" dirty="0" smtClean="0"/>
              <a:t>і</a:t>
            </a:r>
            <a:r>
              <a:rPr lang="ru-RU" b="1" dirty="0" err="1" smtClean="0"/>
              <a:t>зінгу</a:t>
            </a:r>
            <a:endParaRPr lang="en-US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1123" y="1264555"/>
            <a:ext cx="101405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внесли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IBM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типами і форматами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будь-яка нова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оновлюється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шахрайства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миттєвими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Люди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братимуть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машину напрокат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оновлюються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миттєво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орендодавця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шахрайства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шахрайства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невигідно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Прибрано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знизилися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22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7037" y="634384"/>
            <a:ext cx="7989457" cy="619063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майбутнє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8382" y="1393860"/>
            <a:ext cx="10220342" cy="4873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Корея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Нещодавно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фінансово-технологічний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камер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людьми, а й за товарами.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нелегальних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іммігрантів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гігант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Walmart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і 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IBM, Walmart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Walmart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63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905" y="2753700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До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зустрічі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4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42266" y="1034815"/>
            <a:ext cx="992595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одиниця виміру інформації у двійковій системі числення.</a:t>
            </a:r>
          </a:p>
          <a:p>
            <a:pPr algn="just">
              <a:lnSpc>
                <a:spcPct val="150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Хешування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hashing)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 масиву вхідних даних довільної довжини (вихідний) бітовий рядок фіксованої довжини, що виконується певним алгоритмом.</a:t>
            </a:r>
          </a:p>
          <a:p>
            <a:pPr algn="just">
              <a:lnSpc>
                <a:spcPct val="150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Хешем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(хеш-сумою, хеш-кодом) називається результат обробки деяких даних хеш-функцією.</a:t>
            </a:r>
          </a:p>
          <a:p>
            <a:pPr algn="just">
              <a:lnSpc>
                <a:spcPct val="150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Хеш-функція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алгоритм, що конвертує рядок довільної довжини (повідомлення) в бітовий рядок фіксованої довжини, що називається хеш, хеш-кодом.</a:t>
            </a:r>
          </a:p>
          <a:p>
            <a:pPr algn="just">
              <a:lnSpc>
                <a:spcPct val="150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наука про методи забезпечення конфіденційності (неможливість прочитання інформації стороннім), цілісності даних (неможливість непомітної зміни інформації),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аутентифікації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(перевірки справжності авторства або інших властивостей об'єкта), а також неможливості відмови від авторства.</a:t>
            </a:r>
          </a:p>
          <a:p>
            <a:pPr algn="just">
              <a:lnSpc>
                <a:spcPct val="150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Криптографічна хеш-функція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будь-яка хеш-функція, що є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криптостійкою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задовольняє ряду вимог, специфічних для криптографічних додатків.</a:t>
            </a:r>
          </a:p>
          <a:p>
            <a:pPr algn="just">
              <a:lnSpc>
                <a:spcPct val="150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Колізія хеш-функції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рівність значень хеш-функції на двох різних блоках даних.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09508" y="327911"/>
            <a:ext cx="879290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Термінологічний словник</a:t>
            </a:r>
          </a:p>
        </p:txBody>
      </p:sp>
    </p:spTree>
    <p:extLst>
      <p:ext uri="{BB962C8B-B14F-4D97-AF65-F5344CB8AC3E}">
        <p14:creationId xmlns:p14="http://schemas.microsoft.com/office/powerpoint/2010/main" val="30309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42266" y="1034815"/>
            <a:ext cx="992595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Криптографічна хеш-функція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математичною функцією. Вона характеризується трьома властивостями. Насамперед, хеш-функція може приймати на вхід рядок будь-якого розміру. На виході буде значення фіксованого розміру. У лекціях буде розглянуто використання 256-бітного ключа, тому що саме він використовується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біткоїні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Третя властивість - ключ має бути ефективно обчислюваний. Це означає, що якщо даний довільний рядок, то за певний проміжок часу можна отримати результат обчислення хеш-функції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криптографічні властивості хеш-функції, що роблять її захищеною: стійкість до колізій, властивість приховування (необоротність) та відкритість до обчислення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09508" y="327911"/>
            <a:ext cx="879290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Криптографічна хеш-функція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07542" y="1070422"/>
            <a:ext cx="99259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Хеш-функція: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 вхід отримує будь-який рядок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 виході видає рядок фіксованого розміру (у цьому курсі довжина рядка 256 біт)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ефективно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обчислювана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Хеш-функцію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називають функцією згортки, а значення функції для конкретного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згорткою.</a:t>
            </a:r>
          </a:p>
          <a:p>
            <a:pPr algn="just">
              <a:lnSpc>
                <a:spcPct val="150000"/>
              </a:lnSpc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Криптографічні властивості хеш-функції: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стійкість до колізій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незворотність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відкритість до обчислення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09508" y="327911"/>
            <a:ext cx="879290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Криптографічна хеш-функція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09508" y="327911"/>
            <a:ext cx="879290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Криптографічна хеш-функція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906690" y="3276274"/>
                <a:ext cx="10064731" cy="2571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uk-UA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1-а властивість хеш-функцій: стійкість до колізій</a:t>
                </a:r>
                <a:r>
                  <a:rPr lang="en-US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256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uk-U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можливих значень)</m:t>
                    </m:r>
                  </m:oMath>
                </a14:m>
                <a:endParaRPr lang="uk-UA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Ніхто не може знайти такі </a:t>
                </a:r>
                <a:r>
                  <a:rPr lang="uk-U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:r>
                  <a:rPr lang="uk-U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щоб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x</a:t>
                </a:r>
                <a:r>
                  <a:rPr lang="uk-U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:r>
                  <a:rPr lang="uk-U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uk-U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Тобто неможливо підібрати різні значення </a:t>
                </a:r>
                <a:r>
                  <a:rPr lang="uk-U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:r>
                  <a:rPr lang="uk-U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для яких значення хеш-функції збігаються.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розумний час)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690" y="3276274"/>
                <a:ext cx="10064731" cy="2571088"/>
              </a:xfrm>
              <a:prstGeom prst="rect">
                <a:avLst/>
              </a:prstGeom>
              <a:blipFill>
                <a:blip r:embed="rId2"/>
                <a:stretch>
                  <a:fillRect l="-545" b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495" y="1301187"/>
            <a:ext cx="58769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09508" y="327911"/>
            <a:ext cx="879290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Криптографічна хеш-функція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895115" y="1169682"/>
                <a:ext cx="10064731" cy="5498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uk-UA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1-а властивість хеш-функцій: стійкість до колізій</a:t>
                </a:r>
                <a:r>
                  <a:rPr lang="en-US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256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uk-U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можливих значень)</m:t>
                    </m:r>
                  </m:oMath>
                </a14:m>
                <a:endParaRPr lang="uk-UA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цьому є метод пошуку колізії, який гарантовано працює: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Потрібно взяти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uk-U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130</m:t>
                        </m:r>
                      </m:sup>
                    </m:sSup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випадкових значень на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вхід.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Перевіривши всі ці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130</m:t>
                        </m:r>
                      </m:sup>
                    </m:sSup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значення, можна сказати, що є ймовірність, що дорівнює 99,8%, що принаймні два з них утворюватимуть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колізію. Такий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простий метод пошуку колізій. Він працює незалежно від того, якою є хеш-функція. Але проблема полягає в тому, що процес займає багато часу. Необхідно обчислити хеш-функцію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130</m:t>
                        </m:r>
                      </m:sup>
                    </m:sSup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разів. І це, безперечно, величезна кількість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Порівняння великих файлів</a:t>
                </a:r>
              </a:p>
              <a:p>
                <a:pPr marL="342900" indent="-342900" algn="just">
                  <a:lnSpc>
                    <a:spcPct val="150000"/>
                  </a:lnSpc>
                  <a:buAutoNum type="arabicParenR"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Порівняти файли </a:t>
                </a:r>
                <a:r>
                  <a:rPr lang="uk-UA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побітово</a:t>
                </a:r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AutoNum type="arabicParenR"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Порівняти хеш-функції цих файлів.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Існують хеш – функції </a:t>
                </a:r>
                <a:r>
                  <a:rPr lang="uk-UA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стійки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колізій???. Питання відкрите.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115" y="1169682"/>
                <a:ext cx="10064731" cy="5498428"/>
              </a:xfrm>
              <a:prstGeom prst="rect">
                <a:avLst/>
              </a:prstGeom>
              <a:blipFill>
                <a:blip r:embed="rId2"/>
                <a:stretch>
                  <a:fillRect l="-545" r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1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78956" y="131141"/>
            <a:ext cx="879290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Криптографічна хеш-функція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9288" y="977390"/>
            <a:ext cx="1006473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2-а властивість хеш-функцій: необоротність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Цю властивість можна описати в такий спосіб. Якщо відомий результат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хеш-функції, немає ніякого способу визначити, яке значення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було на вході. Проблема у тому, що ця властивість не завжди виконується точно. І щоб зрозуміти чому це так, розглянемо приклад.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Допустимо, хтось підкидає монетку. І якщо випадає "орел", то на виході повертається хеш рядка "орел". А якщо - "решка", то - хеш рядка "решка".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Людина, яка не бачила, як підкидають монетку, а бачила тільки хеш на виході, легко може дізнатися, який рядок був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хешований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Йому потрібно буде вирахувати два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хеша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"орла" і "решки"), порівняти їх з хешем на виході і відразу стане зрозуміло, яким був результат підкидання монетки.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хеш-функція необоротна, то не повинно бути випадку, коли значення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легко обчислити, знаючи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Тобто, х повинен вибиратися з ряду, який певною мірою не визначений і широкий. Отже, спроба підібрати можливі значення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вибрати з кількох схожих значень не спрацює.</a:t>
            </a:r>
          </a:p>
        </p:txBody>
      </p:sp>
    </p:spTree>
    <p:extLst>
      <p:ext uri="{BB962C8B-B14F-4D97-AF65-F5344CB8AC3E}">
        <p14:creationId xmlns:p14="http://schemas.microsoft.com/office/powerpoint/2010/main" val="31609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78956" y="131141"/>
            <a:ext cx="879290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Криптографічна хеш-функція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022437" y="988964"/>
                <a:ext cx="10064731" cy="5594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uk-UA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2-а властивість хеш-функцій: необоротність</a:t>
                </a:r>
                <a:endParaRPr lang="uk-UA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Спосіб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 допомогою якого можна виправити проблеми із простим значенням </a:t>
                </a:r>
                <a:r>
                  <a:rPr lang="uk-U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таким як у прикладі з підкиданням монетки ("орел" та "решка"). Необхідно взяти значення </a:t>
                </a:r>
                <a:r>
                  <a:rPr lang="uk-U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об'єднати його зі значенням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яке вибрано випадковим чином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означає, що беруться всі біти значення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за ними поміщаються всі біти значення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Тобто, якщо береться хеш значення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 хеш значення </a:t>
                </a:r>
                <a:r>
                  <a:rPr lang="uk-U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 цього об'єднання неможливо повернути </a:t>
                </a:r>
                <a:r>
                  <a:rPr lang="uk-U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І це буде істинно для формально певної властивості, що якщо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випадкове значення, вибране з розподілу ймовірностей з високою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min-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ентропією, то для даного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неможливо знайти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 означає висока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min-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ентропія? Це можна описати так, що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вибирається випадково з безлічі різних значень. Так, наприклад, якщо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вибирається рівномірно з усіх рядків довжиною 256 біт, то будь-який конкретний рядок вибирався з ймовірністю 1 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uk-U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тобто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uk-U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uk-U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це дійсно дуже мале число. Отже, доки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вибирається таким чином, хеш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об'єднаний з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буде приховувати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37" y="988964"/>
                <a:ext cx="10064731" cy="5594032"/>
              </a:xfrm>
              <a:prstGeom prst="rect">
                <a:avLst/>
              </a:prstGeom>
              <a:blipFill>
                <a:blip r:embed="rId2"/>
                <a:stretch>
                  <a:fillRect l="-545" r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8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1167</TotalTime>
  <Words>1729</Words>
  <Application>Microsoft Office PowerPoint</Application>
  <PresentationFormat>Широкоэкранный</PresentationFormat>
  <Paragraphs>110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Arial</vt:lpstr>
      <vt:lpstr>Calibri</vt:lpstr>
      <vt:lpstr>Cambria Math</vt:lpstr>
      <vt:lpstr>Century Gothic</vt:lpstr>
      <vt:lpstr>Symbol</vt:lpstr>
      <vt:lpstr>SymbolMT</vt:lpstr>
      <vt:lpstr>Tahoma</vt:lpstr>
      <vt:lpstr>Times New Roman</vt:lpstr>
      <vt:lpstr>TimesNewRomanPS-ItalicMT</vt:lpstr>
      <vt:lpstr>TimesNewRomanPSMT</vt:lpstr>
      <vt:lpstr>Wingdings 3</vt:lpstr>
      <vt:lpstr>Легкий дым</vt:lpstr>
      <vt:lpstr>Технології на базі Blockchain та криптовалюти</vt:lpstr>
      <vt:lpstr>Таблиці кодування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Цифровий підпис</vt:lpstr>
      <vt:lpstr>Цифровий підпис</vt:lpstr>
      <vt:lpstr>Схема Діффі-Хелмана</vt:lpstr>
      <vt:lpstr>Модель автолізінгу</vt:lpstr>
      <vt:lpstr>Модель автолізінгу</vt:lpstr>
      <vt:lpstr>Модель автолізінгу</vt:lpstr>
      <vt:lpstr>Модель автолізінгу</vt:lpstr>
      <vt:lpstr>Про майбутнє</vt:lpstr>
      <vt:lpstr>До нової зустрічі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Блокчейн и криптовалюты</dc:title>
  <dc:creator>Kozin</dc:creator>
  <cp:lastModifiedBy>User</cp:lastModifiedBy>
  <cp:revision>85</cp:revision>
  <dcterms:created xsi:type="dcterms:W3CDTF">2018-10-18T04:47:30Z</dcterms:created>
  <dcterms:modified xsi:type="dcterms:W3CDTF">2023-11-01T09:04:30Z</dcterms:modified>
</cp:coreProperties>
</file>