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Зміни за «українським правописом» 2019 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Відмінювання іменників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987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Родовий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700736"/>
          </a:xfrm>
        </p:spPr>
        <p:txBody>
          <a:bodyPr>
            <a:normAutofit/>
          </a:bodyPr>
          <a:lstStyle/>
          <a:p>
            <a:pPr lvl="0" algn="just">
              <a:buClr>
                <a:srgbClr val="4F81BD"/>
              </a:buClr>
            </a:pPr>
            <a:r>
              <a:rPr lang="vi-VN" sz="2000" i="1" dirty="0" smtClean="0">
                <a:solidFill>
                  <a:prstClr val="black"/>
                </a:solidFill>
                <a:latin typeface="Times New Roman"/>
              </a:rPr>
              <a:t>кли́н</a:t>
            </a:r>
            <a:r>
              <a:rPr lang="vi-VN" sz="2000" b="1" i="1" dirty="0" smtClean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(предмет)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кли́н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(просторове поняття),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ко́рпус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(тулуб)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ко́рпус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(сукупне),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лист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а́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(одиничне)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ли́ст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(збірне),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листопа́д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(місяць)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листопа́д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(процес),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оригіна́л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(особа)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оригіна́л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(документ),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о́рган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(частина тіла)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о́рган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(установа),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папе́р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(документ)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папе́р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(матеріал),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по́тяг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(поїзд)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по́тяг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(почуття),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прида́тк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(відросток)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прида́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тку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(додаток),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по́яс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(предмет)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по́яс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(просторове поняття),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раху́нк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(документ)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раху́нк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(дія),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сирк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́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(сиркова маса) −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сирк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у́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(зменш. до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сир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со́няшник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(рослина) −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со́няшник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(насіння),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ста́н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(технічний термін)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ста́н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(музичний та ін. термін),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телефо́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на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(апарат)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телефо́н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(вид зв’язку);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те́рмін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(слово)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те́рмін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(строк),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фа́ктор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(маклер)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фа́ктор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(чинник),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фено́мен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(особа)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— фено́мен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(явище),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шабло́н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(пристрій; кресленик)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шабло́н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(зразок),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шлу́нк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(орган травлення)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шлу́нк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(страва, фізіологічна потреба в їжі) </a:t>
            </a:r>
            <a:endParaRPr lang="uk-UA" sz="2000" dirty="0">
              <a:solidFill>
                <a:prstClr val="black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5212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228600">
              <a:spcBef>
                <a:spcPct val="20000"/>
              </a:spcBef>
            </a:pPr>
            <a:r>
              <a:rPr lang="uk-UA" sz="49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n-ea"/>
                <a:cs typeface="+mn-cs"/>
              </a:rPr>
              <a:t>Кличний відмінок </a:t>
            </a:r>
            <a:r>
              <a:rPr lang="uk-UA" sz="2200" cap="none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uk-UA" sz="2200" cap="none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3528" y="1772816"/>
            <a:ext cx="8280920" cy="482453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/>
              </a:rPr>
              <a:t>Іменники</a:t>
            </a:r>
            <a:r>
              <a:rPr lang="ru-RU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другої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відміни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кличному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відмінку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закінчуються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на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-у (-ю), -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</a:rPr>
              <a:t>е</a:t>
            </a:r>
            <a:endParaRPr lang="ru-RU" dirty="0">
              <a:solidFill>
                <a:schemeClr val="tx1"/>
              </a:solidFill>
              <a:latin typeface="Times New Roman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/>
              </a:rPr>
              <a:t>1.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Закінчення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-у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іменники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твердої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групи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(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зокрема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/>
              </a:rPr>
              <a:t>суфіксами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vi-VN" b="1" dirty="0" smtClean="0">
                <a:solidFill>
                  <a:schemeClr val="tx1"/>
                </a:solidFill>
                <a:latin typeface="Times New Roman"/>
              </a:rPr>
              <a:t>-ик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, -ок, -к(о)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), іншомовні імена з основою на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г, к, х 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і деякі іменники мішаної групи з основою на шиплячий приголосний (крім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ж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):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Пе́трик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Іва́нк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Оле́ж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й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Оле́г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), ба́тьк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си́нк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пого́нич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слуха́ч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това́риш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робітник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у́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(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і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робітни́ч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), Дже́к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Жа́к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Лю́двіг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Фрі́дріх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; а також іменники 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ді́д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си́н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chemeClr val="tx1"/>
                </a:solidFill>
                <a:latin typeface="Times New Roman"/>
              </a:rPr>
              <a:t>та́т</a:t>
            </a:r>
            <a:r>
              <a:rPr lang="vi-VN" b="1" i="1" dirty="0" smtClean="0">
                <a:solidFill>
                  <a:schemeClr val="tx1"/>
                </a:solidFill>
                <a:latin typeface="Times New Roman"/>
              </a:rPr>
              <a:t>у</a:t>
            </a:r>
            <a:endParaRPr lang="vi-VN" dirty="0">
              <a:solidFill>
                <a:schemeClr val="tx1"/>
              </a:solidFill>
              <a:latin typeface="Times New Roman"/>
            </a:endParaRPr>
          </a:p>
          <a:p>
            <a:pPr algn="just"/>
            <a:r>
              <a:rPr lang="vi-VN" dirty="0">
                <a:solidFill>
                  <a:schemeClr val="tx1"/>
                </a:solidFill>
                <a:latin typeface="Times New Roman"/>
              </a:rPr>
              <a:t>2. Закінчення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-ю </a:t>
            </a:r>
            <a:r>
              <a:rPr lang="vi-VN" dirty="0">
                <a:solidFill>
                  <a:schemeClr val="tx1"/>
                </a:solidFill>
                <a:latin typeface="Times New Roman"/>
              </a:rPr>
              <a:t>мають іменники м’якої групи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: </a:t>
            </a:r>
            <a:r>
              <a:rPr lang="uk-UA" i="1" dirty="0" smtClean="0">
                <a:solidFill>
                  <a:schemeClr val="tx1"/>
                </a:solidFill>
                <a:latin typeface="Times New Roman"/>
              </a:rPr>
              <a:t>Андрі</a:t>
            </a:r>
            <a:r>
              <a:rPr lang="uk-UA" b="1" i="1" dirty="0" smtClean="0">
                <a:solidFill>
                  <a:schemeClr val="tx1"/>
                </a:solidFill>
                <a:latin typeface="Times New Roman"/>
              </a:rPr>
              <a:t>ю</a:t>
            </a:r>
            <a:r>
              <a:rPr lang="uk-UA" i="1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chemeClr val="tx1"/>
                </a:solidFill>
                <a:latin typeface="Times New Roman"/>
              </a:rPr>
              <a:t>Віта́лі</a:t>
            </a:r>
            <a:r>
              <a:rPr lang="vi-VN" b="1" i="1" dirty="0" smtClean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вчи́тел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Гри́ц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uk-UA" i="1" dirty="0" smtClean="0">
                <a:solidFill>
                  <a:schemeClr val="tx1"/>
                </a:solidFill>
                <a:latin typeface="Times New Roman"/>
              </a:rPr>
              <a:t>Ігор</a:t>
            </a:r>
            <a:r>
              <a:rPr lang="uk-UA" b="1" i="1" dirty="0" smtClean="0">
                <a:solidFill>
                  <a:schemeClr val="tx1"/>
                </a:solidFill>
                <a:latin typeface="Times New Roman"/>
              </a:rPr>
              <a:t>ю</a:t>
            </a:r>
            <a:r>
              <a:rPr lang="uk-UA" i="1" dirty="0" smtClean="0">
                <a:solidFill>
                  <a:schemeClr val="tx1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chemeClr val="tx1"/>
                </a:solidFill>
                <a:latin typeface="Times New Roman"/>
              </a:rPr>
              <a:t>кра́</a:t>
            </a:r>
            <a:r>
              <a:rPr lang="vi-VN" b="1" i="1" dirty="0" smtClean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лі́кар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мі́сяц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розма́</a:t>
            </a:r>
            <a:r>
              <a:rPr lang="vi-VN" b="1" i="1" dirty="0">
                <a:solidFill>
                  <a:schemeClr val="tx1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chemeClr val="tx1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chemeClr val="tx1"/>
                </a:solidFill>
                <a:latin typeface="Times New Roman"/>
              </a:rPr>
              <a:t>я́сен</a:t>
            </a:r>
            <a:r>
              <a:rPr lang="vi-VN" b="1" i="1" dirty="0" smtClean="0">
                <a:solidFill>
                  <a:schemeClr val="tx1"/>
                </a:solidFill>
                <a:latin typeface="Times New Roman"/>
              </a:rPr>
              <a:t>ю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19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Кличний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/>
          <a:lstStyle/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3. Закінчення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-е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мають безсуфіксні іменники твердої групи, іменники м’якої групи із суфіксом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-ець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 деякі іменники мішаної групи, зокрема власні назви з основою на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ж, ч, ш, дж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 загальні назви з основою на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р, ж: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Богда́н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Бо́ж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го́луб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дру́ж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коза́ч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мо́ст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о́рл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Пе́тр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по́сл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со́кол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Степа́н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чума́ч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же́нч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(від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жнець), кра́вч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моло́дч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хло́пч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ше́вч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(переважно: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бійц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украї́нц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умільц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ю́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та ін.)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гусля́р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До́вбуш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ма́ля́р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сто́рож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тесля́р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школя́р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В окремих випадках можливі варіанти: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повста́нц-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повста́нч-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умі́льц-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умі́льч-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endParaRPr lang="uk-UA" b="1" i="1" dirty="0" smtClean="0">
              <a:solidFill>
                <a:srgbClr val="000000"/>
              </a:solidFill>
              <a:latin typeface="Times New Roman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457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Кличний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4.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Закінчення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-е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прізвища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прикметникового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походження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ів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1200"/>
              </a:spcAft>
            </a:pPr>
            <a:r>
              <a:rPr lang="vi-VN" b="1" dirty="0">
                <a:solidFill>
                  <a:srgbClr val="000000"/>
                </a:solidFill>
                <a:latin typeface="Times New Roman"/>
              </a:rPr>
              <a:t>(-їв), -ов, -ев (-єв), -ин, -ін (-їн),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такі, як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Рома́нов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Чугу́єв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Короле́в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Що́голев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Глі́бов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Гуля́єв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Р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мани́шин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Степани́шин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та ін. і варіантні форми, спільні з називним відмінком: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Рома́нів, Чугу́їв, Королі́в, Що́голів, Глі́бов, Гуля́єв, Романи́шин, Степани́шин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just">
              <a:spcAft>
                <a:spcPts val="1200"/>
              </a:spcAft>
            </a:pPr>
            <a:r>
              <a:rPr lang="vi-VN" dirty="0">
                <a:solidFill>
                  <a:srgbClr val="000000"/>
                </a:solidFill>
                <a:latin typeface="Times New Roman"/>
              </a:rPr>
              <a:t>Географічні назви, до складу яких входять зазначені суфікси, мають у кличному відмінку закінчення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-е: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Ки́єв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Лебеди́н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Льво́в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9335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Кличний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968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Примітка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 1.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звертаннях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що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складаються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двох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загальних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назв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форму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кличного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відмінка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обидва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слова: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добро́ді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ю</a:t>
            </a:r>
            <a:r>
              <a:rPr lang="ru-RU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бригади́р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па́н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лейтена́нт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е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 2</a:t>
            </a:r>
            <a:r>
              <a:rPr lang="vi-VN" b="1" dirty="0" smtClean="0">
                <a:solidFill>
                  <a:srgbClr val="0070C0"/>
                </a:solidFill>
                <a:latin typeface="Times New Roman"/>
              </a:rPr>
              <a:t>.</a:t>
            </a:r>
            <a:r>
              <a:rPr lang="uk-UA" b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звертаннях, що складаються із загальної назви та імені, форму кличного відмінка набувають і загальна назва, і власне ім’я: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бра́т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Пе́тр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дру́ж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uk-UA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Гри́ц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коле́г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uk-UA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Степа́н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лі́кар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І́гор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па́н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uk-UA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Віта́лі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побрати́м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uk-UA" b="1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Іва́н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.</a:t>
            </a:r>
            <a:endParaRPr lang="vi-VN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 3</a:t>
            </a:r>
            <a:r>
              <a:rPr lang="vi-VN" b="1" dirty="0" smtClean="0">
                <a:solidFill>
                  <a:srgbClr val="0070C0"/>
                </a:solidFill>
                <a:latin typeface="Times New Roman"/>
              </a:rPr>
              <a:t>.</a:t>
            </a:r>
            <a:r>
              <a:rPr lang="uk-UA" b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звертаннях, що складаються із загальної назви та прізвища, форму кличного відмінка набувають і загальна назва, і власне ім’я: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дру́ж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Макси́менк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коле́г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о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Євгенищук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Кова́л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; можливі також поєднання форми кличного відмінка іменника загальної назви та форми кличного відмінка прізвища, однакової з формою називного відмінка: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дру́ж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Макси́менк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о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коле́г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о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Євгенищу́к, па́н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Кова́ль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just"/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 4.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У звертаннях, що складаються з двох власних назв — імені та по батькові, обидва слова мають закінчення кличного відмінка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: Володи́мир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Хомич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Пе́тр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Кузьмич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Яросла́в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Андрі́йович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just"/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Примітка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 5.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Іменники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сер,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сір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гер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форму,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омонімічну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називним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відмінком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сер,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сір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гер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just"/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 6.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Іменник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Госпо́дь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у кличному відмінку має форму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Го́спод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и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іменник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Христо́с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може мати варіантні форми кличного відмінка: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Хри́ст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Христ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е́,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рідко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Христо́с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4989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Кличний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700808"/>
            <a:ext cx="8712968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кличному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відмінку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однини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іменники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першої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закінчення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-о, -е, -є, -ю.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1)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-о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властиве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іменникам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твердої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до́ньк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до́чк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дружи́н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Гáнн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b="1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Михáйлівн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кни́жк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перемóг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/>
              </a:rPr>
              <a:t>сéстр</a:t>
            </a:r>
            <a:r>
              <a:rPr lang="ru-RU" b="1" i="1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2)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-е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набувають іменники м’якої та мішаної груп,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є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— іменники м’якої групи після голосного, м’якого знака та апострофа: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в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ó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відмі́нниц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гри́вн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ш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з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é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мл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á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тр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кр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магара́дж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ра́дж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; а також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І́лл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е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дуе́нь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є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Мар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í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є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мр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í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є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Солом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í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є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3)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-ю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мають деякі пестливі іменники м’якої групи: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баб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á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ó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Катру́с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Мару́с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мат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тіт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. </a:t>
            </a:r>
            <a:endParaRPr lang="vi-VN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sz="1800" b="1" dirty="0">
                <a:solidFill>
                  <a:srgbClr val="002060"/>
                </a:solidFill>
                <a:latin typeface="Times New Roman"/>
              </a:rPr>
              <a:t>Примітка 1.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У звертаннях, що складаються з двох особових імен — імені та по батькові, обидва слова мають закінчення тільки кличного відмінка: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Окс</a:t>
            </a:r>
            <a:r>
              <a:rPr lang="en-US" sz="1800" i="1" dirty="0">
                <a:solidFill>
                  <a:srgbClr val="002060"/>
                </a:solidFill>
                <a:latin typeface="Times New Roman"/>
              </a:rPr>
              <a:t>á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н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Ів</a:t>
            </a:r>
            <a:r>
              <a:rPr lang="en-US" sz="1800" i="1" dirty="0">
                <a:solidFill>
                  <a:srgbClr val="002060"/>
                </a:solidFill>
                <a:latin typeface="Times New Roman"/>
              </a:rPr>
              <a:t>á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нівн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Мар</a:t>
            </a:r>
            <a:r>
              <a:rPr lang="en-US" sz="1800" i="1" dirty="0">
                <a:solidFill>
                  <a:srgbClr val="002060"/>
                </a:solidFill>
                <a:latin typeface="Times New Roman"/>
              </a:rPr>
              <a:t>í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є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Васи́лівн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. </a:t>
            </a:r>
            <a:endParaRPr lang="vi-VN" sz="1800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vi-VN" sz="1800" b="1" dirty="0">
                <a:solidFill>
                  <a:srgbClr val="002060"/>
                </a:solidFill>
                <a:latin typeface="Times New Roman"/>
              </a:rPr>
              <a:t>Примітка 2.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У звертаннях до жінок, що складаються із загальної назви та прізвища, форму кличного відмінка мають обидва іменники: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добро́дійк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Варивод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па́ні Гарку́ш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е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поетк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Забашт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о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. 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7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228600">
              <a:spcBef>
                <a:spcPct val="20000"/>
              </a:spcBef>
            </a:pPr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n-ea"/>
                <a:cs typeface="+mn-cs"/>
              </a:rPr>
              <a:t>Давальний відмінок </a:t>
            </a:r>
            <a:endParaRPr lang="uk-UA" sz="4400" cap="none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+mn-ea"/>
              <a:cs typeface="+mn-cs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96" y="1752600"/>
            <a:ext cx="8928992" cy="4988768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давальному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відмінку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однини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іменники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другої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відміни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закінчення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-</a:t>
            </a:r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ові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, -</a:t>
            </a:r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еві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 (-</a:t>
            </a:r>
            <a:r>
              <a:rPr lang="ru-RU" b="1" dirty="0" err="1">
                <a:solidFill>
                  <a:srgbClr val="0070C0"/>
                </a:solidFill>
                <a:latin typeface="Times New Roman"/>
              </a:rPr>
              <a:t>єві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), -у (-ю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):</a:t>
            </a:r>
            <a:endParaRPr lang="ru-RU" b="1" dirty="0">
              <a:solidFill>
                <a:srgbClr val="0070C0"/>
              </a:solidFill>
              <a:latin typeface="Times New Roman"/>
            </a:endParaRPr>
          </a:p>
          <a:p>
            <a:pPr algn="just">
              <a:spcAft>
                <a:spcPts val="600"/>
              </a:spcAft>
            </a:pPr>
            <a:r>
              <a:rPr lang="vi-VN" b="1" dirty="0">
                <a:solidFill>
                  <a:srgbClr val="000000"/>
                </a:solidFill>
                <a:latin typeface="Times New Roman"/>
              </a:rPr>
              <a:t>1. Закінчення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 -ові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(у твердій групі),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-еві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(у мішаній групі та в м’якій після приголосного),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-єві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(у м’якій групі після голосного та апострофа) мають іменники чол. </a:t>
            </a:r>
            <a:r>
              <a:rPr lang="vi-VN" b="1" dirty="0" smtClean="0">
                <a:solidFill>
                  <a:srgbClr val="000000"/>
                </a:solidFill>
                <a:latin typeface="Times New Roman"/>
              </a:rPr>
              <a:t>роду: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ба́тькові, ве́летневі, дире́кторові, ді́дові, добро́дієві, журавле́ві, ма́йстрові, Петро́ві, побрати́мові, працівнико́ві, секретаре́ві, Сергі́єві, си́нові, солов’є́ві, та́тові, това́ришеві, шахтаре́ві; буди́нкові, бу́кові, дро́тові, запа́сові, ки́лимові, набо́рові, пала́цові; га́єві, ка́меневі, кра́єві, пне́ві</a:t>
            </a:r>
            <a:r>
              <a:rPr lang="vi-VN" sz="1400" b="1" i="1" dirty="0">
                <a:solidFill>
                  <a:srgbClr val="002060"/>
                </a:solidFill>
                <a:latin typeface="Times New Roman"/>
              </a:rPr>
              <a:t>;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доще́ві, пла́че́ві, плаще́ві та ін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. </a:t>
            </a:r>
            <a:endParaRPr lang="uk-UA" b="1" i="1" dirty="0" smtClean="0">
              <a:solidFill>
                <a:srgbClr val="002060"/>
              </a:solidFill>
              <a:latin typeface="Times New Roman"/>
            </a:endParaRPr>
          </a:p>
          <a:p>
            <a:pPr algn="just">
              <a:spcAft>
                <a:spcPts val="600"/>
              </a:spcAft>
            </a:pPr>
            <a:r>
              <a:rPr lang="vi-VN" b="1" dirty="0" smtClean="0">
                <a:solidFill>
                  <a:srgbClr val="000000"/>
                </a:solidFill>
                <a:latin typeface="Times New Roman"/>
              </a:rPr>
              <a:t>Ці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ж іменники набувають і закінчення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-у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(у твердій і мішаній групах),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-ю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(у м’якій групі):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дире́ктору, ма́йстру, Петру́, ве́летню, Віта́лію, журавлю́, солов’ю</a:t>
            </a:r>
            <a:r>
              <a:rPr lang="vi-VN" b="1" dirty="0">
                <a:solidFill>
                  <a:srgbClr val="002060"/>
                </a:solidFill>
                <a:latin typeface="Times New Roman"/>
              </a:rPr>
              <a:t>́;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буди́нку, бу́ку, дро́ту, запа́су, ки́лиму, пала́цу; га́ю, ка́меню,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кра́ю</a:t>
            </a:r>
            <a:endParaRPr lang="vi-VN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379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Давальний відмінок 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lvl="0" algn="just">
              <a:buClr>
                <a:srgbClr val="4F81BD"/>
              </a:buClr>
            </a:pPr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Примітка.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Коли в тексті уживано поряд декілька іменників чол. роду у формі давального відмінка однини, то для уникнення одноманітних відмінкових закінчень потрібно спочатку використовувати закінчення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-ові, -еві (-єві),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а тоді —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-у (-ю): </a:t>
            </a:r>
            <a:endParaRPr lang="uk-UA" b="1" dirty="0" smtClean="0">
              <a:solidFill>
                <a:srgbClr val="0070C0"/>
              </a:solidFill>
              <a:latin typeface="Times New Roman"/>
            </a:endParaRPr>
          </a:p>
          <a:p>
            <a:pPr lvl="0" algn="just">
              <a:buClr>
                <a:srgbClr val="4F81BD"/>
              </a:buClr>
            </a:pPr>
            <a:endParaRPr lang="uk-UA" b="1" dirty="0" smtClean="0">
              <a:solidFill>
                <a:srgbClr val="0070C0"/>
              </a:solidFill>
              <a:latin typeface="Times New Roman"/>
            </a:endParaRPr>
          </a:p>
          <a:p>
            <a:pPr lvl="0" algn="ctr">
              <a:buClr>
                <a:srgbClr val="4F81BD"/>
              </a:buClr>
            </a:pP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Симоне́нкові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Оле́сю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Андрі́йовичу</a:t>
            </a:r>
            <a:endParaRPr lang="uk-UA" b="1" i="1" dirty="0" smtClean="0">
              <a:solidFill>
                <a:srgbClr val="002060"/>
              </a:solidFill>
              <a:latin typeface="Times New Roman"/>
            </a:endParaRPr>
          </a:p>
          <a:p>
            <a:pPr lvl="0" algn="ctr">
              <a:buClr>
                <a:srgbClr val="4F81BD"/>
              </a:buClr>
            </a:pP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Леоні́дові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Микола́йовичу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Куце́нку</a:t>
            </a:r>
            <a:endParaRPr lang="uk-UA" b="1" i="1" dirty="0" smtClean="0">
              <a:solidFill>
                <a:srgbClr val="002060"/>
              </a:solidFill>
              <a:latin typeface="Times New Roman"/>
            </a:endParaRPr>
          </a:p>
          <a:p>
            <a:pPr lvl="0" algn="ctr">
              <a:buClr>
                <a:srgbClr val="4F81BD"/>
              </a:buClr>
            </a:pP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добро́дієві бригади́ру</a:t>
            </a:r>
            <a:endParaRPr lang="uk-UA" b="1" i="1" dirty="0" smtClean="0">
              <a:solidFill>
                <a:srgbClr val="002060"/>
              </a:solidFill>
              <a:latin typeface="Times New Roman"/>
            </a:endParaRPr>
          </a:p>
          <a:p>
            <a:pPr lvl="0" algn="ctr">
              <a:buClr>
                <a:srgbClr val="4F81BD"/>
              </a:buClr>
            </a:pP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па́нові капіта́ну</a:t>
            </a:r>
            <a:endParaRPr lang="uk-UA" b="1" dirty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451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Давальний відмінок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817440"/>
            <a:ext cx="8568952" cy="504056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vi-VN" b="1" dirty="0">
                <a:solidFill>
                  <a:schemeClr val="tx1"/>
                </a:solidFill>
                <a:latin typeface="Times New Roman"/>
              </a:rPr>
              <a:t>Варіантні закінчення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-ові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та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-у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мають іменники середн. роду із суфіксом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-к-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, що означають недорослих істот: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дитя́ткові — дитя́тку, лоша́ткові — лоша́тку, немовля́ткові — немовля́тку, порося́ткові — порося́тку, теля́ткові — теля́тку, ягня́ткові — ягня́тку </a:t>
            </a:r>
            <a:r>
              <a:rPr lang="vi-VN" b="1" dirty="0">
                <a:solidFill>
                  <a:srgbClr val="002060"/>
                </a:solidFill>
                <a:latin typeface="Times New Roman"/>
              </a:rPr>
              <a:t>і под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. </a:t>
            </a:r>
            <a:endParaRPr lang="vi-VN" b="1" dirty="0">
              <a:solidFill>
                <a:srgbClr val="002060"/>
              </a:solidFill>
              <a:latin typeface="Times New Roman"/>
            </a:endParaRPr>
          </a:p>
          <a:p>
            <a:pPr algn="just">
              <a:spcAft>
                <a:spcPts val="120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</a:rPr>
              <a:t>2.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Закінчення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-у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(у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твердій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мішаній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групах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),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-ю 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(у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м’якій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групі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) </a:t>
            </a:r>
            <a:r>
              <a:rPr lang="ru-RU" b="1" dirty="0" err="1">
                <a:solidFill>
                  <a:schemeClr val="tx1"/>
                </a:solidFill>
                <a:latin typeface="Times New Roman"/>
              </a:rPr>
              <a:t>мають</a:t>
            </a:r>
            <a:r>
              <a:rPr lang="ru-RU" b="1" dirty="0">
                <a:solidFill>
                  <a:schemeClr val="tx1"/>
                </a:solidFill>
                <a:latin typeface="Times New Roman"/>
              </a:rPr>
              <a:t>: </a:t>
            </a:r>
          </a:p>
          <a:p>
            <a:pPr algn="just">
              <a:spcAft>
                <a:spcPts val="1200"/>
              </a:spcAft>
            </a:pPr>
            <a:r>
              <a:rPr lang="vi-VN" b="1" dirty="0">
                <a:solidFill>
                  <a:schemeClr val="tx1"/>
                </a:solidFill>
                <a:latin typeface="Times New Roman"/>
              </a:rPr>
              <a:t>1) іменники середн. роду: 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мі́сту, селу́, свя́ту; прі́звищу, умі́нню, знаря́ддю, обли́ччю, підда́шшю, роздорі́жжю; се́рцю,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со́нцю</a:t>
            </a:r>
            <a:endParaRPr lang="uk-UA" b="1" dirty="0">
              <a:solidFill>
                <a:srgbClr val="002060"/>
              </a:solidFill>
              <a:latin typeface="Times New Roman"/>
            </a:endParaRPr>
          </a:p>
          <a:p>
            <a:pPr algn="just">
              <a:spcAft>
                <a:spcPts val="1200"/>
              </a:spcAft>
            </a:pPr>
            <a:r>
              <a:rPr lang="vi-VN" b="1" dirty="0">
                <a:solidFill>
                  <a:schemeClr val="tx1"/>
                </a:solidFill>
                <a:latin typeface="Times New Roman"/>
              </a:rPr>
              <a:t>У деяких </a:t>
            </a:r>
            <a:r>
              <a:rPr lang="vi-VN" b="1" dirty="0" smtClean="0">
                <a:solidFill>
                  <a:schemeClr val="tx1"/>
                </a:solidFill>
                <a:latin typeface="Times New Roman"/>
              </a:rPr>
              <a:t>іменниках</a:t>
            </a:r>
            <a:r>
              <a:rPr lang="uk-UA" b="1" dirty="0" smtClean="0">
                <a:solidFill>
                  <a:schemeClr val="tx1"/>
                </a:solidFill>
                <a:latin typeface="Times New Roman"/>
              </a:rPr>
              <a:t> </a:t>
            </a:r>
            <a:r>
              <a:rPr lang="vi-VN" b="1" dirty="0" smtClean="0">
                <a:solidFill>
                  <a:schemeClr val="tx1"/>
                </a:solidFill>
                <a:latin typeface="Times New Roman"/>
              </a:rPr>
              <a:t>середн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. роду можливі варіантні закінчення -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у, -</a:t>
            </a:r>
            <a:r>
              <a:rPr lang="vi-VN" b="1" dirty="0" smtClean="0">
                <a:solidFill>
                  <a:srgbClr val="0070C0"/>
                </a:solidFill>
                <a:latin typeface="Times New Roman"/>
              </a:rPr>
              <a:t>ю</a:t>
            </a:r>
            <a:r>
              <a:rPr lang="uk-UA" b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vi-VN" b="1" dirty="0" smtClean="0">
                <a:solidFill>
                  <a:schemeClr val="tx1"/>
                </a:solidFill>
                <a:latin typeface="Times New Roman"/>
              </a:rPr>
              <a:t>та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-ові, -еві</a:t>
            </a:r>
            <a:r>
              <a:rPr lang="vi-VN" b="1" dirty="0" smtClean="0">
                <a:solidFill>
                  <a:srgbClr val="0070C0"/>
                </a:solidFill>
                <a:latin typeface="Times New Roman"/>
              </a:rPr>
              <a:t>:</a:t>
            </a:r>
            <a:r>
              <a:rPr lang="uk-UA" b="1" dirty="0" smtClean="0">
                <a:solidFill>
                  <a:srgbClr val="0070C0"/>
                </a:solidFill>
                <a:latin typeface="Times New Roman"/>
              </a:rPr>
              <a:t>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ли́ху—ли́хові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, мі́сту—мі́стові, о́зеру—о́зерові, 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се́рцю—се́рцеві</a:t>
            </a:r>
            <a:endParaRPr lang="vi-VN" b="1" dirty="0">
              <a:solidFill>
                <a:srgbClr val="00206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430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Давальний відмінок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824536"/>
          </a:xfrm>
        </p:spPr>
        <p:txBody>
          <a:bodyPr>
            <a:normAutofit fontScale="92500"/>
          </a:bodyPr>
          <a:lstStyle/>
          <a:p>
            <a:pPr lvl="0" algn="just">
              <a:spcAft>
                <a:spcPts val="600"/>
              </a:spcAft>
              <a:buClr>
                <a:srgbClr val="4F81BD"/>
              </a:buClr>
            </a:pPr>
            <a:r>
              <a:rPr lang="ru-RU" b="1" dirty="0">
                <a:solidFill>
                  <a:srgbClr val="002060"/>
                </a:solidFill>
                <a:latin typeface="Times New Roman"/>
              </a:rPr>
              <a:t>2.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Закінчення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 -у (у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твердій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 і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мішаній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групах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), -ю (у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м’якій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групі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) </a:t>
            </a:r>
            <a:r>
              <a:rPr lang="ru-RU" b="1" dirty="0" err="1">
                <a:solidFill>
                  <a:srgbClr val="002060"/>
                </a:solidFill>
                <a:latin typeface="Times New Roman"/>
              </a:rPr>
              <a:t>мають</a:t>
            </a:r>
            <a:r>
              <a:rPr lang="ru-RU" b="1" dirty="0">
                <a:solidFill>
                  <a:srgbClr val="002060"/>
                </a:solidFill>
                <a:latin typeface="Times New Roman"/>
              </a:rPr>
              <a:t>: </a:t>
            </a:r>
          </a:p>
          <a:p>
            <a:pPr lvl="0" algn="just">
              <a:spcAft>
                <a:spcPts val="600"/>
              </a:spcAft>
              <a:buClr>
                <a:srgbClr val="4F81BD"/>
              </a:buClr>
            </a:pPr>
            <a:r>
              <a:rPr lang="vi-VN" b="1" dirty="0" smtClean="0">
                <a:solidFill>
                  <a:schemeClr val="tx1"/>
                </a:solidFill>
                <a:latin typeface="Times New Roman"/>
              </a:rPr>
              <a:t>2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) іменники чол. роду на 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-ів (-їв), -ов, -ев (-єв), -ин: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           </a:t>
            </a:r>
            <a:r>
              <a:rPr lang="vi-VN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Ки́їв </a:t>
            </a:r>
            <a:r>
              <a:rPr lang="vi-VN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— Ки́єву, Колгу́єв — Колгу́єву, Ма́монтов — Ма́монтову, Львів — Льво́ву, о́стрів — о́строву, рів — ро́ву, Ха́рків — Ха́ркову, Бату́рин — Бату́рину, Лебеди́н — </a:t>
            </a:r>
            <a:r>
              <a:rPr lang="vi-VN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Лебедину́</a:t>
            </a:r>
            <a:endParaRPr lang="vi-VN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lvl="0" algn="just">
              <a:spcAft>
                <a:spcPts val="600"/>
              </a:spcAft>
              <a:buClr>
                <a:srgbClr val="4F81BD"/>
              </a:buClr>
            </a:pPr>
            <a:r>
              <a:rPr lang="vi-VN" b="1" dirty="0">
                <a:solidFill>
                  <a:srgbClr val="0070C0"/>
                </a:solidFill>
                <a:latin typeface="Times New Roman"/>
              </a:rPr>
              <a:t>Примітка.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У прізвищах на зразок </a:t>
            </a:r>
            <a:r>
              <a:rPr lang="vi-VN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Васили́шин, Воло́шин, Семени́шин, Якови́шин, Ільїн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можливі варіантні закінчення </a:t>
            </a:r>
            <a:r>
              <a:rPr lang="vi-VN" b="1" i="1" dirty="0">
                <a:solidFill>
                  <a:srgbClr val="0070C0"/>
                </a:solidFill>
                <a:latin typeface="Times New Roman"/>
              </a:rPr>
              <a:t>-у </a:t>
            </a:r>
            <a:r>
              <a:rPr lang="vi-VN" b="1" dirty="0">
                <a:solidFill>
                  <a:schemeClr val="tx1"/>
                </a:solidFill>
                <a:latin typeface="Times New Roman"/>
              </a:rPr>
              <a:t>та </a:t>
            </a:r>
            <a:r>
              <a:rPr lang="vi-VN" b="1" i="1" dirty="0">
                <a:solidFill>
                  <a:srgbClr val="0070C0"/>
                </a:solidFill>
                <a:latin typeface="Times New Roman"/>
              </a:rPr>
              <a:t>-ові</a:t>
            </a:r>
            <a:r>
              <a:rPr lang="vi-VN" b="1" dirty="0">
                <a:solidFill>
                  <a:srgbClr val="0070C0"/>
                </a:solidFill>
                <a:latin typeface="Times New Roman"/>
              </a:rPr>
              <a:t>: </a:t>
            </a:r>
            <a:r>
              <a:rPr lang="vi-VN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Васили́шину — Васили́шинові, Воло́шину — Воло́шинові, Михайли́шину — Михайли́шинові, Семени́шину — Семени́шинові, Степани́шину — Степани́шинові, Якови́шину — Якови́шинові, Ільїну́ — Ільїно́ві </a:t>
            </a:r>
            <a:r>
              <a:rPr lang="vi-VN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та ін. 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693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228600">
              <a:spcBef>
                <a:spcPct val="20000"/>
              </a:spcBef>
            </a:pPr>
            <a:r>
              <a:rPr lang="uk-UA" sz="49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+mn-ea"/>
                <a:cs typeface="+mn-cs"/>
              </a:rPr>
              <a:t>Родовий відмінок </a:t>
            </a:r>
            <a:r>
              <a:rPr lang="uk-UA" sz="2400" cap="none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uk-UA" sz="2400" cap="none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752600"/>
            <a:ext cx="8640960" cy="4373563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родовому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відмінку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однини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</a:rPr>
              <a:t>ім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другої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відміни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залежно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їхнього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значення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закінчення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-а, -я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або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b="1" dirty="0">
                <a:solidFill>
                  <a:srgbClr val="0070C0"/>
                </a:solidFill>
                <a:latin typeface="Times New Roman"/>
              </a:rPr>
              <a:t>у, -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</a:rPr>
              <a:t>ю</a:t>
            </a: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1. Іменники середн. роду в родовому відмінку однини закінчуються лише на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-а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(у твердій та мішаній групах),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-я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(у м’якій, зрідка — у мішаній групі): 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мі́ст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сел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плеч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прі́звищ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; умі́нн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знаря́дд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мо́р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обли́чч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узбі́чч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2060"/>
                </a:solidFill>
                <a:latin typeface="Times New Roman"/>
              </a:rPr>
              <a:t>по́л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я</a:t>
            </a:r>
            <a:endParaRPr lang="vi-VN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2. Іменники чол. роду із закінченням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-о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в родовому відмінку однини набувають закінчення лише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-а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(у твердій та мішаній групах),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-я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(у м’якій групі): 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ба́тьк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Дмитр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Дороше́нк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Тесле́нк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Франк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Шевче́нк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; Анто́ся, Бене́д</a:t>
            </a:r>
            <a:r>
              <a:rPr lang="vi-VN" b="1" i="1" dirty="0">
                <a:solidFill>
                  <a:srgbClr val="00206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206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2060"/>
                </a:solidFill>
                <a:latin typeface="Times New Roman"/>
              </a:rPr>
              <a:t>Олексі́</a:t>
            </a:r>
            <a:r>
              <a:rPr lang="vi-VN" b="1" i="1" dirty="0" smtClean="0">
                <a:solidFill>
                  <a:srgbClr val="002060"/>
                </a:solidFill>
                <a:latin typeface="Times New Roman"/>
              </a:rPr>
              <a:t>я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28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Родовий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373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vi-VN" dirty="0">
                <a:solidFill>
                  <a:srgbClr val="000000"/>
                </a:solidFill>
                <a:latin typeface="Times New Roman"/>
              </a:rPr>
              <a:t>назви населених пунктів із суфіксами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-ськ-, -цьк-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-ець-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, елементами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-бург-, -град- (-город-), -піль- (-поль-), -мир-, -слав-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Бердя́нськ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Лу́цьк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Бо́бринц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Кре́менц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Трускавц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Пі́ттсбург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Ви́шгород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Ми́ргород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Ша́ргород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Бори́спол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Терно́пол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Я́мпол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Жито́мир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Яросла́в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, а також назви річок, населених пунктів і різних географічних назв із наголосом у родовому відмінку на кінцевому складі та із суфіксами присвійності </a:t>
            </a:r>
            <a:r>
              <a:rPr lang="vi-VN" b="1" dirty="0">
                <a:solidFill>
                  <a:srgbClr val="000000"/>
                </a:solidFill>
                <a:latin typeface="Times New Roman"/>
              </a:rPr>
              <a:t>-ів- (-їв-), -ев- (-єв-), -ов-, -ин- (-ін-), -ач-, -ич-: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Бик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Дніпр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Дністр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Збруч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́, Псл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Те́терев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Вільхівц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Дінц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Інгульц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Торц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Хустц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я́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Оле́ськов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Льво́в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Ха́рков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Ки́єв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Колгу́єв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Ха́рков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Хо́доров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Бату́рин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Пиря́тин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Свято́шин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Сня́тин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;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Ба́хмач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Га́дяч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Га́лич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лише в окремих випадках з наголосом на корені іменника: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Бре́ч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Во́вк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До́вжик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Мало́го Куя́льник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Салги́р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Сві́ж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а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Смо́трич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а</a:t>
            </a:r>
            <a:endParaRPr lang="vi-VN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sz="1800" b="1" dirty="0">
                <a:solidFill>
                  <a:srgbClr val="000000"/>
                </a:solidFill>
                <a:latin typeface="Times New Roman"/>
              </a:rPr>
              <a:t>Примітка. </a:t>
            </a:r>
            <a:r>
              <a:rPr lang="vi-VN" sz="1800" dirty="0">
                <a:solidFill>
                  <a:srgbClr val="000000"/>
                </a:solidFill>
                <a:latin typeface="Times New Roman"/>
              </a:rPr>
              <a:t>Закінчення </a:t>
            </a:r>
            <a:r>
              <a:rPr lang="vi-VN" sz="1800" b="1" dirty="0">
                <a:solidFill>
                  <a:srgbClr val="000000"/>
                </a:solidFill>
                <a:latin typeface="Times New Roman"/>
              </a:rPr>
              <a:t>-у, -ю </a:t>
            </a:r>
            <a:r>
              <a:rPr lang="vi-VN" sz="1800" dirty="0">
                <a:solidFill>
                  <a:srgbClr val="000000"/>
                </a:solidFill>
                <a:latin typeface="Times New Roman"/>
              </a:rPr>
              <a:t>наявне у складених назвах населених пунктів, другою частиною яких є іменник, що має звичайно в родовому відмінку закінчення </a:t>
            </a:r>
            <a:r>
              <a:rPr lang="vi-VN" sz="1800" b="1" dirty="0">
                <a:solidFill>
                  <a:srgbClr val="000000"/>
                </a:solidFill>
                <a:latin typeface="Times New Roman"/>
              </a:rPr>
              <a:t>-у: </a:t>
            </a:r>
            <a:r>
              <a:rPr lang="vi-VN" sz="1800" i="1" dirty="0">
                <a:solidFill>
                  <a:srgbClr val="000000"/>
                </a:solidFill>
                <a:latin typeface="Times New Roman"/>
              </a:rPr>
              <a:t>Дави́дового Бро́д</a:t>
            </a:r>
            <a:r>
              <a:rPr lang="vi-VN" sz="1800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sz="1800" i="1" dirty="0">
                <a:solidFill>
                  <a:srgbClr val="000000"/>
                </a:solidFill>
                <a:latin typeface="Times New Roman"/>
              </a:rPr>
              <a:t>, Зеле́ного Га́</a:t>
            </a:r>
            <a:r>
              <a:rPr lang="vi-VN" sz="1800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sz="1800" i="1" dirty="0">
                <a:solidFill>
                  <a:srgbClr val="000000"/>
                </a:solidFill>
                <a:latin typeface="Times New Roman"/>
              </a:rPr>
              <a:t>, Криво́го Ро́г</a:t>
            </a:r>
            <a:r>
              <a:rPr lang="vi-VN" sz="1800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sz="1800" i="1" dirty="0">
                <a:solidFill>
                  <a:srgbClr val="000000"/>
                </a:solidFill>
                <a:latin typeface="Times New Roman"/>
              </a:rPr>
              <a:t>, Часово́го Я́р</a:t>
            </a:r>
            <a:r>
              <a:rPr lang="vi-VN" sz="1800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sz="1800" i="1" dirty="0">
                <a:solidFill>
                  <a:srgbClr val="000000"/>
                </a:solidFill>
                <a:latin typeface="Times New Roman"/>
              </a:rPr>
              <a:t>, Широ́кого Ла́н</a:t>
            </a:r>
            <a:r>
              <a:rPr lang="vi-VN" sz="1800" b="1" i="1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sz="1800" dirty="0">
                <a:solidFill>
                  <a:srgbClr val="000000"/>
                </a:solidFill>
                <a:latin typeface="Times New Roman"/>
              </a:rPr>
              <a:t>та ін</a:t>
            </a:r>
            <a:r>
              <a:rPr lang="vi-VN" sz="18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635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Родовий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512" y="1628800"/>
            <a:ext cx="8568952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назви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річок (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крім</a:t>
            </a:r>
            <a:r>
              <a:rPr lang="uk-UA" dirty="0" smtClean="0">
                <a:solidFill>
                  <a:srgbClr val="000000"/>
                </a:solidFill>
                <a:latin typeface="Times New Roman"/>
              </a:rPr>
              <a:t>) 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озер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, гір, островів, півостровів, країн, областей і т. ін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Бу́г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Га́нг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До́н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Дуна́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Ні́л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Ре́йн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Се́йм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у,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Сти́р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Стри́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Байка́л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Сві́тяз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Ельбру́с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Памі́р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Ура́л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Алта́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Кі́пр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Кри́т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Ро́дос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Алжи́р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Афганіста́н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Ватика́н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Єги́пт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Іра́н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Іра́к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Кита́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Тайва́н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; Гонко́нг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Ельза́с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Кавка́з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Караба́х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Кривба́с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Мікело́н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Сен-П’є́р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Сибі́р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vi-VN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sz="1800" b="1" dirty="0">
                <a:solidFill>
                  <a:srgbClr val="002060"/>
                </a:solidFill>
                <a:latin typeface="Times New Roman"/>
              </a:rPr>
              <a:t>Примітка.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Закінчення 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-а (-я)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та 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-у (-ю)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має розрізнювальну функцію в деяких іменників: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Алжи́р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Ри́м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а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Туні́с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а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(місто) і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Алжи́р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у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Ри́м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у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, Туні́с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у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(країна),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Нью-Йо́рк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а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(місто) —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Нью-Йо́рк</a:t>
            </a:r>
            <a:r>
              <a:rPr lang="vi-VN" sz="1800" b="1" i="1" dirty="0">
                <a:solidFill>
                  <a:srgbClr val="002060"/>
                </a:solidFill>
                <a:latin typeface="Times New Roman"/>
              </a:rPr>
              <a:t>у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(штат</a:t>
            </a:r>
            <a:r>
              <a:rPr lang="vi-VN" sz="1800" dirty="0" smtClean="0">
                <a:solidFill>
                  <a:srgbClr val="002060"/>
                </a:solidFill>
                <a:latin typeface="Times New Roman"/>
              </a:rPr>
              <a:t>)</a:t>
            </a:r>
            <a:endParaRPr lang="vi-VN" sz="1800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назви </a:t>
            </a:r>
            <a:r>
              <a:rPr lang="vi-VN" dirty="0">
                <a:solidFill>
                  <a:srgbClr val="000000"/>
                </a:solidFill>
                <a:latin typeface="Times New Roman"/>
              </a:rPr>
              <a:t>населених пунктів (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крім</a:t>
            </a:r>
            <a:r>
              <a:rPr lang="uk-UA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зазначених </a:t>
            </a:r>
            <a:r>
              <a:rPr lang="uk-UA" dirty="0">
                <a:solidFill>
                  <a:srgbClr val="000000"/>
                </a:solidFill>
                <a:latin typeface="Times New Roman"/>
              </a:rPr>
              <a:t>раніше</a:t>
            </a:r>
            <a:r>
              <a:rPr lang="vi-VN" dirty="0" smtClean="0">
                <a:solidFill>
                  <a:srgbClr val="000000"/>
                </a:solidFill>
                <a:latin typeface="Times New Roman"/>
              </a:rPr>
              <a:t>): 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Амстерда́м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Го́мел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Ліверпу́л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ю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Ло́ндон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Мадри́д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Пари́ж</a:t>
            </a:r>
            <a:r>
              <a:rPr lang="vi-VN" b="1" i="1" dirty="0">
                <a:solidFill>
                  <a:srgbClr val="000000"/>
                </a:solidFill>
                <a:latin typeface="Times New Roman"/>
              </a:rPr>
              <a:t>у</a:t>
            </a:r>
            <a:r>
              <a:rPr lang="vi-VN" i="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vi-VN" i="1" dirty="0" smtClean="0">
                <a:solidFill>
                  <a:srgbClr val="000000"/>
                </a:solidFill>
                <a:latin typeface="Times New Roman"/>
              </a:rPr>
              <a:t>Чорно́бил</a:t>
            </a:r>
            <a:r>
              <a:rPr lang="vi-VN" b="1" i="1" dirty="0" smtClean="0">
                <a:solidFill>
                  <a:srgbClr val="000000"/>
                </a:solidFill>
                <a:latin typeface="Times New Roman"/>
              </a:rPr>
              <a:t>ю</a:t>
            </a:r>
            <a:endParaRPr lang="vi-VN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vi-VN" sz="1800" b="1" dirty="0">
                <a:solidFill>
                  <a:srgbClr val="002060"/>
                </a:solidFill>
                <a:latin typeface="Times New Roman"/>
              </a:rPr>
              <a:t>Примітка. </a:t>
            </a:r>
            <a:r>
              <a:rPr lang="vi-VN" sz="1800" dirty="0">
                <a:solidFill>
                  <a:srgbClr val="002060"/>
                </a:solidFill>
                <a:latin typeface="Times New Roman"/>
              </a:rPr>
              <a:t>Ці іменники можуть мати варіантне закінчення —а(-я): </a:t>
            </a:r>
            <a:r>
              <a:rPr lang="vi-VN" sz="1800" i="1" dirty="0">
                <a:solidFill>
                  <a:srgbClr val="002060"/>
                </a:solidFill>
                <a:latin typeface="Times New Roman"/>
              </a:rPr>
              <a:t>Амстерда́ма, Го́меля, Ліверпу́ля, Ло́ндона, Мадри́да, Пари́жа, </a:t>
            </a:r>
            <a:r>
              <a:rPr lang="vi-VN" sz="1800" i="1" dirty="0" smtClean="0">
                <a:solidFill>
                  <a:srgbClr val="002060"/>
                </a:solidFill>
                <a:latin typeface="Times New Roman"/>
              </a:rPr>
              <a:t>Чорно́биля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2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Родовий відмінок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772816"/>
            <a:ext cx="8676456" cy="4824536"/>
          </a:xfrm>
        </p:spPr>
        <p:txBody>
          <a:bodyPr>
            <a:noAutofit/>
          </a:bodyPr>
          <a:lstStyle/>
          <a:p>
            <a:pPr algn="just"/>
            <a:r>
              <a:rPr lang="vi-VN" sz="2000" b="1" dirty="0">
                <a:solidFill>
                  <a:srgbClr val="0070C0"/>
                </a:solidFill>
                <a:latin typeface="Times New Roman"/>
              </a:rPr>
              <a:t>Примітка.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У низці іменників зміна закінчення, що ґрунтована на протиставленні конкретних іменників та абстрактних іменників, а також на реалізації іменниками значення сукупності, відбиває значення слова: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алма́з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(коштовний камінь) —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алма́з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(мінерал),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а́кт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(документ) —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а́кт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(дія),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апара́т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(прилад) —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апара́т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(установа),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ба́л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(одиниця виміру) − </a:t>
            </a:r>
            <a:r>
              <a:rPr lang="vi-VN" sz="2000" i="1" dirty="0">
                <a:solidFill>
                  <a:srgbClr val="000000"/>
                </a:solidFill>
                <a:latin typeface="Times New Roman"/>
              </a:rPr>
              <a:t>ба́л</a:t>
            </a:r>
            <a:r>
              <a:rPr lang="vi-VN" sz="2000" b="1" i="1" dirty="0">
                <a:solidFill>
                  <a:srgbClr val="000000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rgbClr val="000000"/>
                </a:solidFill>
                <a:latin typeface="Times New Roman"/>
              </a:rPr>
              <a:t>(святковий вечір),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бло́к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(частина споруди, машини)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бло́к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 smtClean="0">
                <a:solidFill>
                  <a:schemeClr val="tx1"/>
                </a:solidFill>
                <a:latin typeface="Times New Roman"/>
              </a:rPr>
              <a:t>(об’єднання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держав),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бо́р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(свердло)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бо́р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(хімічний елемент),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бо́рт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(край одягу, посуду)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бо́рт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(судно),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була́т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(зброя)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була́т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(сталь),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ва́л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(деталь машини)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ва́л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(насип),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дзво́н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(інструмент)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дзво́н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(звук),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Ду́х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/ду́х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(безплотна надприродна істота, безсмертна, нематеріальна основа істоти)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ду́х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(здібність, властивість, стан, зміст і напрям, процес),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елеме́нт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(конкретне)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елеме́нт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(абстрактне),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зву́к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(термін) — </a:t>
            </a:r>
            <a:r>
              <a:rPr lang="vi-VN" sz="2000" i="1" dirty="0">
                <a:solidFill>
                  <a:schemeClr val="tx1"/>
                </a:solidFill>
                <a:latin typeface="Times New Roman"/>
              </a:rPr>
              <a:t>зву́к</a:t>
            </a:r>
            <a:r>
              <a:rPr lang="vi-VN" sz="2000" b="1" i="1" dirty="0">
                <a:solidFill>
                  <a:schemeClr val="tx1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schemeClr val="tx1"/>
                </a:solidFill>
                <a:latin typeface="Times New Roman"/>
              </a:rPr>
              <a:t>(процес</a:t>
            </a:r>
            <a:r>
              <a:rPr lang="vi-VN" sz="2000" dirty="0" smtClean="0">
                <a:solidFill>
                  <a:schemeClr val="tx1"/>
                </a:solidFill>
                <a:latin typeface="Times New Roman"/>
              </a:rPr>
              <a:t>)</a:t>
            </a:r>
            <a:r>
              <a:rPr lang="uk-UA" sz="2000" dirty="0" smtClean="0">
                <a:solidFill>
                  <a:schemeClr val="tx1"/>
                </a:solidFill>
                <a:latin typeface="Times New Roman"/>
              </a:rPr>
              <a:t>,</a:t>
            </a:r>
            <a:r>
              <a:rPr lang="vi-VN" sz="2000" i="1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інструме́нт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а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(одиничне)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інструме́нт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у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(збірне),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ка́мен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я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(одиничне) — </a:t>
            </a:r>
            <a:r>
              <a:rPr lang="vi-VN" sz="2000" i="1" dirty="0">
                <a:solidFill>
                  <a:prstClr val="black"/>
                </a:solidFill>
                <a:latin typeface="Times New Roman"/>
              </a:rPr>
              <a:t>ка́мен</a:t>
            </a:r>
            <a:r>
              <a:rPr lang="vi-VN" sz="2000" b="1" i="1" dirty="0">
                <a:solidFill>
                  <a:prstClr val="black"/>
                </a:solidFill>
                <a:latin typeface="Times New Roman"/>
              </a:rPr>
              <a:t>ю </a:t>
            </a:r>
            <a:r>
              <a:rPr lang="vi-VN" sz="2000" dirty="0">
                <a:solidFill>
                  <a:prstClr val="black"/>
                </a:solidFill>
                <a:latin typeface="Times New Roman"/>
              </a:rPr>
              <a:t>(збірне</a:t>
            </a:r>
            <a:r>
              <a:rPr lang="vi-VN" sz="2000" dirty="0" smtClean="0">
                <a:solidFill>
                  <a:prstClr val="black"/>
                </a:solidFill>
                <a:latin typeface="Times New Roman"/>
              </a:rPr>
              <a:t>)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86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Інше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5F006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2256</Words>
  <Application>Microsoft Office PowerPoint</Application>
  <PresentationFormat>Екран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Аптека</vt:lpstr>
      <vt:lpstr>Відмінювання іменників</vt:lpstr>
      <vt:lpstr>Давальний відмінок </vt:lpstr>
      <vt:lpstr>Давальний відмінок </vt:lpstr>
      <vt:lpstr>Давальний відмінок </vt:lpstr>
      <vt:lpstr>Давальний відмінок </vt:lpstr>
      <vt:lpstr>Родовий відмінок  </vt:lpstr>
      <vt:lpstr>Родовий відмінок</vt:lpstr>
      <vt:lpstr>Родовий відмінок</vt:lpstr>
      <vt:lpstr>Родовий відмінок</vt:lpstr>
      <vt:lpstr>Родовий відмінок</vt:lpstr>
      <vt:lpstr>Кличний відмінок  </vt:lpstr>
      <vt:lpstr>Кличний відмінок</vt:lpstr>
      <vt:lpstr>Кличний відмінок</vt:lpstr>
      <vt:lpstr>Кличний відмінок</vt:lpstr>
      <vt:lpstr>Кличний відмінок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Відмінювання іменників</dc:title>
  <dc:creator>Sara Yasmeen (Wipro Technologies)</dc:creator>
  <cp:lastModifiedBy>1</cp:lastModifiedBy>
  <cp:revision>6</cp:revision>
  <dcterms:created xsi:type="dcterms:W3CDTF">2010-02-23T11:30:32Z</dcterms:created>
  <dcterms:modified xsi:type="dcterms:W3CDTF">2023-04-25T14:06:27Z</dcterms:modified>
</cp:coreProperties>
</file>