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1" r:id="rId2"/>
    <p:sldId id="292" r:id="rId3"/>
    <p:sldId id="293" r:id="rId4"/>
    <p:sldId id="294" r:id="rId5"/>
    <p:sldId id="295" r:id="rId6"/>
    <p:sldId id="29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520D5-592C-4094-9FCC-46710A236950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4991E-E191-469A-907B-7699A17DA4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0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5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03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22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209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407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4991E-E191-469A-907B-7699A17DA42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08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2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9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358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43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04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111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08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1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70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1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7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47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0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80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2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3DAE-6388-4A34-B189-2F491A3B43C7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40F802-A3B1-4950-B437-5670D34F6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3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ПРОБЛЕМА СУЧАСНОГО МАТЕРІАЛОЗНАВСТВА ОРГАНІЧНИХ В'ЯЖУЧИХ РЕЧОВИН 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ТА ВИРОБІВ НА ЇХНІЙ ОСНОВІ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uk-UA" sz="2000" dirty="0">
                <a:solidFill>
                  <a:schemeClr val="tx1"/>
                </a:solidFill>
              </a:rPr>
              <a:t>Проблемами матеріалознавства включають наступні положення: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-	оцінка бітумів та </a:t>
            </a:r>
            <a:r>
              <a:rPr lang="uk-UA" sz="2000" dirty="0" err="1">
                <a:solidFill>
                  <a:schemeClr val="tx1"/>
                </a:solidFill>
              </a:rPr>
              <a:t>дьогтів</a:t>
            </a:r>
            <a:r>
              <a:rPr lang="uk-UA" sz="2000" dirty="0">
                <a:solidFill>
                  <a:schemeClr val="tx1"/>
                </a:solidFill>
              </a:rPr>
              <a:t> як природних полімерів з різними величинами молекул та молекулярних мас;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-	залежність фізичного стану (</a:t>
            </a:r>
            <a:r>
              <a:rPr lang="uk-UA" sz="2000" dirty="0" err="1">
                <a:solidFill>
                  <a:schemeClr val="tx1"/>
                </a:solidFill>
              </a:rPr>
              <a:t>рідко</a:t>
            </a:r>
            <a:r>
              <a:rPr lang="uk-UA" sz="2000" dirty="0">
                <a:solidFill>
                  <a:schemeClr val="tx1"/>
                </a:solidFill>
              </a:rPr>
              <a:t>- або </a:t>
            </a:r>
            <a:r>
              <a:rPr lang="uk-UA" sz="2000" dirty="0" err="1">
                <a:solidFill>
                  <a:schemeClr val="tx1"/>
                </a:solidFill>
              </a:rPr>
              <a:t>густов'язкого</a:t>
            </a:r>
            <a:r>
              <a:rPr lang="uk-UA" sz="2000" dirty="0">
                <a:solidFill>
                  <a:schemeClr val="tx1"/>
                </a:solidFill>
              </a:rPr>
              <a:t>, твердого) від величини молекул, тобто молекулярної маси та співвідношення фракцій (</a:t>
            </a:r>
            <a:r>
              <a:rPr lang="uk-UA" sz="2000" dirty="0" err="1">
                <a:solidFill>
                  <a:schemeClr val="tx1"/>
                </a:solidFill>
              </a:rPr>
              <a:t>масел</a:t>
            </a:r>
            <a:r>
              <a:rPr lang="uk-UA" sz="2000" dirty="0">
                <a:solidFill>
                  <a:schemeClr val="tx1"/>
                </a:solidFill>
              </a:rPr>
              <a:t>, смол, асфальтобетонів);  </a:t>
            </a:r>
          </a:p>
          <a:p>
            <a:pPr algn="l"/>
            <a:r>
              <a:rPr lang="uk-UA" sz="2000" dirty="0">
                <a:solidFill>
                  <a:schemeClr val="tx1"/>
                </a:solidFill>
              </a:rPr>
              <a:t>-	зміна фізичного стану в залежності від температури;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У відповідності до параметрів фізичного стану бітуми поділяються на </a:t>
            </a:r>
            <a:r>
              <a:rPr lang="uk-UA" sz="2000" dirty="0" err="1">
                <a:solidFill>
                  <a:schemeClr val="tx1"/>
                </a:solidFill>
              </a:rPr>
              <a:t>загальнобудівельні</a:t>
            </a:r>
            <a:r>
              <a:rPr lang="uk-UA" sz="2000" dirty="0">
                <a:solidFill>
                  <a:schemeClr val="tx1"/>
                </a:solidFill>
              </a:rPr>
              <a:t>, дорожні, покрівельні, ізолюючого призначення.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Головними  оціночними показниками встановлені </a:t>
            </a:r>
            <a:r>
              <a:rPr lang="ru-RU" sz="2000" dirty="0">
                <a:solidFill>
                  <a:schemeClr val="tx1"/>
                </a:solidFill>
              </a:rPr>
              <a:t>температура </a:t>
            </a:r>
            <a:r>
              <a:rPr lang="uk-UA" sz="2000" dirty="0">
                <a:solidFill>
                  <a:schemeClr val="tx1"/>
                </a:solidFill>
              </a:rPr>
              <a:t>розм'якшення</a:t>
            </a:r>
            <a:r>
              <a:rPr lang="ru-RU" sz="2000" dirty="0">
                <a:solidFill>
                  <a:schemeClr val="tx1"/>
                </a:solidFill>
              </a:rPr>
              <a:t> ( для </a:t>
            </a:r>
            <a:r>
              <a:rPr lang="uk-UA" sz="2000" dirty="0" err="1">
                <a:solidFill>
                  <a:schemeClr val="tx1"/>
                </a:solidFill>
              </a:rPr>
              <a:t>загальнобудівельних</a:t>
            </a:r>
            <a:r>
              <a:rPr lang="uk-UA" sz="2000" dirty="0">
                <a:solidFill>
                  <a:schemeClr val="tx1"/>
                </a:solidFill>
              </a:rPr>
              <a:t> і покрівельних</a:t>
            </a:r>
            <a:r>
              <a:rPr lang="ru-RU" sz="2000" dirty="0">
                <a:solidFill>
                  <a:schemeClr val="tx1"/>
                </a:solidFill>
              </a:rPr>
              <a:t>) та </a:t>
            </a:r>
            <a:r>
              <a:rPr lang="uk-UA" sz="2000" dirty="0">
                <a:solidFill>
                  <a:schemeClr val="tx1"/>
                </a:solidFill>
              </a:rPr>
              <a:t>в'язкість або величина </a:t>
            </a:r>
            <a:r>
              <a:rPr lang="uk-UA" sz="2000" dirty="0" err="1">
                <a:solidFill>
                  <a:schemeClr val="tx1"/>
                </a:solidFill>
              </a:rPr>
              <a:t>пенетрації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На довговічність матеріалів на основі бітумів і </a:t>
            </a:r>
            <a:r>
              <a:rPr lang="uk-UA" sz="2000" dirty="0" err="1">
                <a:solidFill>
                  <a:schemeClr val="tx1"/>
                </a:solidFill>
              </a:rPr>
              <a:t>дьогтів</a:t>
            </a:r>
            <a:r>
              <a:rPr lang="uk-UA" sz="2000" dirty="0">
                <a:solidFill>
                  <a:schemeClr val="tx1"/>
                </a:solidFill>
              </a:rPr>
              <a:t> впливають процеси </a:t>
            </a:r>
            <a:r>
              <a:rPr lang="uk-UA" sz="2000" dirty="0" err="1">
                <a:solidFill>
                  <a:schemeClr val="tx1"/>
                </a:solidFill>
              </a:rPr>
              <a:t>самополімеризації</a:t>
            </a:r>
            <a:r>
              <a:rPr lang="uk-UA" sz="2000" dirty="0">
                <a:solidFill>
                  <a:schemeClr val="tx1"/>
                </a:solidFill>
              </a:rPr>
              <a:t> та випаровування </a:t>
            </a:r>
            <a:r>
              <a:rPr lang="uk-UA" sz="2000" dirty="0" err="1">
                <a:solidFill>
                  <a:schemeClr val="tx1"/>
                </a:solidFill>
              </a:rPr>
              <a:t>легколетючих</a:t>
            </a:r>
            <a:r>
              <a:rPr lang="uk-UA" sz="2000" dirty="0">
                <a:solidFill>
                  <a:schemeClr val="tx1"/>
                </a:solidFill>
              </a:rPr>
              <a:t> компонентів. Втрата </a:t>
            </a:r>
            <a:r>
              <a:rPr lang="uk-UA" sz="2000" dirty="0" err="1">
                <a:solidFill>
                  <a:schemeClr val="tx1"/>
                </a:solidFill>
              </a:rPr>
              <a:t>маломолекулярних</a:t>
            </a:r>
            <a:r>
              <a:rPr lang="uk-UA" sz="2000" dirty="0">
                <a:solidFill>
                  <a:schemeClr val="tx1"/>
                </a:solidFill>
              </a:rPr>
              <a:t> компонентів  внаслідок названих процесів зумовлює перехід від </a:t>
            </a:r>
            <a:r>
              <a:rPr lang="uk-UA" sz="2000" dirty="0" err="1">
                <a:solidFill>
                  <a:schemeClr val="tx1"/>
                </a:solidFill>
              </a:rPr>
              <a:t>густов'язкого</a:t>
            </a:r>
            <a:r>
              <a:rPr lang="uk-UA" sz="2000" dirty="0">
                <a:solidFill>
                  <a:schemeClr val="tx1"/>
                </a:solidFill>
              </a:rPr>
              <a:t> до твердого стану, що зумовлює втрату де-</a:t>
            </a:r>
            <a:r>
              <a:rPr lang="uk-UA" sz="2000" dirty="0" err="1">
                <a:solidFill>
                  <a:schemeClr val="tx1"/>
                </a:solidFill>
              </a:rPr>
              <a:t>формативності</a:t>
            </a:r>
            <a:r>
              <a:rPr lang="uk-UA" sz="2000" dirty="0">
                <a:solidFill>
                  <a:schemeClr val="tx1"/>
                </a:solidFill>
              </a:rPr>
              <a:t> (</a:t>
            </a:r>
            <a:r>
              <a:rPr lang="uk-UA" sz="2000" dirty="0" err="1">
                <a:solidFill>
                  <a:schemeClr val="tx1"/>
                </a:solidFill>
              </a:rPr>
              <a:t>пластично</a:t>
            </a:r>
            <a:r>
              <a:rPr lang="uk-UA" sz="2000" dirty="0">
                <a:solidFill>
                  <a:schemeClr val="tx1"/>
                </a:solidFill>
              </a:rPr>
              <a:t>-пружних  властивостей ) та надбання твердості, і відповідно крихкості. Такі зміни називають ”старінням”.</a:t>
            </a:r>
          </a:p>
        </p:txBody>
      </p:sp>
    </p:spTree>
    <p:extLst>
      <p:ext uri="{BB962C8B-B14F-4D97-AF65-F5344CB8AC3E}">
        <p14:creationId xmlns:p14="http://schemas.microsoft.com/office/powerpoint/2010/main" val="257777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Битумная мастика для гидроизоляции кровли |">
            <a:extLst>
              <a:ext uri="{FF2B5EF4-FFF2-40B4-BE49-F238E27FC236}">
                <a16:creationId xmlns:a16="http://schemas.microsoft.com/office/drawing/2014/main" id="{E2544B82-1547-47A6-B524-EF77AC4C5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958092" cy="4462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РЕМОНТ КРОВЛИ ПОЛИМЕРНОЙ МАСТИКОЙ ГИДРОМАСТИК ⋆ PM&amp;PPU">
            <a:extLst>
              <a:ext uri="{FF2B5EF4-FFF2-40B4-BE49-F238E27FC236}">
                <a16:creationId xmlns:a16="http://schemas.microsoft.com/office/drawing/2014/main" id="{0AB0E6AA-AFFF-43E0-B579-F6AB6DF84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091" y="2712299"/>
            <a:ext cx="6233907" cy="414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11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>
            <a:normAutofit/>
          </a:bodyPr>
          <a:lstStyle/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Головними причинами </a:t>
            </a:r>
            <a:r>
              <a:rPr lang="uk-UA" sz="2000" dirty="0" err="1">
                <a:solidFill>
                  <a:schemeClr val="tx1"/>
                </a:solidFill>
              </a:rPr>
              <a:t>самополімерізації</a:t>
            </a:r>
            <a:r>
              <a:rPr lang="uk-UA" sz="2000" dirty="0">
                <a:solidFill>
                  <a:schemeClr val="tx1"/>
                </a:solidFill>
              </a:rPr>
              <a:t> органічних в'яжучих являються сонячна радіація, температура, наявність в атмосфері </a:t>
            </a:r>
            <a:r>
              <a:rPr lang="uk-UA" sz="2000" dirty="0" err="1">
                <a:solidFill>
                  <a:schemeClr val="tx1"/>
                </a:solidFill>
              </a:rPr>
              <a:t>окислювачів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(О</a:t>
            </a:r>
            <a:r>
              <a:rPr lang="ru-RU" sz="2000" baseline="-25000" dirty="0">
                <a:solidFill>
                  <a:schemeClr val="tx1"/>
                </a:solidFill>
              </a:rPr>
              <a:t>2</a:t>
            </a:r>
            <a:r>
              <a:rPr lang="ru-RU" sz="2000" dirty="0">
                <a:solidFill>
                  <a:schemeClr val="tx1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Cl,SO</a:t>
            </a:r>
            <a:r>
              <a:rPr lang="en-US" sz="2000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,SO</a:t>
            </a:r>
            <a:r>
              <a:rPr lang="en-US" sz="2000" baseline="-25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,N</a:t>
            </a:r>
            <a:r>
              <a:rPr lang="uk-UA" sz="2000" dirty="0">
                <a:solidFill>
                  <a:schemeClr val="tx1"/>
                </a:solidFill>
              </a:rPr>
              <a:t>О</a:t>
            </a:r>
            <a:r>
              <a:rPr lang="en-US" sz="2000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Наявність заходів, які дозволяють попереджувати передчасне ”старіння” та підвищити термін експлуатації матеріалів. До таких заходів належать захист від прямої дії температури  та  сонячної радіації, використання своєрідних ”екранів” у вигляді посипки мінеральними зернами, включенням до складу </a:t>
            </a:r>
            <a:r>
              <a:rPr lang="uk-UA" sz="2000" dirty="0" err="1">
                <a:solidFill>
                  <a:schemeClr val="tx1"/>
                </a:solidFill>
              </a:rPr>
              <a:t>тонкодисперсних</a:t>
            </a:r>
            <a:r>
              <a:rPr lang="uk-UA" sz="2000" dirty="0">
                <a:solidFill>
                  <a:schemeClr val="tx1"/>
                </a:solidFill>
              </a:rPr>
              <a:t> порошків з їхньою здатністю адсорбувати </a:t>
            </a:r>
            <a:r>
              <a:rPr lang="uk-UA" sz="2000" dirty="0" err="1">
                <a:solidFill>
                  <a:schemeClr val="tx1"/>
                </a:solidFill>
              </a:rPr>
              <a:t>легколетючі</a:t>
            </a:r>
            <a:r>
              <a:rPr lang="uk-UA" sz="2000" dirty="0">
                <a:solidFill>
                  <a:schemeClr val="tx1"/>
                </a:solidFill>
              </a:rPr>
              <a:t> масла та їх утримувати;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На основі наведених проблемних  визначень здійснюється виготовлення сучасних матеріалів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Сучасні мастики являють собою матеріали для приклеювання різних рулонних виробів та покриття поверхні з метою попередження корозії. Інше призначення - герметизація швів. Важливою складовою мастики являються мінеральні </a:t>
            </a:r>
            <a:r>
              <a:rPr lang="uk-UA" sz="2000" dirty="0" err="1">
                <a:solidFill>
                  <a:schemeClr val="tx1"/>
                </a:solidFill>
              </a:rPr>
              <a:t>тонкодисперсні</a:t>
            </a:r>
            <a:r>
              <a:rPr lang="uk-UA" sz="2000" dirty="0">
                <a:solidFill>
                  <a:schemeClr val="tx1"/>
                </a:solidFill>
              </a:rPr>
              <a:t> наповнювачі, короткі армуючі волокна (полімерні, скляні) та, особливо, цінні-  полімерні (</a:t>
            </a:r>
            <a:r>
              <a:rPr lang="uk-UA" sz="2000" dirty="0" err="1">
                <a:solidFill>
                  <a:schemeClr val="tx1"/>
                </a:solidFill>
              </a:rPr>
              <a:t>атактичний</a:t>
            </a:r>
            <a:r>
              <a:rPr lang="uk-UA" sz="2000" dirty="0">
                <a:solidFill>
                  <a:schemeClr val="tx1"/>
                </a:solidFill>
              </a:rPr>
              <a:t> поліпропілен-АПП) або каучук (стирол- бутилен- стирол- СБС).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 Наповнювачі адсорбують на своїй поверхні масла, що покращує теплостійкість та твердість, зменшуючи витрати бітуму. Волокнисті- збільшують тріщиностійкість. Добавки полімерів або </a:t>
            </a:r>
            <a:r>
              <a:rPr lang="uk-UA" sz="2000" dirty="0" err="1">
                <a:solidFill>
                  <a:schemeClr val="tx1"/>
                </a:solidFill>
              </a:rPr>
              <a:t>каучуків</a:t>
            </a:r>
            <a:r>
              <a:rPr lang="uk-UA" sz="2000" dirty="0">
                <a:solidFill>
                  <a:schemeClr val="tx1"/>
                </a:solidFill>
              </a:rPr>
              <a:t> забезпечують довготривалі </a:t>
            </a:r>
            <a:r>
              <a:rPr lang="uk-UA" sz="2000" dirty="0" err="1">
                <a:solidFill>
                  <a:schemeClr val="tx1"/>
                </a:solidFill>
              </a:rPr>
              <a:t>деформативність</a:t>
            </a:r>
            <a:r>
              <a:rPr lang="uk-UA" sz="2000" dirty="0">
                <a:solidFill>
                  <a:schemeClr val="tx1"/>
                </a:solidFill>
              </a:rPr>
              <a:t> та міцність, попереджають крихкість. Сучасним мастичним матеріалам надають індивідуальні назви.  Їхня довговічність більше 15 років, що в декілька разів перевищує такий показник традиційних </a:t>
            </a:r>
            <a:r>
              <a:rPr lang="ru-RU" sz="2000" dirty="0">
                <a:solidFill>
                  <a:schemeClr val="tx1"/>
                </a:solidFill>
              </a:rPr>
              <a:t>(3...5 раз). </a:t>
            </a:r>
          </a:p>
          <a:p>
            <a:pPr indent="457200" algn="l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7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убероид с посыпкой, 10м2 купить в Нижнем Новгороде, цена в СтройБокс">
            <a:extLst>
              <a:ext uri="{FF2B5EF4-FFF2-40B4-BE49-F238E27FC236}">
                <a16:creationId xmlns:a16="http://schemas.microsoft.com/office/drawing/2014/main" id="{E92275E2-65C2-431A-B0A7-49ACBCF44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7925"/>
            <a:ext cx="5581934" cy="497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/>
          <a:lstStyle/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За рахунок регулювання складових мастики можуть бути </a:t>
            </a:r>
            <a:r>
              <a:rPr lang="uk-UA" sz="2000" dirty="0" err="1">
                <a:solidFill>
                  <a:schemeClr val="tx1"/>
                </a:solidFill>
              </a:rPr>
              <a:t>приклеювальні</a:t>
            </a:r>
            <a:r>
              <a:rPr lang="uk-UA" sz="2000" dirty="0">
                <a:solidFill>
                  <a:schemeClr val="tx1"/>
                </a:solidFill>
              </a:rPr>
              <a:t>, </a:t>
            </a:r>
            <a:r>
              <a:rPr lang="uk-UA" sz="2000" dirty="0" err="1">
                <a:solidFill>
                  <a:schemeClr val="tx1"/>
                </a:solidFill>
              </a:rPr>
              <a:t>покрівельно</a:t>
            </a:r>
            <a:r>
              <a:rPr lang="uk-UA" sz="2000" dirty="0">
                <a:solidFill>
                  <a:schemeClr val="tx1"/>
                </a:solidFill>
              </a:rPr>
              <a:t>- ізоляційні (для захисного шару), гідроізоляційні, антикорозійні. 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Виявлені проблемні питання дозволили отримати сучасні рулоні матеріали. По-перше,    картонну основу замінили на скло або поліефірну тканину (так званий </a:t>
            </a:r>
            <a:r>
              <a:rPr lang="uk-UA" sz="2000" dirty="0" err="1">
                <a:solidFill>
                  <a:schemeClr val="tx1"/>
                </a:solidFill>
              </a:rPr>
              <a:t>поліестер</a:t>
            </a:r>
            <a:r>
              <a:rPr lang="uk-UA" sz="2000" dirty="0">
                <a:solidFill>
                  <a:schemeClr val="tx1"/>
                </a:solidFill>
              </a:rPr>
              <a:t>). По-друге, покривні шари- </a:t>
            </a:r>
            <a:r>
              <a:rPr lang="uk-UA" sz="2000" dirty="0" err="1">
                <a:solidFill>
                  <a:schemeClr val="tx1"/>
                </a:solidFill>
              </a:rPr>
              <a:t>бітумнополімерні</a:t>
            </a:r>
            <a:r>
              <a:rPr lang="uk-UA" sz="2000" dirty="0">
                <a:solidFill>
                  <a:schemeClr val="tx1"/>
                </a:solidFill>
              </a:rPr>
              <a:t> або </a:t>
            </a:r>
            <a:r>
              <a:rPr lang="uk-UA" sz="2000" dirty="0" err="1">
                <a:solidFill>
                  <a:schemeClr val="tx1"/>
                </a:solidFill>
              </a:rPr>
              <a:t>бітумнокаучукові</a:t>
            </a:r>
            <a:r>
              <a:rPr lang="uk-UA" sz="2000" dirty="0">
                <a:solidFill>
                  <a:schemeClr val="tx1"/>
                </a:solidFill>
              </a:rPr>
              <a:t>. Крім того, вирішено проблему екранування покривного шару від безпосереднього впливу  сонячної радіації, </a:t>
            </a:r>
            <a:r>
              <a:rPr lang="uk-UA" sz="2000" dirty="0" err="1">
                <a:solidFill>
                  <a:schemeClr val="tx1"/>
                </a:solidFill>
              </a:rPr>
              <a:t>окислювачів</a:t>
            </a:r>
            <a:r>
              <a:rPr lang="uk-UA" sz="2000" dirty="0">
                <a:solidFill>
                  <a:schemeClr val="tx1"/>
                </a:solidFill>
              </a:rPr>
              <a:t> атмосфери, температури. Для цього передбачене улаштування шару з мінеральних зерен.  Зерновий шар мають </a:t>
            </a:r>
            <a:r>
              <a:rPr lang="uk-UA" sz="2000" dirty="0" err="1">
                <a:solidFill>
                  <a:schemeClr val="tx1"/>
                </a:solidFill>
              </a:rPr>
              <a:t>руберойди</a:t>
            </a:r>
            <a:r>
              <a:rPr lang="uk-UA" sz="2000" dirty="0">
                <a:solidFill>
                  <a:schemeClr val="tx1"/>
                </a:solidFill>
              </a:rPr>
              <a:t> для верхнього шару покриття покрівлі (підкладочний руберойд не має зернової посипки). Шар мінеральних зерен залишають на весь період експлуатації.</a:t>
            </a:r>
          </a:p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45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Мягкая кровля для стен">
            <a:extLst>
              <a:ext uri="{FF2B5EF4-FFF2-40B4-BE49-F238E27FC236}">
                <a16:creationId xmlns:a16="http://schemas.microsoft.com/office/drawing/2014/main" id="{3A994A4E-EC70-4AAC-8AF7-849160BF2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51" y="2301037"/>
            <a:ext cx="8106729" cy="455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/>
          <a:lstStyle/>
          <a:p>
            <a:pPr indent="457200" algn="l"/>
            <a:r>
              <a:rPr lang="uk-UA" sz="2000" dirty="0">
                <a:solidFill>
                  <a:schemeClr val="tx1"/>
                </a:solidFill>
              </a:rPr>
              <a:t>У світовій  практиці використовують більше 250 видів руберойду названого виду, які мають індивідуальну назву. В Україні найбільш відомі </a:t>
            </a:r>
            <a:r>
              <a:rPr lang="uk-UA" sz="2000" dirty="0" err="1">
                <a:solidFill>
                  <a:schemeClr val="tx1"/>
                </a:solidFill>
              </a:rPr>
              <a:t>руберойди</a:t>
            </a:r>
            <a:r>
              <a:rPr lang="uk-UA" sz="2000" dirty="0">
                <a:solidFill>
                  <a:schemeClr val="tx1"/>
                </a:solidFill>
              </a:rPr>
              <a:t> торгових марок ”</a:t>
            </a:r>
            <a:r>
              <a:rPr lang="uk-UA" sz="2000" dirty="0" err="1">
                <a:solidFill>
                  <a:schemeClr val="tx1"/>
                </a:solidFill>
              </a:rPr>
              <a:t>Споліпласт</a:t>
            </a:r>
            <a:r>
              <a:rPr lang="uk-UA" sz="2000" dirty="0">
                <a:solidFill>
                  <a:schemeClr val="tx1"/>
                </a:solidFill>
              </a:rPr>
              <a:t>” (</a:t>
            </a:r>
            <a:r>
              <a:rPr lang="uk-UA" sz="2000" dirty="0" err="1">
                <a:solidFill>
                  <a:schemeClr val="tx1"/>
                </a:solidFill>
              </a:rPr>
              <a:t>Славутського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uk-UA" sz="2000" dirty="0" err="1">
                <a:solidFill>
                  <a:schemeClr val="tx1"/>
                </a:solidFill>
              </a:rPr>
              <a:t>руберойдного</a:t>
            </a:r>
            <a:r>
              <a:rPr lang="uk-UA" sz="2000" dirty="0">
                <a:solidFill>
                  <a:schemeClr val="tx1"/>
                </a:solidFill>
              </a:rPr>
              <a:t> за-воду м. Славута Хмельницької обл.), </a:t>
            </a:r>
            <a:r>
              <a:rPr lang="uk-UA" sz="2000" dirty="0" err="1">
                <a:solidFill>
                  <a:schemeClr val="tx1"/>
                </a:solidFill>
              </a:rPr>
              <a:t>Монобітел</a:t>
            </a:r>
            <a:r>
              <a:rPr lang="uk-UA" sz="2000" dirty="0">
                <a:solidFill>
                  <a:schemeClr val="tx1"/>
                </a:solidFill>
              </a:rPr>
              <a:t>, </a:t>
            </a:r>
            <a:r>
              <a:rPr lang="uk-UA" sz="2000" dirty="0" err="1">
                <a:solidFill>
                  <a:schemeClr val="tx1"/>
                </a:solidFill>
              </a:rPr>
              <a:t>Бутирол</a:t>
            </a:r>
            <a:r>
              <a:rPr lang="uk-UA" sz="2000" dirty="0">
                <a:solidFill>
                  <a:schemeClr val="tx1"/>
                </a:solidFill>
              </a:rPr>
              <a:t>, </a:t>
            </a:r>
            <a:r>
              <a:rPr lang="uk-UA" sz="2000" dirty="0" err="1">
                <a:solidFill>
                  <a:schemeClr val="tx1"/>
                </a:solidFill>
              </a:rPr>
              <a:t>Полбіт</a:t>
            </a:r>
            <a:r>
              <a:rPr lang="uk-UA" sz="2000" dirty="0">
                <a:solidFill>
                  <a:schemeClr val="tx1"/>
                </a:solidFill>
              </a:rPr>
              <a:t>, </a:t>
            </a:r>
            <a:r>
              <a:rPr lang="uk-UA" sz="2000" dirty="0" err="1">
                <a:solidFill>
                  <a:schemeClr val="tx1"/>
                </a:solidFill>
              </a:rPr>
              <a:t>Уніфлекс</a:t>
            </a:r>
            <a:r>
              <a:rPr lang="uk-UA" sz="2000" dirty="0">
                <a:solidFill>
                  <a:schemeClr val="tx1"/>
                </a:solidFill>
              </a:rPr>
              <a:t>, </a:t>
            </a:r>
            <a:r>
              <a:rPr lang="uk-UA" sz="2000" dirty="0" err="1">
                <a:solidFill>
                  <a:schemeClr val="tx1"/>
                </a:solidFill>
              </a:rPr>
              <a:t>Лінекс</a:t>
            </a:r>
            <a:r>
              <a:rPr lang="uk-UA" sz="2000" dirty="0">
                <a:solidFill>
                  <a:schemeClr val="tx1"/>
                </a:solidFill>
              </a:rPr>
              <a:t> та інші. Як варіант реалізації закономірностей утворення надійних та </a:t>
            </a:r>
            <a:r>
              <a:rPr lang="uk-UA" sz="2000" dirty="0" err="1">
                <a:solidFill>
                  <a:schemeClr val="tx1"/>
                </a:solidFill>
              </a:rPr>
              <a:t>еффективных</a:t>
            </a:r>
            <a:r>
              <a:rPr lang="uk-UA" sz="2000" dirty="0">
                <a:solidFill>
                  <a:schemeClr val="tx1"/>
                </a:solidFill>
              </a:rPr>
              <a:t>  покрівельних матеріалів можуть бути наведені штучні покрівельні вироби на основі органічних в'яжучих. До них можуть бути віднесені бітумний шифер, бітумна черепиця. Остання може бути  подвійної кривизни або плоска, в тому числі прямокутної форми, складного виду (так званий хвіст ”бобра”).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Битумный шифер • Строительство и ремонт">
            <a:extLst>
              <a:ext uri="{FF2B5EF4-FFF2-40B4-BE49-F238E27FC236}">
                <a16:creationId xmlns:a16="http://schemas.microsoft.com/office/drawing/2014/main" id="{CEF1579E-E44E-41DF-A63A-109CBB552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0470"/>
            <a:ext cx="5778080" cy="398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382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AF72E16-000F-4816-852B-C58197E1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txBody>
          <a:bodyPr>
            <a:normAutofit/>
          </a:bodyPr>
          <a:lstStyle/>
          <a:p>
            <a:pPr indent="457200" algn="just"/>
            <a:r>
              <a:rPr lang="uk-UA" sz="2000" dirty="0">
                <a:solidFill>
                  <a:schemeClr val="tx1"/>
                </a:solidFill>
              </a:rPr>
              <a:t>Проблеми сучасного матеріалознавства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uk-UA" sz="2000" dirty="0">
                <a:solidFill>
                  <a:schemeClr val="tx1"/>
                </a:solidFill>
              </a:rPr>
              <a:t>асфальтобетонів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uk-UA" sz="2000" dirty="0">
                <a:solidFill>
                  <a:schemeClr val="tx1"/>
                </a:solidFill>
              </a:rPr>
              <a:t>пов'язані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uk-UA" sz="2000" dirty="0">
                <a:solidFill>
                  <a:schemeClr val="tx1"/>
                </a:solidFill>
              </a:rPr>
              <a:t>i</a:t>
            </a:r>
            <a:r>
              <a:rPr lang="ru-RU" sz="2000" dirty="0">
                <a:solidFill>
                  <a:schemeClr val="tx1"/>
                </a:solidFill>
              </a:rPr>
              <a:t>з </a:t>
            </a:r>
            <a:r>
              <a:rPr lang="uk-UA" sz="2000" dirty="0">
                <a:solidFill>
                  <a:schemeClr val="tx1"/>
                </a:solidFill>
              </a:rPr>
              <a:t>забезпеченням їхньої експлуатаційної надійності </a:t>
            </a: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uk-UA" sz="2000" dirty="0">
                <a:solidFill>
                  <a:schemeClr val="tx1"/>
                </a:solidFill>
              </a:rPr>
              <a:t>умовах інтенсивного дорожнього руху. В результаті виявлена доцільність використовувати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uk-UA" sz="2000" dirty="0">
                <a:solidFill>
                  <a:schemeClr val="tx1"/>
                </a:solidFill>
              </a:rPr>
              <a:t>композиційні в'яжучі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uk-UA" sz="2000" dirty="0">
                <a:solidFill>
                  <a:schemeClr val="tx1"/>
                </a:solidFill>
              </a:rPr>
              <a:t>до складу яких входить суміш дорожнього бітуму </a:t>
            </a:r>
            <a:r>
              <a:rPr lang="ru-RU" sz="2000" dirty="0">
                <a:solidFill>
                  <a:schemeClr val="tx1"/>
                </a:solidFill>
              </a:rPr>
              <a:t>(до 80%), </a:t>
            </a:r>
            <a:r>
              <a:rPr lang="uk-UA" sz="2000" dirty="0" err="1">
                <a:solidFill>
                  <a:schemeClr val="tx1"/>
                </a:solidFill>
              </a:rPr>
              <a:t>камяновугільного</a:t>
            </a:r>
            <a:r>
              <a:rPr lang="uk-UA" sz="2000" dirty="0">
                <a:solidFill>
                  <a:schemeClr val="tx1"/>
                </a:solidFill>
              </a:rPr>
              <a:t> дьогтю </a:t>
            </a:r>
            <a:r>
              <a:rPr lang="ru-RU" sz="2000" dirty="0">
                <a:solidFill>
                  <a:schemeClr val="tx1"/>
                </a:solidFill>
              </a:rPr>
              <a:t>(до 20%),  </a:t>
            </a:r>
            <a:r>
              <a:rPr lang="uk-UA" sz="2000" dirty="0" err="1">
                <a:solidFill>
                  <a:schemeClr val="tx1"/>
                </a:solidFill>
              </a:rPr>
              <a:t>модифікуючі</a:t>
            </a:r>
            <a:r>
              <a:rPr lang="uk-UA" sz="2000" dirty="0">
                <a:solidFill>
                  <a:schemeClr val="tx1"/>
                </a:solidFill>
              </a:rPr>
              <a:t>  добавки </a:t>
            </a:r>
            <a:r>
              <a:rPr lang="ru-RU" sz="2000" dirty="0">
                <a:solidFill>
                  <a:schemeClr val="tx1"/>
                </a:solidFill>
              </a:rPr>
              <a:t>(каучуки, </a:t>
            </a:r>
            <a:r>
              <a:rPr lang="ru-RU" sz="2000" dirty="0" err="1">
                <a:solidFill>
                  <a:schemeClr val="tx1"/>
                </a:solidFill>
              </a:rPr>
              <a:t>полімери</a:t>
            </a:r>
            <a:r>
              <a:rPr lang="uk-UA" sz="2000" dirty="0">
                <a:solidFill>
                  <a:schemeClr val="tx1"/>
                </a:solidFill>
              </a:rPr>
              <a:t>), армуючі короткі волокна та </a:t>
            </a:r>
            <a:r>
              <a:rPr lang="uk-UA" sz="2000" dirty="0" err="1">
                <a:solidFill>
                  <a:schemeClr val="tx1"/>
                </a:solidFill>
              </a:rPr>
              <a:t>тонкодисперсний</a:t>
            </a:r>
            <a:r>
              <a:rPr lang="uk-UA" sz="2000" dirty="0">
                <a:solidFill>
                  <a:schemeClr val="tx1"/>
                </a:solidFill>
              </a:rPr>
              <a:t> наповнювач, тобто асфальтове в'яжуче як суміш названих компонентів. Асфальтобетони мають бути </a:t>
            </a:r>
            <a:r>
              <a:rPr lang="uk-UA" sz="2000" dirty="0" err="1">
                <a:solidFill>
                  <a:schemeClr val="tx1"/>
                </a:solidFill>
              </a:rPr>
              <a:t>багатощебневим</a:t>
            </a:r>
            <a:r>
              <a:rPr lang="uk-UA" sz="2000" dirty="0">
                <a:solidFill>
                  <a:schemeClr val="tx1"/>
                </a:solidFill>
              </a:rPr>
              <a:t>, мати каркасну структуру із зерен  крупного заповнювача фракції</a:t>
            </a:r>
            <a:r>
              <a:rPr lang="ru-RU" sz="2000" dirty="0">
                <a:solidFill>
                  <a:schemeClr val="tx1"/>
                </a:solidFill>
              </a:rPr>
              <a:t> 10мм.</a:t>
            </a:r>
          </a:p>
          <a:p>
            <a:pPr indent="457200" algn="just"/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122" name="Picture 2" descr="Асфальтобетон - состав, типы, плюсы и минусы технологии">
            <a:extLst>
              <a:ext uri="{FF2B5EF4-FFF2-40B4-BE49-F238E27FC236}">
                <a16:creationId xmlns:a16="http://schemas.microsoft.com/office/drawing/2014/main" id="{7140ED64-CACF-436D-B088-B3811D9C5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1307"/>
            <a:ext cx="5058557" cy="392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Понятие асфальтобетона — характеристики, производство, применение —  Технофонд">
            <a:extLst>
              <a:ext uri="{FF2B5EF4-FFF2-40B4-BE49-F238E27FC236}">
                <a16:creationId xmlns:a16="http://schemas.microsoft.com/office/drawing/2014/main" id="{608AF45E-B62B-4152-8A1E-701342E12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917" y="1945517"/>
            <a:ext cx="5537081" cy="414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Разновидности асфальтобетона и их параметры">
            <a:extLst>
              <a:ext uri="{FF2B5EF4-FFF2-40B4-BE49-F238E27FC236}">
                <a16:creationId xmlns:a16="http://schemas.microsoft.com/office/drawing/2014/main" id="{FACBE313-45CB-4CEF-9FAE-33FD0AB73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045" y="5162622"/>
            <a:ext cx="4899906" cy="306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28719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1725</TotalTime>
  <Words>672</Words>
  <Application>Microsoft Office PowerPoint</Application>
  <PresentationFormat>Широкоэкранный</PresentationFormat>
  <Paragraphs>26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32</cp:revision>
  <dcterms:created xsi:type="dcterms:W3CDTF">2021-10-09T16:57:56Z</dcterms:created>
  <dcterms:modified xsi:type="dcterms:W3CDTF">2022-11-18T15:01:29Z</dcterms:modified>
</cp:coreProperties>
</file>