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Методи</a:t>
            </a:r>
            <a:r>
              <a:rPr lang="uk-UA" dirty="0" smtClean="0"/>
              <a:t> та методичні прийоми навчання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- монументальна </a:t>
            </a:r>
            <a:r>
              <a:rPr lang="ru-RU" dirty="0" err="1" smtClean="0"/>
              <a:t>наочність</a:t>
            </a:r>
            <a:r>
              <a:rPr lang="ru-RU" dirty="0" smtClean="0"/>
              <a:t>: </a:t>
            </a:r>
            <a:r>
              <a:rPr lang="ru-RU" dirty="0" err="1" smtClean="0"/>
              <a:t>монументальні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пам`ятники</a:t>
            </a:r>
            <a:r>
              <a:rPr lang="ru-RU" dirty="0" smtClean="0"/>
              <a:t> </a:t>
            </a:r>
            <a:r>
              <a:rPr lang="ru-RU" dirty="0" err="1" smtClean="0"/>
              <a:t>минулого</a:t>
            </a:r>
            <a:r>
              <a:rPr lang="ru-RU" dirty="0" smtClean="0"/>
              <a:t> та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;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 - </a:t>
            </a:r>
            <a:r>
              <a:rPr lang="ru-RU" dirty="0" err="1" smtClean="0"/>
              <a:t>речові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;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 -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виготовлена</a:t>
            </a:r>
            <a:r>
              <a:rPr lang="ru-RU" dirty="0" smtClean="0"/>
              <a:t> предметна </a:t>
            </a:r>
            <a:r>
              <a:rPr lang="ru-RU" dirty="0" err="1" smtClean="0"/>
              <a:t>наочність</a:t>
            </a:r>
            <a:r>
              <a:rPr lang="ru-RU" dirty="0" smtClean="0"/>
              <a:t> (</a:t>
            </a:r>
            <a:r>
              <a:rPr lang="ru-RU" dirty="0" err="1" smtClean="0"/>
              <a:t>макети</a:t>
            </a:r>
            <a:r>
              <a:rPr lang="ru-RU" dirty="0" smtClean="0"/>
              <a:t>, </a:t>
            </a:r>
            <a:r>
              <a:rPr lang="ru-RU" dirty="0" err="1" smtClean="0"/>
              <a:t>моделі</a:t>
            </a:r>
            <a:r>
              <a:rPr lang="ru-RU" dirty="0" smtClean="0"/>
              <a:t>, </a:t>
            </a:r>
            <a:r>
              <a:rPr lang="ru-RU" dirty="0" err="1" smtClean="0"/>
              <a:t>реконструкції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побуту</a:t>
            </a:r>
            <a:r>
              <a:rPr lang="ru-RU" dirty="0" smtClean="0"/>
              <a:t>, </a:t>
            </a:r>
            <a:r>
              <a:rPr lang="ru-RU" dirty="0" err="1" smtClean="0"/>
              <a:t>праці</a:t>
            </a:r>
            <a:r>
              <a:rPr lang="ru-RU" dirty="0" smtClean="0"/>
              <a:t>);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 - </a:t>
            </a:r>
            <a:r>
              <a:rPr lang="ru-RU" dirty="0" err="1" smtClean="0"/>
              <a:t>образотворча</a:t>
            </a:r>
            <a:r>
              <a:rPr lang="ru-RU" dirty="0" smtClean="0"/>
              <a:t> </a:t>
            </a:r>
            <a:r>
              <a:rPr lang="ru-RU" dirty="0" err="1" smtClean="0"/>
              <a:t>наочність</a:t>
            </a:r>
            <a:r>
              <a:rPr lang="ru-RU" dirty="0" smtClean="0"/>
              <a:t> (</a:t>
            </a:r>
            <a:r>
              <a:rPr lang="ru-RU" dirty="0" err="1" smtClean="0"/>
              <a:t>учбові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, </a:t>
            </a:r>
            <a:r>
              <a:rPr lang="ru-RU" dirty="0" err="1" smtClean="0"/>
              <a:t>репродукції</a:t>
            </a:r>
            <a:r>
              <a:rPr lang="ru-RU" dirty="0" smtClean="0"/>
              <a:t>);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 - </a:t>
            </a:r>
            <a:r>
              <a:rPr lang="ru-RU" dirty="0" err="1" smtClean="0"/>
              <a:t>умовно-графічна</a:t>
            </a:r>
            <a:r>
              <a:rPr lang="ru-RU" dirty="0" smtClean="0"/>
              <a:t> </a:t>
            </a:r>
            <a:r>
              <a:rPr lang="ru-RU" dirty="0" err="1" smtClean="0"/>
              <a:t>наочність</a:t>
            </a:r>
            <a:r>
              <a:rPr lang="ru-RU" dirty="0" smtClean="0"/>
              <a:t> (</a:t>
            </a:r>
            <a:r>
              <a:rPr lang="ru-RU" dirty="0" err="1" smtClean="0"/>
              <a:t>схематичні</a:t>
            </a:r>
            <a:r>
              <a:rPr lang="ru-RU" dirty="0" smtClean="0"/>
              <a:t> </a:t>
            </a:r>
            <a:r>
              <a:rPr lang="ru-RU" dirty="0" err="1" smtClean="0"/>
              <a:t>малюнка</a:t>
            </a:r>
            <a:r>
              <a:rPr lang="ru-RU" dirty="0" smtClean="0"/>
              <a:t>,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учбові</a:t>
            </a:r>
            <a:r>
              <a:rPr lang="ru-RU" dirty="0" smtClean="0"/>
              <a:t> </a:t>
            </a:r>
            <a:r>
              <a:rPr lang="ru-RU" dirty="0" err="1" smtClean="0"/>
              <a:t>карти</a:t>
            </a:r>
            <a:r>
              <a:rPr lang="ru-RU" dirty="0" smtClean="0"/>
              <a:t>, </a:t>
            </a:r>
            <a:r>
              <a:rPr lang="ru-RU" dirty="0" err="1" smtClean="0"/>
              <a:t>аплікації</a:t>
            </a:r>
            <a:r>
              <a:rPr lang="ru-RU" dirty="0" smtClean="0"/>
              <a:t>, </a:t>
            </a:r>
            <a:r>
              <a:rPr lang="ru-RU" dirty="0" err="1" smtClean="0"/>
              <a:t>логічні</a:t>
            </a:r>
            <a:r>
              <a:rPr lang="ru-RU" dirty="0" smtClean="0"/>
              <a:t> </a:t>
            </a:r>
            <a:r>
              <a:rPr lang="ru-RU" dirty="0" err="1" smtClean="0"/>
              <a:t>схеми</a:t>
            </a:r>
            <a:r>
              <a:rPr lang="ru-RU" dirty="0" smtClean="0"/>
              <a:t>, </a:t>
            </a:r>
            <a:r>
              <a:rPr lang="ru-RU" dirty="0" err="1" smtClean="0"/>
              <a:t>графіки</a:t>
            </a:r>
            <a:r>
              <a:rPr lang="ru-RU" dirty="0" smtClean="0"/>
              <a:t>, </a:t>
            </a:r>
            <a:r>
              <a:rPr lang="ru-RU" dirty="0" err="1" smtClean="0"/>
              <a:t>діаграми</a:t>
            </a:r>
            <a:r>
              <a:rPr lang="ru-RU" dirty="0" smtClean="0"/>
              <a:t>, </a:t>
            </a:r>
            <a:r>
              <a:rPr lang="ru-RU" dirty="0" err="1" smtClean="0"/>
              <a:t>таблиці</a:t>
            </a:r>
            <a:r>
              <a:rPr lang="ru-RU" dirty="0" smtClean="0"/>
              <a:t>);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 - </a:t>
            </a:r>
            <a:r>
              <a:rPr lang="ru-RU" dirty="0" err="1" smtClean="0"/>
              <a:t>технічні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(</a:t>
            </a:r>
            <a:r>
              <a:rPr lang="ru-RU" dirty="0" err="1" smtClean="0"/>
              <a:t>учбові</a:t>
            </a:r>
            <a:r>
              <a:rPr lang="ru-RU" dirty="0" smtClean="0"/>
              <a:t> </a:t>
            </a:r>
            <a:r>
              <a:rPr lang="ru-RU" dirty="0" err="1" smtClean="0"/>
              <a:t>кінофільми</a:t>
            </a:r>
            <a:r>
              <a:rPr lang="ru-RU" dirty="0" smtClean="0"/>
              <a:t>, </a:t>
            </a:r>
            <a:r>
              <a:rPr lang="ru-RU" dirty="0" err="1" smtClean="0"/>
              <a:t>діафільми</a:t>
            </a:r>
            <a:r>
              <a:rPr lang="ru-RU" dirty="0" smtClean="0"/>
              <a:t>, </a:t>
            </a:r>
            <a:r>
              <a:rPr lang="ru-RU" dirty="0" err="1" smtClean="0"/>
              <a:t>відеофільми</a:t>
            </a:r>
            <a:r>
              <a:rPr lang="ru-RU" dirty="0" smtClean="0"/>
              <a:t>, компакт-диски (</a:t>
            </a:r>
            <a:r>
              <a:rPr lang="ru-RU" dirty="0" err="1" smtClean="0"/>
              <a:t>аудіо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комп`ютерні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Класифікацію</a:t>
            </a:r>
            <a:r>
              <a:rPr lang="ru-RU" dirty="0" smtClean="0"/>
              <a:t> </a:t>
            </a:r>
            <a:r>
              <a:rPr lang="ru-RU" dirty="0" err="1" smtClean="0"/>
              <a:t>наочних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за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змістом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err="1" smtClean="0"/>
              <a:t>Вчитель</a:t>
            </a:r>
            <a:r>
              <a:rPr lang="ru-RU" dirty="0" smtClean="0"/>
              <a:t> </a:t>
            </a:r>
            <a:r>
              <a:rPr lang="ru-RU" dirty="0" err="1" smtClean="0"/>
              <a:t>відкриває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вивішує</a:t>
            </a:r>
            <a:r>
              <a:rPr lang="ru-RU" dirty="0" smtClean="0"/>
              <a:t> картину в той момент, коли по ходу </a:t>
            </a:r>
            <a:r>
              <a:rPr lang="ru-RU" dirty="0" err="1" smtClean="0"/>
              <a:t>пояснення</a:t>
            </a:r>
            <a:r>
              <a:rPr lang="ru-RU" dirty="0" smtClean="0"/>
              <a:t> </a:t>
            </a:r>
            <a:r>
              <a:rPr lang="ru-RU" dirty="0" err="1" smtClean="0"/>
              <a:t>підходить</a:t>
            </a:r>
            <a:r>
              <a:rPr lang="ru-RU" dirty="0" smtClean="0"/>
              <a:t> до </a:t>
            </a:r>
            <a:r>
              <a:rPr lang="ru-RU" dirty="0" err="1" smtClean="0"/>
              <a:t>опису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зображено</a:t>
            </a:r>
            <a:r>
              <a:rPr lang="ru-RU" dirty="0" smtClean="0"/>
              <a:t> на </a:t>
            </a:r>
            <a:r>
              <a:rPr lang="ru-RU" dirty="0" err="1" smtClean="0"/>
              <a:t>ній</a:t>
            </a:r>
            <a:r>
              <a:rPr lang="ru-RU" dirty="0" smtClean="0"/>
              <a:t>.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учням</a:t>
            </a:r>
            <a:r>
              <a:rPr lang="ru-RU" dirty="0" smtClean="0"/>
              <a:t> час для </a:t>
            </a:r>
            <a:r>
              <a:rPr lang="ru-RU" dirty="0" err="1" smtClean="0"/>
              <a:t>ознайомлення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картиною.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розповідь</a:t>
            </a:r>
            <a:r>
              <a:rPr lang="ru-RU" dirty="0" smtClean="0"/>
              <a:t>, </a:t>
            </a:r>
            <a:r>
              <a:rPr lang="ru-RU" dirty="0" err="1" smtClean="0"/>
              <a:t>вказує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 </a:t>
            </a:r>
            <a:r>
              <a:rPr lang="ru-RU" dirty="0" err="1" smtClean="0"/>
              <a:t>дії</a:t>
            </a:r>
            <a:r>
              <a:rPr lang="ru-RU" dirty="0" smtClean="0"/>
              <a:t>.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опис</a:t>
            </a:r>
            <a:r>
              <a:rPr lang="ru-RU" dirty="0" smtClean="0"/>
              <a:t> обстановки, на </a:t>
            </a:r>
            <a:r>
              <a:rPr lang="ru-RU" dirty="0" err="1" smtClean="0"/>
              <a:t>фоні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розгортається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.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err="1" smtClean="0"/>
              <a:t>Виділяє</a:t>
            </a:r>
            <a:r>
              <a:rPr lang="ru-RU" dirty="0" smtClean="0"/>
              <a:t> </a:t>
            </a:r>
            <a:r>
              <a:rPr lang="ru-RU" dirty="0" err="1" smtClean="0"/>
              <a:t>деталі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.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 На </a:t>
            </a:r>
            <a:r>
              <a:rPr lang="ru-RU" dirty="0" err="1" smtClean="0"/>
              <a:t>завершення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висновок</a:t>
            </a:r>
            <a:r>
              <a:rPr lang="ru-RU" dirty="0" smtClean="0"/>
              <a:t>, </a:t>
            </a:r>
            <a:r>
              <a:rPr lang="ru-RU" dirty="0" err="1" smtClean="0"/>
              <a:t>вказує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суттєві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Послідовність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картиною на </a:t>
            </a:r>
            <a:r>
              <a:rPr lang="ru-RU" dirty="0" err="1" smtClean="0"/>
              <a:t>уроці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err="1" smtClean="0"/>
              <a:t>Умовно-графічна</a:t>
            </a:r>
            <a:r>
              <a:rPr lang="ru-RU" dirty="0" smtClean="0"/>
              <a:t> </a:t>
            </a:r>
            <a:r>
              <a:rPr lang="ru-RU" dirty="0" err="1" smtClean="0"/>
              <a:t>наочність</a:t>
            </a:r>
            <a:r>
              <a:rPr lang="ru-RU" dirty="0" smtClean="0"/>
              <a:t>. </a:t>
            </a:r>
            <a:r>
              <a:rPr lang="ru-RU" dirty="0" err="1" smtClean="0"/>
              <a:t>Схематичний</a:t>
            </a:r>
            <a:r>
              <a:rPr lang="ru-RU" dirty="0" smtClean="0"/>
              <a:t> </a:t>
            </a:r>
            <a:r>
              <a:rPr lang="ru-RU" dirty="0" err="1" smtClean="0"/>
              <a:t>малюнок</a:t>
            </a:r>
            <a:r>
              <a:rPr lang="ru-RU" dirty="0" smtClean="0"/>
              <a:t> </a:t>
            </a:r>
            <a:r>
              <a:rPr lang="ru-RU" dirty="0" err="1" smtClean="0"/>
              <a:t>передає</a:t>
            </a:r>
            <a:r>
              <a:rPr lang="ru-RU" dirty="0" smtClean="0"/>
              <a:t> </a:t>
            </a:r>
            <a:r>
              <a:rPr lang="ru-RU" dirty="0" err="1" smtClean="0"/>
              <a:t>суттєві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предмета,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формуванню</a:t>
            </a:r>
            <a:r>
              <a:rPr lang="ru-RU" dirty="0" smtClean="0"/>
              <a:t> понять.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err="1" smtClean="0"/>
              <a:t>Аплікації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вирізані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картону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розмальовані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типових</a:t>
            </a:r>
            <a:r>
              <a:rPr lang="ru-RU" dirty="0" smtClean="0"/>
              <a:t> для </a:t>
            </a:r>
            <a:r>
              <a:rPr lang="ru-RU" dirty="0" err="1" smtClean="0"/>
              <a:t>епохи</a:t>
            </a:r>
            <a:r>
              <a:rPr lang="ru-RU" dirty="0" smtClean="0"/>
              <a:t>, яка </a:t>
            </a:r>
            <a:r>
              <a:rPr lang="ru-RU" dirty="0" err="1" smtClean="0"/>
              <a:t>вивчається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карти</a:t>
            </a:r>
            <a:r>
              <a:rPr lang="ru-RU" dirty="0" smtClean="0"/>
              <a:t> </a:t>
            </a:r>
            <a:r>
              <a:rPr lang="ru-RU" dirty="0" err="1" smtClean="0"/>
              <a:t>створюються</a:t>
            </a:r>
            <a:r>
              <a:rPr lang="ru-RU" dirty="0" smtClean="0"/>
              <a:t> на </a:t>
            </a:r>
            <a:r>
              <a:rPr lang="ru-RU" dirty="0" err="1" smtClean="0"/>
              <a:t>географічній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являють</a:t>
            </a:r>
            <a:r>
              <a:rPr lang="ru-RU" dirty="0" smtClean="0"/>
              <a:t> собою </a:t>
            </a:r>
            <a:r>
              <a:rPr lang="ru-RU" dirty="0" err="1" smtClean="0"/>
              <a:t>зменшені</a:t>
            </a:r>
            <a:r>
              <a:rPr lang="ru-RU" dirty="0" smtClean="0"/>
              <a:t> </a:t>
            </a:r>
            <a:r>
              <a:rPr lang="ru-RU" dirty="0" err="1" smtClean="0"/>
              <a:t>узагальнені</a:t>
            </a:r>
            <a:r>
              <a:rPr lang="ru-RU" dirty="0" smtClean="0"/>
              <a:t> </a:t>
            </a:r>
            <a:r>
              <a:rPr lang="ru-RU" dirty="0" err="1" smtClean="0"/>
              <a:t>образно-знакові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історичний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періодів</a:t>
            </a:r>
            <a:r>
              <a:rPr lang="ru-RU" dirty="0" smtClean="0"/>
              <a:t>.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endParaRPr lang="uk-UA" dirty="0" smtClean="0"/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err="1" smtClean="0"/>
              <a:t>Картосхеми</a:t>
            </a:r>
            <a:r>
              <a:rPr lang="ru-RU" dirty="0" smtClean="0"/>
              <a:t>, </a:t>
            </a:r>
            <a:r>
              <a:rPr lang="ru-RU" dirty="0" err="1" smtClean="0"/>
              <a:t>плани</a:t>
            </a:r>
            <a:r>
              <a:rPr lang="ru-RU" dirty="0" smtClean="0"/>
              <a:t> на </a:t>
            </a:r>
            <a:r>
              <a:rPr lang="ru-RU" dirty="0" err="1" smtClean="0"/>
              <a:t>місцевості</a:t>
            </a:r>
            <a:r>
              <a:rPr lang="ru-RU" dirty="0" smtClean="0"/>
              <a:t>, </a:t>
            </a:r>
            <a:r>
              <a:rPr lang="ru-RU" dirty="0" err="1" smtClean="0"/>
              <a:t>контурні</a:t>
            </a:r>
            <a:r>
              <a:rPr lang="ru-RU" dirty="0" smtClean="0"/>
              <a:t> </a:t>
            </a:r>
            <a:r>
              <a:rPr lang="ru-RU" dirty="0" err="1" smtClean="0"/>
              <a:t>карти</a:t>
            </a:r>
            <a:r>
              <a:rPr lang="ru-RU" dirty="0" smtClean="0"/>
              <a:t>.  </a:t>
            </a:r>
            <a:r>
              <a:rPr lang="ru-RU" dirty="0" err="1" smtClean="0"/>
              <a:t>Картосхеми</a:t>
            </a:r>
            <a:r>
              <a:rPr lang="ru-RU" dirty="0" smtClean="0"/>
              <a:t>. Вони </a:t>
            </a:r>
            <a:r>
              <a:rPr lang="ru-RU" dirty="0" err="1" smtClean="0"/>
              <a:t>допомагають</a:t>
            </a:r>
            <a:r>
              <a:rPr lang="ru-RU" dirty="0" smtClean="0"/>
              <a:t> </a:t>
            </a:r>
            <a:r>
              <a:rPr lang="ru-RU" dirty="0" err="1" smtClean="0"/>
              <a:t>розкрити</a:t>
            </a:r>
            <a:r>
              <a:rPr lang="ru-RU" dirty="0" smtClean="0"/>
              <a:t>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зв`язки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вивчаються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карти</a:t>
            </a:r>
            <a:r>
              <a:rPr lang="ru-RU" dirty="0" smtClean="0"/>
              <a:t> на </a:t>
            </a:r>
            <a:r>
              <a:rPr lang="ru-RU" dirty="0" err="1" smtClean="0"/>
              <a:t>фізично-географічній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допомагають</a:t>
            </a:r>
            <a:r>
              <a:rPr lang="ru-RU" dirty="0" smtClean="0"/>
              <a:t> </a:t>
            </a:r>
            <a:r>
              <a:rPr lang="ru-RU" dirty="0" err="1" smtClean="0"/>
              <a:t>відтворити</a:t>
            </a:r>
            <a:r>
              <a:rPr lang="ru-RU" dirty="0" smtClean="0"/>
              <a:t> схематично </a:t>
            </a:r>
            <a:r>
              <a:rPr lang="ru-RU" dirty="0" err="1" smtClean="0"/>
              <a:t>яку-небудь</a:t>
            </a:r>
            <a:r>
              <a:rPr lang="ru-RU" dirty="0" smtClean="0"/>
              <a:t> </a:t>
            </a:r>
            <a:r>
              <a:rPr lang="ru-RU" dirty="0" err="1" smtClean="0"/>
              <a:t>подію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З боку </a:t>
            </a:r>
            <a:r>
              <a:rPr lang="ru-RU" dirty="0" err="1" smtClean="0"/>
              <a:t>вчителя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спроби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допомагають</a:t>
            </a:r>
            <a:r>
              <a:rPr lang="ru-RU" dirty="0" smtClean="0"/>
              <a:t> </a:t>
            </a:r>
            <a:r>
              <a:rPr lang="ru-RU" dirty="0" err="1" smtClean="0"/>
              <a:t>учням</a:t>
            </a:r>
            <a:r>
              <a:rPr lang="ru-RU" dirty="0" smtClean="0"/>
              <a:t> </a:t>
            </a:r>
            <a:r>
              <a:rPr lang="ru-RU" dirty="0" err="1" smtClean="0"/>
              <a:t>засвоїти</a:t>
            </a:r>
            <a:r>
              <a:rPr lang="ru-RU" dirty="0" smtClean="0"/>
              <a:t> </a:t>
            </a:r>
            <a:r>
              <a:rPr lang="ru-RU" dirty="0" err="1" smtClean="0"/>
              <a:t>програмний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, </a:t>
            </a:r>
            <a:r>
              <a:rPr lang="ru-RU" dirty="0" err="1" smtClean="0"/>
              <a:t>сприяють</a:t>
            </a:r>
            <a:r>
              <a:rPr lang="ru-RU" dirty="0" smtClean="0"/>
              <a:t> </a:t>
            </a:r>
            <a:r>
              <a:rPr lang="ru-RU" dirty="0" err="1" smtClean="0"/>
              <a:t>активізації</a:t>
            </a:r>
            <a:r>
              <a:rPr lang="ru-RU" dirty="0" smtClean="0"/>
              <a:t> </a:t>
            </a:r>
            <a:r>
              <a:rPr lang="ru-RU" dirty="0" err="1" smtClean="0"/>
              <a:t>навчального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боку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набуття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компетентностей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впорядкована</a:t>
            </a:r>
            <a:r>
              <a:rPr lang="ru-RU" dirty="0" smtClean="0"/>
              <a:t> за </a:t>
            </a:r>
            <a:r>
              <a:rPr lang="ru-RU" dirty="0" err="1" smtClean="0"/>
              <a:t>певною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система. 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десятки </a:t>
            </a:r>
            <a:r>
              <a:rPr lang="ru-RU" dirty="0" err="1" smtClean="0"/>
              <a:t>класифікацій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нинішня</a:t>
            </a:r>
            <a:r>
              <a:rPr lang="ru-RU" dirty="0" smtClean="0"/>
              <a:t> дидактична думка </a:t>
            </a:r>
            <a:r>
              <a:rPr lang="ru-RU" dirty="0" err="1" smtClean="0"/>
              <a:t>дозріла</a:t>
            </a:r>
            <a:r>
              <a:rPr lang="ru-RU" dirty="0" smtClean="0"/>
              <a:t> до </a:t>
            </a:r>
            <a:r>
              <a:rPr lang="ru-RU" dirty="0" err="1" smtClean="0"/>
              <a:t>розуміння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прагнути</a:t>
            </a:r>
            <a:r>
              <a:rPr lang="ru-RU" dirty="0" smtClean="0"/>
              <a:t> до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єдиної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незмінної</a:t>
            </a:r>
            <a:r>
              <a:rPr lang="ru-RU" dirty="0" smtClean="0"/>
              <a:t> </a:t>
            </a:r>
            <a:r>
              <a:rPr lang="ru-RU" dirty="0" err="1" smtClean="0"/>
              <a:t>номенклатури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класифікація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5" y="1600201"/>
          <a:ext cx="8291265" cy="49342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8253"/>
                <a:gridCol w="1658253"/>
                <a:gridCol w="1658253"/>
                <a:gridCol w="1658253"/>
                <a:gridCol w="1658253"/>
              </a:tblGrid>
              <a:tr h="768826">
                <a:tc>
                  <a:txBody>
                    <a:bodyPr/>
                    <a:lstStyle/>
                    <a:p>
                      <a:r>
                        <a:rPr lang="uk-UA" dirty="0" smtClean="0"/>
                        <a:t>Практичний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Наочний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Словесний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Робота з книгою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Відео-метод</a:t>
                      </a:r>
                      <a:endParaRPr lang="ru-RU" dirty="0"/>
                    </a:p>
                  </a:txBody>
                  <a:tcPr/>
                </a:tc>
              </a:tr>
              <a:tr h="445431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Досліди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Ілюстрації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Пояснення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Читання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Перегляд</a:t>
                      </a:r>
                      <a:endParaRPr lang="ru-RU" dirty="0"/>
                    </a:p>
                  </a:txBody>
                  <a:tcPr/>
                </a:tc>
              </a:tr>
              <a:tr h="4634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Роз'яснення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Вивчення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Навчання</a:t>
                      </a:r>
                      <a:endParaRPr lang="ru-RU" dirty="0"/>
                    </a:p>
                  </a:txBody>
                  <a:tcPr/>
                </a:tc>
              </a:tr>
              <a:tr h="445431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Вправи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Демонстрації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Розповідь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Реферування</a:t>
                      </a:r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uk-UA" dirty="0" smtClean="0"/>
                        <a:t>Вправи під контролем </a:t>
                      </a:r>
                      <a:r>
                        <a:rPr lang="uk-UA" dirty="0" err="1" smtClean="0"/>
                        <a:t>“електроного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err="1" smtClean="0"/>
                        <a:t>вчителя”</a:t>
                      </a:r>
                      <a:endParaRPr lang="ru-RU" dirty="0"/>
                    </a:p>
                  </a:txBody>
                  <a:tcPr/>
                </a:tc>
              </a:tr>
              <a:tr h="6130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Бесіда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Швидкий огляд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3049">
                <a:tc rowSpan="4">
                  <a:txBody>
                    <a:bodyPr/>
                    <a:lstStyle/>
                    <a:p>
                      <a:r>
                        <a:rPr lang="uk-UA" dirty="0" smtClean="0"/>
                        <a:t>Навчально-продуктивна праця</a:t>
                      </a:r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uk-UA" dirty="0" err="1" smtClean="0"/>
                        <a:t>Спостережен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err="1" smtClean="0"/>
                        <a:t>ня</a:t>
                      </a:r>
                      <a:r>
                        <a:rPr lang="uk-UA" dirty="0" smtClean="0"/>
                        <a:t> учнів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Інструктаж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Складання</a:t>
                      </a:r>
                      <a:r>
                        <a:rPr lang="uk-UA" baseline="0" dirty="0" smtClean="0"/>
                        <a:t> плану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54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Лекція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Цитування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54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Дискусія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Виклад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Контроль</a:t>
                      </a:r>
                      <a:endParaRPr lang="ru-RU" dirty="0"/>
                    </a:p>
                  </a:txBody>
                  <a:tcPr/>
                </a:tc>
              </a:tr>
              <a:tr h="6130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диспут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Комплектування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Традиційна</a:t>
            </a:r>
            <a:r>
              <a:rPr lang="ru-RU" dirty="0" smtClean="0"/>
              <a:t>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21299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— </a:t>
            </a:r>
            <a:r>
              <a:rPr lang="ru-RU" dirty="0" err="1" smtClean="0"/>
              <a:t>набуття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;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—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умінь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;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—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;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— </a:t>
            </a:r>
            <a:r>
              <a:rPr lang="ru-RU" dirty="0" err="1" smtClean="0"/>
              <a:t>творча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;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— </a:t>
            </a:r>
            <a:r>
              <a:rPr lang="ru-RU" dirty="0" err="1" smtClean="0"/>
              <a:t>закріплення</a:t>
            </a:r>
            <a:r>
              <a:rPr lang="ru-RU" dirty="0" smtClean="0"/>
              <a:t>;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— </a:t>
            </a: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за </a:t>
            </a:r>
            <a:r>
              <a:rPr lang="ru-RU" dirty="0" err="1" smtClean="0"/>
              <a:t>призначенням</a:t>
            </a:r>
            <a:r>
              <a:rPr lang="ru-RU" dirty="0" smtClean="0"/>
              <a:t> (М.Данилов, </a:t>
            </a:r>
            <a:r>
              <a:rPr lang="ru-RU" dirty="0" err="1" smtClean="0"/>
              <a:t>Б.Єсипов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— </a:t>
            </a:r>
            <a:r>
              <a:rPr lang="ru-RU" dirty="0" err="1" smtClean="0"/>
              <a:t>пояснювально-ілюстративний</a:t>
            </a:r>
            <a:r>
              <a:rPr lang="ru-RU" dirty="0" smtClean="0"/>
              <a:t> (</a:t>
            </a:r>
            <a:r>
              <a:rPr lang="ru-RU" dirty="0" err="1" smtClean="0"/>
              <a:t>інформаційно-рецептивний</a:t>
            </a:r>
            <a:r>
              <a:rPr lang="ru-RU" dirty="0" smtClean="0"/>
              <a:t>);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— </a:t>
            </a:r>
            <a:r>
              <a:rPr lang="ru-RU" dirty="0" err="1" smtClean="0"/>
              <a:t>репродуктивний</a:t>
            </a:r>
            <a:r>
              <a:rPr lang="ru-RU" dirty="0" smtClean="0"/>
              <a:t>;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— </a:t>
            </a:r>
            <a:r>
              <a:rPr lang="ru-RU" dirty="0" err="1" smtClean="0"/>
              <a:t>проблемний</a:t>
            </a:r>
            <a:r>
              <a:rPr lang="ru-RU" dirty="0" smtClean="0"/>
              <a:t> </a:t>
            </a:r>
            <a:r>
              <a:rPr lang="ru-RU" dirty="0" err="1" smtClean="0"/>
              <a:t>виклад</a:t>
            </a:r>
            <a:r>
              <a:rPr lang="ru-RU" dirty="0" smtClean="0"/>
              <a:t>;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— </a:t>
            </a:r>
            <a:r>
              <a:rPr lang="ru-RU" dirty="0" err="1" smtClean="0"/>
              <a:t>частинно-пошуковий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евристичний</a:t>
            </a:r>
            <a:r>
              <a:rPr lang="ru-RU" dirty="0" smtClean="0"/>
              <a:t> метод;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— </a:t>
            </a:r>
            <a:r>
              <a:rPr lang="ru-RU" dirty="0" err="1" smtClean="0"/>
              <a:t>дослідницький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за типом (характером) </a:t>
            </a:r>
            <a:r>
              <a:rPr lang="ru-RU" dirty="0" err="1" smtClean="0"/>
              <a:t>пізнавальної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(</a:t>
            </a:r>
            <a:r>
              <a:rPr lang="ru-RU" dirty="0" err="1" smtClean="0"/>
              <a:t>І.Лернер</a:t>
            </a:r>
            <a:r>
              <a:rPr lang="ru-RU" dirty="0" smtClean="0"/>
              <a:t>, </a:t>
            </a:r>
            <a:r>
              <a:rPr lang="ru-RU" dirty="0" err="1" smtClean="0"/>
              <a:t>М.Скаткін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6"/>
              </a:buClr>
              <a:buFont typeface="Wingdings" pitchFamily="2" charset="2"/>
              <a:buChar char="Ø"/>
            </a:pPr>
            <a:r>
              <a:rPr lang="uk-UA" dirty="0" smtClean="0"/>
              <a:t>Розповідь                  Сюжетна розповідь</a:t>
            </a:r>
          </a:p>
          <a:p>
            <a:pPr marL="514350" indent="-514350">
              <a:buClr>
                <a:schemeClr val="accent6"/>
              </a:buClr>
              <a:buNone/>
            </a:pPr>
            <a:r>
              <a:rPr lang="uk-UA" dirty="0" smtClean="0"/>
              <a:t>        Образна розповідь</a:t>
            </a:r>
          </a:p>
          <a:p>
            <a:pPr marL="514350" indent="-514350">
              <a:buClr>
                <a:schemeClr val="accent6"/>
              </a:buClr>
              <a:buFont typeface="Wingdings" pitchFamily="2" charset="2"/>
              <a:buChar char="Ø"/>
            </a:pPr>
            <a:r>
              <a:rPr lang="uk-UA" dirty="0" smtClean="0"/>
              <a:t>Описання           Аналітичне описування</a:t>
            </a:r>
          </a:p>
          <a:p>
            <a:pPr marL="514350" indent="-514350">
              <a:buClr>
                <a:schemeClr val="accent6"/>
              </a:buClr>
              <a:buNone/>
            </a:pPr>
            <a:r>
              <a:rPr lang="uk-UA" dirty="0" smtClean="0"/>
              <a:t>       Образна характеристика                     </a:t>
            </a:r>
          </a:p>
          <a:p>
            <a:pPr marL="514350" indent="-514350">
              <a:buClr>
                <a:schemeClr val="accent6"/>
              </a:buClr>
              <a:buNone/>
            </a:pPr>
            <a:r>
              <a:rPr lang="uk-UA" dirty="0" smtClean="0"/>
              <a:t>        Характеристика історичної особистості   </a:t>
            </a:r>
          </a:p>
          <a:p>
            <a:pPr marL="514350" indent="-514350">
              <a:buClr>
                <a:schemeClr val="accent6"/>
              </a:buClr>
              <a:buFont typeface="Wingdings" pitchFamily="2" charset="2"/>
              <a:buChar char="Ø"/>
            </a:pPr>
            <a:r>
              <a:rPr lang="uk-UA" dirty="0" smtClean="0"/>
              <a:t>Пояснення</a:t>
            </a:r>
          </a:p>
          <a:p>
            <a:pPr marL="514350" indent="-514350">
              <a:buClr>
                <a:schemeClr val="accent6"/>
              </a:buClr>
              <a:buFont typeface="Wingdings" pitchFamily="2" charset="2"/>
              <a:buChar char="Ø"/>
            </a:pPr>
            <a:r>
              <a:rPr lang="uk-UA" dirty="0" smtClean="0"/>
              <a:t>Розмірковування</a:t>
            </a:r>
          </a:p>
          <a:p>
            <a:pPr marL="514350" indent="-514350">
              <a:buClr>
                <a:schemeClr val="accent6"/>
              </a:buClr>
              <a:buFont typeface="Wingdings" pitchFamily="2" charset="2"/>
              <a:buChar char="Ø"/>
            </a:pPr>
            <a:r>
              <a:rPr lang="uk-UA" dirty="0" smtClean="0"/>
              <a:t>Характеристика</a:t>
            </a:r>
          </a:p>
          <a:p>
            <a:pPr marL="514350" indent="-514350">
              <a:buClr>
                <a:schemeClr val="accent6"/>
              </a:buClr>
              <a:buFont typeface="Wingdings" pitchFamily="2" charset="2"/>
              <a:buChar char="Ø"/>
            </a:pPr>
            <a:r>
              <a:rPr lang="uk-UA" dirty="0" smtClean="0"/>
              <a:t>доказ         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усні</a:t>
            </a:r>
            <a:r>
              <a:rPr lang="ru-RU" dirty="0" smtClean="0"/>
              <a:t> </a:t>
            </a:r>
            <a:r>
              <a:rPr lang="ru-RU" dirty="0" err="1" smtClean="0"/>
              <a:t>прийоми</a:t>
            </a:r>
            <a:r>
              <a:rPr lang="ru-RU" dirty="0" smtClean="0"/>
              <a:t> </a:t>
            </a:r>
            <a:r>
              <a:rPr lang="ru-RU" dirty="0" err="1" smtClean="0"/>
              <a:t>викладу</a:t>
            </a:r>
            <a:r>
              <a:rPr lang="ru-RU" dirty="0" smtClean="0"/>
              <a:t> </a:t>
            </a:r>
            <a:r>
              <a:rPr lang="ru-RU" dirty="0" err="1" smtClean="0"/>
              <a:t>історичних</a:t>
            </a:r>
            <a:r>
              <a:rPr lang="ru-RU" dirty="0" smtClean="0"/>
              <a:t> </a:t>
            </a:r>
            <a:r>
              <a:rPr lang="ru-RU" dirty="0" err="1" smtClean="0"/>
              <a:t>фактів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915816" y="184482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308304" y="184482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95536" y="227687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699792" y="278092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380312" y="27089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23528" y="321297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156176" y="321297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23528" y="364502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err="1" smtClean="0"/>
              <a:t>Бесіда</a:t>
            </a:r>
            <a:r>
              <a:rPr lang="ru-RU" dirty="0" smtClean="0"/>
              <a:t> – </a:t>
            </a:r>
            <a:r>
              <a:rPr lang="ru-RU" dirty="0" err="1" smtClean="0"/>
              <a:t>діалогічний</a:t>
            </a:r>
            <a:r>
              <a:rPr lang="ru-RU" dirty="0" smtClean="0"/>
              <a:t> метод </a:t>
            </a:r>
            <a:r>
              <a:rPr lang="ru-RU" dirty="0" err="1" smtClean="0"/>
              <a:t>навчання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.</a:t>
            </a:r>
          </a:p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err="1" smtClean="0"/>
              <a:t>Це</a:t>
            </a:r>
            <a:r>
              <a:rPr lang="ru-RU" dirty="0" smtClean="0"/>
              <a:t> метод </a:t>
            </a:r>
            <a:r>
              <a:rPr lang="ru-RU" dirty="0" err="1" smtClean="0"/>
              <a:t>навчання</a:t>
            </a:r>
            <a:r>
              <a:rPr lang="ru-RU" dirty="0" smtClean="0"/>
              <a:t>, за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вчитель</a:t>
            </a:r>
            <a:r>
              <a:rPr lang="ru-RU" dirty="0" smtClean="0"/>
              <a:t>, </a:t>
            </a:r>
            <a:r>
              <a:rPr lang="ru-RU" dirty="0" err="1" smtClean="0"/>
              <a:t>спираючись</a:t>
            </a:r>
            <a:r>
              <a:rPr lang="ru-RU" dirty="0" smtClean="0"/>
              <a:t> на </a:t>
            </a:r>
            <a:r>
              <a:rPr lang="ru-RU" dirty="0" err="1" smtClean="0"/>
              <a:t>знання</a:t>
            </a:r>
            <a:r>
              <a:rPr lang="ru-RU" dirty="0" smtClean="0"/>
              <a:t> та </a:t>
            </a:r>
            <a:r>
              <a:rPr lang="ru-RU" dirty="0" err="1" smtClean="0"/>
              <a:t>практичний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вдало</a:t>
            </a:r>
            <a:r>
              <a:rPr lang="ru-RU" dirty="0" smtClean="0"/>
              <a:t> </a:t>
            </a:r>
            <a:r>
              <a:rPr lang="ru-RU" dirty="0" err="1" smtClean="0"/>
              <a:t>поставлених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:</a:t>
            </a:r>
          </a:p>
          <a:p>
            <a:pPr>
              <a:buClr>
                <a:schemeClr val="accent6"/>
              </a:buClr>
              <a:buNone/>
            </a:pPr>
            <a:r>
              <a:rPr lang="ru-RU" dirty="0" smtClean="0"/>
              <a:t>- </a:t>
            </a:r>
            <a:r>
              <a:rPr lang="ru-RU" dirty="0" err="1" smtClean="0"/>
              <a:t>спонукає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 smtClean="0"/>
              <a:t>відтворювати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набуті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</a:t>
            </a:r>
          </a:p>
          <a:p>
            <a:pPr>
              <a:buClr>
                <a:schemeClr val="accent6"/>
              </a:buClr>
              <a:buNone/>
            </a:pPr>
            <a:r>
              <a:rPr lang="ru-RU" dirty="0" smtClean="0"/>
              <a:t>- </a:t>
            </a:r>
            <a:r>
              <a:rPr lang="ru-RU" dirty="0" err="1" smtClean="0"/>
              <a:t>підводить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 </a:t>
            </a:r>
            <a:r>
              <a:rPr lang="ru-RU" dirty="0" err="1" smtClean="0"/>
              <a:t>розуміння</a:t>
            </a:r>
            <a:r>
              <a:rPr lang="ru-RU" dirty="0" smtClean="0"/>
              <a:t> нового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уточнення</a:t>
            </a:r>
            <a:r>
              <a:rPr lang="ru-RU" dirty="0" smtClean="0"/>
              <a:t>, </a:t>
            </a:r>
            <a:r>
              <a:rPr lang="ru-RU" dirty="0" err="1" smtClean="0"/>
              <a:t>поглиблення</a:t>
            </a:r>
            <a:r>
              <a:rPr lang="ru-RU" dirty="0" smtClean="0"/>
              <a:t>, </a:t>
            </a:r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відомого</a:t>
            </a:r>
            <a:r>
              <a:rPr lang="ru-RU" dirty="0" smtClean="0"/>
              <a:t>;</a:t>
            </a:r>
          </a:p>
          <a:p>
            <a:pPr>
              <a:buClr>
                <a:schemeClr val="accent6"/>
              </a:buClr>
              <a:buNone/>
            </a:pPr>
            <a:r>
              <a:rPr lang="ru-RU" dirty="0" smtClean="0"/>
              <a:t>- </a:t>
            </a:r>
            <a:r>
              <a:rPr lang="ru-RU" dirty="0" err="1" smtClean="0"/>
              <a:t>спонукає</a:t>
            </a:r>
            <a:r>
              <a:rPr lang="ru-RU" dirty="0" smtClean="0"/>
              <a:t> </a:t>
            </a:r>
            <a:r>
              <a:rPr lang="ru-RU" dirty="0" err="1" smtClean="0"/>
              <a:t>школярів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самостійні</a:t>
            </a:r>
            <a:r>
              <a:rPr lang="ru-RU" dirty="0" smtClean="0"/>
              <a:t> </a:t>
            </a:r>
            <a:r>
              <a:rPr lang="ru-RU" dirty="0" err="1" smtClean="0"/>
              <a:t>висновки</a:t>
            </a:r>
            <a:r>
              <a:rPr lang="ru-RU" dirty="0" smtClean="0"/>
              <a:t> - </a:t>
            </a:r>
            <a:r>
              <a:rPr lang="ru-RU" dirty="0" err="1" smtClean="0"/>
              <a:t>узагальнення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засвоєного</a:t>
            </a:r>
            <a:r>
              <a:rPr lang="ru-RU" dirty="0" smtClean="0"/>
              <a:t> фактичного </a:t>
            </a:r>
            <a:r>
              <a:rPr lang="ru-RU" dirty="0" err="1" smtClean="0"/>
              <a:t>матеріалу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Бесіда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бесіди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1556792"/>
            <a:ext cx="3384376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Вступна бесіда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6" name="Прямая со стрелкой 5"/>
          <p:cNvCxnSpPr>
            <a:stCxn id="4" idx="2"/>
          </p:cNvCxnSpPr>
          <p:nvPr/>
        </p:nvCxnSpPr>
        <p:spPr>
          <a:xfrm>
            <a:off x="4535996" y="2204864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843808" y="2636912"/>
            <a:ext cx="3384376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Бесіду-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повторення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43808" y="3789040"/>
            <a:ext cx="3456384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Контрольно-перевірну бесіду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4941168"/>
            <a:ext cx="3456384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Репродуктивну бесіду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15816" y="5877272"/>
            <a:ext cx="3528392" cy="6206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Евристичну бесіду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6" name="Прямая со стрелкой 15"/>
          <p:cNvCxnSpPr>
            <a:stCxn id="11" idx="2"/>
            <a:endCxn id="12" idx="0"/>
          </p:cNvCxnSpPr>
          <p:nvPr/>
        </p:nvCxnSpPr>
        <p:spPr>
          <a:xfrm>
            <a:off x="4535996" y="3284984"/>
            <a:ext cx="360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2" idx="2"/>
            <a:endCxn id="13" idx="0"/>
          </p:cNvCxnSpPr>
          <p:nvPr/>
        </p:nvCxnSpPr>
        <p:spPr>
          <a:xfrm>
            <a:off x="4572000" y="4437112"/>
            <a:ext cx="720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3" idx="2"/>
            <a:endCxn id="14" idx="0"/>
          </p:cNvCxnSpPr>
          <p:nvPr/>
        </p:nvCxnSpPr>
        <p:spPr>
          <a:xfrm>
            <a:off x="4644008" y="5589240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Ø"/>
            </a:pPr>
            <a:r>
              <a:rPr lang="ru-RU" dirty="0" smtClean="0"/>
              <a:t>В </a:t>
            </a:r>
            <a:r>
              <a:rPr lang="ru-RU" dirty="0" err="1" smtClean="0"/>
              <a:t>навчально</a:t>
            </a:r>
            <a:r>
              <a:rPr lang="ru-RU" dirty="0" smtClean="0"/>
              <a:t> - </a:t>
            </a:r>
            <a:r>
              <a:rPr lang="ru-RU" dirty="0" err="1" smtClean="0"/>
              <a:t>виховному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бесіда</a:t>
            </a:r>
            <a:r>
              <a:rPr lang="ru-RU" dirty="0" smtClean="0"/>
              <a:t>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роль.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бесіди</a:t>
            </a:r>
            <a:r>
              <a:rPr lang="ru-RU" dirty="0" smtClean="0"/>
              <a:t> </a:t>
            </a:r>
            <a:r>
              <a:rPr lang="ru-RU" dirty="0" err="1" smtClean="0"/>
              <a:t>учні</a:t>
            </a:r>
            <a:r>
              <a:rPr lang="ru-RU" dirty="0" smtClean="0"/>
              <a:t> </a:t>
            </a:r>
            <a:r>
              <a:rPr lang="ru-RU" dirty="0" err="1" smtClean="0"/>
              <a:t>вступають</a:t>
            </a:r>
            <a:r>
              <a:rPr lang="ru-RU" dirty="0" smtClean="0"/>
              <a:t> в </a:t>
            </a:r>
            <a:r>
              <a:rPr lang="ru-RU" dirty="0" err="1" smtClean="0"/>
              <a:t>діалог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вчителем</a:t>
            </a:r>
            <a:r>
              <a:rPr lang="ru-RU" dirty="0" smtClean="0"/>
              <a:t>, а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використати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, </a:t>
            </a:r>
            <a:r>
              <a:rPr lang="ru-RU" dirty="0" err="1" smtClean="0"/>
              <a:t>засвоєні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. В </a:t>
            </a:r>
            <a:r>
              <a:rPr lang="ru-RU" dirty="0" err="1" smtClean="0"/>
              <a:t>ході</a:t>
            </a:r>
            <a:r>
              <a:rPr lang="ru-RU" dirty="0" smtClean="0"/>
              <a:t> такого </a:t>
            </a:r>
            <a:r>
              <a:rPr lang="ru-RU" dirty="0" err="1" smtClean="0"/>
              <a:t>діалогу</a:t>
            </a:r>
            <a:r>
              <a:rPr lang="ru-RU" dirty="0" smtClean="0"/>
              <a:t> </a:t>
            </a:r>
            <a:r>
              <a:rPr lang="ru-RU" dirty="0" err="1" smtClean="0"/>
              <a:t>учні</a:t>
            </a:r>
            <a:r>
              <a:rPr lang="ru-RU" dirty="0" smtClean="0"/>
              <a:t> </a:t>
            </a:r>
            <a:r>
              <a:rPr lang="ru-RU" dirty="0" err="1" smtClean="0"/>
              <a:t>намагаються</a:t>
            </a:r>
            <a:r>
              <a:rPr lang="ru-RU" dirty="0" smtClean="0"/>
              <a:t> </a:t>
            </a:r>
            <a:r>
              <a:rPr lang="ru-RU" dirty="0" err="1" smtClean="0"/>
              <a:t>обґрунтувати</a:t>
            </a:r>
            <a:r>
              <a:rPr lang="ru-RU" dirty="0" smtClean="0"/>
              <a:t>, </a:t>
            </a:r>
            <a:r>
              <a:rPr lang="ru-RU" dirty="0" err="1" smtClean="0"/>
              <a:t>перевірити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довести те </a:t>
            </a:r>
            <a:r>
              <a:rPr lang="ru-RU" dirty="0" err="1" smtClean="0"/>
              <a:t>завдання</a:t>
            </a:r>
            <a:r>
              <a:rPr lang="ru-RU" dirty="0" smtClean="0"/>
              <a:t>, яке перед ними ставиться.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бесіди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відкривати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нове</a:t>
            </a:r>
            <a:r>
              <a:rPr lang="ru-RU" dirty="0" smtClean="0"/>
              <a:t>, </a:t>
            </a:r>
            <a:r>
              <a:rPr lang="ru-RU" dirty="0" err="1" smtClean="0"/>
              <a:t>зіставляти</a:t>
            </a:r>
            <a:r>
              <a:rPr lang="ru-RU" dirty="0" smtClean="0"/>
              <a:t> </a:t>
            </a:r>
            <a:r>
              <a:rPr lang="ru-RU" dirty="0" err="1" smtClean="0"/>
              <a:t>відоме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невідоме</a:t>
            </a:r>
            <a:r>
              <a:rPr lang="ru-RU" dirty="0" smtClean="0"/>
              <a:t>, </a:t>
            </a:r>
            <a:r>
              <a:rPr lang="ru-RU" dirty="0" err="1" smtClean="0"/>
              <a:t>здобувати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.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бесіда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активізувати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уроку, </a:t>
            </a:r>
            <a:r>
              <a:rPr lang="ru-RU" dirty="0" err="1" smtClean="0"/>
              <a:t>пригадати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засвоєний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, </a:t>
            </a:r>
            <a:r>
              <a:rPr lang="ru-RU" dirty="0" err="1" smtClean="0"/>
              <a:t>повторити</a:t>
            </a:r>
            <a:r>
              <a:rPr lang="ru-RU" dirty="0" smtClean="0"/>
              <a:t>, </a:t>
            </a:r>
            <a:r>
              <a:rPr lang="ru-RU" dirty="0" err="1" smtClean="0"/>
              <a:t>закріпити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вивчити</a:t>
            </a:r>
            <a:r>
              <a:rPr lang="ru-RU" dirty="0" smtClean="0"/>
              <a:t> </a:t>
            </a:r>
            <a:r>
              <a:rPr lang="ru-RU" dirty="0" err="1" smtClean="0"/>
              <a:t>нову</a:t>
            </a:r>
            <a:r>
              <a:rPr lang="ru-RU" dirty="0" smtClean="0"/>
              <a:t> тему.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бесіди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залучити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до активного </a:t>
            </a:r>
            <a:r>
              <a:rPr lang="ru-RU" dirty="0" err="1" smtClean="0"/>
              <a:t>обговорення</a:t>
            </a:r>
            <a:r>
              <a:rPr lang="ru-RU" dirty="0" smtClean="0"/>
              <a:t> </a:t>
            </a:r>
            <a:r>
              <a:rPr lang="ru-RU" dirty="0" err="1" smtClean="0"/>
              <a:t>поставленого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Роль бесіди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</TotalTime>
  <Words>679</Words>
  <Application>Microsoft Office PowerPoint</Application>
  <PresentationFormat>Екран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Бумажная</vt:lpstr>
      <vt:lpstr>Методи та методичні прийоми навчання</vt:lpstr>
      <vt:lpstr>Методи навчання та їх класифікація</vt:lpstr>
      <vt:lpstr>Традиційна класифікація методів навчання</vt:lpstr>
      <vt:lpstr>Класифікація методів за призначенням (М.Данилов, Б.Єсипов)</vt:lpstr>
      <vt:lpstr>Класифікація методів за типом (характером) пізнавальної діяльності (І.Лернер, М.Скаткін).</vt:lpstr>
      <vt:lpstr>Основні усні прийоми викладу історичних фактів</vt:lpstr>
      <vt:lpstr>Бесіда</vt:lpstr>
      <vt:lpstr>Види бесіди</vt:lpstr>
      <vt:lpstr>Роль бесіди</vt:lpstr>
      <vt:lpstr>Класифікацію наочних засобів за їх змістом</vt:lpstr>
      <vt:lpstr>Послідовність роботи з картиною на уроці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та методичні прийоми навчання</dc:title>
  <dc:creator>User</dc:creator>
  <cp:lastModifiedBy>Сергій Терно</cp:lastModifiedBy>
  <cp:revision>8</cp:revision>
  <dcterms:created xsi:type="dcterms:W3CDTF">2013-11-18T19:55:33Z</dcterms:created>
  <dcterms:modified xsi:type="dcterms:W3CDTF">2014-09-20T20:07:22Z</dcterms:modified>
</cp:coreProperties>
</file>