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58" r:id="rId3"/>
    <p:sldId id="430" r:id="rId4"/>
    <p:sldId id="429" r:id="rId5"/>
    <p:sldId id="403" r:id="rId6"/>
    <p:sldId id="413" r:id="rId7"/>
    <p:sldId id="404" r:id="rId8"/>
    <p:sldId id="415" r:id="rId9"/>
    <p:sldId id="419" r:id="rId10"/>
    <p:sldId id="420" r:id="rId11"/>
    <p:sldId id="421" r:id="rId12"/>
    <p:sldId id="422" r:id="rId13"/>
    <p:sldId id="424" r:id="rId14"/>
    <p:sldId id="423" r:id="rId15"/>
    <p:sldId id="425" r:id="rId16"/>
    <p:sldId id="426" r:id="rId17"/>
    <p:sldId id="427" r:id="rId18"/>
    <p:sldId id="428" r:id="rId19"/>
    <p:sldId id="321" r:id="rId20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58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4E45EC-DAE6-4B82-B069-285BFACB601B}" type="doc">
      <dgm:prSet loTypeId="urn:microsoft.com/office/officeart/2005/8/layout/h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8A712463-8130-4795-B145-A19379BF6DC0}">
      <dgm:prSet phldrT="[Текст]"/>
      <dgm:spPr/>
      <dgm:t>
        <a:bodyPr/>
        <a:lstStyle/>
        <a:p>
          <a:r>
            <a:rPr lang="uk-UA" b="1" dirty="0" smtClean="0"/>
            <a:t>Форми просторового зростання міста:</a:t>
          </a:r>
          <a:endParaRPr lang="uk-UA" b="1" dirty="0"/>
        </a:p>
      </dgm:t>
    </dgm:pt>
    <dgm:pt modelId="{69B9ABAF-0CFD-441A-827D-0846E546BB69}" type="parTrans" cxnId="{3DC479C0-7A01-4C81-90D3-FC9E6A9B9B88}">
      <dgm:prSet/>
      <dgm:spPr/>
      <dgm:t>
        <a:bodyPr/>
        <a:lstStyle/>
        <a:p>
          <a:endParaRPr lang="uk-UA"/>
        </a:p>
      </dgm:t>
    </dgm:pt>
    <dgm:pt modelId="{3D60B47E-2F81-448C-863D-D13435790D13}" type="sibTrans" cxnId="{3DC479C0-7A01-4C81-90D3-FC9E6A9B9B88}">
      <dgm:prSet/>
      <dgm:spPr/>
      <dgm:t>
        <a:bodyPr/>
        <a:lstStyle/>
        <a:p>
          <a:endParaRPr lang="uk-UA"/>
        </a:p>
      </dgm:t>
    </dgm:pt>
    <dgm:pt modelId="{5E20EDC2-A4A2-4936-B319-CDC41E155DAF}">
      <dgm:prSet/>
      <dgm:spPr/>
      <dgm:t>
        <a:bodyPr/>
        <a:lstStyle/>
        <a:p>
          <a:r>
            <a:rPr lang="uk-UA" b="1" noProof="0" dirty="0" smtClean="0"/>
            <a:t>Концентричне</a:t>
          </a:r>
          <a:r>
            <a:rPr lang="uk-UA" noProof="0" dirty="0" smtClean="0"/>
            <a:t> – розширення міста рівномірно від центру.</a:t>
          </a:r>
          <a:endParaRPr lang="uk-UA" noProof="0" dirty="0"/>
        </a:p>
      </dgm:t>
    </dgm:pt>
    <dgm:pt modelId="{DBE49903-842A-4365-B19F-AB5F285D93C2}" type="parTrans" cxnId="{95AD9B2D-4DCF-4E5B-932F-4C3BF485C7FB}">
      <dgm:prSet/>
      <dgm:spPr/>
      <dgm:t>
        <a:bodyPr/>
        <a:lstStyle/>
        <a:p>
          <a:endParaRPr lang="uk-UA"/>
        </a:p>
      </dgm:t>
    </dgm:pt>
    <dgm:pt modelId="{76432175-3E07-4D10-99DE-6CB562F782B8}" type="sibTrans" cxnId="{95AD9B2D-4DCF-4E5B-932F-4C3BF485C7FB}">
      <dgm:prSet/>
      <dgm:spPr/>
      <dgm:t>
        <a:bodyPr/>
        <a:lstStyle/>
        <a:p>
          <a:endParaRPr lang="uk-UA"/>
        </a:p>
      </dgm:t>
    </dgm:pt>
    <dgm:pt modelId="{902C9F77-4375-4680-A584-65C70E14C60A}">
      <dgm:prSet/>
      <dgm:spPr/>
      <dgm:t>
        <a:bodyPr/>
        <a:lstStyle/>
        <a:p>
          <a:r>
            <a:rPr lang="uk-UA" b="1" noProof="0" dirty="0" smtClean="0"/>
            <a:t>Лінійне</a:t>
          </a:r>
          <a:r>
            <a:rPr lang="uk-UA" noProof="0" dirty="0" smtClean="0"/>
            <a:t> – зростання вздовж основних транспортних магістралей.</a:t>
          </a:r>
          <a:endParaRPr lang="uk-UA" noProof="0" dirty="0"/>
        </a:p>
      </dgm:t>
    </dgm:pt>
    <dgm:pt modelId="{9275670F-EEE0-4C0A-A474-BCCC2741E121}" type="parTrans" cxnId="{3D82B5AB-4ED9-4054-A138-FB1214F763CA}">
      <dgm:prSet/>
      <dgm:spPr/>
      <dgm:t>
        <a:bodyPr/>
        <a:lstStyle/>
        <a:p>
          <a:endParaRPr lang="uk-UA"/>
        </a:p>
      </dgm:t>
    </dgm:pt>
    <dgm:pt modelId="{FAA1133B-A6BC-4DB5-896E-73AE5B59351B}" type="sibTrans" cxnId="{3D82B5AB-4ED9-4054-A138-FB1214F763CA}">
      <dgm:prSet/>
      <dgm:spPr/>
      <dgm:t>
        <a:bodyPr/>
        <a:lstStyle/>
        <a:p>
          <a:endParaRPr lang="uk-UA"/>
        </a:p>
      </dgm:t>
    </dgm:pt>
    <dgm:pt modelId="{3150B280-99DB-46BE-B88E-D4DEF37CF088}">
      <dgm:prSet/>
      <dgm:spPr/>
      <dgm:t>
        <a:bodyPr/>
        <a:lstStyle/>
        <a:p>
          <a:r>
            <a:rPr lang="uk-UA" b="1" noProof="0" dirty="0" smtClean="0"/>
            <a:t>Агломераційне</a:t>
          </a:r>
          <a:r>
            <a:rPr lang="uk-UA" noProof="0" dirty="0" smtClean="0"/>
            <a:t> – об’єднання з іншими населеними пунктами, утворення міських агломерацій.</a:t>
          </a:r>
          <a:endParaRPr lang="uk-UA" noProof="0" dirty="0"/>
        </a:p>
      </dgm:t>
    </dgm:pt>
    <dgm:pt modelId="{8D70CF18-FD51-421B-BC44-317170A5B523}" type="parTrans" cxnId="{66A4B519-0EC5-49C5-AAB2-B4D0E7E65B1C}">
      <dgm:prSet/>
      <dgm:spPr/>
      <dgm:t>
        <a:bodyPr/>
        <a:lstStyle/>
        <a:p>
          <a:endParaRPr lang="uk-UA"/>
        </a:p>
      </dgm:t>
    </dgm:pt>
    <dgm:pt modelId="{BC67E932-0654-4359-ABD8-D16F3F3C1831}" type="sibTrans" cxnId="{66A4B519-0EC5-49C5-AAB2-B4D0E7E65B1C}">
      <dgm:prSet/>
      <dgm:spPr/>
      <dgm:t>
        <a:bodyPr/>
        <a:lstStyle/>
        <a:p>
          <a:endParaRPr lang="uk-UA"/>
        </a:p>
      </dgm:t>
    </dgm:pt>
    <dgm:pt modelId="{035FB66C-2DDD-419A-A9E8-E098B577B371}">
      <dgm:prSet/>
      <dgm:spPr/>
      <dgm:t>
        <a:bodyPr/>
        <a:lstStyle/>
        <a:p>
          <a:r>
            <a:rPr lang="uk-UA" b="1" noProof="0" dirty="0" smtClean="0"/>
            <a:t>Дифузне</a:t>
          </a:r>
          <a:r>
            <a:rPr lang="uk-UA" noProof="0" dirty="0" smtClean="0"/>
            <a:t> – нерівномірне, хаотичне розширення передмість.</a:t>
          </a:r>
          <a:endParaRPr lang="uk-UA" noProof="0" dirty="0"/>
        </a:p>
      </dgm:t>
    </dgm:pt>
    <dgm:pt modelId="{234FE633-8D7B-422D-80E4-95067676904A}" type="parTrans" cxnId="{D0470E07-2AAF-4B85-850B-2F86DF05BA2E}">
      <dgm:prSet/>
      <dgm:spPr/>
      <dgm:t>
        <a:bodyPr/>
        <a:lstStyle/>
        <a:p>
          <a:endParaRPr lang="uk-UA"/>
        </a:p>
      </dgm:t>
    </dgm:pt>
    <dgm:pt modelId="{74EBE6F5-CF5A-43AC-8FE7-B67D312E012F}" type="sibTrans" cxnId="{D0470E07-2AAF-4B85-850B-2F86DF05BA2E}">
      <dgm:prSet/>
      <dgm:spPr/>
      <dgm:t>
        <a:bodyPr/>
        <a:lstStyle/>
        <a:p>
          <a:endParaRPr lang="uk-UA"/>
        </a:p>
      </dgm:t>
    </dgm:pt>
    <dgm:pt modelId="{E320AE70-0D4A-4F94-9D35-DD1BC17B4788}" type="pres">
      <dgm:prSet presAssocID="{844E45EC-DAE6-4B82-B069-285BFACB601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69FFDAB-E9FD-4482-9E8A-5FC402894E05}" type="pres">
      <dgm:prSet presAssocID="{8A712463-8130-4795-B145-A19379BF6DC0}" presName="roof" presStyleLbl="dkBgShp" presStyleIdx="0" presStyleCnt="2"/>
      <dgm:spPr/>
      <dgm:t>
        <a:bodyPr/>
        <a:lstStyle/>
        <a:p>
          <a:endParaRPr lang="uk-UA"/>
        </a:p>
      </dgm:t>
    </dgm:pt>
    <dgm:pt modelId="{98DA48AF-E835-4473-9E07-6CFB90156D4F}" type="pres">
      <dgm:prSet presAssocID="{8A712463-8130-4795-B145-A19379BF6DC0}" presName="pillars" presStyleCnt="0"/>
      <dgm:spPr/>
      <dgm:t>
        <a:bodyPr/>
        <a:lstStyle/>
        <a:p>
          <a:endParaRPr lang="uk-UA"/>
        </a:p>
      </dgm:t>
    </dgm:pt>
    <dgm:pt modelId="{D9257311-8A24-4006-804F-F9495FD3DA83}" type="pres">
      <dgm:prSet presAssocID="{8A712463-8130-4795-B145-A19379BF6DC0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B7973F-E89A-45B0-9C52-BF3EF42859E4}" type="pres">
      <dgm:prSet presAssocID="{902C9F77-4375-4680-A584-65C70E14C60A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B8DB0B-72EC-48F9-AF6F-241A4435E3E0}" type="pres">
      <dgm:prSet presAssocID="{3150B280-99DB-46BE-B88E-D4DEF37CF088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C42BB8-E2DD-4A72-BEE9-1584437F313B}" type="pres">
      <dgm:prSet presAssocID="{035FB66C-2DDD-419A-A9E8-E098B577B371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17DD89-FBC0-40FA-9843-D8D9445D817E}" type="pres">
      <dgm:prSet presAssocID="{8A712463-8130-4795-B145-A19379BF6DC0}" presName="base" presStyleLbl="dkBgShp" presStyleIdx="1" presStyleCnt="2"/>
      <dgm:spPr/>
      <dgm:t>
        <a:bodyPr/>
        <a:lstStyle/>
        <a:p>
          <a:endParaRPr lang="uk-UA"/>
        </a:p>
      </dgm:t>
    </dgm:pt>
  </dgm:ptLst>
  <dgm:cxnLst>
    <dgm:cxn modelId="{95AD9B2D-4DCF-4E5B-932F-4C3BF485C7FB}" srcId="{8A712463-8130-4795-B145-A19379BF6DC0}" destId="{5E20EDC2-A4A2-4936-B319-CDC41E155DAF}" srcOrd="0" destOrd="0" parTransId="{DBE49903-842A-4365-B19F-AB5F285D93C2}" sibTransId="{76432175-3E07-4D10-99DE-6CB562F782B8}"/>
    <dgm:cxn modelId="{F15BA02F-190F-41CC-92DD-963C63586FF0}" type="presOf" srcId="{3150B280-99DB-46BE-B88E-D4DEF37CF088}" destId="{A7B8DB0B-72EC-48F9-AF6F-241A4435E3E0}" srcOrd="0" destOrd="0" presId="urn:microsoft.com/office/officeart/2005/8/layout/hList3"/>
    <dgm:cxn modelId="{3D82B5AB-4ED9-4054-A138-FB1214F763CA}" srcId="{8A712463-8130-4795-B145-A19379BF6DC0}" destId="{902C9F77-4375-4680-A584-65C70E14C60A}" srcOrd="1" destOrd="0" parTransId="{9275670F-EEE0-4C0A-A474-BCCC2741E121}" sibTransId="{FAA1133B-A6BC-4DB5-896E-73AE5B59351B}"/>
    <dgm:cxn modelId="{ECC9DB20-9A22-4B5C-8ED4-62611A922931}" type="presOf" srcId="{035FB66C-2DDD-419A-A9E8-E098B577B371}" destId="{B4C42BB8-E2DD-4A72-BEE9-1584437F313B}" srcOrd="0" destOrd="0" presId="urn:microsoft.com/office/officeart/2005/8/layout/hList3"/>
    <dgm:cxn modelId="{D0470E07-2AAF-4B85-850B-2F86DF05BA2E}" srcId="{8A712463-8130-4795-B145-A19379BF6DC0}" destId="{035FB66C-2DDD-419A-A9E8-E098B577B371}" srcOrd="3" destOrd="0" parTransId="{234FE633-8D7B-422D-80E4-95067676904A}" sibTransId="{74EBE6F5-CF5A-43AC-8FE7-B67D312E012F}"/>
    <dgm:cxn modelId="{66A4B519-0EC5-49C5-AAB2-B4D0E7E65B1C}" srcId="{8A712463-8130-4795-B145-A19379BF6DC0}" destId="{3150B280-99DB-46BE-B88E-D4DEF37CF088}" srcOrd="2" destOrd="0" parTransId="{8D70CF18-FD51-421B-BC44-317170A5B523}" sibTransId="{BC67E932-0654-4359-ABD8-D16F3F3C1831}"/>
    <dgm:cxn modelId="{47A886BF-4D65-47FE-B451-420141BC257D}" type="presOf" srcId="{844E45EC-DAE6-4B82-B069-285BFACB601B}" destId="{E320AE70-0D4A-4F94-9D35-DD1BC17B4788}" srcOrd="0" destOrd="0" presId="urn:microsoft.com/office/officeart/2005/8/layout/hList3"/>
    <dgm:cxn modelId="{3DC479C0-7A01-4C81-90D3-FC9E6A9B9B88}" srcId="{844E45EC-DAE6-4B82-B069-285BFACB601B}" destId="{8A712463-8130-4795-B145-A19379BF6DC0}" srcOrd="0" destOrd="0" parTransId="{69B9ABAF-0CFD-441A-827D-0846E546BB69}" sibTransId="{3D60B47E-2F81-448C-863D-D13435790D13}"/>
    <dgm:cxn modelId="{13553E37-0B5B-4321-B081-39D26C25324A}" type="presOf" srcId="{5E20EDC2-A4A2-4936-B319-CDC41E155DAF}" destId="{D9257311-8A24-4006-804F-F9495FD3DA83}" srcOrd="0" destOrd="0" presId="urn:microsoft.com/office/officeart/2005/8/layout/hList3"/>
    <dgm:cxn modelId="{5802F797-7532-4FB3-997F-1D45D537EC0E}" type="presOf" srcId="{902C9F77-4375-4680-A584-65C70E14C60A}" destId="{87B7973F-E89A-45B0-9C52-BF3EF42859E4}" srcOrd="0" destOrd="0" presId="urn:microsoft.com/office/officeart/2005/8/layout/hList3"/>
    <dgm:cxn modelId="{81F4EC60-0D30-4DFA-BF61-A8402BAB71D9}" type="presOf" srcId="{8A712463-8130-4795-B145-A19379BF6DC0}" destId="{369FFDAB-E9FD-4482-9E8A-5FC402894E05}" srcOrd="0" destOrd="0" presId="urn:microsoft.com/office/officeart/2005/8/layout/hList3"/>
    <dgm:cxn modelId="{479ED34C-FA87-44F6-88F6-DA68CFF0D933}" type="presParOf" srcId="{E320AE70-0D4A-4F94-9D35-DD1BC17B4788}" destId="{369FFDAB-E9FD-4482-9E8A-5FC402894E05}" srcOrd="0" destOrd="0" presId="urn:microsoft.com/office/officeart/2005/8/layout/hList3"/>
    <dgm:cxn modelId="{F3B35B1C-B8AB-4AFC-B9FC-0752B4637C7A}" type="presParOf" srcId="{E320AE70-0D4A-4F94-9D35-DD1BC17B4788}" destId="{98DA48AF-E835-4473-9E07-6CFB90156D4F}" srcOrd="1" destOrd="0" presId="urn:microsoft.com/office/officeart/2005/8/layout/hList3"/>
    <dgm:cxn modelId="{00A2D6AD-B1A8-4656-B96B-DAE537A9965D}" type="presParOf" srcId="{98DA48AF-E835-4473-9E07-6CFB90156D4F}" destId="{D9257311-8A24-4006-804F-F9495FD3DA83}" srcOrd="0" destOrd="0" presId="urn:microsoft.com/office/officeart/2005/8/layout/hList3"/>
    <dgm:cxn modelId="{B368C862-EC28-4CC8-ADCE-0AED79A54646}" type="presParOf" srcId="{98DA48AF-E835-4473-9E07-6CFB90156D4F}" destId="{87B7973F-E89A-45B0-9C52-BF3EF42859E4}" srcOrd="1" destOrd="0" presId="urn:microsoft.com/office/officeart/2005/8/layout/hList3"/>
    <dgm:cxn modelId="{6836768C-8502-4AF2-9419-0BA5BDB67D3E}" type="presParOf" srcId="{98DA48AF-E835-4473-9E07-6CFB90156D4F}" destId="{A7B8DB0B-72EC-48F9-AF6F-241A4435E3E0}" srcOrd="2" destOrd="0" presId="urn:microsoft.com/office/officeart/2005/8/layout/hList3"/>
    <dgm:cxn modelId="{6B2EC52D-F2FA-4418-B77E-31BB6598EB02}" type="presParOf" srcId="{98DA48AF-E835-4473-9E07-6CFB90156D4F}" destId="{B4C42BB8-E2DD-4A72-BEE9-1584437F313B}" srcOrd="3" destOrd="0" presId="urn:microsoft.com/office/officeart/2005/8/layout/hList3"/>
    <dgm:cxn modelId="{E9B218DC-FF96-45EF-8956-A1D4407664C0}" type="presParOf" srcId="{E320AE70-0D4A-4F94-9D35-DD1BC17B4788}" destId="{8417DD89-FBC0-40FA-9843-D8D9445D817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17EAD-DE22-4100-85A1-27A8CB3AAC22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46376314-7621-4D2B-B6F1-5FA67DC957F6}">
      <dgm:prSet phldrT="[Текст]" custT="1"/>
      <dgm:spPr/>
      <dgm:t>
        <a:bodyPr/>
        <a:lstStyle/>
        <a:p>
          <a:r>
            <a:rPr lang="uk-UA" sz="2000" b="1" noProof="0" dirty="0" smtClean="0"/>
            <a:t>Природне зростання населення</a:t>
          </a:r>
          <a:endParaRPr lang="uk-UA" sz="2000" noProof="0" dirty="0"/>
        </a:p>
      </dgm:t>
    </dgm:pt>
    <dgm:pt modelId="{DEF64085-1257-48E3-8A1B-E548E09B0710}" type="parTrans" cxnId="{29379757-CC11-441B-9354-23EFA53AA357}">
      <dgm:prSet/>
      <dgm:spPr/>
      <dgm:t>
        <a:bodyPr/>
        <a:lstStyle/>
        <a:p>
          <a:endParaRPr lang="uk-UA" sz="2000"/>
        </a:p>
      </dgm:t>
    </dgm:pt>
    <dgm:pt modelId="{50934EDD-5AB2-414C-A369-C1EF98046177}" type="sibTrans" cxnId="{29379757-CC11-441B-9354-23EFA53AA357}">
      <dgm:prSet/>
      <dgm:spPr/>
      <dgm:t>
        <a:bodyPr/>
        <a:lstStyle/>
        <a:p>
          <a:endParaRPr lang="uk-UA" sz="2000"/>
        </a:p>
      </dgm:t>
    </dgm:pt>
    <dgm:pt modelId="{93BFCBF8-9E68-447E-84B4-0906C7C9162F}">
      <dgm:prSet phldrT="[Текст]" custT="1"/>
      <dgm:spPr/>
      <dgm:t>
        <a:bodyPr/>
        <a:lstStyle/>
        <a:p>
          <a:r>
            <a:rPr lang="uk-UA" sz="2000" noProof="0" dirty="0" smtClean="0"/>
            <a:t>збільшення кількості жителів внаслідок народжуваності</a:t>
          </a:r>
          <a:endParaRPr lang="uk-UA" sz="2000" noProof="0" dirty="0"/>
        </a:p>
      </dgm:t>
    </dgm:pt>
    <dgm:pt modelId="{2E5705A0-325E-46B5-A018-A31396E3A741}" type="parTrans" cxnId="{F126A54D-2B37-4469-BE3D-CA978D0AC494}">
      <dgm:prSet/>
      <dgm:spPr/>
      <dgm:t>
        <a:bodyPr/>
        <a:lstStyle/>
        <a:p>
          <a:endParaRPr lang="uk-UA" sz="2000"/>
        </a:p>
      </dgm:t>
    </dgm:pt>
    <dgm:pt modelId="{28056269-0668-4AF9-BFAC-700F6A323F12}" type="sibTrans" cxnId="{F126A54D-2B37-4469-BE3D-CA978D0AC494}">
      <dgm:prSet/>
      <dgm:spPr/>
      <dgm:t>
        <a:bodyPr/>
        <a:lstStyle/>
        <a:p>
          <a:endParaRPr lang="uk-UA" sz="2000"/>
        </a:p>
      </dgm:t>
    </dgm:pt>
    <dgm:pt modelId="{34E08834-1828-400A-9C57-1E361524D614}">
      <dgm:prSet phldrT="[Текст]" custT="1"/>
      <dgm:spPr/>
      <dgm:t>
        <a:bodyPr/>
        <a:lstStyle/>
        <a:p>
          <a:r>
            <a:rPr lang="uk-UA" sz="2000" noProof="0" dirty="0" smtClean="0"/>
            <a:t>приплив нових мешканців через економічні чи соціальні чинники</a:t>
          </a:r>
          <a:endParaRPr lang="uk-UA" sz="2000" noProof="0" dirty="0"/>
        </a:p>
      </dgm:t>
    </dgm:pt>
    <dgm:pt modelId="{520AAE65-D919-48D7-A742-F4697F02089A}" type="parTrans" cxnId="{E55EEF75-78C6-4DCA-98D5-4E87692682EF}">
      <dgm:prSet/>
      <dgm:spPr/>
      <dgm:t>
        <a:bodyPr/>
        <a:lstStyle/>
        <a:p>
          <a:endParaRPr lang="uk-UA" sz="2000"/>
        </a:p>
      </dgm:t>
    </dgm:pt>
    <dgm:pt modelId="{C473F3A6-4C78-418E-ABE7-FE50E1E50E52}" type="sibTrans" cxnId="{E55EEF75-78C6-4DCA-98D5-4E87692682EF}">
      <dgm:prSet/>
      <dgm:spPr/>
      <dgm:t>
        <a:bodyPr/>
        <a:lstStyle/>
        <a:p>
          <a:endParaRPr lang="uk-UA" sz="2000"/>
        </a:p>
      </dgm:t>
    </dgm:pt>
    <dgm:pt modelId="{98F2B0C1-A9C5-432C-BCFC-428E476D9FE9}">
      <dgm:prSet phldrT="[Текст]" custT="1"/>
      <dgm:spPr/>
      <dgm:t>
        <a:bodyPr/>
        <a:lstStyle/>
        <a:p>
          <a:r>
            <a:rPr lang="uk-UA" sz="2000" b="1" dirty="0" smtClean="0"/>
            <a:t>Міграція</a:t>
          </a:r>
          <a:endParaRPr lang="uk-UA" sz="2000" dirty="0"/>
        </a:p>
      </dgm:t>
    </dgm:pt>
    <dgm:pt modelId="{11FDE0CD-BBA9-4E4E-895F-BFACF6EA0A07}" type="parTrans" cxnId="{2530707C-B49D-48E4-B6B8-DFDD8EF449DF}">
      <dgm:prSet/>
      <dgm:spPr/>
      <dgm:t>
        <a:bodyPr/>
        <a:lstStyle/>
        <a:p>
          <a:endParaRPr lang="uk-UA" sz="2000"/>
        </a:p>
      </dgm:t>
    </dgm:pt>
    <dgm:pt modelId="{C202639E-5973-4394-9681-4E8897BE9C03}" type="sibTrans" cxnId="{2530707C-B49D-48E4-B6B8-DFDD8EF449DF}">
      <dgm:prSet/>
      <dgm:spPr/>
      <dgm:t>
        <a:bodyPr/>
        <a:lstStyle/>
        <a:p>
          <a:endParaRPr lang="uk-UA" sz="2000"/>
        </a:p>
      </dgm:t>
    </dgm:pt>
    <dgm:pt modelId="{587E4CBB-FDD9-4E73-A8D0-C1FFDBA347DF}">
      <dgm:prSet phldrT="[Текст]" custT="1"/>
      <dgm:spPr/>
      <dgm:t>
        <a:bodyPr/>
        <a:lstStyle/>
        <a:p>
          <a:r>
            <a:rPr lang="uk-UA" sz="2000" noProof="0" dirty="0" smtClean="0"/>
            <a:t>зростання промисловості, бізнесу, торгівлі, що потребує нових площ.</a:t>
          </a:r>
          <a:endParaRPr lang="uk-UA" sz="2000" noProof="0" dirty="0"/>
        </a:p>
      </dgm:t>
    </dgm:pt>
    <dgm:pt modelId="{795F4837-2000-4A58-9499-90C529DB5902}" type="parTrans" cxnId="{D3B1F2B5-A808-4CC5-9E7C-48230CE77C7C}">
      <dgm:prSet/>
      <dgm:spPr/>
      <dgm:t>
        <a:bodyPr/>
        <a:lstStyle/>
        <a:p>
          <a:endParaRPr lang="uk-UA" sz="2000"/>
        </a:p>
      </dgm:t>
    </dgm:pt>
    <dgm:pt modelId="{B734E897-A84F-46B2-B986-C34598854CA7}" type="sibTrans" cxnId="{D3B1F2B5-A808-4CC5-9E7C-48230CE77C7C}">
      <dgm:prSet/>
      <dgm:spPr/>
      <dgm:t>
        <a:bodyPr/>
        <a:lstStyle/>
        <a:p>
          <a:endParaRPr lang="uk-UA" sz="2000"/>
        </a:p>
      </dgm:t>
    </dgm:pt>
    <dgm:pt modelId="{39871C17-19A6-4698-880D-B5A318607660}">
      <dgm:prSet phldrT="[Текст]" custT="1"/>
      <dgm:spPr/>
      <dgm:t>
        <a:bodyPr/>
        <a:lstStyle/>
        <a:p>
          <a:r>
            <a:rPr lang="uk-UA" sz="2000" b="1" dirty="0" smtClean="0"/>
            <a:t>Економічний розвиток</a:t>
          </a:r>
          <a:endParaRPr lang="uk-UA" sz="2000" b="1" dirty="0"/>
        </a:p>
      </dgm:t>
    </dgm:pt>
    <dgm:pt modelId="{9DA19CDE-4A0C-4948-A019-983A59F0B1E6}" type="parTrans" cxnId="{A39DD555-8ABB-47D0-AC20-2938C64310D6}">
      <dgm:prSet/>
      <dgm:spPr/>
      <dgm:t>
        <a:bodyPr/>
        <a:lstStyle/>
        <a:p>
          <a:endParaRPr lang="uk-UA" sz="2000"/>
        </a:p>
      </dgm:t>
    </dgm:pt>
    <dgm:pt modelId="{4BED5885-DBFB-4D32-9A30-E309A20B0F18}" type="sibTrans" cxnId="{A39DD555-8ABB-47D0-AC20-2938C64310D6}">
      <dgm:prSet/>
      <dgm:spPr/>
      <dgm:t>
        <a:bodyPr/>
        <a:lstStyle/>
        <a:p>
          <a:endParaRPr lang="uk-UA" sz="2000"/>
        </a:p>
      </dgm:t>
    </dgm:pt>
    <dgm:pt modelId="{1F689CDE-EBE6-44F8-8FA4-38B81D9E5F9D}">
      <dgm:prSet phldrT="[Текст]" custT="1"/>
      <dgm:spPr/>
      <dgm:t>
        <a:bodyPr/>
        <a:lstStyle/>
        <a:p>
          <a:r>
            <a:rPr lang="uk-UA" sz="2000" b="1" noProof="0" dirty="0" smtClean="0"/>
            <a:t>Інфраструктурний розвиток</a:t>
          </a:r>
          <a:endParaRPr lang="uk-UA" sz="2000" noProof="0" dirty="0"/>
        </a:p>
      </dgm:t>
    </dgm:pt>
    <dgm:pt modelId="{7E455244-6350-4E15-9D1D-28CB72A743E8}" type="parTrans" cxnId="{596779F8-06EA-4162-A8AE-AB57AEF2E312}">
      <dgm:prSet/>
      <dgm:spPr/>
      <dgm:t>
        <a:bodyPr/>
        <a:lstStyle/>
        <a:p>
          <a:endParaRPr lang="uk-UA" sz="2000"/>
        </a:p>
      </dgm:t>
    </dgm:pt>
    <dgm:pt modelId="{7AA1FAB9-FE0B-4264-A3D7-0F1F2F7065FF}" type="sibTrans" cxnId="{596779F8-06EA-4162-A8AE-AB57AEF2E312}">
      <dgm:prSet/>
      <dgm:spPr/>
      <dgm:t>
        <a:bodyPr/>
        <a:lstStyle/>
        <a:p>
          <a:endParaRPr lang="uk-UA" sz="2000"/>
        </a:p>
      </dgm:t>
    </dgm:pt>
    <dgm:pt modelId="{0406A0C0-BD2D-4D21-917B-0B2A2F3E7C18}">
      <dgm:prSet phldrT="[Текст]" custT="1"/>
      <dgm:spPr/>
      <dgm:t>
        <a:bodyPr/>
        <a:lstStyle/>
        <a:p>
          <a:r>
            <a:rPr lang="uk-UA" sz="2000" noProof="0" dirty="0" smtClean="0"/>
            <a:t>будівництво доріг, громадського транспорту, житла, що стимулює освоєння нових територій</a:t>
          </a:r>
          <a:endParaRPr lang="uk-UA" sz="2000" noProof="0" dirty="0"/>
        </a:p>
      </dgm:t>
    </dgm:pt>
    <dgm:pt modelId="{6655067D-2F80-4B0D-B6A5-B8BBAC9F76D1}" type="parTrans" cxnId="{75C0A0DA-89B7-4E5B-860C-A3518425D60C}">
      <dgm:prSet/>
      <dgm:spPr/>
      <dgm:t>
        <a:bodyPr/>
        <a:lstStyle/>
        <a:p>
          <a:endParaRPr lang="uk-UA" sz="2000"/>
        </a:p>
      </dgm:t>
    </dgm:pt>
    <dgm:pt modelId="{BDCED229-F14A-41F3-A4D5-666161840ED3}" type="sibTrans" cxnId="{75C0A0DA-89B7-4E5B-860C-A3518425D60C}">
      <dgm:prSet/>
      <dgm:spPr/>
      <dgm:t>
        <a:bodyPr/>
        <a:lstStyle/>
        <a:p>
          <a:endParaRPr lang="uk-UA" sz="2000"/>
        </a:p>
      </dgm:t>
    </dgm:pt>
    <dgm:pt modelId="{1243A14D-509C-48BA-9E13-48FAD14D351D}">
      <dgm:prSet phldrT="[Текст]" custT="1"/>
      <dgm:spPr/>
      <dgm:t>
        <a:bodyPr/>
        <a:lstStyle/>
        <a:p>
          <a:r>
            <a:rPr lang="uk-UA" sz="2000" noProof="0" dirty="0" smtClean="0"/>
            <a:t>перетворення сільських або </a:t>
          </a:r>
          <a:r>
            <a:rPr lang="uk-UA" sz="2000" noProof="0" dirty="0" err="1" smtClean="0"/>
            <a:t>малозабудованих</a:t>
          </a:r>
          <a:r>
            <a:rPr lang="uk-UA" sz="2000" noProof="0" dirty="0" smtClean="0"/>
            <a:t> територій на міські.</a:t>
          </a:r>
          <a:endParaRPr lang="uk-UA" sz="2000" noProof="0" dirty="0"/>
        </a:p>
      </dgm:t>
    </dgm:pt>
    <dgm:pt modelId="{78423B6A-C654-4871-8DEA-05798BF74CF8}" type="parTrans" cxnId="{10F0D802-15F2-4C72-BD2C-28E5396BAB8F}">
      <dgm:prSet/>
      <dgm:spPr/>
      <dgm:t>
        <a:bodyPr/>
        <a:lstStyle/>
        <a:p>
          <a:endParaRPr lang="uk-UA" sz="2000"/>
        </a:p>
      </dgm:t>
    </dgm:pt>
    <dgm:pt modelId="{DB8FF24A-7FF2-4851-8785-7B2208EF5B9F}" type="sibTrans" cxnId="{10F0D802-15F2-4C72-BD2C-28E5396BAB8F}">
      <dgm:prSet/>
      <dgm:spPr/>
      <dgm:t>
        <a:bodyPr/>
        <a:lstStyle/>
        <a:p>
          <a:endParaRPr lang="uk-UA" sz="2000"/>
        </a:p>
      </dgm:t>
    </dgm:pt>
    <dgm:pt modelId="{C04B24B3-CFFB-40FD-B8D5-0A1C1880170B}">
      <dgm:prSet phldrT="[Текст]" custT="1"/>
      <dgm:spPr/>
      <dgm:t>
        <a:bodyPr/>
        <a:lstStyle/>
        <a:p>
          <a:r>
            <a:rPr lang="uk-UA" sz="2000" b="1" dirty="0" smtClean="0"/>
            <a:t>Зміна функціонального використання земель</a:t>
          </a:r>
          <a:endParaRPr lang="uk-UA" sz="2000" b="1" dirty="0"/>
        </a:p>
      </dgm:t>
    </dgm:pt>
    <dgm:pt modelId="{9DA2C0FF-394A-4CF1-A105-99E772C61A6E}" type="parTrans" cxnId="{F9A360B8-1F3B-499D-9B0A-859BAB6ED5A3}">
      <dgm:prSet/>
      <dgm:spPr/>
      <dgm:t>
        <a:bodyPr/>
        <a:lstStyle/>
        <a:p>
          <a:endParaRPr lang="uk-UA" sz="2000"/>
        </a:p>
      </dgm:t>
    </dgm:pt>
    <dgm:pt modelId="{1DFBED59-3B8C-4B43-BF55-408E71101BA8}" type="sibTrans" cxnId="{F9A360B8-1F3B-499D-9B0A-859BAB6ED5A3}">
      <dgm:prSet/>
      <dgm:spPr/>
      <dgm:t>
        <a:bodyPr/>
        <a:lstStyle/>
        <a:p>
          <a:endParaRPr lang="uk-UA" sz="2000"/>
        </a:p>
      </dgm:t>
    </dgm:pt>
    <dgm:pt modelId="{FFE421DC-13B9-4BB5-8070-9FAC362E2E02}" type="pres">
      <dgm:prSet presAssocID="{3FB17EAD-DE22-4100-85A1-27A8CB3AAC22}" presName="linear" presStyleCnt="0">
        <dgm:presLayoutVars>
          <dgm:dir/>
          <dgm:animLvl val="lvl"/>
          <dgm:resizeHandles val="exact"/>
        </dgm:presLayoutVars>
      </dgm:prSet>
      <dgm:spPr/>
    </dgm:pt>
    <dgm:pt modelId="{4C7C5A77-7A97-45EF-929E-B0751C5FAEBE}" type="pres">
      <dgm:prSet presAssocID="{46376314-7621-4D2B-B6F1-5FA67DC957F6}" presName="parentLin" presStyleCnt="0"/>
      <dgm:spPr/>
    </dgm:pt>
    <dgm:pt modelId="{4E43DCCB-8678-49E0-BB65-BFF8880C2FB2}" type="pres">
      <dgm:prSet presAssocID="{46376314-7621-4D2B-B6F1-5FA67DC957F6}" presName="parentLeftMargin" presStyleLbl="node1" presStyleIdx="0" presStyleCnt="5"/>
      <dgm:spPr/>
    </dgm:pt>
    <dgm:pt modelId="{A06E15EF-766F-4717-BA46-B7BD1BF45E0D}" type="pres">
      <dgm:prSet presAssocID="{46376314-7621-4D2B-B6F1-5FA67DC957F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B2069B-CD97-4EAD-A2FE-C162C5215460}" type="pres">
      <dgm:prSet presAssocID="{46376314-7621-4D2B-B6F1-5FA67DC957F6}" presName="negativeSpace" presStyleCnt="0"/>
      <dgm:spPr/>
    </dgm:pt>
    <dgm:pt modelId="{AF38E503-5011-4CA4-BE85-C857F1FE1265}" type="pres">
      <dgm:prSet presAssocID="{46376314-7621-4D2B-B6F1-5FA67DC957F6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00B0E0-6FF9-4E75-8242-967570376FF9}" type="pres">
      <dgm:prSet presAssocID="{50934EDD-5AB2-414C-A369-C1EF98046177}" presName="spaceBetweenRectangles" presStyleCnt="0"/>
      <dgm:spPr/>
    </dgm:pt>
    <dgm:pt modelId="{BD5567D3-D295-48F8-A243-B00A18391AE9}" type="pres">
      <dgm:prSet presAssocID="{98F2B0C1-A9C5-432C-BCFC-428E476D9FE9}" presName="parentLin" presStyleCnt="0"/>
      <dgm:spPr/>
    </dgm:pt>
    <dgm:pt modelId="{C007DB4A-9F95-4635-89A0-1AAD32793A00}" type="pres">
      <dgm:prSet presAssocID="{98F2B0C1-A9C5-432C-BCFC-428E476D9FE9}" presName="parentLeftMargin" presStyleLbl="node1" presStyleIdx="0" presStyleCnt="5"/>
      <dgm:spPr/>
    </dgm:pt>
    <dgm:pt modelId="{7377DC9B-7E5D-49AE-9E11-06098DA3433D}" type="pres">
      <dgm:prSet presAssocID="{98F2B0C1-A9C5-432C-BCFC-428E476D9FE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39F6D7E-5D35-440D-A19A-1DAD05AF8AE9}" type="pres">
      <dgm:prSet presAssocID="{98F2B0C1-A9C5-432C-BCFC-428E476D9FE9}" presName="negativeSpace" presStyleCnt="0"/>
      <dgm:spPr/>
    </dgm:pt>
    <dgm:pt modelId="{070DE35D-8623-4BEF-AFB8-85A188E167B8}" type="pres">
      <dgm:prSet presAssocID="{98F2B0C1-A9C5-432C-BCFC-428E476D9FE9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07754EE-36B0-4EC7-B4E6-2F5A34693B63}" type="pres">
      <dgm:prSet presAssocID="{C202639E-5973-4394-9681-4E8897BE9C03}" presName="spaceBetweenRectangles" presStyleCnt="0"/>
      <dgm:spPr/>
    </dgm:pt>
    <dgm:pt modelId="{B368859F-F727-4C91-859E-61C201C0C79F}" type="pres">
      <dgm:prSet presAssocID="{39871C17-19A6-4698-880D-B5A318607660}" presName="parentLin" presStyleCnt="0"/>
      <dgm:spPr/>
    </dgm:pt>
    <dgm:pt modelId="{68B41D0E-888D-4E84-A306-9C05EC764832}" type="pres">
      <dgm:prSet presAssocID="{39871C17-19A6-4698-880D-B5A318607660}" presName="parentLeftMargin" presStyleLbl="node1" presStyleIdx="1" presStyleCnt="5"/>
      <dgm:spPr/>
    </dgm:pt>
    <dgm:pt modelId="{F397AB70-4573-4A8E-97A5-1F4E8F5FD8C5}" type="pres">
      <dgm:prSet presAssocID="{39871C17-19A6-4698-880D-B5A31860766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EA1DD1-C4A6-4889-9D27-5CC07D6AB561}" type="pres">
      <dgm:prSet presAssocID="{39871C17-19A6-4698-880D-B5A318607660}" presName="negativeSpace" presStyleCnt="0"/>
      <dgm:spPr/>
    </dgm:pt>
    <dgm:pt modelId="{432B353C-28D5-4BC4-8566-5B72CF5FB076}" type="pres">
      <dgm:prSet presAssocID="{39871C17-19A6-4698-880D-B5A318607660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0DB5DD-BCDC-4A28-94C5-6EEF7092E8F2}" type="pres">
      <dgm:prSet presAssocID="{4BED5885-DBFB-4D32-9A30-E309A20B0F18}" presName="spaceBetweenRectangles" presStyleCnt="0"/>
      <dgm:spPr/>
    </dgm:pt>
    <dgm:pt modelId="{1B943217-3AD1-45FB-ABEB-5F0D7D5D7367}" type="pres">
      <dgm:prSet presAssocID="{1F689CDE-EBE6-44F8-8FA4-38B81D9E5F9D}" presName="parentLin" presStyleCnt="0"/>
      <dgm:spPr/>
    </dgm:pt>
    <dgm:pt modelId="{CB3E7DFB-F4B6-4BF6-A7F3-3940EF8E1AB9}" type="pres">
      <dgm:prSet presAssocID="{1F689CDE-EBE6-44F8-8FA4-38B81D9E5F9D}" presName="parentLeftMargin" presStyleLbl="node1" presStyleIdx="2" presStyleCnt="5"/>
      <dgm:spPr/>
    </dgm:pt>
    <dgm:pt modelId="{3C88CE5B-76D3-41FA-8F8F-8B04BE3E9FF5}" type="pres">
      <dgm:prSet presAssocID="{1F689CDE-EBE6-44F8-8FA4-38B81D9E5F9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4FBECA-A1D6-411E-9301-B9F9873E5C4D}" type="pres">
      <dgm:prSet presAssocID="{1F689CDE-EBE6-44F8-8FA4-38B81D9E5F9D}" presName="negativeSpace" presStyleCnt="0"/>
      <dgm:spPr/>
    </dgm:pt>
    <dgm:pt modelId="{EF5F81DE-A81D-429D-AE96-9778E6F849A8}" type="pres">
      <dgm:prSet presAssocID="{1F689CDE-EBE6-44F8-8FA4-38B81D9E5F9D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C3B510-E40C-4189-9F8C-DAE473CFC4E6}" type="pres">
      <dgm:prSet presAssocID="{7AA1FAB9-FE0B-4264-A3D7-0F1F2F7065FF}" presName="spaceBetweenRectangles" presStyleCnt="0"/>
      <dgm:spPr/>
    </dgm:pt>
    <dgm:pt modelId="{27F75CAF-F46A-4440-AD39-77A3EFB0305A}" type="pres">
      <dgm:prSet presAssocID="{C04B24B3-CFFB-40FD-B8D5-0A1C1880170B}" presName="parentLin" presStyleCnt="0"/>
      <dgm:spPr/>
    </dgm:pt>
    <dgm:pt modelId="{9F9BD3C4-FDBE-4589-A856-71A82373F938}" type="pres">
      <dgm:prSet presAssocID="{C04B24B3-CFFB-40FD-B8D5-0A1C1880170B}" presName="parentLeftMargin" presStyleLbl="node1" presStyleIdx="3" presStyleCnt="5"/>
      <dgm:spPr/>
    </dgm:pt>
    <dgm:pt modelId="{CD1A05F6-BD6A-4703-A028-C61D7A50E5E6}" type="pres">
      <dgm:prSet presAssocID="{C04B24B3-CFFB-40FD-B8D5-0A1C1880170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1FD7AB-37A4-4B8A-8FC3-76FC13C85CCF}" type="pres">
      <dgm:prSet presAssocID="{C04B24B3-CFFB-40FD-B8D5-0A1C1880170B}" presName="negativeSpace" presStyleCnt="0"/>
      <dgm:spPr/>
    </dgm:pt>
    <dgm:pt modelId="{DED937AB-1C5D-467E-8127-FC3084DDED1E}" type="pres">
      <dgm:prSet presAssocID="{C04B24B3-CFFB-40FD-B8D5-0A1C1880170B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3B1F2B5-A808-4CC5-9E7C-48230CE77C7C}" srcId="{39871C17-19A6-4698-880D-B5A318607660}" destId="{587E4CBB-FDD9-4E73-A8D0-C1FFDBA347DF}" srcOrd="0" destOrd="0" parTransId="{795F4837-2000-4A58-9499-90C529DB5902}" sibTransId="{B734E897-A84F-46B2-B986-C34598854CA7}"/>
    <dgm:cxn modelId="{10F0D802-15F2-4C72-BD2C-28E5396BAB8F}" srcId="{C04B24B3-CFFB-40FD-B8D5-0A1C1880170B}" destId="{1243A14D-509C-48BA-9E13-48FAD14D351D}" srcOrd="0" destOrd="0" parTransId="{78423B6A-C654-4871-8DEA-05798BF74CF8}" sibTransId="{DB8FF24A-7FF2-4851-8785-7B2208EF5B9F}"/>
    <dgm:cxn modelId="{7E98B908-7678-43ED-8494-DF3509180F6C}" type="presOf" srcId="{1F689CDE-EBE6-44F8-8FA4-38B81D9E5F9D}" destId="{3C88CE5B-76D3-41FA-8F8F-8B04BE3E9FF5}" srcOrd="1" destOrd="0" presId="urn:microsoft.com/office/officeart/2005/8/layout/list1"/>
    <dgm:cxn modelId="{8C7B8EF9-632A-48F9-AB9D-266EA5EFD338}" type="presOf" srcId="{39871C17-19A6-4698-880D-B5A318607660}" destId="{F397AB70-4573-4A8E-97A5-1F4E8F5FD8C5}" srcOrd="1" destOrd="0" presId="urn:microsoft.com/office/officeart/2005/8/layout/list1"/>
    <dgm:cxn modelId="{2530707C-B49D-48E4-B6B8-DFDD8EF449DF}" srcId="{3FB17EAD-DE22-4100-85A1-27A8CB3AAC22}" destId="{98F2B0C1-A9C5-432C-BCFC-428E476D9FE9}" srcOrd="1" destOrd="0" parTransId="{11FDE0CD-BBA9-4E4E-895F-BFACF6EA0A07}" sibTransId="{C202639E-5973-4394-9681-4E8897BE9C03}"/>
    <dgm:cxn modelId="{CD429F37-E8B7-489D-9C12-1928D50923DE}" type="presOf" srcId="{39871C17-19A6-4698-880D-B5A318607660}" destId="{68B41D0E-888D-4E84-A306-9C05EC764832}" srcOrd="0" destOrd="0" presId="urn:microsoft.com/office/officeart/2005/8/layout/list1"/>
    <dgm:cxn modelId="{F126A54D-2B37-4469-BE3D-CA978D0AC494}" srcId="{46376314-7621-4D2B-B6F1-5FA67DC957F6}" destId="{93BFCBF8-9E68-447E-84B4-0906C7C9162F}" srcOrd="0" destOrd="0" parTransId="{2E5705A0-325E-46B5-A018-A31396E3A741}" sibTransId="{28056269-0668-4AF9-BFAC-700F6A323F12}"/>
    <dgm:cxn modelId="{A39DD555-8ABB-47D0-AC20-2938C64310D6}" srcId="{3FB17EAD-DE22-4100-85A1-27A8CB3AAC22}" destId="{39871C17-19A6-4698-880D-B5A318607660}" srcOrd="2" destOrd="0" parTransId="{9DA19CDE-4A0C-4948-A019-983A59F0B1E6}" sibTransId="{4BED5885-DBFB-4D32-9A30-E309A20B0F18}"/>
    <dgm:cxn modelId="{0F5DCD09-7487-454D-B3F4-163A85368465}" type="presOf" srcId="{0406A0C0-BD2D-4D21-917B-0B2A2F3E7C18}" destId="{EF5F81DE-A81D-429D-AE96-9778E6F849A8}" srcOrd="0" destOrd="0" presId="urn:microsoft.com/office/officeart/2005/8/layout/list1"/>
    <dgm:cxn modelId="{35254EED-3866-41ED-8A93-FCC7E1510E43}" type="presOf" srcId="{98F2B0C1-A9C5-432C-BCFC-428E476D9FE9}" destId="{C007DB4A-9F95-4635-89A0-1AAD32793A00}" srcOrd="0" destOrd="0" presId="urn:microsoft.com/office/officeart/2005/8/layout/list1"/>
    <dgm:cxn modelId="{6DAC5BDD-0AAE-48F4-B138-6EBBE2F80E2C}" type="presOf" srcId="{93BFCBF8-9E68-447E-84B4-0906C7C9162F}" destId="{AF38E503-5011-4CA4-BE85-C857F1FE1265}" srcOrd="0" destOrd="0" presId="urn:microsoft.com/office/officeart/2005/8/layout/list1"/>
    <dgm:cxn modelId="{43DD10DF-1FDC-4A17-A359-6F31DA3C0ECF}" type="presOf" srcId="{46376314-7621-4D2B-B6F1-5FA67DC957F6}" destId="{A06E15EF-766F-4717-BA46-B7BD1BF45E0D}" srcOrd="1" destOrd="0" presId="urn:microsoft.com/office/officeart/2005/8/layout/list1"/>
    <dgm:cxn modelId="{E55EEF75-78C6-4DCA-98D5-4E87692682EF}" srcId="{98F2B0C1-A9C5-432C-BCFC-428E476D9FE9}" destId="{34E08834-1828-400A-9C57-1E361524D614}" srcOrd="0" destOrd="0" parTransId="{520AAE65-D919-48D7-A742-F4697F02089A}" sibTransId="{C473F3A6-4C78-418E-ABE7-FE50E1E50E52}"/>
    <dgm:cxn modelId="{11A41150-4F6D-42C1-B8F8-BB0D907849C2}" type="presOf" srcId="{C04B24B3-CFFB-40FD-B8D5-0A1C1880170B}" destId="{9F9BD3C4-FDBE-4589-A856-71A82373F938}" srcOrd="0" destOrd="0" presId="urn:microsoft.com/office/officeart/2005/8/layout/list1"/>
    <dgm:cxn modelId="{3A08FF86-7BC9-43FA-85F4-DACFCD1D4411}" type="presOf" srcId="{1243A14D-509C-48BA-9E13-48FAD14D351D}" destId="{DED937AB-1C5D-467E-8127-FC3084DDED1E}" srcOrd="0" destOrd="0" presId="urn:microsoft.com/office/officeart/2005/8/layout/list1"/>
    <dgm:cxn modelId="{F4325FDE-98CF-4831-9F18-A30F8F9065E9}" type="presOf" srcId="{3FB17EAD-DE22-4100-85A1-27A8CB3AAC22}" destId="{FFE421DC-13B9-4BB5-8070-9FAC362E2E02}" srcOrd="0" destOrd="0" presId="urn:microsoft.com/office/officeart/2005/8/layout/list1"/>
    <dgm:cxn modelId="{906A49E2-B679-43BD-89C5-CEF43C8D9E15}" type="presOf" srcId="{C04B24B3-CFFB-40FD-B8D5-0A1C1880170B}" destId="{CD1A05F6-BD6A-4703-A028-C61D7A50E5E6}" srcOrd="1" destOrd="0" presId="urn:microsoft.com/office/officeart/2005/8/layout/list1"/>
    <dgm:cxn modelId="{F9A360B8-1F3B-499D-9B0A-859BAB6ED5A3}" srcId="{3FB17EAD-DE22-4100-85A1-27A8CB3AAC22}" destId="{C04B24B3-CFFB-40FD-B8D5-0A1C1880170B}" srcOrd="4" destOrd="0" parTransId="{9DA2C0FF-394A-4CF1-A105-99E772C61A6E}" sibTransId="{1DFBED59-3B8C-4B43-BF55-408E71101BA8}"/>
    <dgm:cxn modelId="{ED304310-42C2-4DE1-A26E-3E0D8F9B222F}" type="presOf" srcId="{98F2B0C1-A9C5-432C-BCFC-428E476D9FE9}" destId="{7377DC9B-7E5D-49AE-9E11-06098DA3433D}" srcOrd="1" destOrd="0" presId="urn:microsoft.com/office/officeart/2005/8/layout/list1"/>
    <dgm:cxn modelId="{500DF91E-50A2-4088-925D-287D94DACC5E}" type="presOf" srcId="{587E4CBB-FDD9-4E73-A8D0-C1FFDBA347DF}" destId="{432B353C-28D5-4BC4-8566-5B72CF5FB076}" srcOrd="0" destOrd="0" presId="urn:microsoft.com/office/officeart/2005/8/layout/list1"/>
    <dgm:cxn modelId="{29379757-CC11-441B-9354-23EFA53AA357}" srcId="{3FB17EAD-DE22-4100-85A1-27A8CB3AAC22}" destId="{46376314-7621-4D2B-B6F1-5FA67DC957F6}" srcOrd="0" destOrd="0" parTransId="{DEF64085-1257-48E3-8A1B-E548E09B0710}" sibTransId="{50934EDD-5AB2-414C-A369-C1EF98046177}"/>
    <dgm:cxn modelId="{596779F8-06EA-4162-A8AE-AB57AEF2E312}" srcId="{3FB17EAD-DE22-4100-85A1-27A8CB3AAC22}" destId="{1F689CDE-EBE6-44F8-8FA4-38B81D9E5F9D}" srcOrd="3" destOrd="0" parTransId="{7E455244-6350-4E15-9D1D-28CB72A743E8}" sibTransId="{7AA1FAB9-FE0B-4264-A3D7-0F1F2F7065FF}"/>
    <dgm:cxn modelId="{31696352-D9EC-4887-8E40-D8D3447A6144}" type="presOf" srcId="{34E08834-1828-400A-9C57-1E361524D614}" destId="{070DE35D-8623-4BEF-AFB8-85A188E167B8}" srcOrd="0" destOrd="0" presId="urn:microsoft.com/office/officeart/2005/8/layout/list1"/>
    <dgm:cxn modelId="{7B97527B-746A-49DD-8502-217428E6F037}" type="presOf" srcId="{46376314-7621-4D2B-B6F1-5FA67DC957F6}" destId="{4E43DCCB-8678-49E0-BB65-BFF8880C2FB2}" srcOrd="0" destOrd="0" presId="urn:microsoft.com/office/officeart/2005/8/layout/list1"/>
    <dgm:cxn modelId="{A73116F6-54D4-4076-9C36-329606224546}" type="presOf" srcId="{1F689CDE-EBE6-44F8-8FA4-38B81D9E5F9D}" destId="{CB3E7DFB-F4B6-4BF6-A7F3-3940EF8E1AB9}" srcOrd="0" destOrd="0" presId="urn:microsoft.com/office/officeart/2005/8/layout/list1"/>
    <dgm:cxn modelId="{75C0A0DA-89B7-4E5B-860C-A3518425D60C}" srcId="{1F689CDE-EBE6-44F8-8FA4-38B81D9E5F9D}" destId="{0406A0C0-BD2D-4D21-917B-0B2A2F3E7C18}" srcOrd="0" destOrd="0" parTransId="{6655067D-2F80-4B0D-B6A5-B8BBAC9F76D1}" sibTransId="{BDCED229-F14A-41F3-A4D5-666161840ED3}"/>
    <dgm:cxn modelId="{A53A0E46-9D92-426D-899A-128D8E2DA12B}" type="presParOf" srcId="{FFE421DC-13B9-4BB5-8070-9FAC362E2E02}" destId="{4C7C5A77-7A97-45EF-929E-B0751C5FAEBE}" srcOrd="0" destOrd="0" presId="urn:microsoft.com/office/officeart/2005/8/layout/list1"/>
    <dgm:cxn modelId="{1DB82667-9225-4D32-8833-0785C7812216}" type="presParOf" srcId="{4C7C5A77-7A97-45EF-929E-B0751C5FAEBE}" destId="{4E43DCCB-8678-49E0-BB65-BFF8880C2FB2}" srcOrd="0" destOrd="0" presId="urn:microsoft.com/office/officeart/2005/8/layout/list1"/>
    <dgm:cxn modelId="{F58EA8FF-7227-49AC-832C-7BBD46FC3521}" type="presParOf" srcId="{4C7C5A77-7A97-45EF-929E-B0751C5FAEBE}" destId="{A06E15EF-766F-4717-BA46-B7BD1BF45E0D}" srcOrd="1" destOrd="0" presId="urn:microsoft.com/office/officeart/2005/8/layout/list1"/>
    <dgm:cxn modelId="{0665319E-2137-4959-9E48-62D164476538}" type="presParOf" srcId="{FFE421DC-13B9-4BB5-8070-9FAC362E2E02}" destId="{8DB2069B-CD97-4EAD-A2FE-C162C5215460}" srcOrd="1" destOrd="0" presId="urn:microsoft.com/office/officeart/2005/8/layout/list1"/>
    <dgm:cxn modelId="{FCA2AB6C-E4E0-474B-916A-5AE4751CCB8F}" type="presParOf" srcId="{FFE421DC-13B9-4BB5-8070-9FAC362E2E02}" destId="{AF38E503-5011-4CA4-BE85-C857F1FE1265}" srcOrd="2" destOrd="0" presId="urn:microsoft.com/office/officeart/2005/8/layout/list1"/>
    <dgm:cxn modelId="{E13328D1-EB77-40CD-BF15-1D8C4545C74A}" type="presParOf" srcId="{FFE421DC-13B9-4BB5-8070-9FAC362E2E02}" destId="{5D00B0E0-6FF9-4E75-8242-967570376FF9}" srcOrd="3" destOrd="0" presId="urn:microsoft.com/office/officeart/2005/8/layout/list1"/>
    <dgm:cxn modelId="{63FDF631-40A1-4036-A5AB-63ED841F85F7}" type="presParOf" srcId="{FFE421DC-13B9-4BB5-8070-9FAC362E2E02}" destId="{BD5567D3-D295-48F8-A243-B00A18391AE9}" srcOrd="4" destOrd="0" presId="urn:microsoft.com/office/officeart/2005/8/layout/list1"/>
    <dgm:cxn modelId="{A9353744-5D33-4E0C-9900-FC24857305FF}" type="presParOf" srcId="{BD5567D3-D295-48F8-A243-B00A18391AE9}" destId="{C007DB4A-9F95-4635-89A0-1AAD32793A00}" srcOrd="0" destOrd="0" presId="urn:microsoft.com/office/officeart/2005/8/layout/list1"/>
    <dgm:cxn modelId="{91E27C0F-6653-44A7-B65B-ED9D46229854}" type="presParOf" srcId="{BD5567D3-D295-48F8-A243-B00A18391AE9}" destId="{7377DC9B-7E5D-49AE-9E11-06098DA3433D}" srcOrd="1" destOrd="0" presId="urn:microsoft.com/office/officeart/2005/8/layout/list1"/>
    <dgm:cxn modelId="{F927DFF0-B783-463E-9E2B-441BEE6A5CB7}" type="presParOf" srcId="{FFE421DC-13B9-4BB5-8070-9FAC362E2E02}" destId="{839F6D7E-5D35-440D-A19A-1DAD05AF8AE9}" srcOrd="5" destOrd="0" presId="urn:microsoft.com/office/officeart/2005/8/layout/list1"/>
    <dgm:cxn modelId="{8CDC7B5D-A21A-4E5D-8D49-3B1AF6B171D3}" type="presParOf" srcId="{FFE421DC-13B9-4BB5-8070-9FAC362E2E02}" destId="{070DE35D-8623-4BEF-AFB8-85A188E167B8}" srcOrd="6" destOrd="0" presId="urn:microsoft.com/office/officeart/2005/8/layout/list1"/>
    <dgm:cxn modelId="{9A58A0C9-2993-4FC7-AFEC-84D85871D225}" type="presParOf" srcId="{FFE421DC-13B9-4BB5-8070-9FAC362E2E02}" destId="{307754EE-36B0-4EC7-B4E6-2F5A34693B63}" srcOrd="7" destOrd="0" presId="urn:microsoft.com/office/officeart/2005/8/layout/list1"/>
    <dgm:cxn modelId="{0798B268-9C54-4D58-828E-B7D813BE2134}" type="presParOf" srcId="{FFE421DC-13B9-4BB5-8070-9FAC362E2E02}" destId="{B368859F-F727-4C91-859E-61C201C0C79F}" srcOrd="8" destOrd="0" presId="urn:microsoft.com/office/officeart/2005/8/layout/list1"/>
    <dgm:cxn modelId="{368A441A-F0EA-44D2-AE35-3EB90C9ED52A}" type="presParOf" srcId="{B368859F-F727-4C91-859E-61C201C0C79F}" destId="{68B41D0E-888D-4E84-A306-9C05EC764832}" srcOrd="0" destOrd="0" presId="urn:microsoft.com/office/officeart/2005/8/layout/list1"/>
    <dgm:cxn modelId="{67C84C86-6462-4275-81DF-78D889ADA701}" type="presParOf" srcId="{B368859F-F727-4C91-859E-61C201C0C79F}" destId="{F397AB70-4573-4A8E-97A5-1F4E8F5FD8C5}" srcOrd="1" destOrd="0" presId="urn:microsoft.com/office/officeart/2005/8/layout/list1"/>
    <dgm:cxn modelId="{ED710F17-1679-4EED-BE01-C1DE41916AF7}" type="presParOf" srcId="{FFE421DC-13B9-4BB5-8070-9FAC362E2E02}" destId="{9BEA1DD1-C4A6-4889-9D27-5CC07D6AB561}" srcOrd="9" destOrd="0" presId="urn:microsoft.com/office/officeart/2005/8/layout/list1"/>
    <dgm:cxn modelId="{FB3D9268-3730-46C6-B348-E7DB6CEDDC0F}" type="presParOf" srcId="{FFE421DC-13B9-4BB5-8070-9FAC362E2E02}" destId="{432B353C-28D5-4BC4-8566-5B72CF5FB076}" srcOrd="10" destOrd="0" presId="urn:microsoft.com/office/officeart/2005/8/layout/list1"/>
    <dgm:cxn modelId="{DD46E604-284D-412F-86CE-89579F35703B}" type="presParOf" srcId="{FFE421DC-13B9-4BB5-8070-9FAC362E2E02}" destId="{970DB5DD-BCDC-4A28-94C5-6EEF7092E8F2}" srcOrd="11" destOrd="0" presId="urn:microsoft.com/office/officeart/2005/8/layout/list1"/>
    <dgm:cxn modelId="{2747DCF4-B8F0-4901-850C-A88B41F1ED1C}" type="presParOf" srcId="{FFE421DC-13B9-4BB5-8070-9FAC362E2E02}" destId="{1B943217-3AD1-45FB-ABEB-5F0D7D5D7367}" srcOrd="12" destOrd="0" presId="urn:microsoft.com/office/officeart/2005/8/layout/list1"/>
    <dgm:cxn modelId="{DE67EAB8-4377-4A4B-B5ED-0F436ADDF9BB}" type="presParOf" srcId="{1B943217-3AD1-45FB-ABEB-5F0D7D5D7367}" destId="{CB3E7DFB-F4B6-4BF6-A7F3-3940EF8E1AB9}" srcOrd="0" destOrd="0" presId="urn:microsoft.com/office/officeart/2005/8/layout/list1"/>
    <dgm:cxn modelId="{CC0D88FB-735F-4F70-9C5E-C82022636A05}" type="presParOf" srcId="{1B943217-3AD1-45FB-ABEB-5F0D7D5D7367}" destId="{3C88CE5B-76D3-41FA-8F8F-8B04BE3E9FF5}" srcOrd="1" destOrd="0" presId="urn:microsoft.com/office/officeart/2005/8/layout/list1"/>
    <dgm:cxn modelId="{3E2471B0-72B8-40A0-8291-573629C67034}" type="presParOf" srcId="{FFE421DC-13B9-4BB5-8070-9FAC362E2E02}" destId="{E34FBECA-A1D6-411E-9301-B9F9873E5C4D}" srcOrd="13" destOrd="0" presId="urn:microsoft.com/office/officeart/2005/8/layout/list1"/>
    <dgm:cxn modelId="{768368CE-DFC2-4ACC-B7B4-B61172C64392}" type="presParOf" srcId="{FFE421DC-13B9-4BB5-8070-9FAC362E2E02}" destId="{EF5F81DE-A81D-429D-AE96-9778E6F849A8}" srcOrd="14" destOrd="0" presId="urn:microsoft.com/office/officeart/2005/8/layout/list1"/>
    <dgm:cxn modelId="{FA50C980-9459-4AE5-A2F8-F06E20795EDE}" type="presParOf" srcId="{FFE421DC-13B9-4BB5-8070-9FAC362E2E02}" destId="{6EC3B510-E40C-4189-9F8C-DAE473CFC4E6}" srcOrd="15" destOrd="0" presId="urn:microsoft.com/office/officeart/2005/8/layout/list1"/>
    <dgm:cxn modelId="{EFDAF98A-2912-49EF-93A3-0C7F89BE159C}" type="presParOf" srcId="{FFE421DC-13B9-4BB5-8070-9FAC362E2E02}" destId="{27F75CAF-F46A-4440-AD39-77A3EFB0305A}" srcOrd="16" destOrd="0" presId="urn:microsoft.com/office/officeart/2005/8/layout/list1"/>
    <dgm:cxn modelId="{F05C8954-5FB5-4A1D-9BF2-E4EE89C0FDB4}" type="presParOf" srcId="{27F75CAF-F46A-4440-AD39-77A3EFB0305A}" destId="{9F9BD3C4-FDBE-4589-A856-71A82373F938}" srcOrd="0" destOrd="0" presId="urn:microsoft.com/office/officeart/2005/8/layout/list1"/>
    <dgm:cxn modelId="{8E513B21-33EC-4796-AC8B-C6AE6B4B1616}" type="presParOf" srcId="{27F75CAF-F46A-4440-AD39-77A3EFB0305A}" destId="{CD1A05F6-BD6A-4703-A028-C61D7A50E5E6}" srcOrd="1" destOrd="0" presId="urn:microsoft.com/office/officeart/2005/8/layout/list1"/>
    <dgm:cxn modelId="{21C9BA05-BAE3-4C52-8DF3-3B2D376022F5}" type="presParOf" srcId="{FFE421DC-13B9-4BB5-8070-9FAC362E2E02}" destId="{4D1FD7AB-37A4-4B8A-8FC3-76FC13C85CCF}" srcOrd="17" destOrd="0" presId="urn:microsoft.com/office/officeart/2005/8/layout/list1"/>
    <dgm:cxn modelId="{13AEAD1C-25EF-4D7C-A5D4-50A918BFDD19}" type="presParOf" srcId="{FFE421DC-13B9-4BB5-8070-9FAC362E2E02}" destId="{DED937AB-1C5D-467E-8127-FC3084DDED1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0B0B73-10FC-4247-8505-B37E6F8B467A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3EE94C8-484B-4693-843D-70D507E7EDFE}">
      <dgm:prSet phldrT="[Текст]"/>
      <dgm:spPr/>
      <dgm:t>
        <a:bodyPr/>
        <a:lstStyle/>
        <a:p>
          <a:r>
            <a:rPr lang="uk-UA" b="1" i="1" noProof="0" dirty="0" smtClean="0"/>
            <a:t>Неконтрольована забудова та знищення зелених зон.</a:t>
          </a:r>
          <a:endParaRPr lang="uk-UA" b="1" i="1" noProof="0" dirty="0"/>
        </a:p>
      </dgm:t>
    </dgm:pt>
    <dgm:pt modelId="{C7560B41-8BD7-4573-9AB8-AA4ED9867103}" type="parTrans" cxnId="{3D7A0A55-5F15-4D7E-94F3-DF7D1162BE82}">
      <dgm:prSet/>
      <dgm:spPr/>
      <dgm:t>
        <a:bodyPr/>
        <a:lstStyle/>
        <a:p>
          <a:endParaRPr lang="uk-UA" b="1" i="1"/>
        </a:p>
      </dgm:t>
    </dgm:pt>
    <dgm:pt modelId="{5CE8D7CC-4337-4AEE-B4BF-EC648259BA1F}" type="sibTrans" cxnId="{3D7A0A55-5F15-4D7E-94F3-DF7D1162BE82}">
      <dgm:prSet/>
      <dgm:spPr/>
      <dgm:t>
        <a:bodyPr/>
        <a:lstStyle/>
        <a:p>
          <a:endParaRPr lang="uk-UA" b="1" i="1"/>
        </a:p>
      </dgm:t>
    </dgm:pt>
    <dgm:pt modelId="{45A10039-D1E4-4BD6-9314-280871E66E3E}">
      <dgm:prSet phldrT="[Текст]"/>
      <dgm:spPr/>
      <dgm:t>
        <a:bodyPr/>
        <a:lstStyle/>
        <a:p>
          <a:r>
            <a:rPr lang="uk-UA" b="1" i="1" noProof="0" dirty="0" smtClean="0"/>
            <a:t>Зростання транспортного навантаження та пробки.</a:t>
          </a:r>
          <a:endParaRPr lang="uk-UA" b="1" i="1" noProof="0" dirty="0"/>
        </a:p>
      </dgm:t>
    </dgm:pt>
    <dgm:pt modelId="{2427DE9A-5AC5-4E1D-B3F8-20A8B42BF2AC}" type="parTrans" cxnId="{081AA1E5-AE74-42E6-B86D-A0808B947A3F}">
      <dgm:prSet/>
      <dgm:spPr/>
      <dgm:t>
        <a:bodyPr/>
        <a:lstStyle/>
        <a:p>
          <a:endParaRPr lang="uk-UA" b="1" i="1"/>
        </a:p>
      </dgm:t>
    </dgm:pt>
    <dgm:pt modelId="{062B41E7-81B3-49AF-A1CA-69EFA017EA84}" type="sibTrans" cxnId="{081AA1E5-AE74-42E6-B86D-A0808B947A3F}">
      <dgm:prSet/>
      <dgm:spPr/>
      <dgm:t>
        <a:bodyPr/>
        <a:lstStyle/>
        <a:p>
          <a:endParaRPr lang="uk-UA" b="1" i="1"/>
        </a:p>
      </dgm:t>
    </dgm:pt>
    <dgm:pt modelId="{2B8DE2B8-E638-45A3-8BCE-637D09480E40}">
      <dgm:prSet phldrT="[Текст]"/>
      <dgm:spPr/>
      <dgm:t>
        <a:bodyPr/>
        <a:lstStyle/>
        <a:p>
          <a:r>
            <a:rPr lang="uk-UA" b="1" i="1" noProof="0" dirty="0" smtClean="0"/>
            <a:t>Збільшення витрат на інфраструктуру та комунальні послуги.</a:t>
          </a:r>
          <a:endParaRPr lang="uk-UA" b="1" i="1" noProof="0" dirty="0"/>
        </a:p>
      </dgm:t>
    </dgm:pt>
    <dgm:pt modelId="{8D69F79A-8F05-4CAA-8954-767D92AF0F37}" type="parTrans" cxnId="{62D7048B-69DD-4A99-886B-A25DA51248D8}">
      <dgm:prSet/>
      <dgm:spPr/>
      <dgm:t>
        <a:bodyPr/>
        <a:lstStyle/>
        <a:p>
          <a:endParaRPr lang="uk-UA" b="1" i="1"/>
        </a:p>
      </dgm:t>
    </dgm:pt>
    <dgm:pt modelId="{FD704B34-5ADA-442C-AEC3-F934121498F9}" type="sibTrans" cxnId="{62D7048B-69DD-4A99-886B-A25DA51248D8}">
      <dgm:prSet/>
      <dgm:spPr/>
      <dgm:t>
        <a:bodyPr/>
        <a:lstStyle/>
        <a:p>
          <a:endParaRPr lang="uk-UA" b="1" i="1"/>
        </a:p>
      </dgm:t>
    </dgm:pt>
    <dgm:pt modelId="{BB719F44-63A8-4F34-A80D-A98954482F70}">
      <dgm:prSet phldrT="[Текст]"/>
      <dgm:spPr/>
      <dgm:t>
        <a:bodyPr/>
        <a:lstStyle/>
        <a:p>
          <a:r>
            <a:rPr lang="uk-UA" b="1" i="1" noProof="0" smtClean="0"/>
            <a:t>Соціальна </a:t>
          </a:r>
          <a:r>
            <a:rPr lang="uk-UA" b="1" i="1" noProof="0" dirty="0" smtClean="0"/>
            <a:t>сегрегація (розшарування населення за районами).</a:t>
          </a:r>
          <a:endParaRPr lang="uk-UA" b="1" i="1" noProof="0" dirty="0"/>
        </a:p>
      </dgm:t>
    </dgm:pt>
    <dgm:pt modelId="{649C4DA0-958B-401D-99B9-0B0CBD28E933}" type="parTrans" cxnId="{643735C7-F554-4A54-A364-11E39B4D531E}">
      <dgm:prSet/>
      <dgm:spPr/>
      <dgm:t>
        <a:bodyPr/>
        <a:lstStyle/>
        <a:p>
          <a:endParaRPr lang="uk-UA" b="1" i="1"/>
        </a:p>
      </dgm:t>
    </dgm:pt>
    <dgm:pt modelId="{8EABA95D-BE4E-4A0A-AA36-35D659529F1A}" type="sibTrans" cxnId="{643735C7-F554-4A54-A364-11E39B4D531E}">
      <dgm:prSet/>
      <dgm:spPr/>
      <dgm:t>
        <a:bodyPr/>
        <a:lstStyle/>
        <a:p>
          <a:endParaRPr lang="uk-UA" b="1" i="1"/>
        </a:p>
      </dgm:t>
    </dgm:pt>
    <dgm:pt modelId="{7E0698F2-460B-4D94-8237-C53FD3D8BC91}" type="pres">
      <dgm:prSet presAssocID="{3C0B0B73-10FC-4247-8505-B37E6F8B467A}" presName="Name0" presStyleCnt="0">
        <dgm:presLayoutVars>
          <dgm:chMax val="7"/>
          <dgm:chPref val="7"/>
          <dgm:dir val="rev"/>
        </dgm:presLayoutVars>
      </dgm:prSet>
      <dgm:spPr/>
    </dgm:pt>
    <dgm:pt modelId="{87358C45-1A05-4D83-9E8D-5248327D2482}" type="pres">
      <dgm:prSet presAssocID="{3C0B0B73-10FC-4247-8505-B37E6F8B467A}" presName="Name1" presStyleCnt="0"/>
      <dgm:spPr/>
    </dgm:pt>
    <dgm:pt modelId="{3363AFA8-1240-4515-B0D6-E79CF0EED4DF}" type="pres">
      <dgm:prSet presAssocID="{3C0B0B73-10FC-4247-8505-B37E6F8B467A}" presName="cycle" presStyleCnt="0"/>
      <dgm:spPr/>
    </dgm:pt>
    <dgm:pt modelId="{7B3E019E-1124-48E5-9C7A-6B2E7DC17B6D}" type="pres">
      <dgm:prSet presAssocID="{3C0B0B73-10FC-4247-8505-B37E6F8B467A}" presName="srcNode" presStyleLbl="node1" presStyleIdx="0" presStyleCnt="4"/>
      <dgm:spPr/>
    </dgm:pt>
    <dgm:pt modelId="{A80AD584-29D6-4F86-BC3F-AFC44F3B415C}" type="pres">
      <dgm:prSet presAssocID="{3C0B0B73-10FC-4247-8505-B37E6F8B467A}" presName="conn" presStyleLbl="parChTrans1D2" presStyleIdx="0" presStyleCnt="1"/>
      <dgm:spPr/>
    </dgm:pt>
    <dgm:pt modelId="{DA5EADFA-42C6-4AC5-BC41-BF635AB024D4}" type="pres">
      <dgm:prSet presAssocID="{3C0B0B73-10FC-4247-8505-B37E6F8B467A}" presName="extraNode" presStyleLbl="node1" presStyleIdx="0" presStyleCnt="4"/>
      <dgm:spPr/>
    </dgm:pt>
    <dgm:pt modelId="{FDC0C762-D1EF-4051-A6B8-8714679E3476}" type="pres">
      <dgm:prSet presAssocID="{3C0B0B73-10FC-4247-8505-B37E6F8B467A}" presName="dstNode" presStyleLbl="node1" presStyleIdx="0" presStyleCnt="4"/>
      <dgm:spPr/>
    </dgm:pt>
    <dgm:pt modelId="{71D76071-5B41-4583-98D2-632F98AF2A22}" type="pres">
      <dgm:prSet presAssocID="{13EE94C8-484B-4693-843D-70D507E7EDF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A52DDC-0C58-4626-93E9-45BE5BFED9F0}" type="pres">
      <dgm:prSet presAssocID="{13EE94C8-484B-4693-843D-70D507E7EDFE}" presName="accent_1" presStyleCnt="0"/>
      <dgm:spPr/>
    </dgm:pt>
    <dgm:pt modelId="{2490BD0F-D550-44B8-A645-BF16F11DD4C1}" type="pres">
      <dgm:prSet presAssocID="{13EE94C8-484B-4693-843D-70D507E7EDFE}" presName="accentRepeatNode" presStyleLbl="solidFgAcc1" presStyleIdx="0" presStyleCnt="4"/>
      <dgm:spPr/>
    </dgm:pt>
    <dgm:pt modelId="{BF925118-5371-479B-9767-653EA0EE166F}" type="pres">
      <dgm:prSet presAssocID="{45A10039-D1E4-4BD6-9314-280871E66E3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87A021-049E-410C-BD1C-9C34D1B3F1BD}" type="pres">
      <dgm:prSet presAssocID="{45A10039-D1E4-4BD6-9314-280871E66E3E}" presName="accent_2" presStyleCnt="0"/>
      <dgm:spPr/>
    </dgm:pt>
    <dgm:pt modelId="{A620A050-044B-4B50-B44C-FFC5CA2813C2}" type="pres">
      <dgm:prSet presAssocID="{45A10039-D1E4-4BD6-9314-280871E66E3E}" presName="accentRepeatNode" presStyleLbl="solidFgAcc1" presStyleIdx="1" presStyleCnt="4"/>
      <dgm:spPr/>
    </dgm:pt>
    <dgm:pt modelId="{968291DD-7588-4F16-9FE6-C5EB1E4D7F6D}" type="pres">
      <dgm:prSet presAssocID="{2B8DE2B8-E638-45A3-8BCE-637D09480E4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EF6BD34-C181-417F-89BF-10E68E6D1227}" type="pres">
      <dgm:prSet presAssocID="{2B8DE2B8-E638-45A3-8BCE-637D09480E40}" presName="accent_3" presStyleCnt="0"/>
      <dgm:spPr/>
    </dgm:pt>
    <dgm:pt modelId="{4458E584-7FA6-4E77-849A-6BA1B8E4C346}" type="pres">
      <dgm:prSet presAssocID="{2B8DE2B8-E638-45A3-8BCE-637D09480E40}" presName="accentRepeatNode" presStyleLbl="solidFgAcc1" presStyleIdx="2" presStyleCnt="4"/>
      <dgm:spPr/>
    </dgm:pt>
    <dgm:pt modelId="{D8953E8A-6A0B-4111-B0B3-FF125C619812}" type="pres">
      <dgm:prSet presAssocID="{BB719F44-63A8-4F34-A80D-A98954482F70}" presName="text_4" presStyleLbl="node1" presStyleIdx="3" presStyleCnt="4">
        <dgm:presLayoutVars>
          <dgm:bulletEnabled val="1"/>
        </dgm:presLayoutVars>
      </dgm:prSet>
      <dgm:spPr/>
    </dgm:pt>
    <dgm:pt modelId="{4B0F0E20-242B-4D94-94EF-34C5131D13D6}" type="pres">
      <dgm:prSet presAssocID="{BB719F44-63A8-4F34-A80D-A98954482F70}" presName="accent_4" presStyleCnt="0"/>
      <dgm:spPr/>
    </dgm:pt>
    <dgm:pt modelId="{443C5FD3-3530-4DB0-BF05-356D77E040F2}" type="pres">
      <dgm:prSet presAssocID="{BB719F44-63A8-4F34-A80D-A98954482F70}" presName="accentRepeatNode" presStyleLbl="solidFgAcc1" presStyleIdx="3" presStyleCnt="4"/>
      <dgm:spPr/>
    </dgm:pt>
  </dgm:ptLst>
  <dgm:cxnLst>
    <dgm:cxn modelId="{62D7048B-69DD-4A99-886B-A25DA51248D8}" srcId="{3C0B0B73-10FC-4247-8505-B37E6F8B467A}" destId="{2B8DE2B8-E638-45A3-8BCE-637D09480E40}" srcOrd="2" destOrd="0" parTransId="{8D69F79A-8F05-4CAA-8954-767D92AF0F37}" sibTransId="{FD704B34-5ADA-442C-AEC3-F934121498F9}"/>
    <dgm:cxn modelId="{73B55BB9-EE11-4E2D-A851-24043AB31D59}" type="presOf" srcId="{3C0B0B73-10FC-4247-8505-B37E6F8B467A}" destId="{7E0698F2-460B-4D94-8237-C53FD3D8BC91}" srcOrd="0" destOrd="0" presId="urn:microsoft.com/office/officeart/2008/layout/VerticalCurvedList"/>
    <dgm:cxn modelId="{FD002B4D-0015-4D22-9247-88EEE46E0722}" type="presOf" srcId="{45A10039-D1E4-4BD6-9314-280871E66E3E}" destId="{BF925118-5371-479B-9767-653EA0EE166F}" srcOrd="0" destOrd="0" presId="urn:microsoft.com/office/officeart/2008/layout/VerticalCurvedList"/>
    <dgm:cxn modelId="{081AA1E5-AE74-42E6-B86D-A0808B947A3F}" srcId="{3C0B0B73-10FC-4247-8505-B37E6F8B467A}" destId="{45A10039-D1E4-4BD6-9314-280871E66E3E}" srcOrd="1" destOrd="0" parTransId="{2427DE9A-5AC5-4E1D-B3F8-20A8B42BF2AC}" sibTransId="{062B41E7-81B3-49AF-A1CA-69EFA017EA84}"/>
    <dgm:cxn modelId="{C73AF96A-4047-44AE-92F9-CDD5F679C5C0}" type="presOf" srcId="{13EE94C8-484B-4693-843D-70D507E7EDFE}" destId="{71D76071-5B41-4583-98D2-632F98AF2A22}" srcOrd="0" destOrd="0" presId="urn:microsoft.com/office/officeart/2008/layout/VerticalCurvedList"/>
    <dgm:cxn modelId="{9DCF9436-7EBA-47DB-934E-DB71CE3C27CC}" type="presOf" srcId="{5CE8D7CC-4337-4AEE-B4BF-EC648259BA1F}" destId="{A80AD584-29D6-4F86-BC3F-AFC44F3B415C}" srcOrd="0" destOrd="0" presId="urn:microsoft.com/office/officeart/2008/layout/VerticalCurvedList"/>
    <dgm:cxn modelId="{C48C3DF4-66F6-423C-A741-C7352CF9047E}" type="presOf" srcId="{2B8DE2B8-E638-45A3-8BCE-637D09480E40}" destId="{968291DD-7588-4F16-9FE6-C5EB1E4D7F6D}" srcOrd="0" destOrd="0" presId="urn:microsoft.com/office/officeart/2008/layout/VerticalCurvedList"/>
    <dgm:cxn modelId="{3D7A0A55-5F15-4D7E-94F3-DF7D1162BE82}" srcId="{3C0B0B73-10FC-4247-8505-B37E6F8B467A}" destId="{13EE94C8-484B-4693-843D-70D507E7EDFE}" srcOrd="0" destOrd="0" parTransId="{C7560B41-8BD7-4573-9AB8-AA4ED9867103}" sibTransId="{5CE8D7CC-4337-4AEE-B4BF-EC648259BA1F}"/>
    <dgm:cxn modelId="{14F1DED5-5A0F-43B9-A5F4-CCF5ED293534}" type="presOf" srcId="{BB719F44-63A8-4F34-A80D-A98954482F70}" destId="{D8953E8A-6A0B-4111-B0B3-FF125C619812}" srcOrd="0" destOrd="0" presId="urn:microsoft.com/office/officeart/2008/layout/VerticalCurvedList"/>
    <dgm:cxn modelId="{643735C7-F554-4A54-A364-11E39B4D531E}" srcId="{3C0B0B73-10FC-4247-8505-B37E6F8B467A}" destId="{BB719F44-63A8-4F34-A80D-A98954482F70}" srcOrd="3" destOrd="0" parTransId="{649C4DA0-958B-401D-99B9-0B0CBD28E933}" sibTransId="{8EABA95D-BE4E-4A0A-AA36-35D659529F1A}"/>
    <dgm:cxn modelId="{1C988442-1A58-413B-91A7-C6B41DC262D5}" type="presParOf" srcId="{7E0698F2-460B-4D94-8237-C53FD3D8BC91}" destId="{87358C45-1A05-4D83-9E8D-5248327D2482}" srcOrd="0" destOrd="0" presId="urn:microsoft.com/office/officeart/2008/layout/VerticalCurvedList"/>
    <dgm:cxn modelId="{BE47EAF9-3B0B-4746-A544-742ACA09880E}" type="presParOf" srcId="{87358C45-1A05-4D83-9E8D-5248327D2482}" destId="{3363AFA8-1240-4515-B0D6-E79CF0EED4DF}" srcOrd="0" destOrd="0" presId="urn:microsoft.com/office/officeart/2008/layout/VerticalCurvedList"/>
    <dgm:cxn modelId="{E1E5918D-7A68-49E8-8E91-899ECDEE0154}" type="presParOf" srcId="{3363AFA8-1240-4515-B0D6-E79CF0EED4DF}" destId="{7B3E019E-1124-48E5-9C7A-6B2E7DC17B6D}" srcOrd="0" destOrd="0" presId="urn:microsoft.com/office/officeart/2008/layout/VerticalCurvedList"/>
    <dgm:cxn modelId="{5FB635C6-FE06-4C61-9B75-401B6C28734F}" type="presParOf" srcId="{3363AFA8-1240-4515-B0D6-E79CF0EED4DF}" destId="{A80AD584-29D6-4F86-BC3F-AFC44F3B415C}" srcOrd="1" destOrd="0" presId="urn:microsoft.com/office/officeart/2008/layout/VerticalCurvedList"/>
    <dgm:cxn modelId="{C80B19C4-7F0C-48F5-8BBA-65500CEB23EF}" type="presParOf" srcId="{3363AFA8-1240-4515-B0D6-E79CF0EED4DF}" destId="{DA5EADFA-42C6-4AC5-BC41-BF635AB024D4}" srcOrd="2" destOrd="0" presId="urn:microsoft.com/office/officeart/2008/layout/VerticalCurvedList"/>
    <dgm:cxn modelId="{8C38BA55-7770-4907-8955-A32416536481}" type="presParOf" srcId="{3363AFA8-1240-4515-B0D6-E79CF0EED4DF}" destId="{FDC0C762-D1EF-4051-A6B8-8714679E3476}" srcOrd="3" destOrd="0" presId="urn:microsoft.com/office/officeart/2008/layout/VerticalCurvedList"/>
    <dgm:cxn modelId="{E4244701-F979-4E63-822A-3BF5E90117F5}" type="presParOf" srcId="{87358C45-1A05-4D83-9E8D-5248327D2482}" destId="{71D76071-5B41-4583-98D2-632F98AF2A22}" srcOrd="1" destOrd="0" presId="urn:microsoft.com/office/officeart/2008/layout/VerticalCurvedList"/>
    <dgm:cxn modelId="{B609A6DA-083E-4F05-932C-E155CFA192C1}" type="presParOf" srcId="{87358C45-1A05-4D83-9E8D-5248327D2482}" destId="{AEA52DDC-0C58-4626-93E9-45BE5BFED9F0}" srcOrd="2" destOrd="0" presId="urn:microsoft.com/office/officeart/2008/layout/VerticalCurvedList"/>
    <dgm:cxn modelId="{B0719FBB-00B0-4727-84ED-B3BF05333A85}" type="presParOf" srcId="{AEA52DDC-0C58-4626-93E9-45BE5BFED9F0}" destId="{2490BD0F-D550-44B8-A645-BF16F11DD4C1}" srcOrd="0" destOrd="0" presId="urn:microsoft.com/office/officeart/2008/layout/VerticalCurvedList"/>
    <dgm:cxn modelId="{2E5E9094-716E-4DBB-9942-CAD1C6BE2205}" type="presParOf" srcId="{87358C45-1A05-4D83-9E8D-5248327D2482}" destId="{BF925118-5371-479B-9767-653EA0EE166F}" srcOrd="3" destOrd="0" presId="urn:microsoft.com/office/officeart/2008/layout/VerticalCurvedList"/>
    <dgm:cxn modelId="{8245CE4F-9246-45B5-A638-DE06E8FD90D6}" type="presParOf" srcId="{87358C45-1A05-4D83-9E8D-5248327D2482}" destId="{9F87A021-049E-410C-BD1C-9C34D1B3F1BD}" srcOrd="4" destOrd="0" presId="urn:microsoft.com/office/officeart/2008/layout/VerticalCurvedList"/>
    <dgm:cxn modelId="{E5BEA82D-AC9C-496E-A182-3CD8BAA9EAA6}" type="presParOf" srcId="{9F87A021-049E-410C-BD1C-9C34D1B3F1BD}" destId="{A620A050-044B-4B50-B44C-FFC5CA2813C2}" srcOrd="0" destOrd="0" presId="urn:microsoft.com/office/officeart/2008/layout/VerticalCurvedList"/>
    <dgm:cxn modelId="{D7442770-129F-4296-B857-8A271EBDE138}" type="presParOf" srcId="{87358C45-1A05-4D83-9E8D-5248327D2482}" destId="{968291DD-7588-4F16-9FE6-C5EB1E4D7F6D}" srcOrd="5" destOrd="0" presId="urn:microsoft.com/office/officeart/2008/layout/VerticalCurvedList"/>
    <dgm:cxn modelId="{2A1931BD-A0A6-47D1-B130-1FBF1670737F}" type="presParOf" srcId="{87358C45-1A05-4D83-9E8D-5248327D2482}" destId="{8EF6BD34-C181-417F-89BF-10E68E6D1227}" srcOrd="6" destOrd="0" presId="urn:microsoft.com/office/officeart/2008/layout/VerticalCurvedList"/>
    <dgm:cxn modelId="{14C27139-5D84-47CD-BC7A-5F4F0831358E}" type="presParOf" srcId="{8EF6BD34-C181-417F-89BF-10E68E6D1227}" destId="{4458E584-7FA6-4E77-849A-6BA1B8E4C346}" srcOrd="0" destOrd="0" presId="urn:microsoft.com/office/officeart/2008/layout/VerticalCurvedList"/>
    <dgm:cxn modelId="{ABD82284-D675-45C4-BC27-7D85EF48EA07}" type="presParOf" srcId="{87358C45-1A05-4D83-9E8D-5248327D2482}" destId="{D8953E8A-6A0B-4111-B0B3-FF125C619812}" srcOrd="7" destOrd="0" presId="urn:microsoft.com/office/officeart/2008/layout/VerticalCurvedList"/>
    <dgm:cxn modelId="{C24B2175-1079-4B5C-B9CB-1ACA8FC85331}" type="presParOf" srcId="{87358C45-1A05-4D83-9E8D-5248327D2482}" destId="{4B0F0E20-242B-4D94-94EF-34C5131D13D6}" srcOrd="8" destOrd="0" presId="urn:microsoft.com/office/officeart/2008/layout/VerticalCurvedList"/>
    <dgm:cxn modelId="{FDDCE7B4-3682-4ABD-9651-CF5A0EEC922D}" type="presParOf" srcId="{4B0F0E20-242B-4D94-94EF-34C5131D13D6}" destId="{443C5FD3-3530-4DB0-BF05-356D77E040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CAF9555-3AB0-48FD-B9EF-0A3B5F27D540}" type="doc">
      <dgm:prSet loTypeId="urn:microsoft.com/office/officeart/2005/8/layout/h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B5753E0-218B-49DC-BBAC-52B92965E6D6}">
      <dgm:prSet phldrT="[Текст]" custT="1"/>
      <dgm:spPr/>
      <dgm:t>
        <a:bodyPr/>
        <a:lstStyle/>
        <a:p>
          <a:r>
            <a:rPr lang="uk-UA" sz="2200" b="1" dirty="0" smtClean="0"/>
            <a:t>Основні риси моделі</a:t>
          </a:r>
          <a:endParaRPr lang="uk-UA" sz="2200" b="1" dirty="0"/>
        </a:p>
      </dgm:t>
    </dgm:pt>
    <dgm:pt modelId="{CBD5F8A2-4B74-4B11-A3E3-CA407169AE8C}" type="parTrans" cxnId="{318FFBAA-16C5-4D20-9A42-F563230EB044}">
      <dgm:prSet/>
      <dgm:spPr/>
      <dgm:t>
        <a:bodyPr/>
        <a:lstStyle/>
        <a:p>
          <a:endParaRPr lang="uk-UA"/>
        </a:p>
      </dgm:t>
    </dgm:pt>
    <dgm:pt modelId="{FEC98EE0-6682-48D4-9320-E35B54F6E56C}" type="sibTrans" cxnId="{318FFBAA-16C5-4D20-9A42-F563230EB044}">
      <dgm:prSet/>
      <dgm:spPr/>
      <dgm:t>
        <a:bodyPr/>
        <a:lstStyle/>
        <a:p>
          <a:endParaRPr lang="uk-UA"/>
        </a:p>
      </dgm:t>
    </dgm:pt>
    <dgm:pt modelId="{C98EDF87-7876-437F-A4F8-9101A6BEB50C}">
      <dgm:prSet phldrT="[Текст]"/>
      <dgm:spPr/>
      <dgm:t>
        <a:bodyPr/>
        <a:lstStyle/>
        <a:p>
          <a:r>
            <a:rPr lang="uk-UA" b="1" i="1" dirty="0" smtClean="0"/>
            <a:t>Радіальне розширення міста  </a:t>
          </a:r>
          <a:r>
            <a:rPr lang="ru-RU" b="1" i="1" dirty="0" smtClean="0"/>
            <a:t> </a:t>
          </a:r>
          <a:r>
            <a:rPr lang="ru-RU" b="1" dirty="0" smtClean="0"/>
            <a:t>– </a:t>
          </a:r>
          <a:r>
            <a:rPr lang="uk-UA" b="0" noProof="0" dirty="0" smtClean="0"/>
            <a:t>місто росте від центру до периферії</a:t>
          </a:r>
          <a:endParaRPr lang="uk-UA" b="0" noProof="0" dirty="0"/>
        </a:p>
      </dgm:t>
    </dgm:pt>
    <dgm:pt modelId="{9F39253D-9038-4820-A2AF-C8998212F0B4}" type="parTrans" cxnId="{4ADB8557-68AC-4C73-9CFA-B6BD6271AAF1}">
      <dgm:prSet/>
      <dgm:spPr/>
      <dgm:t>
        <a:bodyPr/>
        <a:lstStyle/>
        <a:p>
          <a:endParaRPr lang="uk-UA"/>
        </a:p>
      </dgm:t>
    </dgm:pt>
    <dgm:pt modelId="{C4C377A6-4D7B-49D3-B3F6-C1968A1C4EE5}" type="sibTrans" cxnId="{4ADB8557-68AC-4C73-9CFA-B6BD6271AAF1}">
      <dgm:prSet/>
      <dgm:spPr/>
      <dgm:t>
        <a:bodyPr/>
        <a:lstStyle/>
        <a:p>
          <a:endParaRPr lang="uk-UA"/>
        </a:p>
      </dgm:t>
    </dgm:pt>
    <dgm:pt modelId="{2F38038A-054B-40BD-8838-09355A1EC262}">
      <dgm:prSet phldrT="[Текст]" custT="1"/>
      <dgm:spPr/>
      <dgm:t>
        <a:bodyPr/>
        <a:lstStyle/>
        <a:p>
          <a:r>
            <a:rPr lang="uk-UA" sz="2200" b="1" dirty="0" smtClean="0"/>
            <a:t>Критика моделі:</a:t>
          </a:r>
          <a:endParaRPr lang="uk-UA" sz="2200" b="1" dirty="0"/>
        </a:p>
      </dgm:t>
    </dgm:pt>
    <dgm:pt modelId="{AD86A34C-95F9-4D9A-B234-D2350CAD8E92}" type="parTrans" cxnId="{840F9D8D-056A-445A-9376-ED81AF90AAED}">
      <dgm:prSet/>
      <dgm:spPr/>
      <dgm:t>
        <a:bodyPr/>
        <a:lstStyle/>
        <a:p>
          <a:endParaRPr lang="uk-UA"/>
        </a:p>
      </dgm:t>
    </dgm:pt>
    <dgm:pt modelId="{95D1B812-4649-4E3F-AB74-0F596A651CE7}" type="sibTrans" cxnId="{840F9D8D-056A-445A-9376-ED81AF90AAED}">
      <dgm:prSet/>
      <dgm:spPr/>
      <dgm:t>
        <a:bodyPr/>
        <a:lstStyle/>
        <a:p>
          <a:endParaRPr lang="uk-UA"/>
        </a:p>
      </dgm:t>
    </dgm:pt>
    <dgm:pt modelId="{04A50867-4E5A-497E-B690-AF3A554779D1}">
      <dgm:prSet phldrT="[Текст]"/>
      <dgm:spPr/>
      <dgm:t>
        <a:bodyPr/>
        <a:lstStyle/>
        <a:p>
          <a:r>
            <a:rPr lang="uk-UA" noProof="0" dirty="0" smtClean="0"/>
            <a:t>Ігнорує сучасні фактори, як-от транспортні магістралі та урбанізацію.</a:t>
          </a:r>
          <a:endParaRPr lang="uk-UA" noProof="0" dirty="0"/>
        </a:p>
      </dgm:t>
    </dgm:pt>
    <dgm:pt modelId="{65046F06-8990-4085-9694-009D6DCA52F9}" type="parTrans" cxnId="{DC2A6FFE-7699-49DF-99FE-71F2216FC1FF}">
      <dgm:prSet/>
      <dgm:spPr/>
      <dgm:t>
        <a:bodyPr/>
        <a:lstStyle/>
        <a:p>
          <a:endParaRPr lang="uk-UA"/>
        </a:p>
      </dgm:t>
    </dgm:pt>
    <dgm:pt modelId="{7DE72C0B-C1EF-4D2E-B634-77072494009B}" type="sibTrans" cxnId="{DC2A6FFE-7699-49DF-99FE-71F2216FC1FF}">
      <dgm:prSet/>
      <dgm:spPr/>
      <dgm:t>
        <a:bodyPr/>
        <a:lstStyle/>
        <a:p>
          <a:endParaRPr lang="uk-UA"/>
        </a:p>
      </dgm:t>
    </dgm:pt>
    <dgm:pt modelId="{E797BDB9-3CBB-4FEE-AC99-FAE1C517EF96}">
      <dgm:prSet phldrT="[Текст]"/>
      <dgm:spPr/>
      <dgm:t>
        <a:bodyPr/>
        <a:lstStyle/>
        <a:p>
          <a:r>
            <a:rPr lang="uk-UA" noProof="0" dirty="0" smtClean="0"/>
            <a:t>Не враховує поліцентричний розвиток міст.</a:t>
          </a:r>
          <a:endParaRPr lang="uk-UA" noProof="0" dirty="0"/>
        </a:p>
      </dgm:t>
    </dgm:pt>
    <dgm:pt modelId="{084E04DD-3F3E-4C79-9F70-16BA1F413C23}" type="parTrans" cxnId="{6CDE6E51-E21B-4322-A08F-814694A36575}">
      <dgm:prSet/>
      <dgm:spPr/>
      <dgm:t>
        <a:bodyPr/>
        <a:lstStyle/>
        <a:p>
          <a:endParaRPr lang="uk-UA"/>
        </a:p>
      </dgm:t>
    </dgm:pt>
    <dgm:pt modelId="{9C13F29F-3EC6-4F8A-A02A-03BDAD8E9514}" type="sibTrans" cxnId="{6CDE6E51-E21B-4322-A08F-814694A36575}">
      <dgm:prSet/>
      <dgm:spPr/>
      <dgm:t>
        <a:bodyPr/>
        <a:lstStyle/>
        <a:p>
          <a:endParaRPr lang="uk-UA"/>
        </a:p>
      </dgm:t>
    </dgm:pt>
    <dgm:pt modelId="{2123551F-B6A2-48AB-90E7-F4568F297DEC}">
      <dgm:prSet phldrT="[Текст]"/>
      <dgm:spPr/>
      <dgm:t>
        <a:bodyPr/>
        <a:lstStyle/>
        <a:p>
          <a:r>
            <a:rPr lang="uk-UA" b="1" i="1" dirty="0" smtClean="0"/>
            <a:t>Чітка соціальна диференціація </a:t>
          </a:r>
          <a:r>
            <a:rPr lang="uk-UA" dirty="0" smtClean="0"/>
            <a:t>–  </a:t>
          </a:r>
          <a:r>
            <a:rPr lang="uk-UA" noProof="0" dirty="0" smtClean="0"/>
            <a:t>багатші мешканці живуть далі від центру</a:t>
          </a:r>
          <a:endParaRPr lang="uk-UA" noProof="0" dirty="0"/>
        </a:p>
      </dgm:t>
    </dgm:pt>
    <dgm:pt modelId="{6023421B-ED18-4C8D-81E2-004F96D5879A}" type="parTrans" cxnId="{5D97F730-C015-435A-B2CC-6C20299D7400}">
      <dgm:prSet/>
      <dgm:spPr/>
      <dgm:t>
        <a:bodyPr/>
        <a:lstStyle/>
        <a:p>
          <a:endParaRPr lang="uk-UA"/>
        </a:p>
      </dgm:t>
    </dgm:pt>
    <dgm:pt modelId="{F5E6B7B2-0D99-415D-B030-19B23A0FDA91}" type="sibTrans" cxnId="{5D97F730-C015-435A-B2CC-6C20299D7400}">
      <dgm:prSet/>
      <dgm:spPr/>
      <dgm:t>
        <a:bodyPr/>
        <a:lstStyle/>
        <a:p>
          <a:endParaRPr lang="uk-UA"/>
        </a:p>
      </dgm:t>
    </dgm:pt>
    <dgm:pt modelId="{AD88BA21-7345-49A3-930E-0962E8BA7BBE}">
      <dgm:prSet phldrT="[Текст]"/>
      <dgm:spPr/>
      <dgm:t>
        <a:bodyPr/>
        <a:lstStyle/>
        <a:p>
          <a:r>
            <a:rPr lang="uk-UA" b="1" i="1" dirty="0" smtClean="0"/>
            <a:t>Зміна функцій зон </a:t>
          </a:r>
          <a:r>
            <a:rPr lang="uk-UA" dirty="0" smtClean="0"/>
            <a:t>- </a:t>
          </a:r>
          <a:r>
            <a:rPr lang="uk-UA" noProof="0" dirty="0" smtClean="0"/>
            <a:t>перехідна зона поступово поглинається комерційною діяльністю</a:t>
          </a:r>
          <a:endParaRPr lang="uk-UA" noProof="0" dirty="0"/>
        </a:p>
      </dgm:t>
    </dgm:pt>
    <dgm:pt modelId="{15FD571E-AA93-4BF8-9F2A-EA8D8DE6D0AB}" type="parTrans" cxnId="{7E5F8551-AFC2-41EE-8B07-22A10BD1235D}">
      <dgm:prSet/>
      <dgm:spPr/>
      <dgm:t>
        <a:bodyPr/>
        <a:lstStyle/>
        <a:p>
          <a:endParaRPr lang="uk-UA"/>
        </a:p>
      </dgm:t>
    </dgm:pt>
    <dgm:pt modelId="{BB335178-AA6B-4879-BE91-E6694A9D3228}" type="sibTrans" cxnId="{7E5F8551-AFC2-41EE-8B07-22A10BD1235D}">
      <dgm:prSet/>
      <dgm:spPr/>
      <dgm:t>
        <a:bodyPr/>
        <a:lstStyle/>
        <a:p>
          <a:endParaRPr lang="uk-UA"/>
        </a:p>
      </dgm:t>
    </dgm:pt>
    <dgm:pt modelId="{4BE7095A-A95A-46D2-AEF2-E6C35153D859}">
      <dgm:prSet phldrT="[Текст]"/>
      <dgm:spPr/>
      <dgm:t>
        <a:bodyPr/>
        <a:lstStyle/>
        <a:p>
          <a:r>
            <a:rPr lang="uk-UA" noProof="0" dirty="0" smtClean="0"/>
            <a:t>Відповідає лише класичним індустріальним містам (наприклад, Чикаго), але не всім сучасним мегаполісам.</a:t>
          </a:r>
          <a:endParaRPr lang="uk-UA" noProof="0" dirty="0"/>
        </a:p>
      </dgm:t>
    </dgm:pt>
    <dgm:pt modelId="{73414547-8862-4905-95D0-7EC1E548D129}" type="parTrans" cxnId="{46191F02-1DB2-4F5C-8A70-E64E5F00070A}">
      <dgm:prSet/>
      <dgm:spPr/>
      <dgm:t>
        <a:bodyPr/>
        <a:lstStyle/>
        <a:p>
          <a:endParaRPr lang="uk-UA"/>
        </a:p>
      </dgm:t>
    </dgm:pt>
    <dgm:pt modelId="{4A19CAFF-D971-4448-8265-827EA8D43C77}" type="sibTrans" cxnId="{46191F02-1DB2-4F5C-8A70-E64E5F00070A}">
      <dgm:prSet/>
      <dgm:spPr/>
      <dgm:t>
        <a:bodyPr/>
        <a:lstStyle/>
        <a:p>
          <a:endParaRPr lang="uk-UA"/>
        </a:p>
      </dgm:t>
    </dgm:pt>
    <dgm:pt modelId="{13400D8A-00BC-42B2-989E-42B5FBDA272A}" type="pres">
      <dgm:prSet presAssocID="{0CAF9555-3AB0-48FD-B9EF-0A3B5F27D540}" presName="Name0" presStyleCnt="0">
        <dgm:presLayoutVars>
          <dgm:dir/>
          <dgm:animLvl val="lvl"/>
          <dgm:resizeHandles val="exact"/>
        </dgm:presLayoutVars>
      </dgm:prSet>
      <dgm:spPr/>
    </dgm:pt>
    <dgm:pt modelId="{F9B62FD3-BA1C-4711-97CB-E2647F99F095}" type="pres">
      <dgm:prSet presAssocID="{3B5753E0-218B-49DC-BBAC-52B92965E6D6}" presName="composite" presStyleCnt="0"/>
      <dgm:spPr/>
    </dgm:pt>
    <dgm:pt modelId="{395E39D6-3A7B-4CF3-BDE0-FCEB23EB681D}" type="pres">
      <dgm:prSet presAssocID="{3B5753E0-218B-49DC-BBAC-52B92965E6D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E648FF-8A7B-4A3D-82BD-9128F2491CE0}" type="pres">
      <dgm:prSet presAssocID="{3B5753E0-218B-49DC-BBAC-52B92965E6D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4CA64F-EF8F-4E3D-940D-9041BA5676BF}" type="pres">
      <dgm:prSet presAssocID="{FEC98EE0-6682-48D4-9320-E35B54F6E56C}" presName="space" presStyleCnt="0"/>
      <dgm:spPr/>
    </dgm:pt>
    <dgm:pt modelId="{3EC4B001-50C5-4E39-B63C-0EAA2CC109F2}" type="pres">
      <dgm:prSet presAssocID="{2F38038A-054B-40BD-8838-09355A1EC262}" presName="composite" presStyleCnt="0"/>
      <dgm:spPr/>
    </dgm:pt>
    <dgm:pt modelId="{EF42BD16-8762-40BD-8318-B0E7ABC62E79}" type="pres">
      <dgm:prSet presAssocID="{2F38038A-054B-40BD-8838-09355A1EC26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56EDF5-685E-4405-8CE2-C0F13587561E}" type="pres">
      <dgm:prSet presAssocID="{2F38038A-054B-40BD-8838-09355A1EC26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D97F730-C015-435A-B2CC-6C20299D7400}" srcId="{3B5753E0-218B-49DC-BBAC-52B92965E6D6}" destId="{2123551F-B6A2-48AB-90E7-F4568F297DEC}" srcOrd="1" destOrd="0" parTransId="{6023421B-ED18-4C8D-81E2-004F96D5879A}" sibTransId="{F5E6B7B2-0D99-415D-B030-19B23A0FDA91}"/>
    <dgm:cxn modelId="{279FF43C-6295-4DAD-B312-EDE438206B48}" type="presOf" srcId="{4BE7095A-A95A-46D2-AEF2-E6C35153D859}" destId="{B556EDF5-685E-4405-8CE2-C0F13587561E}" srcOrd="0" destOrd="2" presId="urn:microsoft.com/office/officeart/2005/8/layout/hList1"/>
    <dgm:cxn modelId="{CA8962D4-737D-4A53-B44D-F7E6B8D0C5EA}" type="presOf" srcId="{C98EDF87-7876-437F-A4F8-9101A6BEB50C}" destId="{41E648FF-8A7B-4A3D-82BD-9128F2491CE0}" srcOrd="0" destOrd="0" presId="urn:microsoft.com/office/officeart/2005/8/layout/hList1"/>
    <dgm:cxn modelId="{0B96A000-9F18-476D-A5CF-6F0DAE2AC9C4}" type="presOf" srcId="{04A50867-4E5A-497E-B690-AF3A554779D1}" destId="{B556EDF5-685E-4405-8CE2-C0F13587561E}" srcOrd="0" destOrd="0" presId="urn:microsoft.com/office/officeart/2005/8/layout/hList1"/>
    <dgm:cxn modelId="{318FFBAA-16C5-4D20-9A42-F563230EB044}" srcId="{0CAF9555-3AB0-48FD-B9EF-0A3B5F27D540}" destId="{3B5753E0-218B-49DC-BBAC-52B92965E6D6}" srcOrd="0" destOrd="0" parTransId="{CBD5F8A2-4B74-4B11-A3E3-CA407169AE8C}" sibTransId="{FEC98EE0-6682-48D4-9320-E35B54F6E56C}"/>
    <dgm:cxn modelId="{7E5F8551-AFC2-41EE-8B07-22A10BD1235D}" srcId="{3B5753E0-218B-49DC-BBAC-52B92965E6D6}" destId="{AD88BA21-7345-49A3-930E-0962E8BA7BBE}" srcOrd="2" destOrd="0" parTransId="{15FD571E-AA93-4BF8-9F2A-EA8D8DE6D0AB}" sibTransId="{BB335178-AA6B-4879-BE91-E6694A9D3228}"/>
    <dgm:cxn modelId="{72C988E1-41C2-4940-BD77-C4CB58C47854}" type="presOf" srcId="{E797BDB9-3CBB-4FEE-AC99-FAE1C517EF96}" destId="{B556EDF5-685E-4405-8CE2-C0F13587561E}" srcOrd="0" destOrd="1" presId="urn:microsoft.com/office/officeart/2005/8/layout/hList1"/>
    <dgm:cxn modelId="{6CDE6E51-E21B-4322-A08F-814694A36575}" srcId="{2F38038A-054B-40BD-8838-09355A1EC262}" destId="{E797BDB9-3CBB-4FEE-AC99-FAE1C517EF96}" srcOrd="1" destOrd="0" parTransId="{084E04DD-3F3E-4C79-9F70-16BA1F413C23}" sibTransId="{9C13F29F-3EC6-4F8A-A02A-03BDAD8E9514}"/>
    <dgm:cxn modelId="{0FBD64D6-8ED4-460D-8B3E-4D786EE31B63}" type="presOf" srcId="{3B5753E0-218B-49DC-BBAC-52B92965E6D6}" destId="{395E39D6-3A7B-4CF3-BDE0-FCEB23EB681D}" srcOrd="0" destOrd="0" presId="urn:microsoft.com/office/officeart/2005/8/layout/hList1"/>
    <dgm:cxn modelId="{DC2A6FFE-7699-49DF-99FE-71F2216FC1FF}" srcId="{2F38038A-054B-40BD-8838-09355A1EC262}" destId="{04A50867-4E5A-497E-B690-AF3A554779D1}" srcOrd="0" destOrd="0" parTransId="{65046F06-8990-4085-9694-009D6DCA52F9}" sibTransId="{7DE72C0B-C1EF-4D2E-B634-77072494009B}"/>
    <dgm:cxn modelId="{4ADB8557-68AC-4C73-9CFA-B6BD6271AAF1}" srcId="{3B5753E0-218B-49DC-BBAC-52B92965E6D6}" destId="{C98EDF87-7876-437F-A4F8-9101A6BEB50C}" srcOrd="0" destOrd="0" parTransId="{9F39253D-9038-4820-A2AF-C8998212F0B4}" sibTransId="{C4C377A6-4D7B-49D3-B3F6-C1968A1C4EE5}"/>
    <dgm:cxn modelId="{0376EA92-FFB0-4282-A417-26C30E837F6B}" type="presOf" srcId="{0CAF9555-3AB0-48FD-B9EF-0A3B5F27D540}" destId="{13400D8A-00BC-42B2-989E-42B5FBDA272A}" srcOrd="0" destOrd="0" presId="urn:microsoft.com/office/officeart/2005/8/layout/hList1"/>
    <dgm:cxn modelId="{8248866A-3891-42F3-A758-D4C32B19D028}" type="presOf" srcId="{AD88BA21-7345-49A3-930E-0962E8BA7BBE}" destId="{41E648FF-8A7B-4A3D-82BD-9128F2491CE0}" srcOrd="0" destOrd="2" presId="urn:microsoft.com/office/officeart/2005/8/layout/hList1"/>
    <dgm:cxn modelId="{F1DFB72F-8797-43E0-B7AA-D02DF1C14F72}" type="presOf" srcId="{2F38038A-054B-40BD-8838-09355A1EC262}" destId="{EF42BD16-8762-40BD-8318-B0E7ABC62E79}" srcOrd="0" destOrd="0" presId="urn:microsoft.com/office/officeart/2005/8/layout/hList1"/>
    <dgm:cxn modelId="{840F9D8D-056A-445A-9376-ED81AF90AAED}" srcId="{0CAF9555-3AB0-48FD-B9EF-0A3B5F27D540}" destId="{2F38038A-054B-40BD-8838-09355A1EC262}" srcOrd="1" destOrd="0" parTransId="{AD86A34C-95F9-4D9A-B234-D2350CAD8E92}" sibTransId="{95D1B812-4649-4E3F-AB74-0F596A651CE7}"/>
    <dgm:cxn modelId="{46191F02-1DB2-4F5C-8A70-E64E5F00070A}" srcId="{2F38038A-054B-40BD-8838-09355A1EC262}" destId="{4BE7095A-A95A-46D2-AEF2-E6C35153D859}" srcOrd="2" destOrd="0" parTransId="{73414547-8862-4905-95D0-7EC1E548D129}" sibTransId="{4A19CAFF-D971-4448-8265-827EA8D43C77}"/>
    <dgm:cxn modelId="{168AAB55-0260-4FE0-BF90-C0F2D8E55D1B}" type="presOf" srcId="{2123551F-B6A2-48AB-90E7-F4568F297DEC}" destId="{41E648FF-8A7B-4A3D-82BD-9128F2491CE0}" srcOrd="0" destOrd="1" presId="urn:microsoft.com/office/officeart/2005/8/layout/hList1"/>
    <dgm:cxn modelId="{32A35550-D759-4BC3-B072-85A007B275EB}" type="presParOf" srcId="{13400D8A-00BC-42B2-989E-42B5FBDA272A}" destId="{F9B62FD3-BA1C-4711-97CB-E2647F99F095}" srcOrd="0" destOrd="0" presId="urn:microsoft.com/office/officeart/2005/8/layout/hList1"/>
    <dgm:cxn modelId="{6551C16B-8FFD-4ECF-BC6E-B4C3C57CD656}" type="presParOf" srcId="{F9B62FD3-BA1C-4711-97CB-E2647F99F095}" destId="{395E39D6-3A7B-4CF3-BDE0-FCEB23EB681D}" srcOrd="0" destOrd="0" presId="urn:microsoft.com/office/officeart/2005/8/layout/hList1"/>
    <dgm:cxn modelId="{AF0E0BA7-259D-490C-BA9B-9CD64060171E}" type="presParOf" srcId="{F9B62FD3-BA1C-4711-97CB-E2647F99F095}" destId="{41E648FF-8A7B-4A3D-82BD-9128F2491CE0}" srcOrd="1" destOrd="0" presId="urn:microsoft.com/office/officeart/2005/8/layout/hList1"/>
    <dgm:cxn modelId="{38C6995F-66F0-4FA8-BB85-B35B99505F45}" type="presParOf" srcId="{13400D8A-00BC-42B2-989E-42B5FBDA272A}" destId="{F84CA64F-EF8F-4E3D-940D-9041BA5676BF}" srcOrd="1" destOrd="0" presId="urn:microsoft.com/office/officeart/2005/8/layout/hList1"/>
    <dgm:cxn modelId="{6B5201D6-AE38-4586-AB25-F2820C070B6F}" type="presParOf" srcId="{13400D8A-00BC-42B2-989E-42B5FBDA272A}" destId="{3EC4B001-50C5-4E39-B63C-0EAA2CC109F2}" srcOrd="2" destOrd="0" presId="urn:microsoft.com/office/officeart/2005/8/layout/hList1"/>
    <dgm:cxn modelId="{C80D47B1-FB86-4D27-908A-06E2FB26F4F3}" type="presParOf" srcId="{3EC4B001-50C5-4E39-B63C-0EAA2CC109F2}" destId="{EF42BD16-8762-40BD-8318-B0E7ABC62E79}" srcOrd="0" destOrd="0" presId="urn:microsoft.com/office/officeart/2005/8/layout/hList1"/>
    <dgm:cxn modelId="{85BA9E0B-F5F3-42D5-8F3E-C0E251B9E62A}" type="presParOf" srcId="{3EC4B001-50C5-4E39-B63C-0EAA2CC109F2}" destId="{B556EDF5-685E-4405-8CE2-C0F13587561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E06369-F553-40FC-A200-5966A2B556B7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D762BD24-54D0-4F11-B4DF-384311EF0FDF}">
      <dgm:prSet phldrT="[Текст]" custT="1"/>
      <dgm:spPr/>
      <dgm:t>
        <a:bodyPr/>
        <a:lstStyle/>
        <a:p>
          <a:r>
            <a:rPr lang="uk-UA" sz="1600" b="1" dirty="0" smtClean="0"/>
            <a:t>Центральний діловий район (</a:t>
          </a:r>
          <a:r>
            <a:rPr lang="en-US" sz="1600" b="1" dirty="0" smtClean="0"/>
            <a:t>CBD – Central Business District)</a:t>
          </a:r>
          <a:endParaRPr lang="uk-UA" sz="1600" b="0" noProof="0" dirty="0"/>
        </a:p>
      </dgm:t>
    </dgm:pt>
    <dgm:pt modelId="{B2409F84-36D9-4E3D-A65E-FAC781F1AB26}" type="parTrans" cxnId="{A1485622-EE8B-47B3-8FD7-0E5CF978F645}">
      <dgm:prSet/>
      <dgm:spPr/>
      <dgm:t>
        <a:bodyPr/>
        <a:lstStyle/>
        <a:p>
          <a:endParaRPr lang="uk-UA" sz="1600"/>
        </a:p>
      </dgm:t>
    </dgm:pt>
    <dgm:pt modelId="{AD609A1A-DC12-42C7-8731-B9A5B1E59DD5}" type="sibTrans" cxnId="{A1485622-EE8B-47B3-8FD7-0E5CF978F645}">
      <dgm:prSet/>
      <dgm:spPr/>
      <dgm:t>
        <a:bodyPr/>
        <a:lstStyle/>
        <a:p>
          <a:endParaRPr lang="uk-UA" sz="1600"/>
        </a:p>
      </dgm:t>
    </dgm:pt>
    <dgm:pt modelId="{C7B0E12A-D1BC-46B4-A0E7-370290675E37}">
      <dgm:prSet custT="1"/>
      <dgm:spPr/>
      <dgm:t>
        <a:bodyPr/>
        <a:lstStyle/>
        <a:p>
          <a:r>
            <a:rPr lang="uk-UA" sz="1600" noProof="0" dirty="0" smtClean="0"/>
            <a:t>Адміністративний, комерційний та фінансовий центр.</a:t>
          </a:r>
          <a:endParaRPr lang="uk-UA" sz="1600" noProof="0" dirty="0"/>
        </a:p>
      </dgm:t>
    </dgm:pt>
    <dgm:pt modelId="{6960CCC3-B1D3-499F-9D21-7AD20A35D473}" type="parTrans" cxnId="{43B0ABFF-C74A-4C90-8F8A-320E72B43B02}">
      <dgm:prSet/>
      <dgm:spPr/>
      <dgm:t>
        <a:bodyPr/>
        <a:lstStyle/>
        <a:p>
          <a:endParaRPr lang="uk-UA" sz="1600"/>
        </a:p>
      </dgm:t>
    </dgm:pt>
    <dgm:pt modelId="{4519C2DB-8108-438E-BDAB-A9BA260C25A6}" type="sibTrans" cxnId="{43B0ABFF-C74A-4C90-8F8A-320E72B43B02}">
      <dgm:prSet/>
      <dgm:spPr/>
      <dgm:t>
        <a:bodyPr/>
        <a:lstStyle/>
        <a:p>
          <a:endParaRPr lang="uk-UA" sz="1600"/>
        </a:p>
      </dgm:t>
    </dgm:pt>
    <dgm:pt modelId="{76E81017-E558-4578-A206-13CF9EAF0CC3}">
      <dgm:prSet custT="1"/>
      <dgm:spPr/>
      <dgm:t>
        <a:bodyPr/>
        <a:lstStyle/>
        <a:p>
          <a:r>
            <a:rPr lang="uk-UA" sz="1600" noProof="0" dirty="0" smtClean="0"/>
            <a:t>Висока щільність забудови, офіси, банки, магазини.</a:t>
          </a:r>
          <a:endParaRPr lang="uk-UA" sz="1600" noProof="0" dirty="0"/>
        </a:p>
      </dgm:t>
    </dgm:pt>
    <dgm:pt modelId="{11042323-98A0-46D4-B526-A7DFDA5F0788}" type="parTrans" cxnId="{A7674CC9-0637-43B6-A75A-B85D5EBE77E4}">
      <dgm:prSet/>
      <dgm:spPr/>
      <dgm:t>
        <a:bodyPr/>
        <a:lstStyle/>
        <a:p>
          <a:endParaRPr lang="uk-UA" sz="1600"/>
        </a:p>
      </dgm:t>
    </dgm:pt>
    <dgm:pt modelId="{01F2A8BB-8C7C-4488-A123-FA24664271B6}" type="sibTrans" cxnId="{A7674CC9-0637-43B6-A75A-B85D5EBE77E4}">
      <dgm:prSet/>
      <dgm:spPr/>
      <dgm:t>
        <a:bodyPr/>
        <a:lstStyle/>
        <a:p>
          <a:endParaRPr lang="uk-UA" sz="1600"/>
        </a:p>
      </dgm:t>
    </dgm:pt>
    <dgm:pt modelId="{308DDC95-FAC5-44DF-B611-FC8662C403CA}">
      <dgm:prSet custT="1"/>
      <dgm:spPr/>
      <dgm:t>
        <a:bodyPr/>
        <a:lstStyle/>
        <a:p>
          <a:r>
            <a:rPr lang="uk-UA" sz="1600" dirty="0" smtClean="0"/>
            <a:t>Мінімальна кількість житла.</a:t>
          </a:r>
          <a:endParaRPr lang="uk-UA" sz="1600" dirty="0"/>
        </a:p>
      </dgm:t>
    </dgm:pt>
    <dgm:pt modelId="{38C5F042-26C2-4BCA-B876-4F357B46160D}" type="parTrans" cxnId="{972FCDE9-C9B3-44CD-92AD-57D7DFDF3362}">
      <dgm:prSet/>
      <dgm:spPr/>
      <dgm:t>
        <a:bodyPr/>
        <a:lstStyle/>
        <a:p>
          <a:endParaRPr lang="uk-UA" sz="1600"/>
        </a:p>
      </dgm:t>
    </dgm:pt>
    <dgm:pt modelId="{01DF6F5B-77F6-405D-9287-8D93F585F8ED}" type="sibTrans" cxnId="{972FCDE9-C9B3-44CD-92AD-57D7DFDF3362}">
      <dgm:prSet/>
      <dgm:spPr/>
      <dgm:t>
        <a:bodyPr/>
        <a:lstStyle/>
        <a:p>
          <a:endParaRPr lang="uk-UA" sz="1600"/>
        </a:p>
      </dgm:t>
    </dgm:pt>
    <dgm:pt modelId="{B9DF2E81-82D6-4789-B2A2-F56268FEFD92}">
      <dgm:prSet custT="1"/>
      <dgm:spPr/>
      <dgm:t>
        <a:bodyPr/>
        <a:lstStyle/>
        <a:p>
          <a:r>
            <a:rPr lang="en-US" sz="1600" b="1" smtClean="0"/>
            <a:t>Перехідна зона (Zone of Transition)</a:t>
          </a:r>
          <a:endParaRPr lang="en-US" sz="1600"/>
        </a:p>
      </dgm:t>
    </dgm:pt>
    <dgm:pt modelId="{3F8821A9-61D8-4A9C-8E4D-CE8FCBD7E2AC}" type="parTrans" cxnId="{8E7FD941-F885-4952-AFD5-8DCD58D09AEC}">
      <dgm:prSet/>
      <dgm:spPr/>
      <dgm:t>
        <a:bodyPr/>
        <a:lstStyle/>
        <a:p>
          <a:endParaRPr lang="uk-UA" sz="1600"/>
        </a:p>
      </dgm:t>
    </dgm:pt>
    <dgm:pt modelId="{498329B0-2E4A-4603-A993-F909948CD44D}" type="sibTrans" cxnId="{8E7FD941-F885-4952-AFD5-8DCD58D09AEC}">
      <dgm:prSet/>
      <dgm:spPr/>
      <dgm:t>
        <a:bodyPr/>
        <a:lstStyle/>
        <a:p>
          <a:endParaRPr lang="uk-UA" sz="1600"/>
        </a:p>
      </dgm:t>
    </dgm:pt>
    <dgm:pt modelId="{23E3791C-FBBB-4AAC-A833-20591C7607D0}">
      <dgm:prSet custT="1"/>
      <dgm:spPr/>
      <dgm:t>
        <a:bodyPr/>
        <a:lstStyle/>
        <a:p>
          <a:r>
            <a:rPr lang="uk-UA" sz="1600" dirty="0" smtClean="0"/>
            <a:t>Промислові підприємства та склади.</a:t>
          </a:r>
          <a:endParaRPr lang="uk-UA" sz="1600" dirty="0"/>
        </a:p>
      </dgm:t>
    </dgm:pt>
    <dgm:pt modelId="{57503147-EF3A-4645-BC78-6786F7AC1AE4}" type="parTrans" cxnId="{91D7FEAE-80C0-4AC5-B506-303D53D29CA1}">
      <dgm:prSet/>
      <dgm:spPr/>
      <dgm:t>
        <a:bodyPr/>
        <a:lstStyle/>
        <a:p>
          <a:endParaRPr lang="uk-UA" sz="1600"/>
        </a:p>
      </dgm:t>
    </dgm:pt>
    <dgm:pt modelId="{1F30983F-3666-47E7-833E-B6C259D2F4EF}" type="sibTrans" cxnId="{91D7FEAE-80C0-4AC5-B506-303D53D29CA1}">
      <dgm:prSet/>
      <dgm:spPr/>
      <dgm:t>
        <a:bodyPr/>
        <a:lstStyle/>
        <a:p>
          <a:endParaRPr lang="uk-UA" sz="1600"/>
        </a:p>
      </dgm:t>
    </dgm:pt>
    <dgm:pt modelId="{0222274B-C2DB-4C54-8D22-6954BFCEC8B6}">
      <dgm:prSet custT="1"/>
      <dgm:spPr/>
      <dgm:t>
        <a:bodyPr/>
        <a:lstStyle/>
        <a:p>
          <a:r>
            <a:rPr lang="uk-UA" sz="1600" noProof="0" dirty="0" smtClean="0"/>
            <a:t>Занедбані житлові квартали, дешеве житло для мігрантів.</a:t>
          </a:r>
          <a:endParaRPr lang="uk-UA" sz="1600" noProof="0" dirty="0"/>
        </a:p>
      </dgm:t>
    </dgm:pt>
    <dgm:pt modelId="{D950338F-EED9-4F10-8477-8D770E3F77E6}" type="parTrans" cxnId="{53AE5C14-7BF1-4F64-876A-C57268918604}">
      <dgm:prSet/>
      <dgm:spPr/>
      <dgm:t>
        <a:bodyPr/>
        <a:lstStyle/>
        <a:p>
          <a:endParaRPr lang="uk-UA" sz="1600"/>
        </a:p>
      </dgm:t>
    </dgm:pt>
    <dgm:pt modelId="{7A0A67A1-A4E3-4106-968C-CE9EF3FD85A5}" type="sibTrans" cxnId="{53AE5C14-7BF1-4F64-876A-C57268918604}">
      <dgm:prSet/>
      <dgm:spPr/>
      <dgm:t>
        <a:bodyPr/>
        <a:lstStyle/>
        <a:p>
          <a:endParaRPr lang="uk-UA" sz="1600"/>
        </a:p>
      </dgm:t>
    </dgm:pt>
    <dgm:pt modelId="{BA58A85C-EA4D-459E-8618-D264AB664232}">
      <dgm:prSet custT="1"/>
      <dgm:spPr/>
      <dgm:t>
        <a:bodyPr/>
        <a:lstStyle/>
        <a:p>
          <a:r>
            <a:rPr lang="uk-UA" sz="1600" noProof="0" dirty="0" smtClean="0"/>
            <a:t>Висока </a:t>
          </a:r>
          <a:r>
            <a:rPr lang="uk-UA" sz="1600" noProof="0" dirty="0" err="1" smtClean="0"/>
            <a:t>криміногенність</a:t>
          </a:r>
          <a:r>
            <a:rPr lang="uk-UA" sz="1600" noProof="0" dirty="0" smtClean="0"/>
            <a:t>, низький рівень життя.</a:t>
          </a:r>
          <a:endParaRPr lang="uk-UA" sz="1600" noProof="0" dirty="0"/>
        </a:p>
      </dgm:t>
    </dgm:pt>
    <dgm:pt modelId="{39481661-8500-4085-885E-D813D696ED06}" type="parTrans" cxnId="{B86E695B-2403-40F7-9655-19C09A9EEC74}">
      <dgm:prSet/>
      <dgm:spPr/>
      <dgm:t>
        <a:bodyPr/>
        <a:lstStyle/>
        <a:p>
          <a:endParaRPr lang="uk-UA" sz="1600"/>
        </a:p>
      </dgm:t>
    </dgm:pt>
    <dgm:pt modelId="{1E906C0A-5551-4E45-A6D6-170A465A3311}" type="sibTrans" cxnId="{B86E695B-2403-40F7-9655-19C09A9EEC74}">
      <dgm:prSet/>
      <dgm:spPr/>
      <dgm:t>
        <a:bodyPr/>
        <a:lstStyle/>
        <a:p>
          <a:endParaRPr lang="uk-UA" sz="1600"/>
        </a:p>
      </dgm:t>
    </dgm:pt>
    <dgm:pt modelId="{51F2AFF7-6E59-492F-BA8C-B7324B025623}">
      <dgm:prSet custT="1"/>
      <dgm:spPr/>
      <dgm:t>
        <a:bodyPr/>
        <a:lstStyle/>
        <a:p>
          <a:r>
            <a:rPr lang="en-US" sz="1600" b="1" smtClean="0"/>
            <a:t>Робітничий клас (Zone of Workingmen’s Homes)</a:t>
          </a:r>
          <a:endParaRPr lang="en-US" sz="1600"/>
        </a:p>
      </dgm:t>
    </dgm:pt>
    <dgm:pt modelId="{8E2F7EE7-86AA-419A-B9A6-17463E418C7E}" type="parTrans" cxnId="{E5D51F53-A94A-4CEC-9C8C-EFC845D55B09}">
      <dgm:prSet/>
      <dgm:spPr/>
      <dgm:t>
        <a:bodyPr/>
        <a:lstStyle/>
        <a:p>
          <a:endParaRPr lang="uk-UA" sz="1600"/>
        </a:p>
      </dgm:t>
    </dgm:pt>
    <dgm:pt modelId="{93B48701-7E0E-4405-B2E2-FCDA2AB23691}" type="sibTrans" cxnId="{E5D51F53-A94A-4CEC-9C8C-EFC845D55B09}">
      <dgm:prSet/>
      <dgm:spPr/>
      <dgm:t>
        <a:bodyPr/>
        <a:lstStyle/>
        <a:p>
          <a:endParaRPr lang="uk-UA" sz="1600"/>
        </a:p>
      </dgm:t>
    </dgm:pt>
    <dgm:pt modelId="{0A0D6A62-FA1E-498E-987A-864D7FB8AF66}">
      <dgm:prSet custT="1"/>
      <dgm:spPr/>
      <dgm:t>
        <a:bodyPr/>
        <a:lstStyle/>
        <a:p>
          <a:r>
            <a:rPr lang="uk-UA" sz="1600" noProof="0" dirty="0" smtClean="0"/>
            <a:t>Бюджетні житлові райони для робітників.</a:t>
          </a:r>
          <a:endParaRPr lang="uk-UA" sz="1600" noProof="0" dirty="0"/>
        </a:p>
      </dgm:t>
    </dgm:pt>
    <dgm:pt modelId="{8E4398B4-489C-4DC2-B422-C668276923EE}" type="parTrans" cxnId="{C483B79D-FD32-438E-9D27-CB8C6E1DE1FD}">
      <dgm:prSet/>
      <dgm:spPr/>
      <dgm:t>
        <a:bodyPr/>
        <a:lstStyle/>
        <a:p>
          <a:endParaRPr lang="uk-UA" sz="1600"/>
        </a:p>
      </dgm:t>
    </dgm:pt>
    <dgm:pt modelId="{EB9A26E4-2BB8-4A82-BC0D-A395E1174C23}" type="sibTrans" cxnId="{C483B79D-FD32-438E-9D27-CB8C6E1DE1FD}">
      <dgm:prSet/>
      <dgm:spPr/>
      <dgm:t>
        <a:bodyPr/>
        <a:lstStyle/>
        <a:p>
          <a:endParaRPr lang="uk-UA" sz="1600"/>
        </a:p>
      </dgm:t>
    </dgm:pt>
    <dgm:pt modelId="{97F74C0C-FF67-4547-990F-4B4E6A848971}">
      <dgm:prSet custT="1"/>
      <dgm:spPr/>
      <dgm:t>
        <a:bodyPr/>
        <a:lstStyle/>
        <a:p>
          <a:r>
            <a:rPr lang="uk-UA" sz="1600" noProof="0" dirty="0" smtClean="0"/>
            <a:t>Помірний рівень життя, невеликі багатоквартирні будинки.</a:t>
          </a:r>
          <a:endParaRPr lang="uk-UA" sz="1600" noProof="0" dirty="0"/>
        </a:p>
      </dgm:t>
    </dgm:pt>
    <dgm:pt modelId="{6F74DC92-A85F-41AA-9B61-B24D60C67EB6}" type="parTrans" cxnId="{8FEA25EA-9CBF-4255-8C56-43E1BF63133D}">
      <dgm:prSet/>
      <dgm:spPr/>
      <dgm:t>
        <a:bodyPr/>
        <a:lstStyle/>
        <a:p>
          <a:endParaRPr lang="uk-UA" sz="1600"/>
        </a:p>
      </dgm:t>
    </dgm:pt>
    <dgm:pt modelId="{2C291045-4D18-40E0-9DCA-BF2EB73D7328}" type="sibTrans" cxnId="{8FEA25EA-9CBF-4255-8C56-43E1BF63133D}">
      <dgm:prSet/>
      <dgm:spPr/>
      <dgm:t>
        <a:bodyPr/>
        <a:lstStyle/>
        <a:p>
          <a:endParaRPr lang="uk-UA" sz="1600"/>
        </a:p>
      </dgm:t>
    </dgm:pt>
    <dgm:pt modelId="{3B29169F-8953-4FB1-97BC-847460D137C6}">
      <dgm:prSet custT="1"/>
      <dgm:spPr/>
      <dgm:t>
        <a:bodyPr/>
        <a:lstStyle/>
        <a:p>
          <a:r>
            <a:rPr lang="uk-UA" sz="1600" dirty="0" smtClean="0"/>
            <a:t>Близькість до підприємств.</a:t>
          </a:r>
          <a:endParaRPr lang="uk-UA" sz="1600" dirty="0"/>
        </a:p>
      </dgm:t>
    </dgm:pt>
    <dgm:pt modelId="{06444E67-8CA5-4BFC-A2F2-78C54D54066F}" type="parTrans" cxnId="{58E3FBE3-F42A-4FFB-A680-6F558D9A0E45}">
      <dgm:prSet/>
      <dgm:spPr/>
      <dgm:t>
        <a:bodyPr/>
        <a:lstStyle/>
        <a:p>
          <a:endParaRPr lang="uk-UA" sz="1600"/>
        </a:p>
      </dgm:t>
    </dgm:pt>
    <dgm:pt modelId="{38784665-5394-45B9-935D-11859E569E9D}" type="sibTrans" cxnId="{58E3FBE3-F42A-4FFB-A680-6F558D9A0E45}">
      <dgm:prSet/>
      <dgm:spPr/>
      <dgm:t>
        <a:bodyPr/>
        <a:lstStyle/>
        <a:p>
          <a:endParaRPr lang="uk-UA" sz="1600"/>
        </a:p>
      </dgm:t>
    </dgm:pt>
    <dgm:pt modelId="{4508BFA8-946F-48BC-BDB3-07E6B49D1244}">
      <dgm:prSet custT="1"/>
      <dgm:spPr/>
      <dgm:t>
        <a:bodyPr/>
        <a:lstStyle/>
        <a:p>
          <a:r>
            <a:rPr lang="uk-UA" sz="1600" b="1" dirty="0" smtClean="0"/>
            <a:t>Житлова зона середнього класу (</a:t>
          </a:r>
          <a:r>
            <a:rPr lang="en-US" sz="1600" b="1" dirty="0" smtClean="0"/>
            <a:t>Zone of Better Residences)</a:t>
          </a:r>
          <a:endParaRPr lang="en-US" sz="1600" dirty="0"/>
        </a:p>
      </dgm:t>
    </dgm:pt>
    <dgm:pt modelId="{DAA3F89E-FC68-43BC-A1B9-03E19BA46700}" type="parTrans" cxnId="{E8EA46F7-9218-4AAE-B2DA-7BFDD7E3E8B1}">
      <dgm:prSet/>
      <dgm:spPr/>
      <dgm:t>
        <a:bodyPr/>
        <a:lstStyle/>
        <a:p>
          <a:endParaRPr lang="uk-UA" sz="1600"/>
        </a:p>
      </dgm:t>
    </dgm:pt>
    <dgm:pt modelId="{22DB1B51-F793-4697-A151-E1793C52B309}" type="sibTrans" cxnId="{E8EA46F7-9218-4AAE-B2DA-7BFDD7E3E8B1}">
      <dgm:prSet/>
      <dgm:spPr/>
      <dgm:t>
        <a:bodyPr/>
        <a:lstStyle/>
        <a:p>
          <a:endParaRPr lang="uk-UA" sz="1600"/>
        </a:p>
      </dgm:t>
    </dgm:pt>
    <dgm:pt modelId="{512F09A3-D48A-496E-B346-4D3E46BB8723}">
      <dgm:prSet custT="1"/>
      <dgm:spPr/>
      <dgm:t>
        <a:bodyPr/>
        <a:lstStyle/>
        <a:p>
          <a:r>
            <a:rPr lang="uk-UA" sz="1600" noProof="0" dirty="0" smtClean="0"/>
            <a:t>Комфортне житло для середнього класу.</a:t>
          </a:r>
          <a:endParaRPr lang="uk-UA" sz="1600" noProof="0" dirty="0"/>
        </a:p>
      </dgm:t>
    </dgm:pt>
    <dgm:pt modelId="{12B48D84-BB5D-4274-B06F-96BCFA966752}" type="parTrans" cxnId="{2F54CBFC-8C9F-4A2A-A349-68D79FE90DAE}">
      <dgm:prSet/>
      <dgm:spPr/>
      <dgm:t>
        <a:bodyPr/>
        <a:lstStyle/>
        <a:p>
          <a:endParaRPr lang="uk-UA" sz="1600"/>
        </a:p>
      </dgm:t>
    </dgm:pt>
    <dgm:pt modelId="{DCD856BB-EA88-4DA5-8CAC-F9F598B0A001}" type="sibTrans" cxnId="{2F54CBFC-8C9F-4A2A-A349-68D79FE90DAE}">
      <dgm:prSet/>
      <dgm:spPr/>
      <dgm:t>
        <a:bodyPr/>
        <a:lstStyle/>
        <a:p>
          <a:endParaRPr lang="uk-UA" sz="1600"/>
        </a:p>
      </dgm:t>
    </dgm:pt>
    <dgm:pt modelId="{17C013D3-3A3B-447D-873F-5BEF3BBE9821}">
      <dgm:prSet custT="1"/>
      <dgm:spPr/>
      <dgm:t>
        <a:bodyPr/>
        <a:lstStyle/>
        <a:p>
          <a:r>
            <a:rPr lang="uk-UA" sz="1600" dirty="0" smtClean="0"/>
            <a:t>Окремі будинки, чисті вулиці.</a:t>
          </a:r>
          <a:endParaRPr lang="uk-UA" sz="1600" dirty="0"/>
        </a:p>
      </dgm:t>
    </dgm:pt>
    <dgm:pt modelId="{27FBEF98-AB08-48C9-B9D4-8A9CAB426ABC}" type="parTrans" cxnId="{98CE183E-99FA-40B5-80DE-4E6B7D38CB6F}">
      <dgm:prSet/>
      <dgm:spPr/>
      <dgm:t>
        <a:bodyPr/>
        <a:lstStyle/>
        <a:p>
          <a:endParaRPr lang="uk-UA" sz="1600"/>
        </a:p>
      </dgm:t>
    </dgm:pt>
    <dgm:pt modelId="{3B0C0919-3DDF-4860-97C7-8890F7DBEF45}" type="sibTrans" cxnId="{98CE183E-99FA-40B5-80DE-4E6B7D38CB6F}">
      <dgm:prSet/>
      <dgm:spPr/>
      <dgm:t>
        <a:bodyPr/>
        <a:lstStyle/>
        <a:p>
          <a:endParaRPr lang="uk-UA" sz="1600"/>
        </a:p>
      </dgm:t>
    </dgm:pt>
    <dgm:pt modelId="{6BCD4561-8B8F-4659-8E40-C6C6A1442BAE}">
      <dgm:prSet custT="1"/>
      <dgm:spPr/>
      <dgm:t>
        <a:bodyPr/>
        <a:lstStyle/>
        <a:p>
          <a:r>
            <a:rPr lang="uk-UA" sz="1600" dirty="0" smtClean="0"/>
            <a:t>Зростаюча вартість нерухомості.</a:t>
          </a:r>
          <a:endParaRPr lang="uk-UA" sz="1600" dirty="0"/>
        </a:p>
      </dgm:t>
    </dgm:pt>
    <dgm:pt modelId="{96D962E3-47AF-4801-8255-02669FAB4710}" type="parTrans" cxnId="{37E100FE-341C-449B-8D97-A791A453CF53}">
      <dgm:prSet/>
      <dgm:spPr/>
      <dgm:t>
        <a:bodyPr/>
        <a:lstStyle/>
        <a:p>
          <a:endParaRPr lang="uk-UA" sz="1600"/>
        </a:p>
      </dgm:t>
    </dgm:pt>
    <dgm:pt modelId="{403DA466-EED2-45E4-ACF7-53E3FAA0303E}" type="sibTrans" cxnId="{37E100FE-341C-449B-8D97-A791A453CF53}">
      <dgm:prSet/>
      <dgm:spPr/>
      <dgm:t>
        <a:bodyPr/>
        <a:lstStyle/>
        <a:p>
          <a:endParaRPr lang="uk-UA" sz="1600"/>
        </a:p>
      </dgm:t>
    </dgm:pt>
    <dgm:pt modelId="{414F6AA5-03AF-44FF-BF60-12F3FA57EDFD}">
      <dgm:prSet custT="1"/>
      <dgm:spPr/>
      <dgm:t>
        <a:bodyPr/>
        <a:lstStyle/>
        <a:p>
          <a:r>
            <a:rPr lang="uk-UA" sz="1600" b="1" smtClean="0"/>
            <a:t>Приміська зона (</a:t>
          </a:r>
          <a:r>
            <a:rPr lang="en-US" sz="1600" b="1" smtClean="0"/>
            <a:t>Commuter’s Zone)</a:t>
          </a:r>
          <a:endParaRPr lang="en-US" sz="1600"/>
        </a:p>
      </dgm:t>
    </dgm:pt>
    <dgm:pt modelId="{DBD5C58C-C6F9-4A08-A46A-744C2040E568}" type="parTrans" cxnId="{29A0A447-F9AA-4A4D-9998-417CD3268A58}">
      <dgm:prSet/>
      <dgm:spPr/>
      <dgm:t>
        <a:bodyPr/>
        <a:lstStyle/>
        <a:p>
          <a:endParaRPr lang="uk-UA" sz="1600"/>
        </a:p>
      </dgm:t>
    </dgm:pt>
    <dgm:pt modelId="{7A96DFE7-9A66-4C2F-89A2-35A8FDDCB64D}" type="sibTrans" cxnId="{29A0A447-F9AA-4A4D-9998-417CD3268A58}">
      <dgm:prSet/>
      <dgm:spPr/>
      <dgm:t>
        <a:bodyPr/>
        <a:lstStyle/>
        <a:p>
          <a:endParaRPr lang="uk-UA" sz="1600"/>
        </a:p>
      </dgm:t>
    </dgm:pt>
    <dgm:pt modelId="{CA496F1D-A933-4547-B888-88357BC22F90}">
      <dgm:prSet custT="1"/>
      <dgm:spPr/>
      <dgm:t>
        <a:bodyPr/>
        <a:lstStyle/>
        <a:p>
          <a:r>
            <a:rPr lang="uk-UA" sz="1600" dirty="0" smtClean="0"/>
            <a:t>Передмістя, житло для заможних.</a:t>
          </a:r>
          <a:endParaRPr lang="uk-UA" sz="1600" dirty="0"/>
        </a:p>
      </dgm:t>
    </dgm:pt>
    <dgm:pt modelId="{DF121B8A-0A95-4FEA-A4B7-856F1692E92B}" type="parTrans" cxnId="{F06F3351-8709-488A-B764-996BFFD63349}">
      <dgm:prSet/>
      <dgm:spPr/>
      <dgm:t>
        <a:bodyPr/>
        <a:lstStyle/>
        <a:p>
          <a:endParaRPr lang="uk-UA" sz="1600"/>
        </a:p>
      </dgm:t>
    </dgm:pt>
    <dgm:pt modelId="{A9EC7C3E-5A22-4E8B-B754-3988F4517E4A}" type="sibTrans" cxnId="{F06F3351-8709-488A-B764-996BFFD63349}">
      <dgm:prSet/>
      <dgm:spPr/>
      <dgm:t>
        <a:bodyPr/>
        <a:lstStyle/>
        <a:p>
          <a:endParaRPr lang="uk-UA" sz="1600"/>
        </a:p>
      </dgm:t>
    </dgm:pt>
    <dgm:pt modelId="{8957B820-B052-41C5-A191-C33432007426}">
      <dgm:prSet custT="1"/>
      <dgm:spPr/>
      <dgm:t>
        <a:bodyPr/>
        <a:lstStyle/>
        <a:p>
          <a:r>
            <a:rPr lang="uk-UA" sz="1600" dirty="0" err="1" smtClean="0"/>
            <a:t>Малоетажна</a:t>
          </a:r>
          <a:r>
            <a:rPr lang="uk-UA" sz="1600" dirty="0" smtClean="0"/>
            <a:t> забудова, заміські будинки.</a:t>
          </a:r>
          <a:endParaRPr lang="uk-UA" sz="1600" dirty="0"/>
        </a:p>
      </dgm:t>
    </dgm:pt>
    <dgm:pt modelId="{AF88BC68-E8BC-4CCE-A6B3-4CAF2181805D}" type="parTrans" cxnId="{8322D9AA-F516-42AE-8C55-57D3B4932D22}">
      <dgm:prSet/>
      <dgm:spPr/>
      <dgm:t>
        <a:bodyPr/>
        <a:lstStyle/>
        <a:p>
          <a:endParaRPr lang="uk-UA" sz="1600"/>
        </a:p>
      </dgm:t>
    </dgm:pt>
    <dgm:pt modelId="{36D737AA-54DD-4DD5-9AC2-0FCAD1489BD8}" type="sibTrans" cxnId="{8322D9AA-F516-42AE-8C55-57D3B4932D22}">
      <dgm:prSet/>
      <dgm:spPr/>
      <dgm:t>
        <a:bodyPr/>
        <a:lstStyle/>
        <a:p>
          <a:endParaRPr lang="uk-UA" sz="1600"/>
        </a:p>
      </dgm:t>
    </dgm:pt>
    <dgm:pt modelId="{04A83F42-6D8C-4423-84DC-49675B1B043F}">
      <dgm:prSet custT="1"/>
      <dgm:spPr/>
      <dgm:t>
        <a:bodyPr/>
        <a:lstStyle/>
        <a:p>
          <a:r>
            <a:rPr lang="uk-UA" sz="1600" noProof="0" dirty="0" smtClean="0"/>
            <a:t>Висока якість життя, зелена зона.</a:t>
          </a:r>
          <a:endParaRPr lang="uk-UA" sz="1600" noProof="0" dirty="0"/>
        </a:p>
      </dgm:t>
    </dgm:pt>
    <dgm:pt modelId="{23FFDDC5-5159-43CD-BB81-9058088661CC}" type="parTrans" cxnId="{011A2830-D849-4C89-9F4A-025113DAB08A}">
      <dgm:prSet/>
      <dgm:spPr/>
      <dgm:t>
        <a:bodyPr/>
        <a:lstStyle/>
        <a:p>
          <a:endParaRPr lang="uk-UA" sz="1600"/>
        </a:p>
      </dgm:t>
    </dgm:pt>
    <dgm:pt modelId="{B071916A-BF84-4A38-A707-1D5CE8416405}" type="sibTrans" cxnId="{011A2830-D849-4C89-9F4A-025113DAB08A}">
      <dgm:prSet/>
      <dgm:spPr/>
      <dgm:t>
        <a:bodyPr/>
        <a:lstStyle/>
        <a:p>
          <a:endParaRPr lang="uk-UA" sz="1600"/>
        </a:p>
      </dgm:t>
    </dgm:pt>
    <dgm:pt modelId="{6FEA3E52-9E72-40CD-AD2A-A6778C421965}" type="pres">
      <dgm:prSet presAssocID="{F3E06369-F553-40FC-A200-5966A2B556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F89AAC4-B85B-4C4B-9EBF-F05AFFFFEB42}" type="pres">
      <dgm:prSet presAssocID="{D762BD24-54D0-4F11-B4DF-384311EF0FDF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6F36B9-6E35-44DC-A898-CE6D1500F827}" type="pres">
      <dgm:prSet presAssocID="{D762BD24-54D0-4F11-B4DF-384311EF0FDF}" presName="childText" presStyleLbl="revTx" presStyleIdx="0" presStyleCnt="5">
        <dgm:presLayoutVars>
          <dgm:bulletEnabled val="1"/>
        </dgm:presLayoutVars>
      </dgm:prSet>
      <dgm:spPr/>
    </dgm:pt>
    <dgm:pt modelId="{D1BC14FC-B752-4308-B65B-3A2AC67DF592}" type="pres">
      <dgm:prSet presAssocID="{B9DF2E81-82D6-4789-B2A2-F56268FEFD9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E63E589-15CF-41F7-B927-534221FBFEFB}" type="pres">
      <dgm:prSet presAssocID="{B9DF2E81-82D6-4789-B2A2-F56268FEFD92}" presName="childText" presStyleLbl="revTx" presStyleIdx="1" presStyleCnt="5">
        <dgm:presLayoutVars>
          <dgm:bulletEnabled val="1"/>
        </dgm:presLayoutVars>
      </dgm:prSet>
      <dgm:spPr/>
    </dgm:pt>
    <dgm:pt modelId="{0ACAEC89-7306-42CD-BA04-E160D7925DC4}" type="pres">
      <dgm:prSet presAssocID="{51F2AFF7-6E59-492F-BA8C-B7324B02562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FE47535-54D5-4D39-BF29-2AC582E111F4}" type="pres">
      <dgm:prSet presAssocID="{51F2AFF7-6E59-492F-BA8C-B7324B025623}" presName="childText" presStyleLbl="revTx" presStyleIdx="2" presStyleCnt="5">
        <dgm:presLayoutVars>
          <dgm:bulletEnabled val="1"/>
        </dgm:presLayoutVars>
      </dgm:prSet>
      <dgm:spPr/>
    </dgm:pt>
    <dgm:pt modelId="{1DCC4D59-58E2-4296-BBEC-7B6AFFC181FA}" type="pres">
      <dgm:prSet presAssocID="{4508BFA8-946F-48BC-BDB3-07E6B49D124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211A955-6097-48B4-9DF0-BF3988EE4CBF}" type="pres">
      <dgm:prSet presAssocID="{4508BFA8-946F-48BC-BDB3-07E6B49D1244}" presName="childText" presStyleLbl="revTx" presStyleIdx="3" presStyleCnt="5">
        <dgm:presLayoutVars>
          <dgm:bulletEnabled val="1"/>
        </dgm:presLayoutVars>
      </dgm:prSet>
      <dgm:spPr/>
    </dgm:pt>
    <dgm:pt modelId="{72D94FDB-4364-4CC4-AC2C-B578C1E1DEC1}" type="pres">
      <dgm:prSet presAssocID="{414F6AA5-03AF-44FF-BF60-12F3FA57EDF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EC0FE3D4-9DB0-4145-872F-99FE0A133908}" type="pres">
      <dgm:prSet presAssocID="{414F6AA5-03AF-44FF-BF60-12F3FA57EDFD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796AAD7E-5CCB-4A03-AF91-53BBE436AB7B}" type="presOf" srcId="{CA496F1D-A933-4547-B888-88357BC22F90}" destId="{EC0FE3D4-9DB0-4145-872F-99FE0A133908}" srcOrd="0" destOrd="0" presId="urn:microsoft.com/office/officeart/2005/8/layout/vList2"/>
    <dgm:cxn modelId="{C483B79D-FD32-438E-9D27-CB8C6E1DE1FD}" srcId="{51F2AFF7-6E59-492F-BA8C-B7324B025623}" destId="{0A0D6A62-FA1E-498E-987A-864D7FB8AF66}" srcOrd="0" destOrd="0" parTransId="{8E4398B4-489C-4DC2-B422-C668276923EE}" sibTransId="{EB9A26E4-2BB8-4A82-BC0D-A395E1174C23}"/>
    <dgm:cxn modelId="{98084416-3130-4E40-A96D-A8C394AECAFE}" type="presOf" srcId="{51F2AFF7-6E59-492F-BA8C-B7324B025623}" destId="{0ACAEC89-7306-42CD-BA04-E160D7925DC4}" srcOrd="0" destOrd="0" presId="urn:microsoft.com/office/officeart/2005/8/layout/vList2"/>
    <dgm:cxn modelId="{A6EC49DB-40D1-4789-AF8A-06370A58461A}" type="presOf" srcId="{3B29169F-8953-4FB1-97BC-847460D137C6}" destId="{EFE47535-54D5-4D39-BF29-2AC582E111F4}" srcOrd="0" destOrd="2" presId="urn:microsoft.com/office/officeart/2005/8/layout/vList2"/>
    <dgm:cxn modelId="{8322D9AA-F516-42AE-8C55-57D3B4932D22}" srcId="{414F6AA5-03AF-44FF-BF60-12F3FA57EDFD}" destId="{8957B820-B052-41C5-A191-C33432007426}" srcOrd="1" destOrd="0" parTransId="{AF88BC68-E8BC-4CCE-A6B3-4CAF2181805D}" sibTransId="{36D737AA-54DD-4DD5-9AC2-0FCAD1489BD8}"/>
    <dgm:cxn modelId="{29A0A447-F9AA-4A4D-9998-417CD3268A58}" srcId="{F3E06369-F553-40FC-A200-5966A2B556B7}" destId="{414F6AA5-03AF-44FF-BF60-12F3FA57EDFD}" srcOrd="4" destOrd="0" parTransId="{DBD5C58C-C6F9-4A08-A46A-744C2040E568}" sibTransId="{7A96DFE7-9A66-4C2F-89A2-35A8FDDCB64D}"/>
    <dgm:cxn modelId="{98CE183E-99FA-40B5-80DE-4E6B7D38CB6F}" srcId="{4508BFA8-946F-48BC-BDB3-07E6B49D1244}" destId="{17C013D3-3A3B-447D-873F-5BEF3BBE9821}" srcOrd="1" destOrd="0" parTransId="{27FBEF98-AB08-48C9-B9D4-8A9CAB426ABC}" sibTransId="{3B0C0919-3DDF-4860-97C7-8890F7DBEF45}"/>
    <dgm:cxn modelId="{53AE5C14-7BF1-4F64-876A-C57268918604}" srcId="{B9DF2E81-82D6-4789-B2A2-F56268FEFD92}" destId="{0222274B-C2DB-4C54-8D22-6954BFCEC8B6}" srcOrd="1" destOrd="0" parTransId="{D950338F-EED9-4F10-8477-8D770E3F77E6}" sibTransId="{7A0A67A1-A4E3-4106-968C-CE9EF3FD85A5}"/>
    <dgm:cxn modelId="{DCF289F0-AFB7-49CB-951C-BAD1D22F69B2}" type="presOf" srcId="{4508BFA8-946F-48BC-BDB3-07E6B49D1244}" destId="{1DCC4D59-58E2-4296-BBEC-7B6AFFC181FA}" srcOrd="0" destOrd="0" presId="urn:microsoft.com/office/officeart/2005/8/layout/vList2"/>
    <dgm:cxn modelId="{C125BEE5-8196-4881-8B85-51F1E930BC3D}" type="presOf" srcId="{0222274B-C2DB-4C54-8D22-6954BFCEC8B6}" destId="{1E63E589-15CF-41F7-B927-534221FBFEFB}" srcOrd="0" destOrd="1" presId="urn:microsoft.com/office/officeart/2005/8/layout/vList2"/>
    <dgm:cxn modelId="{9DE04CB2-0076-40DB-A4CC-5B41A5751159}" type="presOf" srcId="{414F6AA5-03AF-44FF-BF60-12F3FA57EDFD}" destId="{72D94FDB-4364-4CC4-AC2C-B578C1E1DEC1}" srcOrd="0" destOrd="0" presId="urn:microsoft.com/office/officeart/2005/8/layout/vList2"/>
    <dgm:cxn modelId="{D188B682-10FD-45D9-9F5F-296ADCE624A0}" type="presOf" srcId="{F3E06369-F553-40FC-A200-5966A2B556B7}" destId="{6FEA3E52-9E72-40CD-AD2A-A6778C421965}" srcOrd="0" destOrd="0" presId="urn:microsoft.com/office/officeart/2005/8/layout/vList2"/>
    <dgm:cxn modelId="{E5D51F53-A94A-4CEC-9C8C-EFC845D55B09}" srcId="{F3E06369-F553-40FC-A200-5966A2B556B7}" destId="{51F2AFF7-6E59-492F-BA8C-B7324B025623}" srcOrd="2" destOrd="0" parTransId="{8E2F7EE7-86AA-419A-B9A6-17463E418C7E}" sibTransId="{93B48701-7E0E-4405-B2E2-FCDA2AB23691}"/>
    <dgm:cxn modelId="{972FCDE9-C9B3-44CD-92AD-57D7DFDF3362}" srcId="{D762BD24-54D0-4F11-B4DF-384311EF0FDF}" destId="{308DDC95-FAC5-44DF-B611-FC8662C403CA}" srcOrd="2" destOrd="0" parTransId="{38C5F042-26C2-4BCA-B876-4F357B46160D}" sibTransId="{01DF6F5B-77F6-405D-9287-8D93F585F8ED}"/>
    <dgm:cxn modelId="{B64A119C-DDE3-489B-829E-FDDD1639D6C8}" type="presOf" srcId="{23E3791C-FBBB-4AAC-A833-20591C7607D0}" destId="{1E63E589-15CF-41F7-B927-534221FBFEFB}" srcOrd="0" destOrd="0" presId="urn:microsoft.com/office/officeart/2005/8/layout/vList2"/>
    <dgm:cxn modelId="{B86E695B-2403-40F7-9655-19C09A9EEC74}" srcId="{B9DF2E81-82D6-4789-B2A2-F56268FEFD92}" destId="{BA58A85C-EA4D-459E-8618-D264AB664232}" srcOrd="2" destOrd="0" parTransId="{39481661-8500-4085-885E-D813D696ED06}" sibTransId="{1E906C0A-5551-4E45-A6D6-170A465A3311}"/>
    <dgm:cxn modelId="{D3D5EC37-4EA5-4C68-9BD5-DEA47E4D35B4}" type="presOf" srcId="{308DDC95-FAC5-44DF-B611-FC8662C403CA}" destId="{906F36B9-6E35-44DC-A898-CE6D1500F827}" srcOrd="0" destOrd="2" presId="urn:microsoft.com/office/officeart/2005/8/layout/vList2"/>
    <dgm:cxn modelId="{D9386E1E-A1A9-4A97-89FE-CD0E5D76466E}" type="presOf" srcId="{C7B0E12A-D1BC-46B4-A0E7-370290675E37}" destId="{906F36B9-6E35-44DC-A898-CE6D1500F827}" srcOrd="0" destOrd="0" presId="urn:microsoft.com/office/officeart/2005/8/layout/vList2"/>
    <dgm:cxn modelId="{43B0ABFF-C74A-4C90-8F8A-320E72B43B02}" srcId="{D762BD24-54D0-4F11-B4DF-384311EF0FDF}" destId="{C7B0E12A-D1BC-46B4-A0E7-370290675E37}" srcOrd="0" destOrd="0" parTransId="{6960CCC3-B1D3-499F-9D21-7AD20A35D473}" sibTransId="{4519C2DB-8108-438E-BDAB-A9BA260C25A6}"/>
    <dgm:cxn modelId="{91D7FEAE-80C0-4AC5-B506-303D53D29CA1}" srcId="{B9DF2E81-82D6-4789-B2A2-F56268FEFD92}" destId="{23E3791C-FBBB-4AAC-A833-20591C7607D0}" srcOrd="0" destOrd="0" parTransId="{57503147-EF3A-4645-BC78-6786F7AC1AE4}" sibTransId="{1F30983F-3666-47E7-833E-B6C259D2F4EF}"/>
    <dgm:cxn modelId="{A1485622-EE8B-47B3-8FD7-0E5CF978F645}" srcId="{F3E06369-F553-40FC-A200-5966A2B556B7}" destId="{D762BD24-54D0-4F11-B4DF-384311EF0FDF}" srcOrd="0" destOrd="0" parTransId="{B2409F84-36D9-4E3D-A65E-FAC781F1AB26}" sibTransId="{AD609A1A-DC12-42C7-8731-B9A5B1E59DD5}"/>
    <dgm:cxn modelId="{3D01B0D5-E768-4EE4-8C33-AAF862611422}" type="presOf" srcId="{BA58A85C-EA4D-459E-8618-D264AB664232}" destId="{1E63E589-15CF-41F7-B927-534221FBFEFB}" srcOrd="0" destOrd="2" presId="urn:microsoft.com/office/officeart/2005/8/layout/vList2"/>
    <dgm:cxn modelId="{E8EA46F7-9218-4AAE-B2DA-7BFDD7E3E8B1}" srcId="{F3E06369-F553-40FC-A200-5966A2B556B7}" destId="{4508BFA8-946F-48BC-BDB3-07E6B49D1244}" srcOrd="3" destOrd="0" parTransId="{DAA3F89E-FC68-43BC-A1B9-03E19BA46700}" sibTransId="{22DB1B51-F793-4697-A151-E1793C52B309}"/>
    <dgm:cxn modelId="{B0C019AF-66CF-46AC-AB06-3537B719A2A8}" type="presOf" srcId="{76E81017-E558-4578-A206-13CF9EAF0CC3}" destId="{906F36B9-6E35-44DC-A898-CE6D1500F827}" srcOrd="0" destOrd="1" presId="urn:microsoft.com/office/officeart/2005/8/layout/vList2"/>
    <dgm:cxn modelId="{817B2D18-9CF3-4300-BD0C-01B5B993DCB8}" type="presOf" srcId="{6BCD4561-8B8F-4659-8E40-C6C6A1442BAE}" destId="{9211A955-6097-48B4-9DF0-BF3988EE4CBF}" srcOrd="0" destOrd="2" presId="urn:microsoft.com/office/officeart/2005/8/layout/vList2"/>
    <dgm:cxn modelId="{011A2830-D849-4C89-9F4A-025113DAB08A}" srcId="{414F6AA5-03AF-44FF-BF60-12F3FA57EDFD}" destId="{04A83F42-6D8C-4423-84DC-49675B1B043F}" srcOrd="2" destOrd="0" parTransId="{23FFDDC5-5159-43CD-BB81-9058088661CC}" sibTransId="{B071916A-BF84-4A38-A707-1D5CE8416405}"/>
    <dgm:cxn modelId="{A7674CC9-0637-43B6-A75A-B85D5EBE77E4}" srcId="{D762BD24-54D0-4F11-B4DF-384311EF0FDF}" destId="{76E81017-E558-4578-A206-13CF9EAF0CC3}" srcOrd="1" destOrd="0" parTransId="{11042323-98A0-46D4-B526-A7DFDA5F0788}" sibTransId="{01F2A8BB-8C7C-4488-A123-FA24664271B6}"/>
    <dgm:cxn modelId="{8FEA25EA-9CBF-4255-8C56-43E1BF63133D}" srcId="{51F2AFF7-6E59-492F-BA8C-B7324B025623}" destId="{97F74C0C-FF67-4547-990F-4B4E6A848971}" srcOrd="1" destOrd="0" parTransId="{6F74DC92-A85F-41AA-9B61-B24D60C67EB6}" sibTransId="{2C291045-4D18-40E0-9DCA-BF2EB73D7328}"/>
    <dgm:cxn modelId="{58E3FBE3-F42A-4FFB-A680-6F558D9A0E45}" srcId="{51F2AFF7-6E59-492F-BA8C-B7324B025623}" destId="{3B29169F-8953-4FB1-97BC-847460D137C6}" srcOrd="2" destOrd="0" parTransId="{06444E67-8CA5-4BFC-A2F2-78C54D54066F}" sibTransId="{38784665-5394-45B9-935D-11859E569E9D}"/>
    <dgm:cxn modelId="{8E7FD941-F885-4952-AFD5-8DCD58D09AEC}" srcId="{F3E06369-F553-40FC-A200-5966A2B556B7}" destId="{B9DF2E81-82D6-4789-B2A2-F56268FEFD92}" srcOrd="1" destOrd="0" parTransId="{3F8821A9-61D8-4A9C-8E4D-CE8FCBD7E2AC}" sibTransId="{498329B0-2E4A-4603-A993-F909948CD44D}"/>
    <dgm:cxn modelId="{C8A6DCF0-FC1D-4F4E-9B3E-367E6A118257}" type="presOf" srcId="{17C013D3-3A3B-447D-873F-5BEF3BBE9821}" destId="{9211A955-6097-48B4-9DF0-BF3988EE4CBF}" srcOrd="0" destOrd="1" presId="urn:microsoft.com/office/officeart/2005/8/layout/vList2"/>
    <dgm:cxn modelId="{E07EBF5A-7D87-4CA5-9FC7-473D998A8BD3}" type="presOf" srcId="{0A0D6A62-FA1E-498E-987A-864D7FB8AF66}" destId="{EFE47535-54D5-4D39-BF29-2AC582E111F4}" srcOrd="0" destOrd="0" presId="urn:microsoft.com/office/officeart/2005/8/layout/vList2"/>
    <dgm:cxn modelId="{2F54CBFC-8C9F-4A2A-A349-68D79FE90DAE}" srcId="{4508BFA8-946F-48BC-BDB3-07E6B49D1244}" destId="{512F09A3-D48A-496E-B346-4D3E46BB8723}" srcOrd="0" destOrd="0" parTransId="{12B48D84-BB5D-4274-B06F-96BCFA966752}" sibTransId="{DCD856BB-EA88-4DA5-8CAC-F9F598B0A001}"/>
    <dgm:cxn modelId="{A6C9D5DA-7F07-4869-AC1C-9696BDAF7D80}" type="presOf" srcId="{D762BD24-54D0-4F11-B4DF-384311EF0FDF}" destId="{5F89AAC4-B85B-4C4B-9EBF-F05AFFFFEB42}" srcOrd="0" destOrd="0" presId="urn:microsoft.com/office/officeart/2005/8/layout/vList2"/>
    <dgm:cxn modelId="{9889D749-172B-47FA-8F82-D7E2D70B0C78}" type="presOf" srcId="{8957B820-B052-41C5-A191-C33432007426}" destId="{EC0FE3D4-9DB0-4145-872F-99FE0A133908}" srcOrd="0" destOrd="1" presId="urn:microsoft.com/office/officeart/2005/8/layout/vList2"/>
    <dgm:cxn modelId="{F06F3351-8709-488A-B764-996BFFD63349}" srcId="{414F6AA5-03AF-44FF-BF60-12F3FA57EDFD}" destId="{CA496F1D-A933-4547-B888-88357BC22F90}" srcOrd="0" destOrd="0" parTransId="{DF121B8A-0A95-4FEA-A4B7-856F1692E92B}" sibTransId="{A9EC7C3E-5A22-4E8B-B754-3988F4517E4A}"/>
    <dgm:cxn modelId="{CBBCE9CD-EB33-4529-B49E-F33B131824DC}" type="presOf" srcId="{512F09A3-D48A-496E-B346-4D3E46BB8723}" destId="{9211A955-6097-48B4-9DF0-BF3988EE4CBF}" srcOrd="0" destOrd="0" presId="urn:microsoft.com/office/officeart/2005/8/layout/vList2"/>
    <dgm:cxn modelId="{37E100FE-341C-449B-8D97-A791A453CF53}" srcId="{4508BFA8-946F-48BC-BDB3-07E6B49D1244}" destId="{6BCD4561-8B8F-4659-8E40-C6C6A1442BAE}" srcOrd="2" destOrd="0" parTransId="{96D962E3-47AF-4801-8255-02669FAB4710}" sibTransId="{403DA466-EED2-45E4-ACF7-53E3FAA0303E}"/>
    <dgm:cxn modelId="{89B24AC4-807A-4474-A2E6-57CA47953EDE}" type="presOf" srcId="{97F74C0C-FF67-4547-990F-4B4E6A848971}" destId="{EFE47535-54D5-4D39-BF29-2AC582E111F4}" srcOrd="0" destOrd="1" presId="urn:microsoft.com/office/officeart/2005/8/layout/vList2"/>
    <dgm:cxn modelId="{DEC8F804-4B3C-4DAA-BC8D-3AAA1C31F9D6}" type="presOf" srcId="{B9DF2E81-82D6-4789-B2A2-F56268FEFD92}" destId="{D1BC14FC-B752-4308-B65B-3A2AC67DF592}" srcOrd="0" destOrd="0" presId="urn:microsoft.com/office/officeart/2005/8/layout/vList2"/>
    <dgm:cxn modelId="{5B1E8D32-4B94-4BC2-BFA8-8557F4CE2AEE}" type="presOf" srcId="{04A83F42-6D8C-4423-84DC-49675B1B043F}" destId="{EC0FE3D4-9DB0-4145-872F-99FE0A133908}" srcOrd="0" destOrd="2" presId="urn:microsoft.com/office/officeart/2005/8/layout/vList2"/>
    <dgm:cxn modelId="{90CD5D9E-AEA2-4748-BC7A-45409F3BDE5B}" type="presParOf" srcId="{6FEA3E52-9E72-40CD-AD2A-A6778C421965}" destId="{5F89AAC4-B85B-4C4B-9EBF-F05AFFFFEB42}" srcOrd="0" destOrd="0" presId="urn:microsoft.com/office/officeart/2005/8/layout/vList2"/>
    <dgm:cxn modelId="{2CAF9A6E-20FF-4A8D-B862-34133EFB4868}" type="presParOf" srcId="{6FEA3E52-9E72-40CD-AD2A-A6778C421965}" destId="{906F36B9-6E35-44DC-A898-CE6D1500F827}" srcOrd="1" destOrd="0" presId="urn:microsoft.com/office/officeart/2005/8/layout/vList2"/>
    <dgm:cxn modelId="{6413A136-7A23-43BD-974E-088042B290A3}" type="presParOf" srcId="{6FEA3E52-9E72-40CD-AD2A-A6778C421965}" destId="{D1BC14FC-B752-4308-B65B-3A2AC67DF592}" srcOrd="2" destOrd="0" presId="urn:microsoft.com/office/officeart/2005/8/layout/vList2"/>
    <dgm:cxn modelId="{A9AE9802-937A-4F02-84AE-7E323EF5EE64}" type="presParOf" srcId="{6FEA3E52-9E72-40CD-AD2A-A6778C421965}" destId="{1E63E589-15CF-41F7-B927-534221FBFEFB}" srcOrd="3" destOrd="0" presId="urn:microsoft.com/office/officeart/2005/8/layout/vList2"/>
    <dgm:cxn modelId="{A722BFBA-C089-461B-936F-4277C12F7223}" type="presParOf" srcId="{6FEA3E52-9E72-40CD-AD2A-A6778C421965}" destId="{0ACAEC89-7306-42CD-BA04-E160D7925DC4}" srcOrd="4" destOrd="0" presId="urn:microsoft.com/office/officeart/2005/8/layout/vList2"/>
    <dgm:cxn modelId="{CA57D49D-AE9D-4A14-B02D-945F7E514EB6}" type="presParOf" srcId="{6FEA3E52-9E72-40CD-AD2A-A6778C421965}" destId="{EFE47535-54D5-4D39-BF29-2AC582E111F4}" srcOrd="5" destOrd="0" presId="urn:microsoft.com/office/officeart/2005/8/layout/vList2"/>
    <dgm:cxn modelId="{8A2DDAE5-EE97-40BB-9E18-15903B24ABDC}" type="presParOf" srcId="{6FEA3E52-9E72-40CD-AD2A-A6778C421965}" destId="{1DCC4D59-58E2-4296-BBEC-7B6AFFC181FA}" srcOrd="6" destOrd="0" presId="urn:microsoft.com/office/officeart/2005/8/layout/vList2"/>
    <dgm:cxn modelId="{9602D43F-3CA8-4E39-B4FF-4AC7C663DA01}" type="presParOf" srcId="{6FEA3E52-9E72-40CD-AD2A-A6778C421965}" destId="{9211A955-6097-48B4-9DF0-BF3988EE4CBF}" srcOrd="7" destOrd="0" presId="urn:microsoft.com/office/officeart/2005/8/layout/vList2"/>
    <dgm:cxn modelId="{2035DDE5-EF35-4549-99AB-26BADC42E217}" type="presParOf" srcId="{6FEA3E52-9E72-40CD-AD2A-A6778C421965}" destId="{72D94FDB-4364-4CC4-AC2C-B578C1E1DEC1}" srcOrd="8" destOrd="0" presId="urn:microsoft.com/office/officeart/2005/8/layout/vList2"/>
    <dgm:cxn modelId="{DE5C7AA4-A5E6-415C-AD9C-02B72FBFA1DA}" type="presParOf" srcId="{6FEA3E52-9E72-40CD-AD2A-A6778C421965}" destId="{EC0FE3D4-9DB0-4145-872F-99FE0A13390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FFDAB-E9FD-4482-9E8A-5FC402894E05}">
      <dsp:nvSpPr>
        <dsp:cNvPr id="0" name=""/>
        <dsp:cNvSpPr/>
      </dsp:nvSpPr>
      <dsp:spPr>
        <a:xfrm>
          <a:off x="0" y="0"/>
          <a:ext cx="10009112" cy="928903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b="1" kern="1200" dirty="0" smtClean="0"/>
            <a:t>Форми просторового зростання міста:</a:t>
          </a:r>
          <a:endParaRPr lang="uk-UA" sz="4300" b="1" kern="1200" dirty="0"/>
        </a:p>
      </dsp:txBody>
      <dsp:txXfrm>
        <a:off x="0" y="0"/>
        <a:ext cx="10009112" cy="928903"/>
      </dsp:txXfrm>
    </dsp:sp>
    <dsp:sp modelId="{D9257311-8A24-4006-804F-F9495FD3DA83}">
      <dsp:nvSpPr>
        <dsp:cNvPr id="0" name=""/>
        <dsp:cNvSpPr/>
      </dsp:nvSpPr>
      <dsp:spPr>
        <a:xfrm>
          <a:off x="0" y="928903"/>
          <a:ext cx="2502278" cy="195069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/>
            <a:t>Концентричне</a:t>
          </a:r>
          <a:r>
            <a:rPr lang="uk-UA" sz="2100" kern="1200" noProof="0" dirty="0" smtClean="0"/>
            <a:t> – розширення міста рівномірно від центру.</a:t>
          </a:r>
          <a:endParaRPr lang="uk-UA" sz="2100" kern="1200" noProof="0" dirty="0"/>
        </a:p>
      </dsp:txBody>
      <dsp:txXfrm>
        <a:off x="0" y="928903"/>
        <a:ext cx="2502278" cy="1950696"/>
      </dsp:txXfrm>
    </dsp:sp>
    <dsp:sp modelId="{87B7973F-E89A-45B0-9C52-BF3EF42859E4}">
      <dsp:nvSpPr>
        <dsp:cNvPr id="0" name=""/>
        <dsp:cNvSpPr/>
      </dsp:nvSpPr>
      <dsp:spPr>
        <a:xfrm>
          <a:off x="2502277" y="928903"/>
          <a:ext cx="2502278" cy="1950696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/>
            <a:t>Лінійне</a:t>
          </a:r>
          <a:r>
            <a:rPr lang="uk-UA" sz="2100" kern="1200" noProof="0" dirty="0" smtClean="0"/>
            <a:t> – зростання вздовж основних транспортних магістралей.</a:t>
          </a:r>
          <a:endParaRPr lang="uk-UA" sz="2100" kern="1200" noProof="0" dirty="0"/>
        </a:p>
      </dsp:txBody>
      <dsp:txXfrm>
        <a:off x="2502277" y="928903"/>
        <a:ext cx="2502278" cy="1950696"/>
      </dsp:txXfrm>
    </dsp:sp>
    <dsp:sp modelId="{A7B8DB0B-72EC-48F9-AF6F-241A4435E3E0}">
      <dsp:nvSpPr>
        <dsp:cNvPr id="0" name=""/>
        <dsp:cNvSpPr/>
      </dsp:nvSpPr>
      <dsp:spPr>
        <a:xfrm>
          <a:off x="5004556" y="928903"/>
          <a:ext cx="2502278" cy="1950696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/>
            <a:t>Агломераційне</a:t>
          </a:r>
          <a:r>
            <a:rPr lang="uk-UA" sz="2100" kern="1200" noProof="0" dirty="0" smtClean="0"/>
            <a:t> – об’єднання з іншими населеними пунктами, утворення міських агломерацій.</a:t>
          </a:r>
          <a:endParaRPr lang="uk-UA" sz="2100" kern="1200" noProof="0" dirty="0"/>
        </a:p>
      </dsp:txBody>
      <dsp:txXfrm>
        <a:off x="5004556" y="928903"/>
        <a:ext cx="2502278" cy="1950696"/>
      </dsp:txXfrm>
    </dsp:sp>
    <dsp:sp modelId="{B4C42BB8-E2DD-4A72-BEE9-1584437F313B}">
      <dsp:nvSpPr>
        <dsp:cNvPr id="0" name=""/>
        <dsp:cNvSpPr/>
      </dsp:nvSpPr>
      <dsp:spPr>
        <a:xfrm>
          <a:off x="7506834" y="928903"/>
          <a:ext cx="2502278" cy="1950696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/>
            <a:t>Дифузне</a:t>
          </a:r>
          <a:r>
            <a:rPr lang="uk-UA" sz="2100" kern="1200" noProof="0" dirty="0" smtClean="0"/>
            <a:t> – нерівномірне, хаотичне розширення передмість.</a:t>
          </a:r>
          <a:endParaRPr lang="uk-UA" sz="2100" kern="1200" noProof="0" dirty="0"/>
        </a:p>
      </dsp:txBody>
      <dsp:txXfrm>
        <a:off x="7506834" y="928903"/>
        <a:ext cx="2502278" cy="1950696"/>
      </dsp:txXfrm>
    </dsp:sp>
    <dsp:sp modelId="{8417DD89-FBC0-40FA-9843-D8D9445D817E}">
      <dsp:nvSpPr>
        <dsp:cNvPr id="0" name=""/>
        <dsp:cNvSpPr/>
      </dsp:nvSpPr>
      <dsp:spPr>
        <a:xfrm>
          <a:off x="0" y="2879599"/>
          <a:ext cx="10009112" cy="216744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8E503-5011-4CA4-BE85-C857F1FE1265}">
      <dsp:nvSpPr>
        <dsp:cNvPr id="0" name=""/>
        <dsp:cNvSpPr/>
      </dsp:nvSpPr>
      <dsp:spPr>
        <a:xfrm>
          <a:off x="0" y="280367"/>
          <a:ext cx="10153128" cy="696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96" tIns="270764" rIns="78799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збільшення кількості жителів внаслідок народжуваності</a:t>
          </a:r>
          <a:endParaRPr lang="uk-UA" sz="2000" kern="1200" noProof="0" dirty="0"/>
        </a:p>
      </dsp:txBody>
      <dsp:txXfrm>
        <a:off x="0" y="280367"/>
        <a:ext cx="10153128" cy="696150"/>
      </dsp:txXfrm>
    </dsp:sp>
    <dsp:sp modelId="{A06E15EF-766F-4717-BA46-B7BD1BF45E0D}">
      <dsp:nvSpPr>
        <dsp:cNvPr id="0" name=""/>
        <dsp:cNvSpPr/>
      </dsp:nvSpPr>
      <dsp:spPr>
        <a:xfrm>
          <a:off x="507656" y="88487"/>
          <a:ext cx="7107189" cy="3837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8635" tIns="0" rIns="26863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Природне зростання населення</a:t>
          </a:r>
          <a:endParaRPr lang="uk-UA" sz="2000" kern="1200" noProof="0" dirty="0"/>
        </a:p>
      </dsp:txBody>
      <dsp:txXfrm>
        <a:off x="526390" y="107221"/>
        <a:ext cx="7069721" cy="346292"/>
      </dsp:txXfrm>
    </dsp:sp>
    <dsp:sp modelId="{070DE35D-8623-4BEF-AFB8-85A188E167B8}">
      <dsp:nvSpPr>
        <dsp:cNvPr id="0" name=""/>
        <dsp:cNvSpPr/>
      </dsp:nvSpPr>
      <dsp:spPr>
        <a:xfrm>
          <a:off x="0" y="1238597"/>
          <a:ext cx="10153128" cy="696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96" tIns="270764" rIns="78799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приплив нових мешканців через економічні чи соціальні чинники</a:t>
          </a:r>
          <a:endParaRPr lang="uk-UA" sz="2000" kern="1200" noProof="0" dirty="0"/>
        </a:p>
      </dsp:txBody>
      <dsp:txXfrm>
        <a:off x="0" y="1238597"/>
        <a:ext cx="10153128" cy="696150"/>
      </dsp:txXfrm>
    </dsp:sp>
    <dsp:sp modelId="{7377DC9B-7E5D-49AE-9E11-06098DA3433D}">
      <dsp:nvSpPr>
        <dsp:cNvPr id="0" name=""/>
        <dsp:cNvSpPr/>
      </dsp:nvSpPr>
      <dsp:spPr>
        <a:xfrm>
          <a:off x="507656" y="1046717"/>
          <a:ext cx="7107189" cy="38376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50000"/>
                <a:satMod val="300000"/>
              </a:schemeClr>
            </a:gs>
            <a:gs pos="35000">
              <a:schemeClr val="accent4">
                <a:hueOff val="-1116192"/>
                <a:satOff val="6725"/>
                <a:lumOff val="539"/>
                <a:alphaOff val="0"/>
                <a:tint val="37000"/>
                <a:satMod val="3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8635" tIns="0" rIns="26863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Міграція</a:t>
          </a:r>
          <a:endParaRPr lang="uk-UA" sz="2000" kern="1200" dirty="0"/>
        </a:p>
      </dsp:txBody>
      <dsp:txXfrm>
        <a:off x="526390" y="1065451"/>
        <a:ext cx="7069721" cy="346292"/>
      </dsp:txXfrm>
    </dsp:sp>
    <dsp:sp modelId="{432B353C-28D5-4BC4-8566-5B72CF5FB076}">
      <dsp:nvSpPr>
        <dsp:cNvPr id="0" name=""/>
        <dsp:cNvSpPr/>
      </dsp:nvSpPr>
      <dsp:spPr>
        <a:xfrm>
          <a:off x="0" y="2196828"/>
          <a:ext cx="10153128" cy="696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96" tIns="270764" rIns="78799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зростання промисловості, бізнесу, торгівлі, що потребує нових площ.</a:t>
          </a:r>
          <a:endParaRPr lang="uk-UA" sz="2000" kern="1200" noProof="0" dirty="0"/>
        </a:p>
      </dsp:txBody>
      <dsp:txXfrm>
        <a:off x="0" y="2196828"/>
        <a:ext cx="10153128" cy="696150"/>
      </dsp:txXfrm>
    </dsp:sp>
    <dsp:sp modelId="{F397AB70-4573-4A8E-97A5-1F4E8F5FD8C5}">
      <dsp:nvSpPr>
        <dsp:cNvPr id="0" name=""/>
        <dsp:cNvSpPr/>
      </dsp:nvSpPr>
      <dsp:spPr>
        <a:xfrm>
          <a:off x="507656" y="2004948"/>
          <a:ext cx="7107189" cy="38376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8635" tIns="0" rIns="26863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Економічний розвиток</a:t>
          </a:r>
          <a:endParaRPr lang="uk-UA" sz="2000" b="1" kern="1200" dirty="0"/>
        </a:p>
      </dsp:txBody>
      <dsp:txXfrm>
        <a:off x="526390" y="2023682"/>
        <a:ext cx="7069721" cy="346292"/>
      </dsp:txXfrm>
    </dsp:sp>
    <dsp:sp modelId="{EF5F81DE-A81D-429D-AE96-9778E6F849A8}">
      <dsp:nvSpPr>
        <dsp:cNvPr id="0" name=""/>
        <dsp:cNvSpPr/>
      </dsp:nvSpPr>
      <dsp:spPr>
        <a:xfrm>
          <a:off x="0" y="3155058"/>
          <a:ext cx="10153128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96" tIns="270764" rIns="78799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будівництво доріг, громадського транспорту, житла, що стимулює освоєння нових територій</a:t>
          </a:r>
          <a:endParaRPr lang="uk-UA" sz="2000" kern="1200" noProof="0" dirty="0"/>
        </a:p>
      </dsp:txBody>
      <dsp:txXfrm>
        <a:off x="0" y="3155058"/>
        <a:ext cx="10153128" cy="982800"/>
      </dsp:txXfrm>
    </dsp:sp>
    <dsp:sp modelId="{3C88CE5B-76D3-41FA-8F8F-8B04BE3E9FF5}">
      <dsp:nvSpPr>
        <dsp:cNvPr id="0" name=""/>
        <dsp:cNvSpPr/>
      </dsp:nvSpPr>
      <dsp:spPr>
        <a:xfrm>
          <a:off x="507656" y="2963178"/>
          <a:ext cx="7107189" cy="38376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50000"/>
                <a:satMod val="300000"/>
              </a:schemeClr>
            </a:gs>
            <a:gs pos="35000">
              <a:schemeClr val="accent4">
                <a:hueOff val="-3348577"/>
                <a:satOff val="20174"/>
                <a:lumOff val="1617"/>
                <a:alphaOff val="0"/>
                <a:tint val="37000"/>
                <a:satMod val="3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8635" tIns="0" rIns="26863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Інфраструктурний розвиток</a:t>
          </a:r>
          <a:endParaRPr lang="uk-UA" sz="2000" kern="1200" noProof="0" dirty="0"/>
        </a:p>
      </dsp:txBody>
      <dsp:txXfrm>
        <a:off x="526390" y="2981912"/>
        <a:ext cx="7069721" cy="346292"/>
      </dsp:txXfrm>
    </dsp:sp>
    <dsp:sp modelId="{DED937AB-1C5D-467E-8127-FC3084DDED1E}">
      <dsp:nvSpPr>
        <dsp:cNvPr id="0" name=""/>
        <dsp:cNvSpPr/>
      </dsp:nvSpPr>
      <dsp:spPr>
        <a:xfrm>
          <a:off x="0" y="4399938"/>
          <a:ext cx="10153128" cy="696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996" tIns="270764" rIns="78799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перетворення сільських або </a:t>
          </a:r>
          <a:r>
            <a:rPr lang="uk-UA" sz="2000" kern="1200" noProof="0" dirty="0" err="1" smtClean="0"/>
            <a:t>малозабудованих</a:t>
          </a:r>
          <a:r>
            <a:rPr lang="uk-UA" sz="2000" kern="1200" noProof="0" dirty="0" smtClean="0"/>
            <a:t> територій на міські.</a:t>
          </a:r>
          <a:endParaRPr lang="uk-UA" sz="2000" kern="1200" noProof="0" dirty="0"/>
        </a:p>
      </dsp:txBody>
      <dsp:txXfrm>
        <a:off x="0" y="4399938"/>
        <a:ext cx="10153128" cy="696150"/>
      </dsp:txXfrm>
    </dsp:sp>
    <dsp:sp modelId="{CD1A05F6-BD6A-4703-A028-C61D7A50E5E6}">
      <dsp:nvSpPr>
        <dsp:cNvPr id="0" name=""/>
        <dsp:cNvSpPr/>
      </dsp:nvSpPr>
      <dsp:spPr>
        <a:xfrm>
          <a:off x="507656" y="4208058"/>
          <a:ext cx="7107189" cy="38376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8635" tIns="0" rIns="26863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Зміна функціонального використання земель</a:t>
          </a:r>
          <a:endParaRPr lang="uk-UA" sz="2000" b="1" kern="1200" dirty="0"/>
        </a:p>
      </dsp:txBody>
      <dsp:txXfrm>
        <a:off x="526390" y="4226792"/>
        <a:ext cx="7069721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0AD584-29D6-4F86-BC3F-AFC44F3B415C}">
      <dsp:nvSpPr>
        <dsp:cNvPr id="0" name=""/>
        <dsp:cNvSpPr/>
      </dsp:nvSpPr>
      <dsp:spPr>
        <a:xfrm>
          <a:off x="6428794" y="-909532"/>
          <a:ext cx="7075648" cy="7075648"/>
        </a:xfrm>
        <a:prstGeom prst="blockArc">
          <a:avLst>
            <a:gd name="adj1" fmla="val 8100000"/>
            <a:gd name="adj2" fmla="val 13500000"/>
            <a:gd name="adj3" fmla="val 30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76071-5B41-4583-98D2-632F98AF2A22}">
      <dsp:nvSpPr>
        <dsp:cNvPr id="0" name=""/>
        <dsp:cNvSpPr/>
      </dsp:nvSpPr>
      <dsp:spPr>
        <a:xfrm>
          <a:off x="74022" y="404126"/>
          <a:ext cx="6894305" cy="8086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41884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noProof="0" dirty="0" smtClean="0"/>
            <a:t>Неконтрольована забудова та знищення зелених зон.</a:t>
          </a:r>
          <a:endParaRPr lang="uk-UA" sz="2400" b="1" i="1" kern="1200" noProof="0" dirty="0"/>
        </a:p>
      </dsp:txBody>
      <dsp:txXfrm>
        <a:off x="74022" y="404126"/>
        <a:ext cx="6894305" cy="808672"/>
      </dsp:txXfrm>
    </dsp:sp>
    <dsp:sp modelId="{2490BD0F-D550-44B8-A645-BF16F11DD4C1}">
      <dsp:nvSpPr>
        <dsp:cNvPr id="0" name=""/>
        <dsp:cNvSpPr/>
      </dsp:nvSpPr>
      <dsp:spPr>
        <a:xfrm>
          <a:off x="6462906" y="303042"/>
          <a:ext cx="1010841" cy="10108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F925118-5371-479B-9767-653EA0EE166F}">
      <dsp:nvSpPr>
        <dsp:cNvPr id="0" name=""/>
        <dsp:cNvSpPr/>
      </dsp:nvSpPr>
      <dsp:spPr>
        <a:xfrm>
          <a:off x="74022" y="1617345"/>
          <a:ext cx="6430674" cy="8086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41884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noProof="0" dirty="0" smtClean="0"/>
            <a:t>Зростання транспортного навантаження та пробки.</a:t>
          </a:r>
          <a:endParaRPr lang="uk-UA" sz="2400" b="1" i="1" kern="1200" noProof="0" dirty="0"/>
        </a:p>
      </dsp:txBody>
      <dsp:txXfrm>
        <a:off x="74022" y="1617345"/>
        <a:ext cx="6430674" cy="808672"/>
      </dsp:txXfrm>
    </dsp:sp>
    <dsp:sp modelId="{A620A050-044B-4B50-B44C-FFC5CA2813C2}">
      <dsp:nvSpPr>
        <dsp:cNvPr id="0" name=""/>
        <dsp:cNvSpPr/>
      </dsp:nvSpPr>
      <dsp:spPr>
        <a:xfrm>
          <a:off x="5999276" y="1516261"/>
          <a:ext cx="1010841" cy="10108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68291DD-7588-4F16-9FE6-C5EB1E4D7F6D}">
      <dsp:nvSpPr>
        <dsp:cNvPr id="0" name=""/>
        <dsp:cNvSpPr/>
      </dsp:nvSpPr>
      <dsp:spPr>
        <a:xfrm>
          <a:off x="74022" y="2830565"/>
          <a:ext cx="6430674" cy="8086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41884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noProof="0" dirty="0" smtClean="0"/>
            <a:t>Збільшення витрат на інфраструктуру та комунальні послуги.</a:t>
          </a:r>
          <a:endParaRPr lang="uk-UA" sz="2400" b="1" i="1" kern="1200" noProof="0" dirty="0"/>
        </a:p>
      </dsp:txBody>
      <dsp:txXfrm>
        <a:off x="74022" y="2830565"/>
        <a:ext cx="6430674" cy="808672"/>
      </dsp:txXfrm>
    </dsp:sp>
    <dsp:sp modelId="{4458E584-7FA6-4E77-849A-6BA1B8E4C346}">
      <dsp:nvSpPr>
        <dsp:cNvPr id="0" name=""/>
        <dsp:cNvSpPr/>
      </dsp:nvSpPr>
      <dsp:spPr>
        <a:xfrm>
          <a:off x="5999276" y="2729481"/>
          <a:ext cx="1010841" cy="10108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8953E8A-6A0B-4111-B0B3-FF125C619812}">
      <dsp:nvSpPr>
        <dsp:cNvPr id="0" name=""/>
        <dsp:cNvSpPr/>
      </dsp:nvSpPr>
      <dsp:spPr>
        <a:xfrm>
          <a:off x="74022" y="4043784"/>
          <a:ext cx="6894305" cy="8086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41884" bIns="6096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noProof="0" smtClean="0"/>
            <a:t>Соціальна </a:t>
          </a:r>
          <a:r>
            <a:rPr lang="uk-UA" sz="2400" b="1" i="1" kern="1200" noProof="0" dirty="0" smtClean="0"/>
            <a:t>сегрегація (розшарування населення за районами).</a:t>
          </a:r>
          <a:endParaRPr lang="uk-UA" sz="2400" b="1" i="1" kern="1200" noProof="0" dirty="0"/>
        </a:p>
      </dsp:txBody>
      <dsp:txXfrm>
        <a:off x="74022" y="4043784"/>
        <a:ext cx="6894305" cy="808672"/>
      </dsp:txXfrm>
    </dsp:sp>
    <dsp:sp modelId="{443C5FD3-3530-4DB0-BF05-356D77E040F2}">
      <dsp:nvSpPr>
        <dsp:cNvPr id="0" name=""/>
        <dsp:cNvSpPr/>
      </dsp:nvSpPr>
      <dsp:spPr>
        <a:xfrm>
          <a:off x="6462906" y="3942700"/>
          <a:ext cx="1010841" cy="101084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E39D6-3A7B-4CF3-BDE0-FCEB23EB681D}">
      <dsp:nvSpPr>
        <dsp:cNvPr id="0" name=""/>
        <dsp:cNvSpPr/>
      </dsp:nvSpPr>
      <dsp:spPr>
        <a:xfrm>
          <a:off x="50" y="28827"/>
          <a:ext cx="4860094" cy="604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Основні риси моделі</a:t>
          </a:r>
          <a:endParaRPr lang="uk-UA" sz="2200" b="1" kern="1200" dirty="0"/>
        </a:p>
      </dsp:txBody>
      <dsp:txXfrm>
        <a:off x="50" y="28827"/>
        <a:ext cx="4860094" cy="604800"/>
      </dsp:txXfrm>
    </dsp:sp>
    <dsp:sp modelId="{41E648FF-8A7B-4A3D-82BD-9128F2491CE0}">
      <dsp:nvSpPr>
        <dsp:cNvPr id="0" name=""/>
        <dsp:cNvSpPr/>
      </dsp:nvSpPr>
      <dsp:spPr>
        <a:xfrm>
          <a:off x="50" y="633627"/>
          <a:ext cx="4860094" cy="27669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i="1" kern="1200" dirty="0" smtClean="0"/>
            <a:t>Радіальне розширення міста  </a:t>
          </a:r>
          <a:r>
            <a:rPr lang="ru-RU" sz="2100" b="1" i="1" kern="1200" dirty="0" smtClean="0"/>
            <a:t> </a:t>
          </a:r>
          <a:r>
            <a:rPr lang="ru-RU" sz="2100" b="1" kern="1200" dirty="0" smtClean="0"/>
            <a:t>– </a:t>
          </a:r>
          <a:r>
            <a:rPr lang="uk-UA" sz="2100" b="0" kern="1200" noProof="0" dirty="0" smtClean="0"/>
            <a:t>місто росте від центру до периферії</a:t>
          </a:r>
          <a:endParaRPr lang="uk-UA" sz="2100" b="0" kern="1200" noProof="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i="1" kern="1200" dirty="0" smtClean="0"/>
            <a:t>Чітка соціальна диференціація </a:t>
          </a:r>
          <a:r>
            <a:rPr lang="uk-UA" sz="2100" kern="1200" dirty="0" smtClean="0"/>
            <a:t>–  </a:t>
          </a:r>
          <a:r>
            <a:rPr lang="uk-UA" sz="2100" kern="1200" noProof="0" dirty="0" smtClean="0"/>
            <a:t>багатші мешканці живуть далі від центру</a:t>
          </a:r>
          <a:endParaRPr lang="uk-UA" sz="2100" kern="1200" noProof="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1" i="1" kern="1200" dirty="0" smtClean="0"/>
            <a:t>Зміна функцій зон </a:t>
          </a:r>
          <a:r>
            <a:rPr lang="uk-UA" sz="2100" kern="1200" dirty="0" smtClean="0"/>
            <a:t>- </a:t>
          </a:r>
          <a:r>
            <a:rPr lang="uk-UA" sz="2100" kern="1200" noProof="0" dirty="0" smtClean="0"/>
            <a:t>перехідна зона поступово поглинається комерційною діяльністю</a:t>
          </a:r>
          <a:endParaRPr lang="uk-UA" sz="2100" kern="1200" noProof="0" dirty="0"/>
        </a:p>
      </dsp:txBody>
      <dsp:txXfrm>
        <a:off x="50" y="633627"/>
        <a:ext cx="4860094" cy="2766960"/>
      </dsp:txXfrm>
    </dsp:sp>
    <dsp:sp modelId="{EF42BD16-8762-40BD-8318-B0E7ABC62E79}">
      <dsp:nvSpPr>
        <dsp:cNvPr id="0" name=""/>
        <dsp:cNvSpPr/>
      </dsp:nvSpPr>
      <dsp:spPr>
        <a:xfrm>
          <a:off x="5540558" y="28827"/>
          <a:ext cx="4860094" cy="604800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Критика моделі:</a:t>
          </a:r>
          <a:endParaRPr lang="uk-UA" sz="2200" b="1" kern="1200" dirty="0"/>
        </a:p>
      </dsp:txBody>
      <dsp:txXfrm>
        <a:off x="5540558" y="28827"/>
        <a:ext cx="4860094" cy="604800"/>
      </dsp:txXfrm>
    </dsp:sp>
    <dsp:sp modelId="{B556EDF5-685E-4405-8CE2-C0F13587561E}">
      <dsp:nvSpPr>
        <dsp:cNvPr id="0" name=""/>
        <dsp:cNvSpPr/>
      </dsp:nvSpPr>
      <dsp:spPr>
        <a:xfrm>
          <a:off x="5540558" y="633627"/>
          <a:ext cx="4860094" cy="2766960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noProof="0" dirty="0" smtClean="0"/>
            <a:t>Ігнорує сучасні фактори, як-от транспортні магістралі та урбанізацію.</a:t>
          </a:r>
          <a:endParaRPr lang="uk-UA" sz="2100" kern="1200" noProof="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noProof="0" dirty="0" smtClean="0"/>
            <a:t>Не враховує поліцентричний розвиток міст.</a:t>
          </a:r>
          <a:endParaRPr lang="uk-UA" sz="2100" kern="1200" noProof="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noProof="0" dirty="0" smtClean="0"/>
            <a:t>Відповідає лише класичним індустріальним містам (наприклад, Чикаго), але не всім сучасним мегаполісам.</a:t>
          </a:r>
          <a:endParaRPr lang="uk-UA" sz="2100" kern="1200" noProof="0" dirty="0"/>
        </a:p>
      </dsp:txBody>
      <dsp:txXfrm>
        <a:off x="5540558" y="633627"/>
        <a:ext cx="4860094" cy="27669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89AAC4-B85B-4C4B-9EBF-F05AFFFFEB42}">
      <dsp:nvSpPr>
        <dsp:cNvPr id="0" name=""/>
        <dsp:cNvSpPr/>
      </dsp:nvSpPr>
      <dsp:spPr>
        <a:xfrm>
          <a:off x="0" y="22756"/>
          <a:ext cx="7632848" cy="505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Центральний діловий район (</a:t>
          </a:r>
          <a:r>
            <a:rPr lang="en-US" sz="1600" b="1" kern="1200" dirty="0" smtClean="0"/>
            <a:t>CBD – Central Business District)</a:t>
          </a:r>
          <a:endParaRPr lang="uk-UA" sz="1600" b="0" kern="1200" noProof="0" dirty="0"/>
        </a:p>
      </dsp:txBody>
      <dsp:txXfrm>
        <a:off x="24674" y="47430"/>
        <a:ext cx="7583500" cy="456092"/>
      </dsp:txXfrm>
    </dsp:sp>
    <dsp:sp modelId="{906F36B9-6E35-44DC-A898-CE6D1500F827}">
      <dsp:nvSpPr>
        <dsp:cNvPr id="0" name=""/>
        <dsp:cNvSpPr/>
      </dsp:nvSpPr>
      <dsp:spPr>
        <a:xfrm>
          <a:off x="0" y="528196"/>
          <a:ext cx="7632848" cy="81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4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noProof="0" dirty="0" smtClean="0"/>
            <a:t>Адміністративний, комерційний та фінансовий центр.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noProof="0" dirty="0" smtClean="0"/>
            <a:t>Висока щільність забудови, офіси, банки, магазини.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Мінімальна кількість житла.</a:t>
          </a:r>
          <a:endParaRPr lang="uk-UA" sz="1600" kern="1200" dirty="0"/>
        </a:p>
      </dsp:txBody>
      <dsp:txXfrm>
        <a:off x="0" y="528196"/>
        <a:ext cx="7632848" cy="810404"/>
      </dsp:txXfrm>
    </dsp:sp>
    <dsp:sp modelId="{D1BC14FC-B752-4308-B65B-3A2AC67DF592}">
      <dsp:nvSpPr>
        <dsp:cNvPr id="0" name=""/>
        <dsp:cNvSpPr/>
      </dsp:nvSpPr>
      <dsp:spPr>
        <a:xfrm>
          <a:off x="0" y="1338601"/>
          <a:ext cx="7632848" cy="50544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50000"/>
                <a:satMod val="300000"/>
              </a:schemeClr>
            </a:gs>
            <a:gs pos="35000">
              <a:schemeClr val="accent4">
                <a:hueOff val="-1116192"/>
                <a:satOff val="6725"/>
                <a:lumOff val="539"/>
                <a:alphaOff val="0"/>
                <a:tint val="37000"/>
                <a:satMod val="3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/>
            <a:t>Перехідна зона (Zone of Transition)</a:t>
          </a:r>
          <a:endParaRPr lang="en-US" sz="1600" kern="1200"/>
        </a:p>
      </dsp:txBody>
      <dsp:txXfrm>
        <a:off x="24674" y="1363275"/>
        <a:ext cx="7583500" cy="456092"/>
      </dsp:txXfrm>
    </dsp:sp>
    <dsp:sp modelId="{1E63E589-15CF-41F7-B927-534221FBFEFB}">
      <dsp:nvSpPr>
        <dsp:cNvPr id="0" name=""/>
        <dsp:cNvSpPr/>
      </dsp:nvSpPr>
      <dsp:spPr>
        <a:xfrm>
          <a:off x="0" y="1844041"/>
          <a:ext cx="7632848" cy="81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4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Промислові підприємства та склади.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noProof="0" dirty="0" smtClean="0"/>
            <a:t>Занедбані житлові квартали, дешеве житло для мігрантів.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noProof="0" dirty="0" smtClean="0"/>
            <a:t>Висока </a:t>
          </a:r>
          <a:r>
            <a:rPr lang="uk-UA" sz="1600" kern="1200" noProof="0" dirty="0" err="1" smtClean="0"/>
            <a:t>криміногенність</a:t>
          </a:r>
          <a:r>
            <a:rPr lang="uk-UA" sz="1600" kern="1200" noProof="0" dirty="0" smtClean="0"/>
            <a:t>, низький рівень життя.</a:t>
          </a:r>
          <a:endParaRPr lang="uk-UA" sz="1600" kern="1200" noProof="0" dirty="0"/>
        </a:p>
      </dsp:txBody>
      <dsp:txXfrm>
        <a:off x="0" y="1844041"/>
        <a:ext cx="7632848" cy="810404"/>
      </dsp:txXfrm>
    </dsp:sp>
    <dsp:sp modelId="{0ACAEC89-7306-42CD-BA04-E160D7925DC4}">
      <dsp:nvSpPr>
        <dsp:cNvPr id="0" name=""/>
        <dsp:cNvSpPr/>
      </dsp:nvSpPr>
      <dsp:spPr>
        <a:xfrm>
          <a:off x="0" y="2654446"/>
          <a:ext cx="7632848" cy="50544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smtClean="0"/>
            <a:t>Робітничий клас (Zone of Workingmen’s Homes)</a:t>
          </a:r>
          <a:endParaRPr lang="en-US" sz="1600" kern="1200"/>
        </a:p>
      </dsp:txBody>
      <dsp:txXfrm>
        <a:off x="24674" y="2679120"/>
        <a:ext cx="7583500" cy="456092"/>
      </dsp:txXfrm>
    </dsp:sp>
    <dsp:sp modelId="{EFE47535-54D5-4D39-BF29-2AC582E111F4}">
      <dsp:nvSpPr>
        <dsp:cNvPr id="0" name=""/>
        <dsp:cNvSpPr/>
      </dsp:nvSpPr>
      <dsp:spPr>
        <a:xfrm>
          <a:off x="0" y="3159886"/>
          <a:ext cx="7632848" cy="81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4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noProof="0" dirty="0" smtClean="0"/>
            <a:t>Бюджетні житлові райони для робітників.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noProof="0" dirty="0" smtClean="0"/>
            <a:t>Помірний рівень життя, невеликі багатоквартирні будинки.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Близькість до підприємств.</a:t>
          </a:r>
          <a:endParaRPr lang="uk-UA" sz="1600" kern="1200" dirty="0"/>
        </a:p>
      </dsp:txBody>
      <dsp:txXfrm>
        <a:off x="0" y="3159886"/>
        <a:ext cx="7632848" cy="810404"/>
      </dsp:txXfrm>
    </dsp:sp>
    <dsp:sp modelId="{1DCC4D59-58E2-4296-BBEC-7B6AFFC181FA}">
      <dsp:nvSpPr>
        <dsp:cNvPr id="0" name=""/>
        <dsp:cNvSpPr/>
      </dsp:nvSpPr>
      <dsp:spPr>
        <a:xfrm>
          <a:off x="0" y="3970291"/>
          <a:ext cx="7632848" cy="50544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50000"/>
                <a:satMod val="300000"/>
              </a:schemeClr>
            </a:gs>
            <a:gs pos="35000">
              <a:schemeClr val="accent4">
                <a:hueOff val="-3348577"/>
                <a:satOff val="20174"/>
                <a:lumOff val="1617"/>
                <a:alphaOff val="0"/>
                <a:tint val="37000"/>
                <a:satMod val="3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Житлова зона середнього класу (</a:t>
          </a:r>
          <a:r>
            <a:rPr lang="en-US" sz="1600" b="1" kern="1200" dirty="0" smtClean="0"/>
            <a:t>Zone of Better Residences)</a:t>
          </a:r>
          <a:endParaRPr lang="en-US" sz="1600" kern="1200" dirty="0"/>
        </a:p>
      </dsp:txBody>
      <dsp:txXfrm>
        <a:off x="24674" y="3994965"/>
        <a:ext cx="7583500" cy="456092"/>
      </dsp:txXfrm>
    </dsp:sp>
    <dsp:sp modelId="{9211A955-6097-48B4-9DF0-BF3988EE4CBF}">
      <dsp:nvSpPr>
        <dsp:cNvPr id="0" name=""/>
        <dsp:cNvSpPr/>
      </dsp:nvSpPr>
      <dsp:spPr>
        <a:xfrm>
          <a:off x="0" y="4475731"/>
          <a:ext cx="7632848" cy="81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4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noProof="0" dirty="0" smtClean="0"/>
            <a:t>Комфортне житло для середнього класу.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Окремі будинки, чисті вулиці.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Зростаюча вартість нерухомості.</a:t>
          </a:r>
          <a:endParaRPr lang="uk-UA" sz="1600" kern="1200" dirty="0"/>
        </a:p>
      </dsp:txBody>
      <dsp:txXfrm>
        <a:off x="0" y="4475731"/>
        <a:ext cx="7632848" cy="810404"/>
      </dsp:txXfrm>
    </dsp:sp>
    <dsp:sp modelId="{72D94FDB-4364-4CC4-AC2C-B578C1E1DEC1}">
      <dsp:nvSpPr>
        <dsp:cNvPr id="0" name=""/>
        <dsp:cNvSpPr/>
      </dsp:nvSpPr>
      <dsp:spPr>
        <a:xfrm>
          <a:off x="0" y="5286136"/>
          <a:ext cx="7632848" cy="50544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Приміська зона (</a:t>
          </a:r>
          <a:r>
            <a:rPr lang="en-US" sz="1600" b="1" kern="1200" smtClean="0"/>
            <a:t>Commuter’s Zone)</a:t>
          </a:r>
          <a:endParaRPr lang="en-US" sz="1600" kern="1200"/>
        </a:p>
      </dsp:txBody>
      <dsp:txXfrm>
        <a:off x="24674" y="5310810"/>
        <a:ext cx="7583500" cy="456092"/>
      </dsp:txXfrm>
    </dsp:sp>
    <dsp:sp modelId="{EC0FE3D4-9DB0-4145-872F-99FE0A133908}">
      <dsp:nvSpPr>
        <dsp:cNvPr id="0" name=""/>
        <dsp:cNvSpPr/>
      </dsp:nvSpPr>
      <dsp:spPr>
        <a:xfrm>
          <a:off x="0" y="5791576"/>
          <a:ext cx="7632848" cy="810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34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smtClean="0"/>
            <a:t>Передмістя, житло для заможних.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dirty="0" err="1" smtClean="0"/>
            <a:t>Малоетажна</a:t>
          </a:r>
          <a:r>
            <a:rPr lang="uk-UA" sz="1600" kern="1200" dirty="0" smtClean="0"/>
            <a:t> забудова, заміські будинки.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600" kern="1200" noProof="0" dirty="0" smtClean="0"/>
            <a:t>Висока якість життя, зелена зона.</a:t>
          </a:r>
          <a:endParaRPr lang="uk-UA" sz="1600" kern="1200" noProof="0" dirty="0"/>
        </a:p>
      </dsp:txBody>
      <dsp:txXfrm>
        <a:off x="0" y="5791576"/>
        <a:ext cx="7632848" cy="810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19.03.2025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28423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254987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1801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321820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343814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Соціологія міста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4.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Теорії просторового зростання міста та специфічні риси міста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658011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23926" y="260648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Секторна модель </a:t>
            </a:r>
          </a:p>
          <a:p>
            <a:pPr algn="ctr"/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Гомер </a:t>
            </a:r>
            <a:r>
              <a:rPr lang="uk-UA" sz="2200" b="1" i="1" dirty="0" err="1">
                <a:solidFill>
                  <a:schemeClr val="accent3">
                    <a:lumMod val="50000"/>
                  </a:schemeClr>
                </a:solidFill>
              </a:rPr>
              <a:t>Гойт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n-US" sz="2200" b="1" i="1" dirty="0">
                <a:solidFill>
                  <a:schemeClr val="accent3">
                    <a:lumMod val="50000"/>
                  </a:schemeClr>
                </a:solidFill>
              </a:rPr>
              <a:t>Homer Hoyt)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(1939)</a:t>
            </a:r>
            <a:endParaRPr lang="uk-UA" sz="2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1085545"/>
            <a:ext cx="856895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err="1"/>
              <a:t>Секторна</a:t>
            </a:r>
            <a:r>
              <a:rPr lang="ru-RU" sz="2000" b="1" dirty="0"/>
              <a:t> модель — </a:t>
            </a:r>
            <a:r>
              <a:rPr lang="uk-UA" dirty="0" smtClean="0"/>
              <a:t>це теорія просторового розвитку міста, запропонована американським економістом Гомером </a:t>
            </a:r>
            <a:r>
              <a:rPr lang="uk-UA" dirty="0" err="1"/>
              <a:t>Г</a:t>
            </a:r>
            <a:r>
              <a:rPr lang="uk-UA" dirty="0" err="1" smtClean="0"/>
              <a:t>ойтом</a:t>
            </a:r>
            <a:r>
              <a:rPr lang="uk-UA" dirty="0" smtClean="0"/>
              <a:t> у 1939 році. </a:t>
            </a:r>
          </a:p>
          <a:p>
            <a:pPr algn="just">
              <a:lnSpc>
                <a:spcPct val="150000"/>
              </a:lnSpc>
            </a:pPr>
            <a:r>
              <a:rPr lang="uk-UA" dirty="0" smtClean="0"/>
              <a:t>Вона є </a:t>
            </a:r>
            <a:r>
              <a:rPr lang="uk-UA" b="1" i="1" dirty="0" smtClean="0"/>
              <a:t>вдосконаленням концентричної моделі Ернеста </a:t>
            </a:r>
            <a:r>
              <a:rPr lang="uk-UA" b="1" i="1" dirty="0" err="1" smtClean="0"/>
              <a:t>Берджеса</a:t>
            </a:r>
            <a:r>
              <a:rPr lang="uk-UA" b="1" i="1" dirty="0" smtClean="0"/>
              <a:t> </a:t>
            </a:r>
            <a:r>
              <a:rPr lang="uk-UA" dirty="0" smtClean="0"/>
              <a:t>і пояснює, як міста розширюються </a:t>
            </a:r>
            <a:r>
              <a:rPr lang="uk-UA" u="sng" dirty="0" smtClean="0"/>
              <a:t>не рівномірними кільцями, а окремими секторами (клинами), які простягаються від центру до периферії вздовж основних транспортних магістралей.</a:t>
            </a:r>
            <a:endParaRPr lang="uk-UA" i="1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3645024"/>
            <a:ext cx="6375995" cy="27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122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653448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5866" r="5704" b="4091"/>
          <a:stretch/>
        </p:blipFill>
        <p:spPr>
          <a:xfrm>
            <a:off x="6287344" y="2492896"/>
            <a:ext cx="5904656" cy="3911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16280" y="760871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Секторна модель </a:t>
            </a:r>
          </a:p>
          <a:p>
            <a:pPr algn="ctr"/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Гомера </a:t>
            </a:r>
            <a:r>
              <a:rPr lang="uk-UA" sz="2200" b="1" i="1" dirty="0" err="1">
                <a:solidFill>
                  <a:schemeClr val="accent3">
                    <a:lumMod val="50000"/>
                  </a:schemeClr>
                </a:solidFill>
              </a:rPr>
              <a:t>Г</a:t>
            </a:r>
            <a:r>
              <a:rPr lang="uk-UA" sz="2200" b="1" i="1" dirty="0" err="1" smtClean="0">
                <a:solidFill>
                  <a:schemeClr val="accent3">
                    <a:lumMod val="50000"/>
                  </a:schemeClr>
                </a:solidFill>
              </a:rPr>
              <a:t>ойта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 (1939)</a:t>
            </a:r>
            <a:endParaRPr lang="uk-UA" sz="2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352" y="402531"/>
            <a:ext cx="79928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dirty="0">
                <a:solidFill>
                  <a:srgbClr val="C00000"/>
                </a:solidFill>
              </a:rPr>
              <a:t>Основні принципи секторної моделі: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b="1" dirty="0"/>
              <a:t>Місто розширюється секторами, а не рівномірними кільцями.</a:t>
            </a:r>
            <a:endParaRPr lang="uk-UA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b="1" dirty="0"/>
              <a:t>Вплив транспортних магістралей</a:t>
            </a:r>
            <a:r>
              <a:rPr lang="uk-UA" dirty="0"/>
              <a:t> – елітне житло тягнеться уздовж зручних маршрутів, промисловість – вздовж залізниць.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b="1" dirty="0"/>
              <a:t>Соціальна диференціація</a:t>
            </a:r>
            <a:r>
              <a:rPr lang="uk-UA" dirty="0"/>
              <a:t> – заможні райони уникають сусідства з промисловими зонами.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212976"/>
            <a:ext cx="6840760" cy="3342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5680" y="269046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rgbClr val="C00000"/>
                </a:solidFill>
              </a:rPr>
              <a:t>Приклади: Мехіко, Лондон</a:t>
            </a:r>
            <a:endParaRPr lang="uk-UA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7522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9016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889212" y="417156"/>
            <a:ext cx="4968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Багатоядерна модель </a:t>
            </a:r>
          </a:p>
          <a:p>
            <a:pPr algn="ctr"/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uk-UA" sz="2200" b="1" i="1" dirty="0" err="1">
                <a:solidFill>
                  <a:schemeClr val="accent3">
                    <a:lumMod val="50000"/>
                  </a:schemeClr>
                </a:solidFill>
              </a:rPr>
              <a:t>Чонсі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2200" b="1" i="1" dirty="0" err="1">
                <a:solidFill>
                  <a:schemeClr val="accent3">
                    <a:lumMod val="50000"/>
                  </a:schemeClr>
                </a:solidFill>
              </a:rPr>
              <a:t>Гарріс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n-US" sz="2200" b="1" i="1" dirty="0" err="1">
                <a:solidFill>
                  <a:schemeClr val="accent3">
                    <a:lumMod val="50000"/>
                  </a:schemeClr>
                </a:solidFill>
              </a:rPr>
              <a:t>Chauncy</a:t>
            </a:r>
            <a:r>
              <a:rPr lang="en-US" sz="2200" b="1" i="1" dirty="0">
                <a:solidFill>
                  <a:schemeClr val="accent3">
                    <a:lumMod val="50000"/>
                  </a:schemeClr>
                </a:solidFill>
              </a:rPr>
              <a:t> Harris) 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та Едвард </a:t>
            </a:r>
            <a:r>
              <a:rPr lang="uk-UA" sz="2200" b="1" i="1" dirty="0" err="1">
                <a:solidFill>
                  <a:schemeClr val="accent3">
                    <a:lumMod val="50000"/>
                  </a:schemeClr>
                </a:solidFill>
              </a:rPr>
              <a:t>Ульман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n-US" sz="2200" b="1" i="1" dirty="0">
                <a:solidFill>
                  <a:schemeClr val="accent3">
                    <a:lumMod val="50000"/>
                  </a:schemeClr>
                </a:solidFill>
              </a:rPr>
              <a:t>Edward Ullman</a:t>
            </a:r>
            <a:r>
              <a:rPr lang="en-US" sz="2200" b="1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9376" y="1124744"/>
            <a:ext cx="5040559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uk-UA" sz="2000" b="1" dirty="0"/>
              <a:t>Багатоядерна модель</a:t>
            </a:r>
            <a:r>
              <a:rPr lang="uk-UA" sz="2000" dirty="0"/>
              <a:t> – це теорія розвитку міст, запропонована </a:t>
            </a:r>
            <a:r>
              <a:rPr lang="uk-UA" sz="2000" b="1" dirty="0" err="1"/>
              <a:t>Чонсі</a:t>
            </a:r>
            <a:r>
              <a:rPr lang="uk-UA" sz="2000" b="1" dirty="0"/>
              <a:t> </a:t>
            </a:r>
            <a:r>
              <a:rPr lang="uk-UA" sz="2000" b="1" dirty="0" err="1"/>
              <a:t>Гаррісом</a:t>
            </a:r>
            <a:r>
              <a:rPr lang="uk-UA" sz="2000" dirty="0"/>
              <a:t> та </a:t>
            </a:r>
            <a:r>
              <a:rPr lang="uk-UA" sz="2000" b="1" dirty="0"/>
              <a:t>Едвардом </a:t>
            </a:r>
            <a:r>
              <a:rPr lang="uk-UA" sz="2000" b="1" dirty="0" err="1" smtClean="0"/>
              <a:t>Ульманом</a:t>
            </a:r>
            <a:r>
              <a:rPr lang="uk-UA" sz="2000" dirty="0" smtClean="0"/>
              <a:t> </a:t>
            </a:r>
            <a:r>
              <a:rPr lang="uk-UA" sz="2000" dirty="0"/>
              <a:t>у 1945 році. </a:t>
            </a:r>
            <a:endParaRPr lang="uk-UA" sz="2000" dirty="0" smtClean="0"/>
          </a:p>
          <a:p>
            <a:pPr algn="just">
              <a:lnSpc>
                <a:spcPct val="114000"/>
              </a:lnSpc>
            </a:pPr>
            <a:r>
              <a:rPr lang="uk-UA" sz="2000" dirty="0" smtClean="0"/>
              <a:t>Вона </a:t>
            </a:r>
            <a:r>
              <a:rPr lang="uk-UA" sz="2000" dirty="0"/>
              <a:t>пояснює, що </a:t>
            </a:r>
            <a:r>
              <a:rPr lang="uk-UA" sz="2000" b="1" i="1" dirty="0"/>
              <a:t>сучасні міста не розвиваються навколо єдиного центру </a:t>
            </a:r>
            <a:r>
              <a:rPr lang="uk-UA" sz="2000" dirty="0"/>
              <a:t>(як у моделях </a:t>
            </a:r>
            <a:r>
              <a:rPr lang="uk-UA" sz="2000" dirty="0" err="1"/>
              <a:t>Берджеса</a:t>
            </a:r>
            <a:r>
              <a:rPr lang="uk-UA" sz="2000" dirty="0"/>
              <a:t> і </a:t>
            </a:r>
            <a:r>
              <a:rPr lang="uk-UA" sz="2000" dirty="0" err="1" smtClean="0"/>
              <a:t>Гойта</a:t>
            </a:r>
            <a:r>
              <a:rPr lang="uk-UA" sz="2000" dirty="0"/>
              <a:t>), а мають </a:t>
            </a:r>
            <a:r>
              <a:rPr lang="uk-UA" sz="2000" b="1" dirty="0"/>
              <a:t>декілька центрів активності</a:t>
            </a:r>
            <a:r>
              <a:rPr lang="uk-UA" sz="2000" dirty="0"/>
              <a:t> – </a:t>
            </a:r>
            <a:r>
              <a:rPr lang="uk-UA" sz="2000" u="sng" dirty="0"/>
              <a:t>так звані "ядра", які формуються під впливом економічних, соціальних та географічних факторів.</a:t>
            </a:r>
            <a:endParaRPr lang="uk-UA" i="1" u="sng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467842"/>
              </p:ext>
            </p:extLst>
          </p:nvPr>
        </p:nvGraphicFramePr>
        <p:xfrm>
          <a:off x="5879976" y="1844824"/>
          <a:ext cx="5720184" cy="46118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720184"/>
              </a:tblGrid>
              <a:tr h="477086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Основні принципи моделі:</a:t>
                      </a:r>
                      <a:endParaRPr lang="uk-UA" sz="1600" dirty="0"/>
                    </a:p>
                  </a:txBody>
                  <a:tcPr/>
                </a:tc>
              </a:tr>
              <a:tr h="1167829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uk-UA" sz="1700" b="1" dirty="0" smtClean="0"/>
                        <a:t>1. Місто має кілька центрів (</a:t>
                      </a:r>
                      <a:r>
                        <a:rPr lang="uk-UA" sz="1700" b="1" dirty="0" err="1" smtClean="0"/>
                        <a:t>ядер</a:t>
                      </a:r>
                      <a:r>
                        <a:rPr lang="uk-UA" sz="1700" b="1" dirty="0" smtClean="0"/>
                        <a:t>) розвитку.</a:t>
                      </a:r>
                      <a:endParaRPr lang="uk-UA" sz="1700" dirty="0" smtClean="0"/>
                    </a:p>
                    <a:p>
                      <a:pPr marL="457200" lvl="1" indent="0" algn="just">
                        <a:buFont typeface="+mj-lt"/>
                        <a:buNone/>
                      </a:pPr>
                      <a:r>
                        <a:rPr lang="uk-UA" sz="1700" dirty="0" smtClean="0"/>
                        <a:t>Окрім центрального ділового району (</a:t>
                      </a:r>
                      <a:r>
                        <a:rPr lang="en-US" sz="1700" dirty="0" smtClean="0"/>
                        <a:t>CBD), </a:t>
                      </a:r>
                      <a:r>
                        <a:rPr lang="uk-UA" sz="1700" dirty="0" smtClean="0"/>
                        <a:t>виникають додаткові комерційні, промислові, транспортні та житлові </a:t>
                      </a:r>
                      <a:r>
                        <a:rPr lang="uk-UA" sz="1700" smtClean="0"/>
                        <a:t>центри.</a:t>
                      </a:r>
                      <a:endParaRPr lang="uk-UA" sz="1700" dirty="0"/>
                    </a:p>
                  </a:txBody>
                  <a:tcPr/>
                </a:tc>
              </a:tr>
              <a:tr h="1167829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uk-UA" sz="1700" b="1" dirty="0" smtClean="0"/>
                        <a:t>2. Функціональне зонування міста.</a:t>
                      </a:r>
                      <a:endParaRPr lang="uk-UA" sz="1700" dirty="0" smtClean="0"/>
                    </a:p>
                    <a:p>
                      <a:pPr marL="457200" lvl="1" indent="0" algn="just">
                        <a:buFont typeface="+mj-lt"/>
                        <a:buNone/>
                      </a:pPr>
                      <a:r>
                        <a:rPr lang="uk-UA" sz="1700" dirty="0" smtClean="0"/>
                        <a:t>Певні види діяльності групуються у спеціалізовані зони (наприклад, промислові райони відокремлені від житлових).</a:t>
                      </a:r>
                      <a:endParaRPr lang="uk-UA" sz="1700" dirty="0"/>
                    </a:p>
                  </a:txBody>
                  <a:tcPr/>
                </a:tc>
              </a:tr>
              <a:tr h="899544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uk-UA" sz="1700" b="1" dirty="0" smtClean="0"/>
                        <a:t>3. Економічна та соціальна сегрегація.</a:t>
                      </a:r>
                      <a:endParaRPr lang="uk-UA" sz="1700" dirty="0" smtClean="0"/>
                    </a:p>
                    <a:p>
                      <a:pPr marL="457200" lvl="1" indent="0" algn="just">
                        <a:buFont typeface="+mj-lt"/>
                        <a:buNone/>
                      </a:pPr>
                      <a:r>
                        <a:rPr lang="uk-UA" sz="1700" dirty="0" smtClean="0"/>
                        <a:t>Райони формуються відповідно до рівня доходів, професійної зайнятості та етнічного складу населення.</a:t>
                      </a:r>
                      <a:endParaRPr lang="uk-UA" sz="1700" dirty="0"/>
                    </a:p>
                  </a:txBody>
                  <a:tcPr/>
                </a:tc>
              </a:tr>
              <a:tr h="899544">
                <a:tc>
                  <a:txBody>
                    <a:bodyPr/>
                    <a:lstStyle/>
                    <a:p>
                      <a:pPr marL="0" indent="0" algn="just">
                        <a:buFont typeface="+mj-lt"/>
                        <a:buNone/>
                      </a:pPr>
                      <a:r>
                        <a:rPr lang="uk-UA" sz="1700" b="1" dirty="0" smtClean="0"/>
                        <a:t>4. Вплив транспорту та географічного положення.</a:t>
                      </a:r>
                      <a:endParaRPr lang="uk-UA" sz="1700" dirty="0" smtClean="0"/>
                    </a:p>
                    <a:p>
                      <a:pPr marL="457200" lvl="1" indent="0" algn="just">
                        <a:buFont typeface="+mj-lt"/>
                        <a:buNone/>
                      </a:pPr>
                      <a:r>
                        <a:rPr lang="uk-UA" sz="1700" dirty="0" smtClean="0"/>
                        <a:t>Нові ядра часто виникають уздовж автомагістралей, залізниць або біля великих підприємств.</a:t>
                      </a:r>
                      <a:endParaRPr lang="uk-UA" sz="17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683050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60984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402" y="1556792"/>
            <a:ext cx="5974598" cy="42980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60096" y="332656"/>
            <a:ext cx="4968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Основні зони багатоядерної 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моделі (</a:t>
            </a:r>
            <a:r>
              <a:rPr lang="uk-UA" sz="2200" b="1" i="1" dirty="0" err="1">
                <a:solidFill>
                  <a:schemeClr val="accent3">
                    <a:lumMod val="50000"/>
                  </a:schemeClr>
                </a:solidFill>
              </a:rPr>
              <a:t>Чонсі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2200" b="1" i="1" dirty="0" err="1">
                <a:solidFill>
                  <a:schemeClr val="accent3">
                    <a:lumMod val="50000"/>
                  </a:schemeClr>
                </a:solidFill>
              </a:rPr>
              <a:t>Гарріс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 і Едвард </a:t>
            </a:r>
            <a:r>
              <a:rPr lang="uk-UA" sz="2200" b="1" i="1" dirty="0" err="1" smtClean="0">
                <a:solidFill>
                  <a:schemeClr val="accent3">
                    <a:lumMod val="50000"/>
                  </a:schemeClr>
                </a:solidFill>
              </a:rPr>
              <a:t>Ульман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2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336" y="620688"/>
            <a:ext cx="674407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700" b="1" dirty="0" smtClean="0"/>
              <a:t>Центральний </a:t>
            </a:r>
            <a:r>
              <a:rPr lang="uk-UA" sz="1700" b="1" dirty="0"/>
              <a:t>діловий район (</a:t>
            </a:r>
            <a:r>
              <a:rPr lang="en-US" sz="1700" b="1" dirty="0"/>
              <a:t>CBD – Central Business District)</a:t>
            </a:r>
            <a:endParaRPr lang="en-US" sz="1700" dirty="0"/>
          </a:p>
          <a:p>
            <a:pPr lvl="1"/>
            <a:r>
              <a:rPr lang="uk-UA" sz="1700" dirty="0"/>
              <a:t>Адміністративний, фінансовий та комерційний центр міста.</a:t>
            </a:r>
          </a:p>
          <a:p>
            <a:pPr lvl="1"/>
            <a:r>
              <a:rPr lang="uk-UA" sz="1700" dirty="0"/>
              <a:t>Висока щільність офісних будівель, банків, торгових центрів.</a:t>
            </a:r>
          </a:p>
          <a:p>
            <a:r>
              <a:rPr lang="uk-UA" sz="1700" b="1" dirty="0"/>
              <a:t>Промислові зони</a:t>
            </a:r>
            <a:endParaRPr lang="uk-UA" sz="1700" dirty="0"/>
          </a:p>
          <a:p>
            <a:pPr lvl="1"/>
            <a:r>
              <a:rPr lang="uk-UA" sz="1700" dirty="0"/>
              <a:t>Виникають окремо від житлових районів.</a:t>
            </a:r>
          </a:p>
          <a:p>
            <a:pPr lvl="1"/>
            <a:r>
              <a:rPr lang="uk-UA" sz="1700" dirty="0"/>
              <a:t>Зосереджують великі заводи, склади, транспортні вузли.</a:t>
            </a:r>
          </a:p>
          <a:p>
            <a:r>
              <a:rPr lang="uk-UA" sz="1700" b="1" dirty="0"/>
              <a:t>Житлові райони різного рівня</a:t>
            </a:r>
            <a:endParaRPr lang="uk-UA" sz="1700" dirty="0"/>
          </a:p>
          <a:p>
            <a:pPr lvl="1"/>
            <a:r>
              <a:rPr lang="uk-UA" sz="1700" dirty="0"/>
              <a:t>Висококласне житло – у віддалених екологічно чистих районах.</a:t>
            </a:r>
          </a:p>
          <a:p>
            <a:pPr lvl="1"/>
            <a:r>
              <a:rPr lang="uk-UA" sz="1700" dirty="0"/>
              <a:t>Середній клас – ближче до ділових центрів.</a:t>
            </a:r>
          </a:p>
          <a:p>
            <a:pPr lvl="1"/>
            <a:r>
              <a:rPr lang="uk-UA" sz="1700" dirty="0"/>
              <a:t>Робітничі квартали – поблизу промислових зон.</a:t>
            </a:r>
          </a:p>
          <a:p>
            <a:r>
              <a:rPr lang="uk-UA" sz="1700" b="1" dirty="0"/>
              <a:t>Торговельні та бізнес-центри за межами </a:t>
            </a:r>
            <a:r>
              <a:rPr lang="en-US" sz="1700" b="1" dirty="0"/>
              <a:t>CBD</a:t>
            </a:r>
            <a:endParaRPr lang="en-US" sz="1700" dirty="0"/>
          </a:p>
          <a:p>
            <a:pPr lvl="1"/>
            <a:r>
              <a:rPr lang="uk-UA" sz="1700" dirty="0"/>
              <a:t>Утворюються як альтернативи центральному діловому району.</a:t>
            </a:r>
          </a:p>
          <a:p>
            <a:pPr lvl="1"/>
            <a:r>
              <a:rPr lang="uk-UA" sz="1700" dirty="0"/>
              <a:t>Включають великі торгові комплекси, офісні </a:t>
            </a:r>
            <a:r>
              <a:rPr lang="uk-UA" sz="1700" dirty="0" smtClean="0"/>
              <a:t>парки.</a:t>
            </a:r>
            <a:endParaRPr lang="uk-UA" sz="1700" dirty="0"/>
          </a:p>
          <a:p>
            <a:r>
              <a:rPr lang="uk-UA" sz="1700" b="1" dirty="0"/>
              <a:t>Університетські та наукові центри</a:t>
            </a:r>
            <a:endParaRPr lang="uk-UA" sz="1700" dirty="0"/>
          </a:p>
          <a:p>
            <a:pPr lvl="1"/>
            <a:r>
              <a:rPr lang="uk-UA" sz="1700" dirty="0"/>
              <a:t>Формуються навколо великих навчальних закладів.</a:t>
            </a:r>
          </a:p>
          <a:p>
            <a:pPr lvl="1"/>
            <a:r>
              <a:rPr lang="uk-UA" sz="1700" dirty="0"/>
              <a:t>Стають осередками інновацій, стартапів і високотехнологічного бізнесу.</a:t>
            </a:r>
          </a:p>
          <a:p>
            <a:r>
              <a:rPr lang="uk-UA" sz="1700" b="1" dirty="0"/>
              <a:t>Передмістя та приміські зони</a:t>
            </a:r>
            <a:endParaRPr lang="uk-UA" sz="1700" dirty="0"/>
          </a:p>
          <a:p>
            <a:pPr lvl="1"/>
            <a:r>
              <a:rPr lang="uk-UA" sz="1700" dirty="0"/>
              <a:t>Розвиток житлових комплексів за межами основного міста.</a:t>
            </a:r>
          </a:p>
          <a:p>
            <a:pPr lvl="1"/>
            <a:r>
              <a:rPr lang="uk-UA" sz="1700" dirty="0"/>
              <a:t>Підключені до міста через транспортні мережі.</a:t>
            </a:r>
          </a:p>
        </p:txBody>
      </p:sp>
    </p:spTree>
    <p:extLst>
      <p:ext uri="{BB962C8B-B14F-4D97-AF65-F5344CB8AC3E}">
        <p14:creationId xmlns:p14="http://schemas.microsoft.com/office/powerpoint/2010/main" val="204955413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583" y="332656"/>
            <a:ext cx="2808312" cy="4181942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21024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55440" y="433309"/>
            <a:ext cx="4968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Багатоядерна модель </a:t>
            </a:r>
          </a:p>
          <a:p>
            <a:pPr algn="ctr"/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uk-UA" sz="2200" b="1" i="1" dirty="0" err="1" smtClean="0">
                <a:solidFill>
                  <a:schemeClr val="accent3">
                    <a:lumMod val="50000"/>
                  </a:schemeClr>
                </a:solidFill>
              </a:rPr>
              <a:t>Чонсі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2200" b="1" i="1" dirty="0" err="1" smtClean="0">
                <a:solidFill>
                  <a:schemeClr val="accent3">
                    <a:lumMod val="50000"/>
                  </a:schemeClr>
                </a:solidFill>
              </a:rPr>
              <a:t>Гарріс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 і Едвард </a:t>
            </a:r>
            <a:r>
              <a:rPr lang="uk-UA" sz="2200" b="1" i="1" dirty="0" err="1" smtClean="0">
                <a:solidFill>
                  <a:schemeClr val="accent3">
                    <a:lumMod val="50000"/>
                  </a:schemeClr>
                </a:solidFill>
              </a:rPr>
              <a:t>Ульман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628800"/>
            <a:ext cx="803587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9896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4960" y="-622461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7568" y="116632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 підходи до просторового зростання міста</a:t>
            </a:r>
            <a:endParaRPr lang="uk-UA" sz="2500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360" y="1718518"/>
            <a:ext cx="54726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Компактне місто (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City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uk-UA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000" dirty="0"/>
              <a:t>Зменшення територіального розростання міст</a:t>
            </a:r>
            <a:r>
              <a:rPr lang="uk-UA" sz="2000" dirty="0" smtClean="0"/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000" dirty="0" smtClean="0"/>
              <a:t>Щільна </a:t>
            </a:r>
            <a:r>
              <a:rPr lang="uk-UA" sz="2000" dirty="0"/>
              <a:t>багатофункціональна забудова, що зменшує транспортне навантаження</a:t>
            </a:r>
            <a:r>
              <a:rPr lang="uk-UA" sz="2000" dirty="0" smtClean="0"/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000" dirty="0" smtClean="0"/>
              <a:t>Орієнтація </a:t>
            </a:r>
            <a:r>
              <a:rPr lang="uk-UA" sz="2000" dirty="0"/>
              <a:t>на громадський транспорт та розвиток пішохідних зон.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151" y="4653136"/>
            <a:ext cx="56166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3">
                    <a:lumMod val="50000"/>
                  </a:schemeClr>
                </a:solidFill>
              </a:rPr>
              <a:t>Приклади:</a:t>
            </a:r>
            <a:endParaRPr lang="uk-UA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</a:rPr>
              <a:t>Амстердам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 (Нідерланди) – мінімізація використання автомобілів, велосипедна інфраструктура.</a:t>
            </a:r>
          </a:p>
          <a:p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</a:rPr>
              <a:t>Барселона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 (Іспанія) – концепція "</a:t>
            </a:r>
            <a:r>
              <a:rPr lang="uk-UA" sz="1600" dirty="0" err="1">
                <a:solidFill>
                  <a:schemeClr val="accent3">
                    <a:lumMod val="50000"/>
                  </a:schemeClr>
                </a:solidFill>
              </a:rPr>
              <a:t>суперкварталів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" для обмеження руху авто та створення громадських просторів.</a:t>
            </a:r>
          </a:p>
          <a:p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3875437"/>
            <a:ext cx="5622362" cy="2952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208" y="828109"/>
            <a:ext cx="3079229" cy="307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49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4960" y="-622461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7568" y="116632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 підходи до просторового зростання міста</a:t>
            </a:r>
            <a:endParaRPr lang="uk-UA" sz="2500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7369" y="1700808"/>
            <a:ext cx="547260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Розумне зростання міста (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Growth)</a:t>
            </a:r>
            <a:endParaRPr lang="uk-UA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 smtClean="0"/>
              <a:t>Раціональне використання міських територій із мінімальним впливом на природу.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 smtClean="0"/>
              <a:t>Інтеграція сучасних технологій у транспорт, екологію та будівництво.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 smtClean="0"/>
              <a:t>Розвиток "зелених" громадських просторів.</a:t>
            </a:r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07369" y="5013176"/>
            <a:ext cx="5040560" cy="136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3">
                    <a:lumMod val="50000"/>
                  </a:schemeClr>
                </a:solidFill>
              </a:rPr>
              <a:t>Приклади:</a:t>
            </a:r>
            <a:endParaRPr lang="uk-UA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600" b="1" i="1" dirty="0" err="1">
                <a:solidFill>
                  <a:schemeClr val="accent3">
                    <a:lumMod val="50000"/>
                  </a:schemeClr>
                </a:solidFill>
              </a:rPr>
              <a:t>Портленд</a:t>
            </a:r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</a:rPr>
              <a:t> (США) – 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обмеження розширення міста, екологічне будівництво</a:t>
            </a:r>
            <a:r>
              <a:rPr lang="uk-UA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uk-UA" sz="1600" b="1" i="1" dirty="0" smtClean="0">
                <a:solidFill>
                  <a:schemeClr val="accent3">
                    <a:lumMod val="50000"/>
                  </a:schemeClr>
                </a:solidFill>
              </a:rPr>
              <a:t>Ванкувер </a:t>
            </a:r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</a:rPr>
              <a:t>(Канада) – 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баланс між урбанізацією та природним середовищем.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3415611"/>
            <a:ext cx="5270707" cy="3195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570" y="731172"/>
            <a:ext cx="373934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7901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4960" y="-622461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7568" y="116632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 підходи до просторового зростання міста</a:t>
            </a:r>
            <a:endParaRPr lang="uk-UA" sz="2500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338" y="1628800"/>
            <a:ext cx="547260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 "15 хвилин" (15-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Minute City)</a:t>
            </a:r>
            <a:endParaRPr lang="uk-UA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 smtClean="0"/>
              <a:t>Концепція, за якою основні послуги (робота, освіта, магазини, медицина) повинні бути доступні в радіусі 15 хвилин пішки або на велосипеді.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 smtClean="0"/>
              <a:t>Мінімізація використання приватного транспорту.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 smtClean="0"/>
              <a:t>Підтримка малого бізнесу та локальних громад.</a:t>
            </a:r>
            <a:endParaRPr lang="uk-U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07369" y="5013176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3">
                    <a:lumMod val="50000"/>
                  </a:schemeClr>
                </a:solidFill>
              </a:rPr>
              <a:t>Приклади:</a:t>
            </a:r>
            <a:endParaRPr lang="uk-UA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</a:rPr>
              <a:t>Париж (Франція) – 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активне впровадження концепції у міське планування</a:t>
            </a:r>
            <a:r>
              <a:rPr lang="uk-UA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uk-UA" sz="1600" b="1" i="1" dirty="0" smtClean="0">
                <a:solidFill>
                  <a:schemeClr val="accent3">
                    <a:lumMod val="50000"/>
                  </a:schemeClr>
                </a:solidFill>
              </a:rPr>
              <a:t>Мельбурн </a:t>
            </a:r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</a:rPr>
              <a:t>(Австралія) – 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розвиток мікрорайонів із самодостатньою інфраструктурою.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8" y="3498428"/>
            <a:ext cx="5198765" cy="3029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0" y="1204463"/>
            <a:ext cx="4114743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3254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4960" y="-622461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7568" y="116632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 підходи до просторового зростання міста</a:t>
            </a:r>
            <a:endParaRPr lang="uk-UA" sz="2500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338" y="1628800"/>
            <a:ext cx="5039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Еко-міста (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Eco-Cities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/>
              <a:t>Максимальна енергоефективність та екологічність</a:t>
            </a:r>
            <a:r>
              <a:rPr lang="uk-UA" sz="2000" dirty="0" smtClean="0"/>
              <a:t>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 smtClean="0"/>
              <a:t>Використання </a:t>
            </a:r>
            <a:r>
              <a:rPr lang="uk-UA" sz="2000" dirty="0"/>
              <a:t>відновлюваної енергії (сонячні панелі, вітрові станції</a:t>
            </a:r>
            <a:r>
              <a:rPr lang="uk-UA" sz="2000" dirty="0" smtClean="0"/>
              <a:t>).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uk-UA" sz="2000" dirty="0" smtClean="0"/>
              <a:t>Мінімізація </a:t>
            </a:r>
            <a:r>
              <a:rPr lang="uk-UA" sz="2000" dirty="0"/>
              <a:t>шкідливих викидів, впровадження </a:t>
            </a:r>
            <a:r>
              <a:rPr lang="uk-UA" sz="2000" dirty="0" err="1"/>
              <a:t>екотранспорту</a:t>
            </a:r>
            <a:r>
              <a:rPr lang="uk-UA" sz="20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3432" y="4495185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accent3">
                    <a:lumMod val="50000"/>
                  </a:schemeClr>
                </a:solidFill>
              </a:rPr>
              <a:t>Приклади:</a:t>
            </a:r>
            <a:endParaRPr lang="uk-UA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sz="1600" b="1" i="1" dirty="0" err="1">
                <a:solidFill>
                  <a:schemeClr val="accent3">
                    <a:lumMod val="50000"/>
                  </a:schemeClr>
                </a:solidFill>
              </a:rPr>
              <a:t>Масдар</a:t>
            </a:r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</a:rPr>
              <a:t> (ОАЕ) – </a:t>
            </a:r>
            <a:r>
              <a:rPr lang="uk-UA" sz="1600" dirty="0" smtClean="0">
                <a:solidFill>
                  <a:schemeClr val="accent3">
                    <a:lumMod val="50000"/>
                  </a:schemeClr>
                </a:solidFill>
              </a:rPr>
              <a:t>заплановане</a:t>
            </a:r>
            <a:r>
              <a:rPr lang="uk-UA" sz="16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600" dirty="0" smtClean="0">
                <a:solidFill>
                  <a:schemeClr val="accent3">
                    <a:lumMod val="50000"/>
                  </a:schemeClr>
                </a:solidFill>
              </a:rPr>
              <a:t>перше 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у світі повністю екологічне місто</a:t>
            </a:r>
            <a:r>
              <a:rPr lang="uk-UA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uk-UA" sz="1600" b="1" i="1" dirty="0" err="1" smtClean="0">
                <a:solidFill>
                  <a:schemeClr val="accent3">
                    <a:lumMod val="50000"/>
                  </a:schemeClr>
                </a:solidFill>
              </a:rPr>
              <a:t>Фрайбург</a:t>
            </a:r>
            <a:r>
              <a:rPr lang="uk-UA" sz="16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uk-UA" sz="1600" b="1" i="1" dirty="0">
                <a:solidFill>
                  <a:schemeClr val="accent3">
                    <a:lumMod val="50000"/>
                  </a:schemeClr>
                </a:solidFill>
              </a:rPr>
              <a:t>(Німеччина) – </a:t>
            </a:r>
            <a:r>
              <a:rPr lang="uk-UA" sz="1600" dirty="0">
                <a:solidFill>
                  <a:schemeClr val="accent3">
                    <a:lumMod val="50000"/>
                  </a:schemeClr>
                </a:solidFill>
              </a:rPr>
              <a:t>екологічні житлові райони з мінімальним використанням автомобілів.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086" y="3717032"/>
            <a:ext cx="6009346" cy="2685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2" y="1124744"/>
            <a:ext cx="4072880" cy="22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607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88640"/>
            <a:ext cx="8712968" cy="6573259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32992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332656"/>
            <a:ext cx="9144000" cy="6315075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9016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13363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9016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11624" y="23279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Просторове зростання міста 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192" y="867039"/>
            <a:ext cx="94330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Просторове зростання міста — </a:t>
            </a:r>
            <a:r>
              <a:rPr lang="uk-UA" sz="2200" i="1" dirty="0"/>
              <a:t>це процес розширення території міста, що відбувається внаслідок збільшення населення, економічного розвитку, урбанізації та зміни функціонального призначення земель. </a:t>
            </a:r>
            <a:endParaRPr lang="uk-UA" sz="2200" i="1" dirty="0" smtClean="0"/>
          </a:p>
          <a:p>
            <a:pPr algn="just"/>
            <a:r>
              <a:rPr lang="uk-UA" sz="2200" dirty="0" smtClean="0"/>
              <a:t>Це </a:t>
            </a:r>
            <a:r>
              <a:rPr lang="uk-UA" sz="2200" dirty="0"/>
              <a:t>явище супроводжується забудовою нових територій, зміною структури міського простору та інтеграцією передмість у межі міста.</a:t>
            </a:r>
            <a:endParaRPr lang="uk-UA" sz="2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19595595"/>
              </p:ext>
            </p:extLst>
          </p:nvPr>
        </p:nvGraphicFramePr>
        <p:xfrm>
          <a:off x="536192" y="3284984"/>
          <a:ext cx="1000911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49743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05000" y="-573856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47528" y="376739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Фактори просторового зростання міста: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47727245"/>
              </p:ext>
            </p:extLst>
          </p:nvPr>
        </p:nvGraphicFramePr>
        <p:xfrm>
          <a:off x="407368" y="1556792"/>
          <a:ext cx="1015312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8288" y="262136"/>
            <a:ext cx="3206130" cy="21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0889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87" y="128110"/>
            <a:ext cx="3923928" cy="29429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005064"/>
            <a:ext cx="3590529" cy="224408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32792" y="-658011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Выноска-облако 6"/>
          <p:cNvSpPr/>
          <p:nvPr/>
        </p:nvSpPr>
        <p:spPr>
          <a:xfrm>
            <a:off x="4344946" y="908720"/>
            <a:ext cx="4994378" cy="338437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Які наслідки просторового зростання міста?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032" y="4060517"/>
            <a:ext cx="4309120" cy="22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7700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32993" y="-593204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7568" y="26064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 просторового зростання міста:</a:t>
            </a:r>
            <a:endParaRPr lang="uk-UA" sz="2500" i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59600396"/>
              </p:ext>
            </p:extLst>
          </p:nvPr>
        </p:nvGraphicFramePr>
        <p:xfrm>
          <a:off x="551384" y="1052736"/>
          <a:ext cx="75608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964" y="1628800"/>
            <a:ext cx="4318992" cy="333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2478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1268760"/>
            <a:ext cx="4838437" cy="1916076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21024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07968" y="196810"/>
            <a:ext cx="5544616" cy="95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теорії просторового зростання міста </a:t>
            </a:r>
            <a:endParaRPr lang="uk-UA" sz="2500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440" y="433309"/>
            <a:ext cx="4392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Концентрична модель зростання 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(Ернст </a:t>
            </a:r>
            <a:r>
              <a:rPr lang="uk-UA" sz="2200" b="1" i="1" dirty="0" err="1">
                <a:solidFill>
                  <a:schemeClr val="accent3">
                    <a:lumMod val="50000"/>
                  </a:schemeClr>
                </a:solidFill>
              </a:rPr>
              <a:t>Берджесс</a:t>
            </a:r>
            <a:r>
              <a:rPr lang="uk-UA" sz="2200" b="1" i="1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en-US" sz="2200" b="1" i="1" dirty="0">
                <a:solidFill>
                  <a:schemeClr val="accent3">
                    <a:lumMod val="50000"/>
                  </a:schemeClr>
                </a:solidFill>
              </a:rPr>
              <a:t>Ernst Burgess)</a:t>
            </a:r>
            <a:r>
              <a:rPr lang="uk-UA" sz="2200" b="1" i="1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uk-UA" sz="2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360" y="1484784"/>
            <a:ext cx="68407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Концентрична модель </a:t>
            </a:r>
            <a:r>
              <a:rPr lang="ru-RU" sz="2000" b="1" dirty="0" err="1"/>
              <a:t>зростання</a:t>
            </a:r>
            <a:r>
              <a:rPr lang="ru-RU" sz="2000" b="1" dirty="0"/>
              <a:t> </a:t>
            </a:r>
            <a:r>
              <a:rPr lang="ru-RU" sz="2000" b="1" dirty="0" err="1"/>
              <a:t>міста</a:t>
            </a:r>
            <a:r>
              <a:rPr lang="ru-RU" sz="2000" b="1" dirty="0"/>
              <a:t> </a:t>
            </a:r>
            <a:r>
              <a:rPr lang="ru-RU" sz="2000" b="1" dirty="0" smtClean="0"/>
              <a:t>Е. </a:t>
            </a:r>
            <a:r>
              <a:rPr lang="ru-RU" sz="2000" b="1" dirty="0" err="1"/>
              <a:t>Берджеса</a:t>
            </a:r>
            <a:r>
              <a:rPr lang="ru-RU" sz="2000" dirty="0"/>
              <a:t> – </a:t>
            </a:r>
            <a:r>
              <a:rPr lang="uk-UA" sz="2000" i="1" dirty="0" smtClean="0"/>
              <a:t>це одна з перших теорій урбаністичного розвитку, запропонована у 1925 році. </a:t>
            </a:r>
          </a:p>
          <a:p>
            <a:r>
              <a:rPr lang="uk-UA" sz="2000" i="1" dirty="0" smtClean="0"/>
              <a:t>Вона пояснює, як міста розширюються у вигляді концентричних </a:t>
            </a:r>
            <a:r>
              <a:rPr lang="uk-UA" sz="2000" i="1" dirty="0" err="1" smtClean="0"/>
              <a:t>кілець</a:t>
            </a:r>
            <a:r>
              <a:rPr lang="uk-UA" sz="2000" i="1" dirty="0" smtClean="0"/>
              <a:t> навколо центрального ядра.</a:t>
            </a:r>
            <a:endParaRPr lang="uk-UA" sz="2000" i="1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665593517"/>
              </p:ext>
            </p:extLst>
          </p:nvPr>
        </p:nvGraphicFramePr>
        <p:xfrm>
          <a:off x="335360" y="3297036"/>
          <a:ext cx="10400704" cy="342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91076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6497" b="2325"/>
          <a:stretch/>
        </p:blipFill>
        <p:spPr>
          <a:xfrm>
            <a:off x="6868724" y="1988840"/>
            <a:ext cx="5303912" cy="39832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905656">
            <a:off x="8519539" y="62068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</a:rPr>
              <a:t>Основні зони концентричної моделі:</a:t>
            </a:r>
            <a:endParaRPr lang="uk-UA" sz="24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331891"/>
              </p:ext>
            </p:extLst>
          </p:nvPr>
        </p:nvGraphicFramePr>
        <p:xfrm>
          <a:off x="119336" y="116632"/>
          <a:ext cx="7632848" cy="662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7459092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6997</TotalTime>
  <Words>1188</Words>
  <Application>Microsoft Office PowerPoint</Application>
  <PresentationFormat>Широкоэкранный</PresentationFormat>
  <Paragraphs>147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George</vt:lpstr>
      <vt:lpstr>Plantagenet Cherokee</vt:lpstr>
      <vt:lpstr>Times New Roman</vt:lpstr>
      <vt:lpstr>Wingdings</vt:lpstr>
      <vt:lpstr>Тема Office</vt:lpstr>
      <vt:lpstr>Соціологія міста  Лекція 4. Теорії просторового зростання міста та специфічні риси міста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459</cp:revision>
  <dcterms:created xsi:type="dcterms:W3CDTF">2014-05-17T18:57:21Z</dcterms:created>
  <dcterms:modified xsi:type="dcterms:W3CDTF">2025-03-19T22:44:29Z</dcterms:modified>
</cp:coreProperties>
</file>