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ТЕМА 5. СТРАТЕГІЧНИЙ </a:t>
            </a:r>
            <a:r>
              <a:rPr lang="uk-UA" b="1" dirty="0" smtClean="0"/>
              <a:t>АНАЛІЗ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Северина Світлана Володимирівна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40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Порівняльна характеристика SWOT-аналізу і стратегічного аналізу діяльності </a:t>
            </a:r>
            <a:r>
              <a:rPr lang="uk-UA" b="1" dirty="0" smtClean="0"/>
              <a:t>корпорації</a:t>
            </a:r>
            <a:endParaRPr lang="en-US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382889"/>
              </p:ext>
            </p:extLst>
          </p:nvPr>
        </p:nvGraphicFramePr>
        <p:xfrm>
          <a:off x="193431" y="1982015"/>
          <a:ext cx="11860822" cy="47959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2469">
                  <a:extLst>
                    <a:ext uri="{9D8B030D-6E8A-4147-A177-3AD203B41FA5}">
                      <a16:colId xmlns:a16="http://schemas.microsoft.com/office/drawing/2014/main" val="958567357"/>
                    </a:ext>
                  </a:extLst>
                </a:gridCol>
                <a:gridCol w="2954622">
                  <a:extLst>
                    <a:ext uri="{9D8B030D-6E8A-4147-A177-3AD203B41FA5}">
                      <a16:colId xmlns:a16="http://schemas.microsoft.com/office/drawing/2014/main" val="513862986"/>
                    </a:ext>
                  </a:extLst>
                </a:gridCol>
                <a:gridCol w="3340671">
                  <a:extLst>
                    <a:ext uri="{9D8B030D-6E8A-4147-A177-3AD203B41FA5}">
                      <a16:colId xmlns:a16="http://schemas.microsoft.com/office/drawing/2014/main" val="2290980465"/>
                    </a:ext>
                  </a:extLst>
                </a:gridCol>
                <a:gridCol w="4273060">
                  <a:extLst>
                    <a:ext uri="{9D8B030D-6E8A-4147-A177-3AD203B41FA5}">
                      <a16:colId xmlns:a16="http://schemas.microsoft.com/office/drawing/2014/main" val="3621228553"/>
                    </a:ext>
                  </a:extLst>
                </a:gridCol>
              </a:tblGrid>
              <a:tr h="1731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Аспекти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22" marR="42122" marT="42122" marB="42122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SWOT-аналіз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22" marR="42122" marT="42122" marB="421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Стратегічний аналіз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22" marR="42122" marT="42122" marB="42122" anchor="ctr"/>
                </a:tc>
                <a:extLst>
                  <a:ext uri="{0D108BD9-81ED-4DB2-BD59-A6C34878D82A}">
                    <a16:rowId xmlns:a16="http://schemas.microsoft.com/office/drawing/2014/main" val="3705096412"/>
                  </a:ext>
                </a:extLst>
              </a:tr>
              <a:tr h="795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Ціль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22" marR="42122" marT="42122" marB="42122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Оцінка поточного стану корпорації і зовнішнього середовища з метою виявлення конкурентних переваг і можливості розвитку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22" marR="42122" marT="42122" marB="421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Оцінка перспективного стану потенціалу корпорації і ринкових сегментів із метою виявлення стратегічної позиції і відповідного використання ресурсів для найкращого освоєння перспективних сегментів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22" marR="42122" marT="42122" marB="42122" anchor="ctr"/>
                </a:tc>
                <a:extLst>
                  <a:ext uri="{0D108BD9-81ED-4DB2-BD59-A6C34878D82A}">
                    <a16:rowId xmlns:a16="http://schemas.microsoft.com/office/drawing/2014/main" val="2321283150"/>
                  </a:ext>
                </a:extLst>
              </a:tr>
              <a:tr h="439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Предмет аналізу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22" marR="42122" marT="42122" marB="42122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• внутрішнє середовище корпорації,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• зовнішні умови (чинники макросередовища і безпосереднього оточення)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22" marR="42122" marT="42122" marB="421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• ресурси і компетенції корпорації,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• характеристики привабливості ринкових сегментів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22" marR="42122" marT="42122" marB="42122" anchor="ctr"/>
                </a:tc>
                <a:extLst>
                  <a:ext uri="{0D108BD9-81ED-4DB2-BD59-A6C34878D82A}">
                    <a16:rowId xmlns:a16="http://schemas.microsoft.com/office/drawing/2014/main" val="3151676822"/>
                  </a:ext>
                </a:extLst>
              </a:tr>
              <a:tr h="2619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Основа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22" marR="42122" marT="42122" marB="42122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для формування набору альтернативних стратегій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22" marR="42122" marT="42122" marB="421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для вибору напрямку майбутніх інвестицій корпорації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22" marR="42122" marT="42122" marB="42122" anchor="ctr"/>
                </a:tc>
                <a:extLst>
                  <a:ext uri="{0D108BD9-81ED-4DB2-BD59-A6C34878D82A}">
                    <a16:rowId xmlns:a16="http://schemas.microsoft.com/office/drawing/2014/main" val="1529220567"/>
                  </a:ext>
                </a:extLst>
              </a:tr>
              <a:tr h="5285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Результати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22" marR="42122" marT="42122" marB="42122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• сильні, слабкі сторони,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• можливості і загрози,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• ринкова позиція, конкурентоспроможність, конкурентна позиція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22" marR="42122" marT="42122" marB="421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• стратегічний потенціал, стратегічні чинники успіху,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• стратегічна позиція,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• привабливість ринкових сегментів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22" marR="42122" marT="42122" marB="42122" anchor="ctr"/>
                </a:tc>
                <a:extLst>
                  <a:ext uri="{0D108BD9-81ED-4DB2-BD59-A6C34878D82A}">
                    <a16:rowId xmlns:a16="http://schemas.microsoft.com/office/drawing/2014/main" val="4175018044"/>
                  </a:ext>
                </a:extLst>
              </a:tr>
              <a:tr h="706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Інструменти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22" marR="42122" marT="42122" marB="4212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• PEST- аналіз,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• метод експертних оцінок,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• конкурентний аналіз,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• метод порівняння,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• "дерево цілей",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• модель PIMS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22" marR="42122" marT="42122" marB="4212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• статистичний і дескриптивний аналіз,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• контент-аналіз,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• матриця Бостонської Консалтингової Групи,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• матриця Мак-Кінзі,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• модель Портера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22" marR="42122" marT="42122" marB="4212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• статистичний аналіз.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• екстраполяція,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• концепція стратегічних зон господарювання,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• експертні оцінки,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• матриця Мак-Кінзі,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• моделювання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22" marR="42122" marT="42122" marB="42122" anchor="ctr"/>
                </a:tc>
                <a:extLst>
                  <a:ext uri="{0D108BD9-81ED-4DB2-BD59-A6C34878D82A}">
                    <a16:rowId xmlns:a16="http://schemas.microsoft.com/office/drawing/2014/main" val="2077873043"/>
                  </a:ext>
                </a:extLst>
              </a:tr>
              <a:tr h="5285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Періодичність проведення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22" marR="42122" marT="42122" marB="42122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в міру необхідності: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– виявлення відхилень у реалізації стратегій у процесі контролю,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– протягом періоду реалізації стратегії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22" marR="42122" marT="42122" marB="421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• зміна вищого керівництва корпорації,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• виникнення серйозної стратегічної проблеми у корпорації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22" marR="42122" marT="42122" marB="42122" anchor="ctr"/>
                </a:tc>
                <a:extLst>
                  <a:ext uri="{0D108BD9-81ED-4DB2-BD59-A6C34878D82A}">
                    <a16:rowId xmlns:a16="http://schemas.microsoft.com/office/drawing/2014/main" val="2750277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188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dirty="0"/>
              <a:t>Основні постулати стратегічного аналізу такі: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6522" y="2154992"/>
            <a:ext cx="11570677" cy="4233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dirty="0" smtClean="0"/>
              <a:t>1</a:t>
            </a:r>
            <a:r>
              <a:rPr lang="uk-UA" dirty="0"/>
              <a:t>. </a:t>
            </a:r>
            <a:r>
              <a:rPr lang="uk-UA" dirty="0"/>
              <a:t>В результаті стратегічного аналізу складається комплексний прогноз розвитку корпорації, який є основою стратегічного планування.</a:t>
            </a:r>
            <a:endParaRPr lang="en-US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dirty="0"/>
              <a:t>2. Аналітичною основою прогнозування і стратегічного планування є перспективний аналіз. На відміну від ретроспективного аналізу, який припускає аналіз тільки внутрішнього середовища, перспективний же передбачає комплексний і всебічний аналіз не тільки корпорації, але його зовнішнього оточення.</a:t>
            </a:r>
            <a:endParaRPr lang="en-US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dirty="0"/>
              <a:t>3. Аналіз зовнішнього і внутрішнього середовищ корпорації в процесі стратегічного планування є аналітичною підставою правильності визначення місії, стратегічних цілей та стратегічних напрямків розвитку корпорації. Але зауважимо, що SWOT-аналіз дозволяє оцінити поточний стан корпорації і його зовнішнього середовища. Тоді як стратегічний аналіз спрямований на оцінку перспективного стану ресурсів корпорації і ринкових сегментів.</a:t>
            </a:r>
            <a:endParaRPr lang="en-US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dirty="0"/>
              <a:t>4. Результати SWOT-аналізу є основою для формування стратегічного плану корпорації, а результати стратегічного аналізу – для прогнозування стратегічної позиції корпорації на привабливих сегментах ринку, а також потенціалу стратегічного успіху.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840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 </a:t>
            </a:r>
            <a:r>
              <a:rPr lang="uk-UA" b="1" dirty="0"/>
              <a:t>Результати і рекомендовані інструменти стратегічного </a:t>
            </a:r>
            <a:r>
              <a:rPr lang="uk-UA" b="1" dirty="0" smtClean="0"/>
              <a:t>аналізу</a:t>
            </a:r>
            <a:endParaRPr lang="en-US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033591"/>
              </p:ext>
            </p:extLst>
          </p:nvPr>
        </p:nvGraphicFramePr>
        <p:xfrm>
          <a:off x="351692" y="2327213"/>
          <a:ext cx="11544300" cy="41613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98177">
                  <a:extLst>
                    <a:ext uri="{9D8B030D-6E8A-4147-A177-3AD203B41FA5}">
                      <a16:colId xmlns:a16="http://schemas.microsoft.com/office/drawing/2014/main" val="898497505"/>
                    </a:ext>
                  </a:extLst>
                </a:gridCol>
                <a:gridCol w="2927839">
                  <a:extLst>
                    <a:ext uri="{9D8B030D-6E8A-4147-A177-3AD203B41FA5}">
                      <a16:colId xmlns:a16="http://schemas.microsoft.com/office/drawing/2014/main" val="1771532988"/>
                    </a:ext>
                  </a:extLst>
                </a:gridCol>
                <a:gridCol w="5618284">
                  <a:extLst>
                    <a:ext uri="{9D8B030D-6E8A-4147-A177-3AD203B41FA5}">
                      <a16:colId xmlns:a16="http://schemas.microsoft.com/office/drawing/2014/main" val="2517066724"/>
                    </a:ext>
                  </a:extLst>
                </a:gridCol>
              </a:tblGrid>
              <a:tr h="373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Етапи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781" marR="90781" marT="90781" marB="9078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Рекомендовані аналітичні інструменти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781" marR="90781" marT="90781" marB="9078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Результати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781" marR="90781" marT="90781" marB="90781" anchor="ctr"/>
                </a:tc>
                <a:extLst>
                  <a:ext uri="{0D108BD9-81ED-4DB2-BD59-A6C34878D82A}">
                    <a16:rowId xmlns:a16="http://schemas.microsoft.com/office/drawing/2014/main" val="4281253397"/>
                  </a:ext>
                </a:extLst>
              </a:tr>
              <a:tr h="756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Ідентифікація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стратегічного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потенціалу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781" marR="90781" marT="90781" marB="9078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• метод порівнянь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• дескриптивний аналіз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781" marR="90781" marT="90781" marB="9078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• визначення портфеля стратегічних ресурсів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• визначення потенціалу стратегічного успіху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781" marR="90781" marT="90781" marB="90781" anchor="ctr"/>
                </a:tc>
                <a:extLst>
                  <a:ext uri="{0D108BD9-81ED-4DB2-BD59-A6C34878D82A}">
                    <a16:rowId xmlns:a16="http://schemas.microsoft.com/office/drawing/2014/main" val="1246253271"/>
                  </a:ext>
                </a:extLst>
              </a:tr>
              <a:tr h="11391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Оцінка привабливості ринку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781" marR="90781" marT="90781" marB="9078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• експертні оцінки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• концепція СЗГ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• екстраполяція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• моделювання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781" marR="90781" marT="90781" marB="9078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• вибір перспективних ринків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• складання прогнозів розвитку привабливих ринків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• визначення можливих змін середовища, які впливають на розвиток корпорації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781" marR="90781" marT="90781" marB="90781" anchor="ctr"/>
                </a:tc>
                <a:extLst>
                  <a:ext uri="{0D108BD9-81ED-4DB2-BD59-A6C34878D82A}">
                    <a16:rowId xmlns:a16="http://schemas.microsoft.com/office/drawing/2014/main" val="1522179798"/>
                  </a:ext>
                </a:extLst>
              </a:tr>
              <a:tr h="13306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Оцінка стратегічної позиції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781" marR="90781" marT="90781" marB="9078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• статистичний аналіз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• матриця "Мак-Кінзі"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781" marR="90781" marT="90781" marB="9078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• рішення про використання ресурсів корпорації на привабливих ринках у перспективі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• основа для </a:t>
                      </a:r>
                      <a:r>
                        <a:rPr lang="uk-UA" sz="1400" dirty="0" err="1">
                          <a:effectLst/>
                        </a:rPr>
                        <a:t>переформулювання</a:t>
                      </a:r>
                      <a:r>
                        <a:rPr lang="uk-UA" sz="1400" dirty="0">
                          <a:effectLst/>
                        </a:rPr>
                        <a:t> стратегій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• відповідність можливостей корпорації її конкурентному середовищу.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781" marR="90781" marT="90781" marB="90781" anchor="ctr"/>
                </a:tc>
                <a:extLst>
                  <a:ext uri="{0D108BD9-81ED-4DB2-BD59-A6C34878D82A}">
                    <a16:rowId xmlns:a16="http://schemas.microsoft.com/office/drawing/2014/main" val="753709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1387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План: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18746" y="2586462"/>
            <a:ext cx="11262946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2400" dirty="0"/>
              <a:t>1. Застосування методу SWOT-аналізу для опрацювання стратегічних альтернатив.</a:t>
            </a:r>
            <a:endParaRPr lang="en-US" sz="2400" dirty="0"/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2400" dirty="0"/>
              <a:t>2. Мета стратегічного аналізу.</a:t>
            </a:r>
            <a:endParaRPr lang="en-US" sz="2400" dirty="0"/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2400" dirty="0"/>
              <a:t>3. Результати і рекомендовані інструменти стратегічного аналізу.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22548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SWOT-аналіз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5426" y="1995351"/>
            <a:ext cx="11444271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dirty="0" smtClean="0"/>
              <a:t>одним </a:t>
            </a:r>
            <a:r>
              <a:rPr lang="uk-UA" dirty="0"/>
              <a:t>із інструментів стратегічного </a:t>
            </a:r>
            <a:r>
              <a:rPr lang="uk-UA" dirty="0" smtClean="0"/>
              <a:t>аналізу, </a:t>
            </a:r>
            <a:r>
              <a:rPr lang="uk-UA" dirty="0"/>
              <a:t>який широко використовується в зарубіжних корпораціях.</a:t>
            </a:r>
            <a:endParaRPr lang="en-US" dirty="0"/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dirty="0"/>
              <a:t>         </a:t>
            </a:r>
            <a:r>
              <a:rPr lang="uk-UA" dirty="0" smtClean="0"/>
              <a:t> </a:t>
            </a:r>
            <a:r>
              <a:rPr lang="uk-UA" dirty="0"/>
              <a:t>Скорочення SWOT походить від перших літер англійських слів </a:t>
            </a:r>
            <a:r>
              <a:rPr lang="uk-UA" dirty="0" err="1"/>
              <a:t>Strengths</a:t>
            </a:r>
            <a:r>
              <a:rPr lang="uk-UA" dirty="0"/>
              <a:t> (сили),  </a:t>
            </a:r>
            <a:r>
              <a:rPr lang="uk-UA" dirty="0" err="1"/>
              <a:t>We-aknesses</a:t>
            </a:r>
            <a:r>
              <a:rPr lang="uk-UA" dirty="0"/>
              <a:t> (слабкості), </a:t>
            </a:r>
            <a:r>
              <a:rPr lang="uk-UA" dirty="0" err="1"/>
              <a:t>Opportunities</a:t>
            </a:r>
            <a:r>
              <a:rPr lang="uk-UA" dirty="0"/>
              <a:t> (можливості), </a:t>
            </a:r>
            <a:r>
              <a:rPr lang="uk-UA" dirty="0" err="1"/>
              <a:t>Threats</a:t>
            </a:r>
            <a:r>
              <a:rPr lang="uk-UA" dirty="0"/>
              <a:t>(загрози).</a:t>
            </a:r>
            <a:endParaRPr lang="en-US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013225"/>
              </p:ext>
            </p:extLst>
          </p:nvPr>
        </p:nvGraphicFramePr>
        <p:xfrm>
          <a:off x="430823" y="3043330"/>
          <a:ext cx="11113476" cy="35966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13476">
                  <a:extLst>
                    <a:ext uri="{9D8B030D-6E8A-4147-A177-3AD203B41FA5}">
                      <a16:colId xmlns:a16="http://schemas.microsoft.com/office/drawing/2014/main" val="1004833097"/>
                    </a:ext>
                  </a:extLst>
                </a:gridCol>
              </a:tblGrid>
              <a:tr h="427523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Визначення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701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/>
                        <a:t>1. SWOT-аналіз – це один з основних етапів стратегічного планування, результати якого є основою для прийняття управлінських рішень в різних функціональних зонах корпорації (маркетинг, виробництво, фінанси, НДДКР, трудові ресурси, управління персоналом)</a:t>
                      </a:r>
                      <a:endParaRPr lang="en-US" sz="1400" dirty="0"/>
                    </a:p>
                  </a:txBody>
                  <a:tcPr marL="99695" marR="99695" marT="99695" marB="99695" anchor="ctr"/>
                </a:tc>
                <a:extLst>
                  <a:ext uri="{0D108BD9-81ED-4DB2-BD59-A6C34878D82A}">
                    <a16:rowId xmlns:a16="http://schemas.microsoft.com/office/drawing/2014/main" val="2256566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/>
                        <a:t>2. SWOT-аналіз – це основа генерування альтернативних стратегій розвитку корпорації, що </a:t>
                      </a:r>
                      <a:r>
                        <a:rPr lang="uk-UA" sz="1400" dirty="0" err="1"/>
                        <a:t>грунтується</a:t>
                      </a:r>
                      <a:r>
                        <a:rPr lang="uk-UA" sz="1400" dirty="0"/>
                        <a:t> на проведенні спільного вивчення зовнішнього оточення і внутрішнього середовища корпорації</a:t>
                      </a:r>
                      <a:endParaRPr lang="en-US" sz="1400" dirty="0"/>
                    </a:p>
                  </a:txBody>
                  <a:tcPr marL="99695" marR="99695" marT="99695" marB="99695" anchor="ctr"/>
                </a:tc>
                <a:extLst>
                  <a:ext uri="{0D108BD9-81ED-4DB2-BD59-A6C34878D82A}">
                    <a16:rowId xmlns:a16="http://schemas.microsoft.com/office/drawing/2014/main" val="3245049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/>
                        <a:t>3. SWOT-аналіз – це дослідження сильних і слабких сторін конкурентоспроможності корпорації, можливостей та загроз, характерних для конкретних умов її діяльності для виявлення максимальної кількості стратегічних проблем і наступного опрацювання стратегій</a:t>
                      </a:r>
                      <a:endParaRPr lang="en-US" sz="1400" dirty="0"/>
                    </a:p>
                  </a:txBody>
                  <a:tcPr marL="99695" marR="99695" marT="99695" marB="99695" anchor="ctr"/>
                </a:tc>
                <a:extLst>
                  <a:ext uri="{0D108BD9-81ED-4DB2-BD59-A6C34878D82A}">
                    <a16:rowId xmlns:a16="http://schemas.microsoft.com/office/drawing/2014/main" val="2138693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/>
                        <a:t>4. SWOT-аналіз – це по-перше – виявлення сильних і слабких сторін, а також загроз і можливостей, по-друге – встановлення взаємозв'язків між ними, для подальшого використання при формуванні стратегії організації</a:t>
                      </a:r>
                      <a:endParaRPr lang="en-US" sz="1400" dirty="0"/>
                    </a:p>
                  </a:txBody>
                  <a:tcPr marL="99695" marR="99695" marT="99695" marB="99695" anchor="ctr"/>
                </a:tc>
                <a:extLst>
                  <a:ext uri="{0D108BD9-81ED-4DB2-BD59-A6C34878D82A}">
                    <a16:rowId xmlns:a16="http://schemas.microsoft.com/office/drawing/2014/main" val="4160497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2108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Особливості SWOT-аналізу як управлінського </a:t>
            </a:r>
            <a:r>
              <a:rPr lang="uk-UA" b="1" dirty="0" smtClean="0"/>
              <a:t>інструменту</a:t>
            </a:r>
            <a:endParaRPr lang="en-US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483037"/>
              </p:ext>
            </p:extLst>
          </p:nvPr>
        </p:nvGraphicFramePr>
        <p:xfrm>
          <a:off x="395654" y="2149494"/>
          <a:ext cx="11324491" cy="4620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24491">
                  <a:extLst>
                    <a:ext uri="{9D8B030D-6E8A-4147-A177-3AD203B41FA5}">
                      <a16:colId xmlns:a16="http://schemas.microsoft.com/office/drawing/2014/main" val="2999354167"/>
                    </a:ext>
                  </a:extLst>
                </a:gridCol>
              </a:tblGrid>
              <a:tr h="358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1. Він є начальним етапом стратегічного планування для більшості фірм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7340" marR="87340" marT="87340" marB="87340" anchor="ctr"/>
                </a:tc>
                <a:extLst>
                  <a:ext uri="{0D108BD9-81ED-4DB2-BD59-A6C34878D82A}">
                    <a16:rowId xmlns:a16="http://schemas.microsoft.com/office/drawing/2014/main" val="3727388725"/>
                  </a:ext>
                </a:extLst>
              </a:tr>
              <a:tr h="358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2. Він є складовим етапом в процесі опрацювання стратегії корпорації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7340" marR="87340" marT="87340" marB="87340" anchor="ctr"/>
                </a:tc>
                <a:extLst>
                  <a:ext uri="{0D108BD9-81ED-4DB2-BD59-A6C34878D82A}">
                    <a16:rowId xmlns:a16="http://schemas.microsoft.com/office/drawing/2014/main" val="1802408404"/>
                  </a:ext>
                </a:extLst>
              </a:tr>
              <a:tr h="358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3. Він є інформаційною основою для формування стратегічних проблем і альтернативних стратегічних рішень у фірмі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7340" marR="87340" marT="87340" marB="87340" anchor="ctr"/>
                </a:tc>
                <a:extLst>
                  <a:ext uri="{0D108BD9-81ED-4DB2-BD59-A6C34878D82A}">
                    <a16:rowId xmlns:a16="http://schemas.microsoft.com/office/drawing/2014/main" val="745962705"/>
                  </a:ext>
                </a:extLst>
              </a:tr>
              <a:tr h="358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4. Він передбачає спільне вивчення зовнішнього і внутрішнього середовищ фірм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7340" marR="87340" marT="87340" marB="87340" anchor="ctr"/>
                </a:tc>
                <a:extLst>
                  <a:ext uri="{0D108BD9-81ED-4DB2-BD59-A6C34878D82A}">
                    <a16:rowId xmlns:a16="http://schemas.microsoft.com/office/drawing/2014/main" val="1113888163"/>
                  </a:ext>
                </a:extLst>
              </a:tr>
              <a:tr h="543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5. Він передбачає встановлення парних комбінацій між загрозами, можливостями в зовнішньому оточенні, з одного боку, і сильними та слабкими сторонами корпорації, з іншого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7340" marR="87340" marT="87340" marB="87340" anchor="ctr"/>
                </a:tc>
                <a:extLst>
                  <a:ext uri="{0D108BD9-81ED-4DB2-BD59-A6C34878D82A}">
                    <a16:rowId xmlns:a16="http://schemas.microsoft.com/office/drawing/2014/main" val="738230137"/>
                  </a:ext>
                </a:extLst>
              </a:tr>
              <a:tr h="358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6. У центрі його уваги – чинники, що найбільше впливають на конкурентну позицію і конкурентні переваги корпорації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7340" marR="87340" marT="87340" marB="87340" anchor="ctr"/>
                </a:tc>
                <a:extLst>
                  <a:ext uri="{0D108BD9-81ED-4DB2-BD59-A6C34878D82A}">
                    <a16:rowId xmlns:a16="http://schemas.microsoft.com/office/drawing/2014/main" val="1408113766"/>
                  </a:ext>
                </a:extLst>
              </a:tr>
              <a:tr h="543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7. Він передбачає наступну послідовність дослідження чинників оточення: відстеження змін чинника → аналіз стану чинника → виявлення характеру впливу чинника на фірму → прогнозування можливих наслідків впливу чинника на фірму у перспективі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7340" marR="87340" marT="87340" marB="87340" anchor="ctr"/>
                </a:tc>
                <a:extLst>
                  <a:ext uri="{0D108BD9-81ED-4DB2-BD59-A6C34878D82A}">
                    <a16:rowId xmlns:a16="http://schemas.microsoft.com/office/drawing/2014/main" val="2591265746"/>
                  </a:ext>
                </a:extLst>
              </a:tr>
              <a:tr h="358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8. В ньому широко застосовуються експертні оцінки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7340" marR="87340" marT="87340" marB="87340" anchor="ctr"/>
                </a:tc>
                <a:extLst>
                  <a:ext uri="{0D108BD9-81ED-4DB2-BD59-A6C34878D82A}">
                    <a16:rowId xmlns:a16="http://schemas.microsoft.com/office/drawing/2014/main" val="4183204656"/>
                  </a:ext>
                </a:extLst>
              </a:tr>
              <a:tr h="358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9. Він передбачає обов'язкову бальну оцінку чинників макросередовища, безпосереднього оточення і внутрішнього середовища корпорації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7340" marR="87340" marT="87340" marB="87340" anchor="ctr"/>
                </a:tc>
                <a:extLst>
                  <a:ext uri="{0D108BD9-81ED-4DB2-BD59-A6C34878D82A}">
                    <a16:rowId xmlns:a16="http://schemas.microsoft.com/office/drawing/2014/main" val="1790429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979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Місце SWOT-аналізу в опрацюванні стратегії </a:t>
            </a:r>
            <a:r>
              <a:rPr lang="uk-UA" dirty="0" smtClean="0"/>
              <a:t>корпорації</a:t>
            </a:r>
            <a:endParaRPr lang="en-US" dirty="0"/>
          </a:p>
        </p:txBody>
      </p:sp>
      <p:pic>
        <p:nvPicPr>
          <p:cNvPr id="3" name="Рисунок 2" descr="Місце SWOT-аналізу в опрацюванні стратегії корпорації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9961" y="1983031"/>
            <a:ext cx="6888773" cy="479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33750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0822" y="925921"/>
            <a:ext cx="9613861" cy="1080938"/>
          </a:xfrm>
        </p:spPr>
        <p:txBody>
          <a:bodyPr>
            <a:normAutofit fontScale="90000"/>
          </a:bodyPr>
          <a:lstStyle/>
          <a:p>
            <a:r>
              <a:rPr lang="uk-UA" sz="3100" dirty="0"/>
              <a:t>Методологія SWOT-аналізу передбачає проведення аналізу зовнішнього і внутрішнього середовища корпорації в два основних етапи: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30822" y="2006859"/>
            <a:ext cx="11280531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dirty="0" smtClean="0"/>
              <a:t>1 </a:t>
            </a:r>
            <a:r>
              <a:rPr lang="uk-UA" dirty="0"/>
              <a:t>етап. </a:t>
            </a:r>
            <a:r>
              <a:rPr lang="uk-UA" dirty="0"/>
              <a:t>Виявлення можливостей і загроз у зовнішньому середовищі, а також сильних і слабких сторін корпорації. З цією метою студенту необхідно провести аналіз середовища корпорації в такій послідовності:</a:t>
            </a:r>
            <a:endParaRPr lang="en-US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dirty="0"/>
              <a:t>• Аналіз макросередовища корпорації.</a:t>
            </a:r>
            <a:endParaRPr lang="en-US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dirty="0"/>
              <a:t>• Аналіз безпосереднього оточення корпорації.</a:t>
            </a:r>
            <a:endParaRPr lang="en-US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dirty="0"/>
              <a:t>• Аналіз внутрішнього середовища корпорації.</a:t>
            </a:r>
            <a:endParaRPr lang="en-US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dirty="0"/>
              <a:t>         2 етап. Встановлення ланцюжків взаємозв'язку між можливостями, загрозами з однієї сторони і сильними, слабкими сторонами корпорації з іншої.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408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100" b="1" dirty="0"/>
              <a:t>Орієнтовний перелік характеристик для SWOT-аналізу корпорації (за </a:t>
            </a:r>
            <a:r>
              <a:rPr lang="uk-UA" sz="3100" b="1" dirty="0" err="1"/>
              <a:t>Томнсоном-Стріклендом</a:t>
            </a:r>
            <a:r>
              <a:rPr lang="uk-UA" sz="3100" b="1" dirty="0" smtClean="0"/>
              <a:t>)</a:t>
            </a:r>
            <a:endParaRPr lang="en-US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802707"/>
              </p:ext>
            </p:extLst>
          </p:nvPr>
        </p:nvGraphicFramePr>
        <p:xfrm>
          <a:off x="439617" y="2014168"/>
          <a:ext cx="10471636" cy="4743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7909">
                  <a:extLst>
                    <a:ext uri="{9D8B030D-6E8A-4147-A177-3AD203B41FA5}">
                      <a16:colId xmlns:a16="http://schemas.microsoft.com/office/drawing/2014/main" val="4039633601"/>
                    </a:ext>
                  </a:extLst>
                </a:gridCol>
                <a:gridCol w="2617909">
                  <a:extLst>
                    <a:ext uri="{9D8B030D-6E8A-4147-A177-3AD203B41FA5}">
                      <a16:colId xmlns:a16="http://schemas.microsoft.com/office/drawing/2014/main" val="1972468802"/>
                    </a:ext>
                  </a:extLst>
                </a:gridCol>
                <a:gridCol w="2617909">
                  <a:extLst>
                    <a:ext uri="{9D8B030D-6E8A-4147-A177-3AD203B41FA5}">
                      <a16:colId xmlns:a16="http://schemas.microsoft.com/office/drawing/2014/main" val="3180832729"/>
                    </a:ext>
                  </a:extLst>
                </a:gridCol>
                <a:gridCol w="2617909">
                  <a:extLst>
                    <a:ext uri="{9D8B030D-6E8A-4147-A177-3AD203B41FA5}">
                      <a16:colId xmlns:a16="http://schemas.microsoft.com/office/drawing/2014/main" val="4066919418"/>
                    </a:ext>
                  </a:extLst>
                </a:gridCol>
              </a:tblGrid>
              <a:tr h="3241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674" marR="63674" marT="63674" marB="6367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Сильні сторони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674" marR="63674" marT="63674" marB="6367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674" marR="63674" marT="63674" marB="6367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Слабкі сторони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674" marR="63674" marT="63674" marB="63674" anchor="ctr"/>
                </a:tc>
                <a:extLst>
                  <a:ext uri="{0D108BD9-81ED-4DB2-BD59-A6C34878D82A}">
                    <a16:rowId xmlns:a16="http://schemas.microsoft.com/office/drawing/2014/main" val="1438404798"/>
                  </a:ext>
                </a:extLst>
              </a:tr>
              <a:tr h="223080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1.1. Видатна компетентність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1.2. Адекватні фінансові ресурси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1.3. Висока кваліфікація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1.4. Добра репутація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1.5. Статус лідера на ринку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1.6. Винахідливість у стратегіях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1.7. Захищеність від конкурентного тиску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1.8. Сучасні технології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1.9. Переваги у витратах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1.10. </a:t>
                      </a:r>
                      <a:r>
                        <a:rPr lang="uk-UA" sz="1200" dirty="0" err="1">
                          <a:effectLst/>
                        </a:rPr>
                        <a:t>Конкуренті</a:t>
                      </a:r>
                      <a:r>
                        <a:rPr lang="uk-UA" sz="1200" dirty="0">
                          <a:effectLst/>
                        </a:rPr>
                        <a:t> переваги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1.11. Наявність ноу-хау та інноваційних можливостей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1.12. Надійний менеджмент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674" marR="63674" marT="63674" marB="63674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2.1. Відсутність чітких стратегічних напрямків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2.2. Слабка конкурента позиція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2.3. Застаріле обладнання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2.4. Низька прибутковість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2.5. Нестача управлінських здібностей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2.6. Некомпетентність і низька кваліфікація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2.7. Поганий контроль за виконанням стратегії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2.8. Внутрішні виробничі проблеми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2.9. Вразливість щодо конкурентного тиску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2.10. Низька конкурентоспроможність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2.11. Незнання ринку та посередні маркетингові здібності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2.12. Нездатність фінансувати необхідні зміни в стратегії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674" marR="63674" marT="63674" marB="63674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774135"/>
                  </a:ext>
                </a:extLst>
              </a:tr>
              <a:tr h="3241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674" marR="63674" marT="63674" marB="6367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Можливості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674" marR="63674" marT="63674" marB="6367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674" marR="63674" marT="63674" marB="6367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Загрози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674" marR="63674" marT="63674" marB="63674" anchor="ctr"/>
                </a:tc>
                <a:extLst>
                  <a:ext uri="{0D108BD9-81ED-4DB2-BD59-A6C34878D82A}">
                    <a16:rowId xmlns:a16="http://schemas.microsoft.com/office/drawing/2014/main" val="4292214008"/>
                  </a:ext>
                </a:extLst>
              </a:tr>
              <a:tr h="170976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3.1. Вихід на нові ринки (сегмент)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3.2. Розширення виробничої лінії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3.3. Розширення асортименту у взаємно-поєднаних продуктах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3.4. Додання супутніх проду ктів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3.5. Вертикальна інтеграція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3.6. Самовпевненість конкурентів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3.7. Прискорення зростання ринку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3.8. Можливість застосування кращої стратегії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674" marR="63674" marT="63674" marB="63674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4.1. Можливість появи нових конкурентів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4.2. Зростання продаж товарів-замінників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4.3. Гальмування зростання ринку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4.4. Несприятлива політика уряду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4.5. Зростаючий конкурентний тиск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4.6. Рецесія бізнесового циклу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4.7. Зміни в попиті споживачів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4.8. Несприятливі демографічні зміни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4.9. Зростання впливу покупців та постачальників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674" marR="63674" marT="63674" marB="63674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965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9350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 Зразковий перелік можливостей і небезпек зовнішнього середовища такий:</a:t>
            </a:r>
            <a:endParaRPr lang="en-US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335033"/>
              </p:ext>
            </p:extLst>
          </p:nvPr>
        </p:nvGraphicFramePr>
        <p:xfrm>
          <a:off x="422027" y="2091267"/>
          <a:ext cx="11254156" cy="451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7078">
                  <a:extLst>
                    <a:ext uri="{9D8B030D-6E8A-4147-A177-3AD203B41FA5}">
                      <a16:colId xmlns:a16="http://schemas.microsoft.com/office/drawing/2014/main" val="1500032958"/>
                    </a:ext>
                  </a:extLst>
                </a:gridCol>
                <a:gridCol w="5627078">
                  <a:extLst>
                    <a:ext uri="{9D8B030D-6E8A-4147-A177-3AD203B41FA5}">
                      <a16:colId xmlns:a16="http://schemas.microsoft.com/office/drawing/2014/main" val="32479240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Можливості: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Загрози: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7226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Вихід на нові ринки або сегменти ринку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Можливості розширення виробництва, збуту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Можливість вертикальної інтеграції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Прискорення росту ринку товарів номенклатури корпорації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Зменшення конку рентного тиску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Статичність конку рентного середовища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Можливість виходу на зовнішній ринок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 Розвиток ринкових відносин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 Стабільність в суспільстві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 Можливість використання новітніх технологій, обладнання.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 Збільшення частки трудових ресурсів з вищою освітою на ринку робочої сили.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 Зниження податкових ставок.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 Збільшення курсу національної валюти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 Ріст доходів населення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 Зниження темпів інфляції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 Введення в дію сприятливого Закону України ятя підприємців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 Сприятливі природні фактори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 Послаблення позицій постачальників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Спад виробництва товарів номенклатури корпорації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Високі податкові ставки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Сповільнення росту ринку товарів номенклатури корпорації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Зниження курсу національної валюти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Нестабільність в суспільстві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Поява нових конкурентів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Посилення конкурентного тиску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 Значна ступінь зміни потреб, смаків і вподобань покупців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 Несприятливі демографічні зміни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 Посилення позицій (торгової сили) покупців і постачальників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 Несприятлива політика уряду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 Моральне старіння діючої технології в сфері функціонування корпорації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 Скорочення доходів споживачів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 Збільшення темпів інфляції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 Введення в дію несприятливого Закону України для підприємців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170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1619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Схема стратегічного </a:t>
            </a:r>
            <a:r>
              <a:rPr lang="uk-UA" dirty="0" smtClean="0"/>
              <a:t>аналізу</a:t>
            </a:r>
            <a:endParaRPr lang="en-US" dirty="0"/>
          </a:p>
        </p:txBody>
      </p:sp>
      <p:pic>
        <p:nvPicPr>
          <p:cNvPr id="3" name="Рисунок 2" descr="https://pidruchniki.com/imag/econom/skib_sukor/image02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6871" y="2307859"/>
            <a:ext cx="6803414" cy="3908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01426882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Берлин</Template>
  <TotalTime>36</TotalTime>
  <Words>1445</Words>
  <Application>Microsoft Office PowerPoint</Application>
  <PresentationFormat>Широкоэкранный</PresentationFormat>
  <Paragraphs>194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Trebuchet MS</vt:lpstr>
      <vt:lpstr>Берлин</vt:lpstr>
      <vt:lpstr>ТЕМА 5. СТРАТЕГІЧНИЙ АНАЛІЗ</vt:lpstr>
      <vt:lpstr>План:</vt:lpstr>
      <vt:lpstr>SWOT-аналіз</vt:lpstr>
      <vt:lpstr>Особливості SWOT-аналізу як управлінського інструменту</vt:lpstr>
      <vt:lpstr>Місце SWOT-аналізу в опрацюванні стратегії корпорації</vt:lpstr>
      <vt:lpstr>Методологія SWOT-аналізу передбачає проведення аналізу зовнішнього і внутрішнього середовища корпорації в два основних етапи: </vt:lpstr>
      <vt:lpstr>Орієнтовний перелік характеристик для SWOT-аналізу корпорації (за Томнсоном-Стріклендом)</vt:lpstr>
      <vt:lpstr> Зразковий перелік можливостей і небезпек зовнішнього середовища такий:</vt:lpstr>
      <vt:lpstr>Схема стратегічного аналізу</vt:lpstr>
      <vt:lpstr>Порівняльна характеристика SWOT-аналізу і стратегічного аналізу діяльності корпорації</vt:lpstr>
      <vt:lpstr>Основні постулати стратегічного аналізу такі:</vt:lpstr>
      <vt:lpstr> Результати і рекомендовані інструменти стратегічного аналізу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5. СТРАТЕГІЧНИЙ АНАЛІЗ</dc:title>
  <dc:creator>Света</dc:creator>
  <cp:lastModifiedBy>Света</cp:lastModifiedBy>
  <cp:revision>4</cp:revision>
  <dcterms:created xsi:type="dcterms:W3CDTF">2023-10-18T19:53:55Z</dcterms:created>
  <dcterms:modified xsi:type="dcterms:W3CDTF">2023-10-18T20:30:52Z</dcterms:modified>
</cp:coreProperties>
</file>