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719-8A66-4870-85AD-0B54F8C8E0A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BB2C-3F3E-42D7-9FCE-7F1E61C7DA4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719-8A66-4870-85AD-0B54F8C8E0A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BB2C-3F3E-42D7-9FCE-7F1E61C7D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719-8A66-4870-85AD-0B54F8C8E0A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BB2C-3F3E-42D7-9FCE-7F1E61C7D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719-8A66-4870-85AD-0B54F8C8E0A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BB2C-3F3E-42D7-9FCE-7F1E61C7DA4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719-8A66-4870-85AD-0B54F8C8E0A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BB2C-3F3E-42D7-9FCE-7F1E61C7DA4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719-8A66-4870-85AD-0B54F8C8E0A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BB2C-3F3E-42D7-9FCE-7F1E61C7DA4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719-8A66-4870-85AD-0B54F8C8E0A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BB2C-3F3E-42D7-9FCE-7F1E61C7DA4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719-8A66-4870-85AD-0B54F8C8E0A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BB2C-3F3E-42D7-9FCE-7F1E61C7DA4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719-8A66-4870-85AD-0B54F8C8E0A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BB2C-3F3E-42D7-9FCE-7F1E61C7DA4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719-8A66-4870-85AD-0B54F8C8E0A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BB2C-3F3E-42D7-9FCE-7F1E61C7DA4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719-8A66-4870-85AD-0B54F8C8E0A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BB2C-3F3E-42D7-9FCE-7F1E61C7DA4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3BF0719-8A66-4870-85AD-0B54F8C8E0A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AD3BB2C-3F3E-42D7-9FCE-7F1E61C7DA4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04864"/>
            <a:ext cx="8712968" cy="16561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ОЧИЩЕННЯ СТІЧНИХ ВОД ВІД ПАР ТА НАФТОПРОДУКТІВ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82881" y="908720"/>
            <a:ext cx="18389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ЛЕКЦІЯ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185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00042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Деструкція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аніонних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ведуча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поверхневої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відбуватися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послідовного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окислення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алкільного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радикала.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Відщеплення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гідрофільної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синтетичних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алкілсульфатів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лсульфонатов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алкіларилсульфонатів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ферментів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сульфотаз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Алкілсульфатази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розривають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ефірний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молекулі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алкілсульфатів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аліестераз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гідролізуючих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аліфатичні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ефіри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характеризуючихся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широкою субстратною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специфічністью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Вивчено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алкілсульфатаз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розщеплюють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додецилсульфат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виділенням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сульфіту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Оптимальна температура,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високу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ферменту,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виявилася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високою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70 ° С , а оптимальна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- 7,5.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47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357298"/>
            <a:ext cx="864399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руйнуються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гетерофільними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грамнегативними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паличкоподібними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бактеріями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роду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Pseudomonas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вуглецю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субстратах, 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поряд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відбуватися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кометаболізма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розкладання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пов'язане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ростових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субстратів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присутності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вуглецю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алкілсуфат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руйнується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дріжджеподбними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грибками,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косубстрату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деструкції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істотно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температура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аерації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Переважна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руйнується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аеробних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285728"/>
            <a:ext cx="8229600" cy="7143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9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0120"/>
          </a:xfrm>
        </p:spPr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ОЧИЩЕННЯ СТІЧНИХ ВОД ВІД ПАР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64134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 ПАР широко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застосовуються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видобутку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нафти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гірничорудній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текстильн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фармацевтич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промисловості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першу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чергу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ПАР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входять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складу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синтетичних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миючих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засобів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потрапляють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насамперед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 воду.</a:t>
            </a:r>
            <a:endParaRPr lang="uk-UA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 прийнято ділити на наступні групи:</a:t>
            </a: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Іоногенні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дисоціюючі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воді на іони;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Неіоногенні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розчинність у воді яких обумовлена ​​не дисоціацією, а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водневих зв'язків між молекулами води і киснем ПАР.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 не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оногенного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характеру,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вони мало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відомі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розуміють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синтетичні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82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Іонні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діляться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а)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аніонні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б)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катіонні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в)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амфолітні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Аніонні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дисоціюють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утворенням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макроіонов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обумовлюють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поверхневу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протиіону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катіоних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поверхневою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активністю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володіє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макрокатіон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Амфолітні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поводяться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розчинах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амфотерні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У кислому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аміногруп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розподіляються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іони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аналогічно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аніонним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7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"/>
            <a:ext cx="914400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Найбільшого поширення набули аніонні ПАР . а серед них найбільш широко застосовуються алкілсульфати 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алкілсульфонати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алкірілсульфонати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 До першої групи відносять також мило.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Алкілсульфати</a:t>
            </a:r>
            <a:endParaRPr lang="uk-UA" sz="20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R- CH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₂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ОSО</a:t>
            </a:r>
            <a:r>
              <a:rPr lang="ru-RU" sz="2400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де R – радикал, зазвичай складається з 10-18 вуглецевих атомів. На поверхневу активність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алкільного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ланцюга впливає її довжина, положення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сульфогруп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Алкілсульфонати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R- CH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₂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400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</a:t>
            </a:r>
            <a:endParaRPr lang="uk-UA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їх використовують як миючий засіб. Група SО</a:t>
            </a:r>
            <a:r>
              <a:rPr lang="ru-RU" sz="2000" baseline="-25000" dirty="0" smtClean="0"/>
              <a:t>3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може приєднуватися до будь-якого атома вуглецю в ланцюзі. Вони володіють менш вираженими миючими властивостями.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Алкіларилсульфонати</a:t>
            </a:r>
            <a:r>
              <a:rPr lang="uk-UA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Найбільш поширені, особливо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алкілбензолсульфати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R- CH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₂ 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SО</a:t>
            </a:r>
            <a:r>
              <a:rPr lang="ru-RU" sz="2400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</a:t>
            </a:r>
            <a:endParaRPr lang="uk-UA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Їх одержують при алкілуванні бензолу з подальшим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сульфітуванням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Крім бензолу використовують дифеніл і нафталін. У техніці широко відома речовина -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некаль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алкірилсульфонатів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залежать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довжини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розгалуженості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алкільного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радикала.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43306" y="1285860"/>
            <a:ext cx="5134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солі складних ефірів сірчаної кислоти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" cy="1905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14744" y="2714620"/>
            <a:ext cx="2672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солі сульфокислот 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7588" y="4429132"/>
            <a:ext cx="5286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солі </a:t>
            </a:r>
            <a:r>
              <a:rPr lang="uk-UA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алкілзаміщених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сульфокислот 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43306" y="1357298"/>
            <a:ext cx="5500694" cy="428628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14744" y="2786058"/>
            <a:ext cx="5429256" cy="357190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86182" y="4500570"/>
            <a:ext cx="5357818" cy="357190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ашивка 14"/>
          <p:cNvSpPr/>
          <p:nvPr/>
        </p:nvSpPr>
        <p:spPr>
          <a:xfrm>
            <a:off x="3143240" y="1428736"/>
            <a:ext cx="214314" cy="285752"/>
          </a:xfrm>
          <a:prstGeom prst="chevron">
            <a:avLst/>
          </a:prstGeom>
          <a:noFill/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3143240" y="2786058"/>
            <a:ext cx="214314" cy="285752"/>
          </a:xfrm>
          <a:prstGeom prst="chevron">
            <a:avLst/>
          </a:prstGeom>
          <a:noFill/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3500430" y="4500570"/>
            <a:ext cx="214314" cy="285752"/>
          </a:xfrm>
          <a:prstGeom prst="chevron">
            <a:avLst/>
          </a:prstGeom>
          <a:noFill/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24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Адсорбція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мікробоної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першим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етапом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мікроорганізмів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хімічними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Адсорбція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посилюється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присутності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двовалентних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катіонів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знижують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негативний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заряд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посилюють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адсорбцію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Біорозпад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алкілбензолсульфатів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відбуватися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кількома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шляхами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аеробних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000364" y="3357562"/>
          <a:ext cx="3071834" cy="2218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S ChemDraw Drawing" r:id="rId3" imgW="2588040" imgH="1869120" progId="ChemDraw.Document.5.0">
                  <p:embed/>
                </p:oleObj>
              </mc:Choice>
              <mc:Fallback>
                <p:oleObj name="CS ChemDraw Drawing" r:id="rId3" imgW="2588040" imgH="186912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3357562"/>
                        <a:ext cx="3071834" cy="22181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000760" y="3071810"/>
            <a:ext cx="25003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L-окислення до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4071942"/>
            <a:ext cx="4000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послідовне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вкорочення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алкільного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ланцюга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окислення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786182" y="5357826"/>
            <a:ext cx="17859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десульфування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857356" y="4286256"/>
            <a:ext cx="13901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розрив кільця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9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ароматичних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ядер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мікроорганізмами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пірокатехін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надалі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трансформується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розриву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ароматичного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кільця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Приклади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500034" y="1357298"/>
          <a:ext cx="5122863" cy="215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S ChemDraw Drawing" r:id="rId3" imgW="5123160" imgH="2153880" progId="ChemDraw.Document.5.0">
                  <p:embed/>
                </p:oleObj>
              </mc:Choice>
              <mc:Fallback>
                <p:oleObj name="CS ChemDraw Drawing" r:id="rId3" imgW="5123160" imgH="215388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357298"/>
                        <a:ext cx="5122863" cy="215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6429388" y="1357298"/>
          <a:ext cx="206692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S ChemDraw Drawing" r:id="rId5" imgW="2067480" imgH="858240" progId="ChemDraw.Document.5.0">
                  <p:embed/>
                </p:oleObj>
              </mc:Choice>
              <mc:Fallback>
                <p:oleObj name="CS ChemDraw Drawing" r:id="rId5" imgW="2067480" imgH="85824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1357298"/>
                        <a:ext cx="2066925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571472" y="3643314"/>
          <a:ext cx="5681663" cy="200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S ChemDraw Drawing" r:id="rId7" imgW="5681880" imgH="2001240" progId="ChemDraw.Document.5.0">
                  <p:embed/>
                </p:oleObj>
              </mc:Choice>
              <mc:Fallback>
                <p:oleObj name="CS ChemDraw Drawing" r:id="rId7" imgW="5681880" imgH="200124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3643314"/>
                        <a:ext cx="5681663" cy="200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3071802" y="3357562"/>
          <a:ext cx="417512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S ChemDraw Drawing" r:id="rId9" imgW="4175640" imgH="1424880" progId="ChemDraw.Document.5.0">
                  <p:embed/>
                </p:oleObj>
              </mc:Choice>
              <mc:Fallback>
                <p:oleObj name="CS ChemDraw Drawing" r:id="rId9" imgW="4175640" imgH="142488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3357562"/>
                        <a:ext cx="4175125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85720" y="1428736"/>
            <a:ext cx="112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триптофан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1214422"/>
            <a:ext cx="18694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миндальна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кислота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1071546"/>
            <a:ext cx="9760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нафтал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ін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58016" y="1071546"/>
            <a:ext cx="985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антрацен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57818" y="3071810"/>
            <a:ext cx="1882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саліцилова кислота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4572008"/>
            <a:ext cx="7221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фенол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286124"/>
            <a:ext cx="19700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антранілова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кислота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3429000"/>
            <a:ext cx="17226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бензойна кислота</a:t>
            </a:r>
            <a:endParaRPr lang="ru-RU" sz="16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929190" y="2285992"/>
            <a:ext cx="1071570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6357950" y="2285992"/>
            <a:ext cx="1071570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37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кільця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мета- шляху:</a:t>
            </a: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Орто-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розщеплення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пірокатехіну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571472" y="1000108"/>
          <a:ext cx="6938415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CS ChemDraw Drawing" r:id="rId3" imgW="6166800" imgH="1079280" progId="ChemDraw.Document.5.0">
                  <p:embed/>
                </p:oleObj>
              </mc:Choice>
              <mc:Fallback>
                <p:oleObj name="CS ChemDraw Drawing" r:id="rId3" imgW="6166800" imgH="107928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000108"/>
                        <a:ext cx="6938415" cy="1214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1714480" y="2571744"/>
          <a:ext cx="2125280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S ChemDraw Drawing" r:id="rId5" imgW="1861560" imgH="876240" progId="ChemDraw.Document.5.0">
                  <p:embed/>
                </p:oleObj>
              </mc:Choice>
              <mc:Fallback>
                <p:oleObj name="CS ChemDraw Drawing" r:id="rId5" imgW="1861560" imgH="87624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2571744"/>
                        <a:ext cx="2125280" cy="1000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2000240"/>
            <a:ext cx="1189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пірокатехін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2000240"/>
            <a:ext cx="21553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цис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цис-муконова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к-та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2071678"/>
            <a:ext cx="14100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муконолактон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2071678"/>
            <a:ext cx="17859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енолактон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кето-адипінової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к-ти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2928934"/>
            <a:ext cx="13229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янтарна к-та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3571876"/>
            <a:ext cx="20409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В-кетоадипінова</a:t>
            </a:r>
            <a:r>
              <a:rPr lang="uk-UA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к-та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5214942" y="3000372"/>
          <a:ext cx="571504" cy="16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CS ChemDraw Drawing" r:id="rId7" imgW="464760" imgH="159840" progId="ChemDraw.Document.5.0">
                  <p:embed/>
                </p:oleObj>
              </mc:Choice>
              <mc:Fallback>
                <p:oleObj name="CS ChemDraw Drawing" r:id="rId7" imgW="464760" imgH="15984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3000372"/>
                        <a:ext cx="571504" cy="160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929058" y="3429000"/>
            <a:ext cx="1157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ацетилКоА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4000504"/>
            <a:ext cx="450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Мета-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розщеплення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пірокатехіну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4321967" y="3393281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14348" y="1714488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928662" y="4714884"/>
          <a:ext cx="1759769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CS ChemDraw Drawing" r:id="rId9" imgW="1493280" imgH="909000" progId="ChemDraw.Document.5.0">
                  <p:embed/>
                </p:oleObj>
              </mc:Choice>
              <mc:Fallback>
                <p:oleObj name="CS ChemDraw Drawing" r:id="rId9" imgW="1493280" imgH="90900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4714884"/>
                        <a:ext cx="1759769" cy="10715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4643438" y="4714884"/>
          <a:ext cx="1714512" cy="1098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CS ChemDraw Drawing" r:id="rId11" imgW="1422360" imgH="911880" progId="ChemDraw.Document.5.0">
                  <p:embed/>
                </p:oleObj>
              </mc:Choice>
              <mc:Fallback>
                <p:oleObj name="CS ChemDraw Drawing" r:id="rId11" imgW="1422360" imgH="91188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714884"/>
                        <a:ext cx="1714512" cy="1098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642910" y="5715016"/>
            <a:ext cx="1189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пірокатехін</a:t>
            </a:r>
            <a:endParaRPr lang="ru-RU" sz="1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643174" y="5786454"/>
            <a:ext cx="20896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напівальдегід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оксимуконової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к-ти</a:t>
            </a:r>
            <a:endParaRPr lang="ru-RU" sz="1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500826" y="5000636"/>
            <a:ext cx="23574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Піровиноградна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к-та та ін. продукти</a:t>
            </a:r>
            <a:endParaRPr lang="ru-RU" sz="1600" dirty="0"/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2857488" y="4786322"/>
          <a:ext cx="1143008" cy="966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CS ChemDraw Drawing" r:id="rId13" imgW="1051560" imgH="881380" progId="ChemDraw.Document.5.0">
                  <p:embed/>
                </p:oleObj>
              </mc:Choice>
              <mc:Fallback>
                <p:oleObj name="CS ChemDraw Drawing" r:id="rId13" imgW="1051560" imgH="88138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4786322"/>
                        <a:ext cx="1143008" cy="9663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1" name="Object 11"/>
          <p:cNvGraphicFramePr>
            <a:graphicFrameLocks noChangeAspect="1"/>
          </p:cNvGraphicFramePr>
          <p:nvPr/>
        </p:nvGraphicFramePr>
        <p:xfrm>
          <a:off x="4071934" y="5143512"/>
          <a:ext cx="465137" cy="16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CS ChemDraw Drawing" r:id="rId15" imgW="464760" imgH="159840" progId="ChemDraw.Document.5.0">
                  <p:embed/>
                </p:oleObj>
              </mc:Choice>
              <mc:Fallback>
                <p:oleObj name="CS ChemDraw Drawing" r:id="rId15" imgW="464760" imgH="15984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5143512"/>
                        <a:ext cx="465137" cy="160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2" name="Object 12"/>
          <p:cNvGraphicFramePr>
            <a:graphicFrameLocks noChangeAspect="1"/>
          </p:cNvGraphicFramePr>
          <p:nvPr/>
        </p:nvGraphicFramePr>
        <p:xfrm>
          <a:off x="500034" y="5214950"/>
          <a:ext cx="465137" cy="16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CS ChemDraw Drawing" r:id="rId17" imgW="464760" imgH="159840" progId="ChemDraw.Document.5.0">
                  <p:embed/>
                </p:oleObj>
              </mc:Choice>
              <mc:Fallback>
                <p:oleObj name="CS ChemDraw Drawing" r:id="rId17" imgW="464760" imgH="15984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214950"/>
                        <a:ext cx="465137" cy="160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288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6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мікроорганізмів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розщеплює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ароматичні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ядра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ортошляху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служать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єдиним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вуглецю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йдуть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анаеробних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руйнування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інтенсивності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аерації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608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руйнують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ПАР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50017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Citrobacterfreundii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руйнує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1,0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додецилсульфонату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28 годин.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пов'язаних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очищенням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стічних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ксенобіотиків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Збагачують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активний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мул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селекціонованими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гетеротрофними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бактеріями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деструкторами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забруднень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фотосинтезуючі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бактерії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очищення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води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деструкцію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забруднюють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воду,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чистими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культурами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мікроорганізмів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комплексами.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стимуляцію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деструктивної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мікроорганізмів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живлення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мікробних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ферментів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очищення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стічних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1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</TotalTime>
  <Words>759</Words>
  <Application>Microsoft Office PowerPoint</Application>
  <PresentationFormat>Экран (4:3)</PresentationFormat>
  <Paragraphs>91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Palatino Linotype</vt:lpstr>
      <vt:lpstr>Times New Roman</vt:lpstr>
      <vt:lpstr>Wingdings</vt:lpstr>
      <vt:lpstr>Базовая</vt:lpstr>
      <vt:lpstr>CS ChemDraw Drawing</vt:lpstr>
      <vt:lpstr>ОЧИЩЕННЯ СТІЧНИХ ВОД ВІД ПАР ТА НАФТОПРОДУКТІВ</vt:lpstr>
      <vt:lpstr>ОЧИЩЕННЯ СТІЧНИХ ВОД ВІД ПАР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Культури, які руйнують ПАР</vt:lpstr>
      <vt:lpstr>Презентация PowerPoint</vt:lpstr>
      <vt:lpstr>Висновки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ОЧИЩЕННЯ СТІЧНИХ ВОД ВІД ПАР ТА НАФТОПРОДУКТІВ</dc:title>
  <dc:creator>userznu</dc:creator>
  <cp:lastModifiedBy>Учетная запись Майкрософт</cp:lastModifiedBy>
  <cp:revision>2</cp:revision>
  <dcterms:created xsi:type="dcterms:W3CDTF">2020-04-30T08:16:02Z</dcterms:created>
  <dcterms:modified xsi:type="dcterms:W3CDTF">2023-11-07T21:36:45Z</dcterms:modified>
</cp:coreProperties>
</file>