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0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3BF0719-8A66-4870-85AD-0B54F8C8E0AB}" type="datetimeFigureOut">
              <a:rPr lang="ru-RU" smtClean="0"/>
              <a:t>07.11.2023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AD3BB2C-3F3E-42D7-9FCE-7F1E61C7DA4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04864"/>
            <a:ext cx="8712968" cy="165618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ОЧИЩЕННЯ СТІЧНИХ ВОД ВІД ПАР ТА НАФТОПРОДУКТІВ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82881" y="908720"/>
            <a:ext cx="18389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185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500042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Деструкція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аніонних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ведуча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втрати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поверхневої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послідовного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окислення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алкільного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радикала.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Відщеплення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гідрофільної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синтетичних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алкілсульфатів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лсульфонатов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алкіларилсульфонатів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ферментів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сульфотаз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Алкілсульфатази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ефірний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зв'язок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молекулі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алкілсульфатів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аліестераз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гідролізуючих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аліфатичні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ефіри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характеризуючихся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широкою субстратною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специфічністью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Вивчено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алкілсульфатаз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розщеплюють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додецилсульфат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виділенням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сульфіту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Оптимальна температура,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ферменту,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виявилася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70 ° С , а оптимальна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- 7,5.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4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357298"/>
            <a:ext cx="864399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гетерофільними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грамнегативними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паличкоподібними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бактеріями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Pseudomonas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вуглецю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субстратах,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поряд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сполуки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кометаболізма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розкладання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пов'язане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ростових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субстратів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вуглецю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алкілсуфат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дріжджеподбними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грибками,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косубстрату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деструкції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істотно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температура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ступінь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аерації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Переважна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аеробних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28596" y="285728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0120"/>
          </a:xfrm>
        </p:spPr>
        <p:txBody>
          <a:bodyPr/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ОЧИЩЕННЯ СТІЧНИХ ВОД ВІД ПАР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64134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час ПАР широко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застосовуються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видобутку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нафти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гірничорудній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текстильн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фармацевтич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ній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промисловості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 першу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чергу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ПАР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входять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 складу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синтетичних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миючих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засобів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потрапляють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насамперед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у воду.</a:t>
            </a:r>
            <a:endParaRPr lang="uk-UA" sz="28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 прийнято ділити на наступні групи:</a:t>
            </a:r>
            <a:endParaRPr kumimoji="0" lang="ru-RU" sz="28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Іоногенні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дисоціюючі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 воді на іони;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Неіоногенні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розчинність у воді яких обумовлена ​​не дисоціацією, а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утв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водневих зв'язків між молекулами води і киснем ПАР.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не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оногенного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характеру,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вони мало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відомі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синтетичні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82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Іонні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діляться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а)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аніонні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б)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катіонні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в)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амфолітні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Аніонні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дисоціюють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утворенням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макроіонов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обумовлюють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поверхневу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протиіону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металу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катіоних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поверхневою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активністю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володіє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макрокатіон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Амфолітні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поводяться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розчинах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амфотерні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сполуки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У кислому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аміногруп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розподіляються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іони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аналогічно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аніонним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ПАР.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7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"/>
            <a:ext cx="9144000" cy="7294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Найбільшого поширення набули аніонні ПАР . а серед них найбільш широко застосовуються алкілсульфати ,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алкілсульфонати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алкірілсульфонати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До першої групи відносять також мило.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Алкілсульфати</a:t>
            </a:r>
            <a:endParaRPr lang="uk-UA" sz="20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R- CH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₂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ОSО</a:t>
            </a:r>
            <a:r>
              <a:rPr lang="ru-RU" sz="2400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де R – радикал, зазвичай складається з 10-18 вуглецевих атомів. На поверхневу активність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алкільного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ланцюга впливає її довжина, положення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сульфогруп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Алкілсульфонати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R- CH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₂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2400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</a:t>
            </a:r>
            <a:endParaRPr lang="uk-UA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їх використовують як миючий засіб. Група SО</a:t>
            </a:r>
            <a:r>
              <a:rPr lang="ru-RU" sz="2000" baseline="-25000" dirty="0" smtClean="0"/>
              <a:t>3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може приєднуватися до будь-якого атома вуглецю в ланцюзі. Вони володіють менш вираженими миючими властивостями.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Алкіларилсульфонати</a:t>
            </a:r>
            <a:r>
              <a:rPr lang="uk-UA" sz="2000" u="sng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Найбільш поширені, особливо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алкілбензолсульфати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R- CH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₂ 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SО</a:t>
            </a:r>
            <a:r>
              <a:rPr lang="ru-RU" sz="2400" i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</a:t>
            </a:r>
            <a:endParaRPr lang="uk-UA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Їх одержують при алкілуванні бензолу з подальшим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сульфітуванням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Крім бензолу використовують дифеніл і нафталін. У техніці широко відома речовина -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некаль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алкірилсульфонатів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довжини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розгалуженості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алкільного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радикала.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43306" y="1285860"/>
            <a:ext cx="5134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солі складних ефірів сірчаної кислоти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52400" cy="1905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14744" y="2714620"/>
            <a:ext cx="2672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солі сульфокислот 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57588" y="4429132"/>
            <a:ext cx="52864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солі </a:t>
            </a:r>
            <a:r>
              <a:rPr lang="uk-UA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алкілзаміщених</a:t>
            </a:r>
            <a:r>
              <a:rPr lang="uk-UA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сульфокислот 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643306" y="1357298"/>
            <a:ext cx="5500694" cy="428628"/>
          </a:xfrm>
          <a:prstGeom prst="round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714744" y="2786058"/>
            <a:ext cx="5429256" cy="357190"/>
          </a:xfrm>
          <a:prstGeom prst="round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86182" y="4500570"/>
            <a:ext cx="5357818" cy="357190"/>
          </a:xfrm>
          <a:prstGeom prst="roundRect">
            <a:avLst/>
          </a:prstGeom>
          <a:noFill/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Нашивка 14"/>
          <p:cNvSpPr/>
          <p:nvPr/>
        </p:nvSpPr>
        <p:spPr>
          <a:xfrm>
            <a:off x="3143240" y="1428736"/>
            <a:ext cx="214314" cy="285752"/>
          </a:xfrm>
          <a:prstGeom prst="chevron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3143240" y="2786058"/>
            <a:ext cx="214314" cy="285752"/>
          </a:xfrm>
          <a:prstGeom prst="chevron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>
            <a:off x="3500430" y="4500570"/>
            <a:ext cx="214314" cy="285752"/>
          </a:xfrm>
          <a:prstGeom prst="chevron">
            <a:avLst/>
          </a:prstGeom>
          <a:noFill/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24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Адсорбція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поверхні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мікробоної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клітини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першим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етапом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мікроорганізмів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хімічними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сполуками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Адсорбція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посилюється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присутності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двовалентних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катіонів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знижують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негативний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заряд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клітини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посилюють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адсорбцію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Біорозпад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алкілбензолсульфатів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відбуватися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кількома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шляхами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аеробних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00364" y="3357562"/>
          <a:ext cx="3071834" cy="2218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CS ChemDraw Drawing" r:id="rId3" imgW="2588040" imgH="1869120" progId="ChemDraw.Document.5.0">
                  <p:embed/>
                </p:oleObj>
              </mc:Choice>
              <mc:Fallback>
                <p:oleObj name="CS ChemDraw Drawing" r:id="rId3" imgW="2588040" imgH="186912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3357562"/>
                        <a:ext cx="3071834" cy="22181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6000760" y="3071810"/>
            <a:ext cx="25003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L-окислення до 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COOH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57752" y="4071942"/>
            <a:ext cx="4000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послідовне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вкорочення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бічного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алкільного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ланцюга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окислення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786182" y="5357826"/>
            <a:ext cx="17859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десульфування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857356" y="4286256"/>
            <a:ext cx="139012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розрив кільця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ароматичних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ядер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мікроорганізмами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пірокатехін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надалі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трансформується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розриву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ароматичного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кільця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500034" y="1357298"/>
          <a:ext cx="5122863" cy="215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S ChemDraw Drawing" r:id="rId3" imgW="5123160" imgH="2153880" progId="ChemDraw.Document.5.0">
                  <p:embed/>
                </p:oleObj>
              </mc:Choice>
              <mc:Fallback>
                <p:oleObj name="CS ChemDraw Drawing" r:id="rId3" imgW="5123160" imgH="21538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1357298"/>
                        <a:ext cx="5122863" cy="215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6429388" y="1357298"/>
          <a:ext cx="206692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CS ChemDraw Drawing" r:id="rId5" imgW="2067480" imgH="858240" progId="ChemDraw.Document.5.0">
                  <p:embed/>
                </p:oleObj>
              </mc:Choice>
              <mc:Fallback>
                <p:oleObj name="CS ChemDraw Drawing" r:id="rId5" imgW="2067480" imgH="8582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8" y="1357298"/>
                        <a:ext cx="2066925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571472" y="3643314"/>
          <a:ext cx="5681663" cy="200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CS ChemDraw Drawing" r:id="rId7" imgW="5681880" imgH="2001240" progId="ChemDraw.Document.5.0">
                  <p:embed/>
                </p:oleObj>
              </mc:Choice>
              <mc:Fallback>
                <p:oleObj name="CS ChemDraw Drawing" r:id="rId7" imgW="5681880" imgH="20012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3643314"/>
                        <a:ext cx="5681663" cy="200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3071802" y="3357562"/>
          <a:ext cx="4175125" cy="1425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CS ChemDraw Drawing" r:id="rId9" imgW="4175640" imgH="1424880" progId="ChemDraw.Document.5.0">
                  <p:embed/>
                </p:oleObj>
              </mc:Choice>
              <mc:Fallback>
                <p:oleObj name="CS ChemDraw Drawing" r:id="rId9" imgW="4175640" imgH="14248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02" y="3357562"/>
                        <a:ext cx="4175125" cy="1425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85720" y="1428736"/>
            <a:ext cx="11254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триптофан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714612" y="1214422"/>
            <a:ext cx="18694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миндальна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кислота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00562" y="1071546"/>
            <a:ext cx="9760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нафтал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ін</a:t>
            </a:r>
            <a:endParaRPr lang="ru-RU" sz="16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858016" y="1071546"/>
            <a:ext cx="9854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антрацен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57818" y="3071810"/>
            <a:ext cx="188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саліцилова кислота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214942" y="4572008"/>
            <a:ext cx="7221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фенол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286124"/>
            <a:ext cx="1970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антранілова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кислота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00298" y="3429000"/>
            <a:ext cx="172265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бензойна кислота</a:t>
            </a:r>
            <a:endParaRPr lang="ru-RU" sz="1600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4929190" y="2285992"/>
            <a:ext cx="1071570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6357950" y="2285992"/>
            <a:ext cx="1071570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37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Розрив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кільця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мета- шляху:</a:t>
            </a:r>
          </a:p>
          <a:p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Орто-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розщеплення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пірокатехіну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571472" y="1000108"/>
          <a:ext cx="6938415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CS ChemDraw Drawing" r:id="rId3" imgW="6166800" imgH="1079280" progId="ChemDraw.Document.5.0">
                  <p:embed/>
                </p:oleObj>
              </mc:Choice>
              <mc:Fallback>
                <p:oleObj name="CS ChemDraw Drawing" r:id="rId3" imgW="6166800" imgH="10792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000108"/>
                        <a:ext cx="6938415" cy="1214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714480" y="2571744"/>
          <a:ext cx="2125280" cy="1000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CS ChemDraw Drawing" r:id="rId5" imgW="1861560" imgH="876240" progId="ChemDraw.Document.5.0">
                  <p:embed/>
                </p:oleObj>
              </mc:Choice>
              <mc:Fallback>
                <p:oleObj name="CS ChemDraw Drawing" r:id="rId5" imgW="1861560" imgH="8762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0" y="2571744"/>
                        <a:ext cx="2125280" cy="10001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57158" y="2000240"/>
            <a:ext cx="11898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пірокатехін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2000240"/>
            <a:ext cx="21553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цис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цис-муконова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к-та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14810" y="2071678"/>
            <a:ext cx="141006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муконолактон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15074" y="2071678"/>
            <a:ext cx="17859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енолактон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кето-адипінової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к-ти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2928934"/>
            <a:ext cx="13229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янтарна к-та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71604" y="3571876"/>
            <a:ext cx="20409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В-кетоадипінова</a:t>
            </a:r>
            <a:r>
              <a:rPr lang="uk-UA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к-та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5214942" y="3000372"/>
          <a:ext cx="571504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CS ChemDraw Drawing" r:id="rId7" imgW="464760" imgH="159840" progId="ChemDraw.Document.5.0">
                  <p:embed/>
                </p:oleObj>
              </mc:Choice>
              <mc:Fallback>
                <p:oleObj name="CS ChemDraw Drawing" r:id="rId7" imgW="464760" imgH="1598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3000372"/>
                        <a:ext cx="571504" cy="160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3929058" y="3429000"/>
            <a:ext cx="11571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ацетилКоА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4000504"/>
            <a:ext cx="45070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Мета-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розщеплення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пірокатехіну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>
            <a:off x="4321967" y="3393281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714348" y="1714488"/>
            <a:ext cx="285752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928662" y="4714884"/>
          <a:ext cx="1759769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CS ChemDraw Drawing" r:id="rId9" imgW="1493280" imgH="909000" progId="ChemDraw.Document.5.0">
                  <p:embed/>
                </p:oleObj>
              </mc:Choice>
              <mc:Fallback>
                <p:oleObj name="CS ChemDraw Drawing" r:id="rId9" imgW="1493280" imgH="90900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4714884"/>
                        <a:ext cx="1759769" cy="1071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4643438" y="4714884"/>
          <a:ext cx="1714512" cy="1098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CS ChemDraw Drawing" r:id="rId11" imgW="1422360" imgH="911880" progId="ChemDraw.Document.5.0">
                  <p:embed/>
                </p:oleObj>
              </mc:Choice>
              <mc:Fallback>
                <p:oleObj name="CS ChemDraw Drawing" r:id="rId11" imgW="1422360" imgH="9118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714884"/>
                        <a:ext cx="1714512" cy="10983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Прямоугольник 24"/>
          <p:cNvSpPr/>
          <p:nvPr/>
        </p:nvSpPr>
        <p:spPr>
          <a:xfrm>
            <a:off x="642910" y="5715016"/>
            <a:ext cx="11898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пірокатехін</a:t>
            </a:r>
            <a:endParaRPr lang="ru-RU" sz="16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2643174" y="5786454"/>
            <a:ext cx="2089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напівальдегід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оксимуконової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к-ти</a:t>
            </a:r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6500826" y="5000636"/>
            <a:ext cx="23574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Піровиноградна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к-та та ін. продукти</a:t>
            </a:r>
            <a:endParaRPr lang="ru-RU" sz="1600" dirty="0"/>
          </a:p>
        </p:txBody>
      </p:sp>
      <p:sp>
        <p:nvSpPr>
          <p:cNvPr id="6657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857488" y="4786322"/>
          <a:ext cx="1143008" cy="966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CS ChemDraw Drawing" r:id="rId13" imgW="1051560" imgH="881380" progId="ChemDraw.Document.5.0">
                  <p:embed/>
                </p:oleObj>
              </mc:Choice>
              <mc:Fallback>
                <p:oleObj name="CS ChemDraw Drawing" r:id="rId13" imgW="1051560" imgH="88138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4786322"/>
                        <a:ext cx="1143008" cy="9663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1" name="Object 11"/>
          <p:cNvGraphicFramePr>
            <a:graphicFrameLocks noChangeAspect="1"/>
          </p:cNvGraphicFramePr>
          <p:nvPr/>
        </p:nvGraphicFramePr>
        <p:xfrm>
          <a:off x="4071934" y="5143512"/>
          <a:ext cx="465137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CS ChemDraw Drawing" r:id="rId15" imgW="464760" imgH="159840" progId="ChemDraw.Document.5.0">
                  <p:embed/>
                </p:oleObj>
              </mc:Choice>
              <mc:Fallback>
                <p:oleObj name="CS ChemDraw Drawing" r:id="rId15" imgW="464760" imgH="1598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5143512"/>
                        <a:ext cx="465137" cy="160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2" name="Object 12"/>
          <p:cNvGraphicFramePr>
            <a:graphicFrameLocks noChangeAspect="1"/>
          </p:cNvGraphicFramePr>
          <p:nvPr/>
        </p:nvGraphicFramePr>
        <p:xfrm>
          <a:off x="500034" y="5214950"/>
          <a:ext cx="465137" cy="16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CS ChemDraw Drawing" r:id="rId17" imgW="464760" imgH="159840" progId="ChemDraw.Document.5.0">
                  <p:embed/>
                </p:oleObj>
              </mc:Choice>
              <mc:Fallback>
                <p:oleObj name="CS ChemDraw Drawing" r:id="rId17" imgW="464760" imgH="159840" progId="ChemDraw.Document.5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5214950"/>
                        <a:ext cx="465137" cy="160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288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4356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маса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мікроорганізмів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розщеплює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ароматичні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ядра по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ортошляху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ПАР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вуглецю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йдуть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анаеробних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руйнування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інтенсивності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аерації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608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1438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руйнують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ПАР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500174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Citrobacterfreundii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руйнує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1,0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додецилсульфонату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 28 годин.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пов'язаних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очищенням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ПАР 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ксенобіотиків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Збагачують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мул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спеціально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селекціонованими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гетеротрофними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бактеріями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деструкторами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забруднень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фотосинтезуючі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бактерії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очищення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води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деструкцію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забруднюють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чистими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культурами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мікроорганізмів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комплексами.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Здійснюють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стимуляцію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деструктивної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мікроорганізмів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мікробних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ферментів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очищення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1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</TotalTime>
  <Words>759</Words>
  <Application>Microsoft Office PowerPoint</Application>
  <PresentationFormat>Экран (4:3)</PresentationFormat>
  <Paragraphs>91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Palatino Linotype</vt:lpstr>
      <vt:lpstr>Times New Roman</vt:lpstr>
      <vt:lpstr>Wingdings</vt:lpstr>
      <vt:lpstr>Базовая</vt:lpstr>
      <vt:lpstr>CS ChemDraw Drawing</vt:lpstr>
      <vt:lpstr>ОЧИЩЕННЯ СТІЧНИХ ВОД ВІД ПАР ТА НАФТОПРОДУКТІВ</vt:lpstr>
      <vt:lpstr>ОЧИЩЕННЯ СТІЧНИХ ВОД ВІД ПАР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Культури, які руйнують ПАР</vt:lpstr>
      <vt:lpstr>Презентация PowerPoint</vt:lpstr>
      <vt:lpstr>Висновки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ОЧИЩЕННЯ СТІЧНИХ ВОД ВІД ПАР ТА НАФТОПРОДУКТІВ</dc:title>
  <dc:creator>userznu</dc:creator>
  <cp:lastModifiedBy>Учетная запись Майкрософт</cp:lastModifiedBy>
  <cp:revision>2</cp:revision>
  <dcterms:created xsi:type="dcterms:W3CDTF">2020-04-30T08:16:02Z</dcterms:created>
  <dcterms:modified xsi:type="dcterms:W3CDTF">2023-11-07T21:36:45Z</dcterms:modified>
</cp:coreProperties>
</file>