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0" r:id="rId4"/>
    <p:sldId id="265" r:id="rId5"/>
    <p:sldId id="263" r:id="rId6"/>
    <p:sldId id="262" r:id="rId7"/>
    <p:sldId id="264" r:id="rId8"/>
    <p:sldId id="259" r:id="rId9"/>
    <p:sldId id="258" r:id="rId10"/>
    <p:sldId id="257" r:id="rId11"/>
    <p:sldId id="271" r:id="rId12"/>
    <p:sldId id="270" r:id="rId13"/>
    <p:sldId id="269" r:id="rId14"/>
    <p:sldId id="268" r:id="rId15"/>
    <p:sldId id="267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6" d="100"/>
          <a:sy n="76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dy.com.ua/glubokokanalnye-nevidimye" TargetMode="External"/><Relationship Id="rId2" Type="http://schemas.openxmlformats.org/officeDocument/2006/relationships/hyperlink" Target="https://vdy.com.ua/vnutriushny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2600" y="266701"/>
            <a:ext cx="11290300" cy="863599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технічних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засобів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компенсації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слуху у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реабілітації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дітей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порушеннями</a:t>
            </a:r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слуху.</a:t>
            </a:r>
            <a:endParaRPr lang="ru-RU" sz="2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2600" y="1346200"/>
            <a:ext cx="11290300" cy="5067300"/>
          </a:xfrm>
        </p:spPr>
        <p:txBody>
          <a:bodyPr/>
          <a:lstStyle/>
          <a:p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Слухові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апарати: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типи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принцип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роботи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налаштування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Кохлеарні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імпланти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показання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етапи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реабілітації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Системи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FM,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бездротові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пристрої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додаткові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технології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Роль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логопеда у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навчанні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користування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пристроями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050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03201"/>
            <a:ext cx="10732125" cy="901700"/>
          </a:xfrm>
        </p:spPr>
        <p:txBody>
          <a:bodyPr>
            <a:norm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Логопедичні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акценти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70000"/>
            <a:ext cx="10732126" cy="5334000"/>
          </a:xfrm>
        </p:spPr>
        <p:txBody>
          <a:bodyPr/>
          <a:lstStyle/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контроль слухового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сприймання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реакцій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звуки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мовленнєві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немовленнєві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побутові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розпізнавання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знайомих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голосів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інтонацій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емоційних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відтінків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фонематичного слуху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диференціацію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звучанням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звуків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([п] – [б], [с] – [ш]);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ігри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впізнавання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звуків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словах (початок/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слова);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візуальних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підказок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артикуляційні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215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28601"/>
            <a:ext cx="10694025" cy="7112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066800"/>
            <a:ext cx="10694026" cy="5435600"/>
          </a:xfrm>
        </p:spPr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артикуляційної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артикуляційна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гімнастика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постановка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автоматизація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звуків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мовленні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робота з темпом, ритмом і силою голосу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крику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шепоту).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Слухо-мовленнєва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«чуй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повторюй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слухового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зорового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контролю (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губах +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слухання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шумовому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9860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28601"/>
            <a:ext cx="10757525" cy="774699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81100"/>
            <a:ext cx="10757526" cy="5397500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словника і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граматики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робота над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розширенням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активного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пасивного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словника;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вправи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багатозначних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побудова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Комунікативна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спрямованість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(«у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магазині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«на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уроці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тренування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ініціювання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діалогу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розмову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умінь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слухати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співрозмовника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ставити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уточнюючі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Психологічна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впевненості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слухових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апаратів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тривожності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слухових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робота з батьками для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удома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839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28601"/>
            <a:ext cx="10744825" cy="838200"/>
          </a:xfrm>
        </p:spPr>
        <p:txBody>
          <a:bodyPr>
            <a:normAutofit fontScale="90000"/>
          </a:bodyPr>
          <a:lstStyle/>
          <a:p>
            <a:pPr marL="90170">
              <a:lnSpc>
                <a:spcPct val="107000"/>
              </a:lnSpc>
              <a:spcAft>
                <a:spcPts val="0"/>
              </a:spcAft>
            </a:pPr>
            <a:r>
              <a:rPr lang="ru-RU" sz="27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ru-RU" sz="27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порад</a:t>
            </a:r>
            <a:r>
              <a:rPr lang="ru-RU" sz="2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захисту</a:t>
            </a:r>
            <a:r>
              <a:rPr lang="ru-RU" sz="2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слуху та </a:t>
            </a:r>
            <a:r>
              <a:rPr lang="ru-RU" sz="27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носіння</a:t>
            </a:r>
            <a:r>
              <a:rPr lang="ru-RU" sz="2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слухо</a:t>
            </a:r>
            <a:r>
              <a:rPr lang="uk-UA" sz="27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</a:t>
            </a:r>
            <a:r>
              <a:rPr lang="uk-UA" sz="2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апаратів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87592"/>
            <a:ext cx="10744825" cy="5291008"/>
          </a:xfrm>
        </p:spPr>
        <p:txBody>
          <a:bodyPr/>
          <a:lstStyle/>
          <a:p>
            <a:pPr marL="457200" indent="-457200">
              <a:lnSpc>
                <a:spcPct val="107000"/>
              </a:lnSpc>
              <a:buAutoNum type="arabicPeriod"/>
            </a:pP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Носіть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слухові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апарати –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навіть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коли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вдома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наодинці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buAutoNum type="arabicPeriod" startAt="2"/>
            </a:pP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Підтримуйте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зв’язок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зі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своїм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отоларингологом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Використовуйте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захисні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навушники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Тримайте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засоби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захисту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вух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сумці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кишені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Знизьте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гучність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своїх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навушниках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Перевірте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ліки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Переконайтеся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вас не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забагато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вушної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сірки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2905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177801"/>
            <a:ext cx="10643225" cy="647699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Кохлеарна </a:t>
            </a:r>
            <a:r>
              <a:rPr lang="ru-RU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імплантація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066800"/>
            <a:ext cx="10643226" cy="5372100"/>
          </a:xfrm>
        </p:spPr>
        <p:txBody>
          <a:bodyPr/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“Кохлеарна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імплантація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відноситься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хірургічного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втручання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зважати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те,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реабілітація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пацієнтів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вказаної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цілий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комплекс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менш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відповідальними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відбору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пацієнта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післяопераційне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слухо-мовленєву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реабілітацію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інтеграцію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реципієнта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мовне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середовище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533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139701"/>
            <a:ext cx="10732125" cy="8890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81100"/>
            <a:ext cx="10732126" cy="5372100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Структура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кохлеарного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імпланта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кохлеарні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імпланти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складаються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зовнішньої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внутрішньої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частини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хоча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проводяться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розробка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імплантованих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пристроїв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ru-RU" sz="16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Зовнішня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частина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складається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мікрофона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мовного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процесора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передаючого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пристрою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внутрішня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сприймаючий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пристрій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електроди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активний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— введений в завитку та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пасивний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—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референтний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1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9237" y="3250168"/>
            <a:ext cx="4140200" cy="29972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184900" y="3566636"/>
            <a:ext cx="3657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Мовний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процесор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Передаюча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індукційна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котушка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Сприймаючий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пристрій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4.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Пасивний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електрод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5.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Активний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електрод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1393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177801"/>
            <a:ext cx="10706725" cy="8382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55700"/>
            <a:ext cx="10706726" cy="5410200"/>
          </a:xfrm>
        </p:spPr>
        <p:txBody>
          <a:bodyPr/>
          <a:lstStyle/>
          <a:p>
            <a:r>
              <a:rPr lang="uk-UA" dirty="0" smtClean="0"/>
              <a:t>                                                      </a:t>
            </a:r>
          </a:p>
          <a:p>
            <a:r>
              <a:rPr lang="uk-UA" dirty="0"/>
              <a:t> </a:t>
            </a:r>
            <a:r>
              <a:rPr lang="uk-UA" dirty="0" smtClean="0"/>
              <a:t>                                                   </a:t>
            </a:r>
          </a:p>
          <a:p>
            <a:endParaRPr lang="uk-UA" dirty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                                    </a:t>
            </a:r>
            <a:r>
              <a:rPr lang="uk-UA" sz="3600" b="1" dirty="0" smtClean="0"/>
              <a:t>Дякую за увагу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36397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177801"/>
            <a:ext cx="10782925" cy="812800"/>
          </a:xfrm>
        </p:spPr>
        <p:txBody>
          <a:bodyPr>
            <a:noAutofit/>
          </a:bodyPr>
          <a:lstStyle/>
          <a:p>
            <a:pPr lvl="0" defTabSz="457200">
              <a:lnSpc>
                <a:spcPct val="107000"/>
              </a:lnSpc>
              <a:spcBef>
                <a:spcPts val="0"/>
              </a:spcBef>
            </a:pPr>
            <a:r>
              <a:rPr lang="en-US" sz="2800" b="1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b="1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cap="none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Типи </a:t>
            </a:r>
            <a:r>
              <a:rPr lang="ru-RU" sz="2800" b="1" cap="none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слухових</a:t>
            </a:r>
            <a:r>
              <a:rPr lang="ru-RU" sz="2800" b="1" cap="none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cap="none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апаратів</a:t>
            </a:r>
            <a:r>
              <a:rPr lang="ru-RU" sz="2800" cap="none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cap="none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pic>
        <p:nvPicPr>
          <p:cNvPr id="4" name="Объект 3" descr="https://vdy.com.ua/image/catalog/blog/statti/hearing-aids-bte.jpg"/>
          <p:cNvPicPr>
            <a:picLocks noGrp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975" y="3360841"/>
            <a:ext cx="2667000" cy="22605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079500" y="1536700"/>
            <a:ext cx="8064500" cy="1660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Типи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слухових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апаратів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місцем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розташування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завушні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(BTE),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внутрішньовушні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(ITE),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внутрішньоканальні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(CIC),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кістковопровідн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54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190501"/>
            <a:ext cx="10668625" cy="685799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990600"/>
            <a:ext cx="10668626" cy="5562600"/>
          </a:xfrm>
        </p:spPr>
        <p:txBody>
          <a:bodyPr/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Завушний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слуховий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випливає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назви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пристрої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розміщуються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всередині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вуха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за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вухом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де вони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утримуються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допомогою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вушного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вкладиша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вушний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вкладиш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виконує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функцію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звукового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провідника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гарні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насамперед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своєю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міцністю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й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простотою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експлуатації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перевага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перед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внутрішньовушними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внутрішньоканальними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моделями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полягає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тому,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допомагають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подолати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навіть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найважчі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слуху. З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цих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 на них часто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зупиняють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свій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вибір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люди старшого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віку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46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15901"/>
            <a:ext cx="10694025" cy="7747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68400"/>
            <a:ext cx="10694026" cy="5410200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Внутрішньовушні</a:t>
            </a:r>
            <a:r>
              <a:rPr lang="ru-RU" sz="1600" b="1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1600" b="1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слухові</a:t>
            </a:r>
            <a:r>
              <a:rPr lang="ru-RU" sz="1600" b="1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апарати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на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повну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вушну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раковину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ITE FS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–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InTheEarFullSell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Хоч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відносяться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внутрішньовушних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вважаються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менш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помітними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але у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косметичному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програють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завушному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типу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слухових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апаратів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технологією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винесеного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телефону.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Внутрішньовушні</a:t>
            </a:r>
            <a:r>
              <a:rPr lang="ru-RU" sz="1600" b="1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1600" b="1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слухові</a:t>
            </a:r>
            <a:r>
              <a:rPr lang="ru-RU" sz="1600" b="1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апарати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на половину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вушної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раковини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ITE HS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–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InTheEarHalfSell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вибирають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особи,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бачать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комфорт та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непомітність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саме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таких моделях.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Внутрішньоканальні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ITС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InTheCanal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корпус слухового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виходить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козелка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Глибококанальні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CIC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– Completely In the Canal)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u="sng" dirty="0" err="1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Невидимі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IIC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– </a:t>
            </a:r>
            <a:r>
              <a:rPr lang="en-US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InvisibleIntheCanal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наймініатюрніші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усіх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існуючих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моделей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97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54001"/>
            <a:ext cx="10694025" cy="8763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82700"/>
            <a:ext cx="10694026" cy="5245100"/>
          </a:xfrm>
        </p:spPr>
        <p:txBody>
          <a:bodyPr/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Внутрішньоканальний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слуховий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(CIC)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Головний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«плюс» таких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пристроїв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у тому,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вони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мініатюрні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й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малопомітні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. При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цьому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вони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відрізняються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високою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якістю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передачі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звуку.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Виготовляють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внутрішньоканальний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СА за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індивідуальним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зліпком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вуха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дозволяє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йому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повторювати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форму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вушного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каналу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клієнта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Розміщуючись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глибоко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вусі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цей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прилад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не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помітний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оточуючим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, а тому не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викликає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психологічного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дискомфорту і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комплексів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у того,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хто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його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носить.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459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28601"/>
            <a:ext cx="10744825" cy="8255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93800"/>
            <a:ext cx="10744826" cy="5372100"/>
          </a:xfrm>
        </p:spPr>
        <p:txBody>
          <a:bodyPr/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Внутрішньовушний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слуховий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(ITE)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Вони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теж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розміщуються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всередині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вуха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Від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внутрішньоканальних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пристроїв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вони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відрізняються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більшою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помітністю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, але при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цьому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їх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розміри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значно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менші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ніж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у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завушних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моделей.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Завдяки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внутрішньовушному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слухового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апарату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людина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що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страждає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приглухуватістю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близько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80 дБ в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зоні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мови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може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ясно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розуміти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розмови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інших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людей. Корпус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робиться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з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вушного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зліпка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і в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точності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повторює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особливості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його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будови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. Тому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такий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прилад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забезпечує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не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тільки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прекрасну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чутність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, але й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фізичний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комфорт плюс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непомітність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11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03201"/>
            <a:ext cx="10744825" cy="876300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Принцип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роботи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95400"/>
            <a:ext cx="10744826" cy="5232400"/>
          </a:xfrm>
        </p:spPr>
        <p:txBody>
          <a:bodyPr/>
          <a:lstStyle/>
          <a:p>
            <a:pPr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Типовий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поліпшення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слуху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складається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з: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мікрофона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приймача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звуків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підсилювача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звуків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телефону-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гучномовця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живлення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(батарейки).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Звуковий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сигнал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спочатку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вловлюється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мікрофоном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трансформується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електричні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коливання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свою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перетворюються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сигнали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Підсилювач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обробляє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сигнал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надійшов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передає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телефон. Там сигнал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перетворюється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звукові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коливання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сприймаються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вухом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людини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3555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190501"/>
            <a:ext cx="10694025" cy="800099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55700"/>
            <a:ext cx="10694026" cy="5397500"/>
          </a:xfrm>
        </p:spPr>
        <p:txBody>
          <a:bodyPr/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Ресивер у </a:t>
            </a:r>
            <a:r>
              <a:rPr lang="ru-RU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каналі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(RIC)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Пристрої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цього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виду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відносяться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числа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передових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досягнень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апаратів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поліпшення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слуху. Телефон-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гучномовець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відрізняється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звичайних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завушних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приладів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своїм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розташуванням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розміщений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в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корпусі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всередині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вушного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вкладиша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який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кріпиться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вушному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каналі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5859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241301"/>
            <a:ext cx="10706725" cy="74930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Особливості </a:t>
            </a:r>
            <a:r>
              <a:rPr lang="ru-RU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налаштування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30300"/>
            <a:ext cx="10706726" cy="54737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Основні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аспекти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налаштування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9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Індивідуальний</a:t>
            </a:r>
            <a:r>
              <a:rPr lang="ru-RU" sz="19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9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підбір</a:t>
            </a:r>
            <a:endParaRPr lang="ru-RU" sz="19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Програмне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налаштування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9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-</a:t>
            </a:r>
            <a:r>
              <a:rPr lang="ru-RU" sz="19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Використання</a:t>
            </a:r>
            <a:r>
              <a:rPr lang="ru-RU" sz="19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9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додатку</a:t>
            </a:r>
            <a:endParaRPr lang="ru-RU" sz="19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9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-</a:t>
            </a:r>
            <a:r>
              <a:rPr lang="ru-RU" sz="19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Зміна</a:t>
            </a:r>
            <a:r>
              <a:rPr lang="ru-RU" sz="19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9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налаштувань</a:t>
            </a:r>
            <a:endParaRPr lang="ru-RU" sz="19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uk-UA" sz="1900" b="1" dirty="0">
                <a:latin typeface="Times New Roman" panose="02020603050405020304" pitchFamily="18" charset="0"/>
              </a:rPr>
              <a:t> </a:t>
            </a:r>
            <a:r>
              <a:rPr lang="uk-UA" sz="1900" b="1" dirty="0" smtClean="0">
                <a:latin typeface="Times New Roman" panose="02020603050405020304" pitchFamily="18" charset="0"/>
              </a:rPr>
              <a:t>    -</a:t>
            </a:r>
            <a:r>
              <a:rPr lang="ru-RU" sz="19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Встановлення</a:t>
            </a:r>
            <a:r>
              <a:rPr lang="ru-RU" sz="19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правильної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9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гучності</a:t>
            </a:r>
            <a:endParaRPr lang="ru-RU" sz="19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sz="19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19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Налаштування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завушних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9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апаратів</a:t>
            </a:r>
            <a:endParaRPr lang="ru-RU" sz="1900" dirty="0"/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Вставте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вухо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ru-RU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Акуратно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вставте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телефон (ресивер) у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вушний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канал, доки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дріт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приляже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шкіри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ru-RU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Догляд та </a:t>
            </a:r>
            <a:r>
              <a:rPr lang="ru-RU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обслуговування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Чистка та сушка: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Регулярно очищайте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пристрій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використовуйте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спеціальні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сушарки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щоб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видалити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вологу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може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пошкодити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ru-RU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пошкоджень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Уникайте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падінь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потрапляння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води та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високих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температур, а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слід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знімати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купання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прийняття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сонячних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ванн. </a:t>
            </a:r>
            <a:endParaRPr lang="ru-RU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Заміна</a:t>
            </a:r>
            <a:r>
              <a:rPr lang="ru-RU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батарей: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Перевіряйте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заряд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батареї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при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необхідності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замінюйте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її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переконавшись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готовий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роботи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ru-RU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2351956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154</TotalTime>
  <Words>850</Words>
  <Application>Microsoft Office PowerPoint</Application>
  <PresentationFormat>Широкоэкранный</PresentationFormat>
  <Paragraphs>92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Times New Roman</vt:lpstr>
      <vt:lpstr>Tw Cen MT</vt:lpstr>
      <vt:lpstr>Капля</vt:lpstr>
      <vt:lpstr>      Тема 5. Використання технічних засобів компенсації слуху у реабілітації дітей з порушеннями слуху.</vt:lpstr>
      <vt:lpstr> Типи слухових апаратів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Принцип роботи са</vt:lpstr>
      <vt:lpstr>Презентация PowerPoint</vt:lpstr>
      <vt:lpstr> Особливості налаштування</vt:lpstr>
      <vt:lpstr>Логопедичні акценти</vt:lpstr>
      <vt:lpstr>Презентация PowerPoint</vt:lpstr>
      <vt:lpstr>Презентация PowerPoint</vt:lpstr>
      <vt:lpstr> 7 порад із захисту слуху та носіння слухових апаратів </vt:lpstr>
      <vt:lpstr>Кохлеарна імплантація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Використання технічних засобів компенсації слуху у реабілітації дітей з порушеннями слуху.</dc:title>
  <dc:creator>Пользователь Windows</dc:creator>
  <cp:lastModifiedBy>Пользователь Windows</cp:lastModifiedBy>
  <cp:revision>8</cp:revision>
  <dcterms:created xsi:type="dcterms:W3CDTF">2025-09-29T08:44:21Z</dcterms:created>
  <dcterms:modified xsi:type="dcterms:W3CDTF">2025-09-29T11:18:29Z</dcterms:modified>
</cp:coreProperties>
</file>