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AEE5839-D606-4D5A-B857-3BC0D1921BF6}">
          <p14:sldIdLst>
            <p14:sldId id="256"/>
            <p14:sldId id="257"/>
            <p14:sldId id="258"/>
            <p14:sldId id="259"/>
            <p14:sldId id="260"/>
            <p14:sldId id="261"/>
            <p14:sldId id="262"/>
            <p14:sldId id="263"/>
            <p14:sldId id="264"/>
            <p14:sldId id="265"/>
            <p14:sldId id="266"/>
            <p14:sldId id="267"/>
            <p14:sldId id="268"/>
            <p14:sldId id="269"/>
            <p14:sldId id="270"/>
            <p14:sldId id="271"/>
          </p14:sldIdLst>
        </p14:section>
        <p14:section name="Раздел без заголовка" id="{AEE2C5A5-F2C7-41D5-B7D2-AC9F8E10D22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47" autoAdjust="0"/>
    <p:restoredTop sz="94660"/>
  </p:normalViewPr>
  <p:slideViewPr>
    <p:cSldViewPr snapToGrid="0">
      <p:cViewPr varScale="1">
        <p:scale>
          <a:sx n="80" d="100"/>
          <a:sy n="80" d="100"/>
        </p:scale>
        <p:origin x="113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721143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1999653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62862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840043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15553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433384C-A5DD-441A-A6D1-79E0B2F59545}" type="datetimeFigureOut">
              <a:rPr lang="ru-RU" smtClean="0"/>
              <a:t>13.05.2022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45544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433384C-A5DD-441A-A6D1-79E0B2F59545}" type="datetimeFigureOut">
              <a:rPr lang="ru-RU" smtClean="0"/>
              <a:t>13.05.2022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689900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433384C-A5DD-441A-A6D1-79E0B2F59545}" type="datetimeFigureOut">
              <a:rPr lang="ru-RU" smtClean="0"/>
              <a:t>13.05.2022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616807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433384C-A5DD-441A-A6D1-79E0B2F59545}" type="datetimeFigureOut">
              <a:rPr lang="ru-RU" smtClean="0"/>
              <a:t>13.05.2022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222055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33384C-A5DD-441A-A6D1-79E0B2F59545}" type="datetimeFigureOut">
              <a:rPr lang="ru-RU" smtClean="0"/>
              <a:t>13.05.2022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344443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33384C-A5DD-441A-A6D1-79E0B2F59545}" type="datetimeFigureOut">
              <a:rPr lang="ru-RU" smtClean="0"/>
              <a:t>13.05.2022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109E90-589F-4AB5-A80F-EE4B5E23E9DD}" type="slidenum">
              <a:rPr lang="ru-RU" smtClean="0"/>
              <a:t>‹#›</a:t>
            </a:fld>
            <a:endParaRPr lang="ru-RU"/>
          </a:p>
        </p:txBody>
      </p:sp>
    </p:spTree>
    <p:extLst>
      <p:ext uri="{BB962C8B-B14F-4D97-AF65-F5344CB8AC3E}">
        <p14:creationId xmlns:p14="http://schemas.microsoft.com/office/powerpoint/2010/main" val="3779244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1000" b="-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3384C-A5DD-441A-A6D1-79E0B2F59545}" type="datetimeFigureOut">
              <a:rPr lang="ru-RU" smtClean="0"/>
              <a:t>13.05.2022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109E90-589F-4AB5-A80F-EE4B5E23E9DD}" type="slidenum">
              <a:rPr lang="ru-RU" smtClean="0"/>
              <a:t>‹#›</a:t>
            </a:fld>
            <a:endParaRPr lang="ru-RU"/>
          </a:p>
        </p:txBody>
      </p:sp>
    </p:spTree>
    <p:extLst>
      <p:ext uri="{BB962C8B-B14F-4D97-AF65-F5344CB8AC3E}">
        <p14:creationId xmlns:p14="http://schemas.microsoft.com/office/powerpoint/2010/main" val="292656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18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03713" y="1341023"/>
            <a:ext cx="9144000" cy="2387600"/>
          </a:xfrm>
        </p:spPr>
        <p:txBody>
          <a:bodyPr>
            <a:normAutofit/>
          </a:bodyPr>
          <a:lstStyle/>
          <a:p>
            <a:r>
              <a:rPr lang="uk-UA" i="1" dirty="0" smtClean="0">
                <a:latin typeface="Times New Roman" panose="02020603050405020304" pitchFamily="18" charset="0"/>
                <a:cs typeface="Times New Roman" panose="02020603050405020304" pitchFamily="18" charset="0"/>
              </a:rPr>
              <a:t>Правове регулювання публічної служби</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7919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анимационный фильм, презентация, анимация в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6406" y="1082053"/>
            <a:ext cx="4405519" cy="3916017"/>
          </a:xfrm>
          <a:prstGeom prst="rect">
            <a:avLst/>
          </a:prstGeom>
          <a:noFill/>
          <a:effectLst>
            <a:softEdge rad="292100"/>
          </a:effectLst>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838200" y="365125"/>
            <a:ext cx="2879035" cy="2308501"/>
          </a:xfrm>
        </p:spPr>
        <p:txBody>
          <a:bodyPr/>
          <a:lstStyle/>
          <a:p>
            <a:r>
              <a:rPr lang="uk-UA" b="1" dirty="0" smtClean="0">
                <a:solidFill>
                  <a:srgbClr val="FF0000"/>
                </a:solidFill>
                <a:latin typeface="Times New Roman" panose="02020603050405020304" pitchFamily="18" charset="0"/>
                <a:cs typeface="Times New Roman" panose="02020603050405020304" pitchFamily="18" charset="0"/>
              </a:rPr>
              <a:t>Принципи державної служби</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786809" y="496956"/>
            <a:ext cx="7772399" cy="5689946"/>
          </a:xfrm>
        </p:spPr>
        <p:txBody>
          <a:bodyPr>
            <a:normAutofit fontScale="92500" lnSpcReduction="10000"/>
          </a:bodyPr>
          <a:lstStyle/>
          <a:p>
            <a:pPr>
              <a:buFontTx/>
              <a:buChar char="-"/>
            </a:pPr>
            <a:r>
              <a:rPr lang="uk-UA" i="1" dirty="0" smtClean="0">
                <a:solidFill>
                  <a:srgbClr val="FF0000"/>
                </a:solidFill>
                <a:latin typeface="Times New Roman" panose="02020603050405020304" pitchFamily="18" charset="0"/>
                <a:cs typeface="Times New Roman" panose="02020603050405020304" pitchFamily="18" charset="0"/>
              </a:rPr>
              <a:t>основоположні ідеї, засади, положення</a:t>
            </a:r>
            <a:r>
              <a:rPr lang="uk-UA" i="1" dirty="0" smtClean="0">
                <a:latin typeface="Times New Roman" panose="02020603050405020304" pitchFamily="18" charset="0"/>
                <a:cs typeface="Times New Roman" panose="02020603050405020304" pitchFamily="18" charset="0"/>
              </a:rPr>
              <a:t>, що формують основу організації та функціонування держаної служби:</a:t>
            </a:r>
          </a:p>
          <a:p>
            <a:r>
              <a:rPr lang="uk-UA" sz="2600" dirty="0" smtClean="0">
                <a:latin typeface="Times New Roman" panose="02020603050405020304" pitchFamily="18" charset="0"/>
                <a:cs typeface="Times New Roman" panose="02020603050405020304" pitchFamily="18" charset="0"/>
              </a:rPr>
              <a:t>Верховенство права</a:t>
            </a:r>
          </a:p>
          <a:p>
            <a:r>
              <a:rPr lang="uk-UA" sz="2600" dirty="0" smtClean="0">
                <a:latin typeface="Times New Roman" panose="02020603050405020304" pitchFamily="18" charset="0"/>
                <a:cs typeface="Times New Roman" panose="02020603050405020304" pitchFamily="18" charset="0"/>
              </a:rPr>
              <a:t>Законність </a:t>
            </a:r>
          </a:p>
          <a:p>
            <a:r>
              <a:rPr lang="uk-UA" sz="2600" dirty="0" smtClean="0">
                <a:latin typeface="Times New Roman" panose="02020603050405020304" pitchFamily="18" charset="0"/>
                <a:cs typeface="Times New Roman" panose="02020603050405020304" pitchFamily="18" charset="0"/>
              </a:rPr>
              <a:t>Професіоналізм </a:t>
            </a:r>
          </a:p>
          <a:p>
            <a:r>
              <a:rPr lang="uk-UA" sz="2600" dirty="0" smtClean="0">
                <a:latin typeface="Times New Roman" panose="02020603050405020304" pitchFamily="18" charset="0"/>
                <a:cs typeface="Times New Roman" panose="02020603050405020304" pitchFamily="18" charset="0"/>
              </a:rPr>
              <a:t>Патріотизм</a:t>
            </a:r>
          </a:p>
          <a:p>
            <a:r>
              <a:rPr lang="uk-UA" sz="2600" dirty="0" smtClean="0">
                <a:latin typeface="Times New Roman" panose="02020603050405020304" pitchFamily="18" charset="0"/>
                <a:cs typeface="Times New Roman" panose="02020603050405020304" pitchFamily="18" charset="0"/>
              </a:rPr>
              <a:t>Доброчесність</a:t>
            </a:r>
          </a:p>
          <a:p>
            <a:r>
              <a:rPr lang="uk-UA" sz="2600" dirty="0" smtClean="0">
                <a:latin typeface="Times New Roman" panose="02020603050405020304" pitchFamily="18" charset="0"/>
                <a:cs typeface="Times New Roman" panose="02020603050405020304" pitchFamily="18" charset="0"/>
              </a:rPr>
              <a:t>Ефективність </a:t>
            </a:r>
          </a:p>
          <a:p>
            <a:r>
              <a:rPr lang="uk-UA" sz="2600" dirty="0" smtClean="0">
                <a:latin typeface="Times New Roman" panose="02020603050405020304" pitchFamily="18" charset="0"/>
                <a:cs typeface="Times New Roman" panose="02020603050405020304" pitchFamily="18" charset="0"/>
              </a:rPr>
              <a:t>Забезпечення рівного доступу до служби</a:t>
            </a:r>
          </a:p>
          <a:p>
            <a:r>
              <a:rPr lang="uk-UA" sz="2600" dirty="0" smtClean="0">
                <a:latin typeface="Times New Roman" panose="02020603050405020304" pitchFamily="18" charset="0"/>
                <a:cs typeface="Times New Roman" panose="02020603050405020304" pitchFamily="18" charset="0"/>
              </a:rPr>
              <a:t>Політична неупередженість</a:t>
            </a:r>
          </a:p>
          <a:p>
            <a:r>
              <a:rPr lang="uk-UA" sz="2600" dirty="0" smtClean="0">
                <a:latin typeface="Times New Roman" panose="02020603050405020304" pitchFamily="18" charset="0"/>
                <a:cs typeface="Times New Roman" panose="02020603050405020304" pitchFamily="18" charset="0"/>
              </a:rPr>
              <a:t>Прозорість</a:t>
            </a:r>
          </a:p>
          <a:p>
            <a:r>
              <a:rPr lang="uk-UA" sz="2600" dirty="0" smtClean="0">
                <a:latin typeface="Times New Roman" panose="02020603050405020304" pitchFamily="18" charset="0"/>
                <a:cs typeface="Times New Roman" panose="02020603050405020304" pitchFamily="18" charset="0"/>
              </a:rPr>
              <a:t>Стабільність</a:t>
            </a:r>
          </a:p>
        </p:txBody>
      </p:sp>
    </p:spTree>
    <p:extLst>
      <p:ext uri="{BB962C8B-B14F-4D97-AF65-F5344CB8AC3E}">
        <p14:creationId xmlns:p14="http://schemas.microsoft.com/office/powerpoint/2010/main" val="22805932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528391" y="208722"/>
            <a:ext cx="5595731" cy="12572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solidFill>
                  <a:srgbClr val="FF0000"/>
                </a:solidFill>
                <a:latin typeface="Times New Roman" panose="02020603050405020304" pitchFamily="18" charset="0"/>
                <a:cs typeface="Times New Roman" panose="02020603050405020304" pitchFamily="18" charset="0"/>
              </a:rPr>
              <a:t>Класифікація принципів державної служби</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5" name="Овал 4"/>
          <p:cNvSpPr/>
          <p:nvPr/>
        </p:nvSpPr>
        <p:spPr>
          <a:xfrm>
            <a:off x="1628360" y="1673085"/>
            <a:ext cx="3800062" cy="11496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solidFill>
                  <a:srgbClr val="FF0000"/>
                </a:solidFill>
                <a:latin typeface="Times New Roman" panose="02020603050405020304" pitchFamily="18" charset="0"/>
                <a:cs typeface="Times New Roman" panose="02020603050405020304" pitchFamily="18" charset="0"/>
              </a:rPr>
              <a:t>За змістом</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вал 5"/>
          <p:cNvSpPr/>
          <p:nvPr/>
        </p:nvSpPr>
        <p:spPr>
          <a:xfrm>
            <a:off x="154056" y="2594114"/>
            <a:ext cx="3374335" cy="14047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dirty="0" smtClean="0">
                <a:solidFill>
                  <a:schemeClr val="tx1"/>
                </a:solidFill>
                <a:latin typeface="Times New Roman" panose="02020603050405020304" pitchFamily="18" charset="0"/>
                <a:cs typeface="Times New Roman" panose="02020603050405020304" pitchFamily="18" charset="0"/>
              </a:rPr>
              <a:t>Конституційні або загальні</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7" name="Овал 6"/>
          <p:cNvSpPr/>
          <p:nvPr/>
        </p:nvSpPr>
        <p:spPr>
          <a:xfrm>
            <a:off x="3653459" y="2594113"/>
            <a:ext cx="3549926" cy="14047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dirty="0" smtClean="0">
                <a:solidFill>
                  <a:schemeClr val="tx1"/>
                </a:solidFill>
                <a:latin typeface="Times New Roman" panose="02020603050405020304" pitchFamily="18" charset="0"/>
                <a:cs typeface="Times New Roman" panose="02020603050405020304" pitchFamily="18" charset="0"/>
              </a:rPr>
              <a:t>Організаційно-функціональні</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439805" y="4412975"/>
            <a:ext cx="2802835" cy="14511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i="1" dirty="0" smtClean="0">
                <a:solidFill>
                  <a:schemeClr val="tx1"/>
                </a:solidFill>
                <a:latin typeface="Times New Roman" panose="02020603050405020304" pitchFamily="18" charset="0"/>
                <a:cs typeface="Times New Roman" panose="02020603050405020304" pitchFamily="18" charset="0"/>
              </a:rPr>
              <a:t>Законність, професіоналізм, патріотизм</a:t>
            </a:r>
            <a:endParaRPr lang="ru-RU" sz="2800" i="1"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4150414" y="4412975"/>
            <a:ext cx="2802835" cy="14511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i="1" dirty="0" smtClean="0">
                <a:solidFill>
                  <a:schemeClr val="tx1"/>
                </a:solidFill>
                <a:latin typeface="Times New Roman" panose="02020603050405020304" pitchFamily="18" charset="0"/>
                <a:cs typeface="Times New Roman" panose="02020603050405020304" pitchFamily="18" charset="0"/>
              </a:rPr>
              <a:t>Рівний доступ до служби, стабільність</a:t>
            </a:r>
            <a:endParaRPr lang="ru-RU" sz="2400" i="1" dirty="0">
              <a:solidFill>
                <a:schemeClr val="tx1"/>
              </a:solidFill>
              <a:latin typeface="Times New Roman" panose="02020603050405020304" pitchFamily="18" charset="0"/>
              <a:cs typeface="Times New Roman" panose="02020603050405020304" pitchFamily="18" charset="0"/>
            </a:endParaRPr>
          </a:p>
        </p:txBody>
      </p:sp>
      <p:sp>
        <p:nvSpPr>
          <p:cNvPr id="10" name="Стрелка вниз 9"/>
          <p:cNvSpPr/>
          <p:nvPr/>
        </p:nvSpPr>
        <p:spPr>
          <a:xfrm>
            <a:off x="1421296" y="4194313"/>
            <a:ext cx="685800" cy="17890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p:cNvSpPr/>
          <p:nvPr/>
        </p:nvSpPr>
        <p:spPr>
          <a:xfrm>
            <a:off x="5208931" y="4104861"/>
            <a:ext cx="685800" cy="17890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7853568" y="1673085"/>
            <a:ext cx="3800062" cy="11496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solidFill>
                  <a:srgbClr val="FF0000"/>
                </a:solidFill>
                <a:latin typeface="Times New Roman" panose="02020603050405020304" pitchFamily="18" charset="0"/>
                <a:cs typeface="Times New Roman" panose="02020603050405020304" pitchFamily="18" charset="0"/>
              </a:rPr>
              <a:t>За </a:t>
            </a:r>
            <a:r>
              <a:rPr lang="uk-UA" sz="2800" b="1" i="1" u="sng" dirty="0" smtClean="0">
                <a:solidFill>
                  <a:schemeClr val="tx1"/>
                </a:solidFill>
                <a:latin typeface="Times New Roman" panose="02020603050405020304" pitchFamily="18" charset="0"/>
                <a:cs typeface="Times New Roman" panose="02020603050405020304" pitchFamily="18" charset="0"/>
              </a:rPr>
              <a:t>безпосереднім</a:t>
            </a:r>
            <a:r>
              <a:rPr lang="uk-UA" sz="2800" b="1" dirty="0" smtClean="0">
                <a:solidFill>
                  <a:schemeClr val="tx1"/>
                </a:solidFill>
                <a:latin typeface="Times New Roman" panose="02020603050405020304" pitchFamily="18" charset="0"/>
                <a:cs typeface="Times New Roman" panose="02020603050405020304" pitchFamily="18" charset="0"/>
              </a:rPr>
              <a:t> </a:t>
            </a:r>
            <a:r>
              <a:rPr lang="uk-UA" sz="2800" b="1" dirty="0" smtClean="0">
                <a:solidFill>
                  <a:srgbClr val="FF0000"/>
                </a:solidFill>
                <a:latin typeface="Times New Roman" panose="02020603050405020304" pitchFamily="18" charset="0"/>
                <a:cs typeface="Times New Roman" panose="02020603050405020304" pitchFamily="18" charset="0"/>
              </a:rPr>
              <a:t>змістом</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7663070" y="2951922"/>
            <a:ext cx="1739348" cy="1242391"/>
          </a:xfrm>
          <a:prstGeom prst="roundRect">
            <a:avLst>
              <a:gd name="adj" fmla="val 94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Конституційні або загальні</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4" name="Скругленный прямоугольник 13"/>
          <p:cNvSpPr/>
          <p:nvPr/>
        </p:nvSpPr>
        <p:spPr>
          <a:xfrm>
            <a:off x="10301083" y="2951922"/>
            <a:ext cx="1739348" cy="1242391"/>
          </a:xfrm>
          <a:prstGeom prst="roundRect">
            <a:avLst>
              <a:gd name="adj" fmla="val 94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Функціональні</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5" name="Скругленный прямоугольник 14"/>
          <p:cNvSpPr/>
          <p:nvPr/>
        </p:nvSpPr>
        <p:spPr>
          <a:xfrm>
            <a:off x="10301083" y="4517335"/>
            <a:ext cx="1739348" cy="1242391"/>
          </a:xfrm>
          <a:prstGeom prst="roundRect">
            <a:avLst>
              <a:gd name="adj" fmla="val 94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Структурно-організаційні</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6" name="Скругленный прямоугольник 15"/>
          <p:cNvSpPr/>
          <p:nvPr/>
        </p:nvSpPr>
        <p:spPr>
          <a:xfrm>
            <a:off x="7663070" y="4517335"/>
            <a:ext cx="1739348" cy="1242391"/>
          </a:xfrm>
          <a:prstGeom prst="roundRect">
            <a:avLst>
              <a:gd name="adj" fmla="val 94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Етичн</a:t>
            </a:r>
            <a:r>
              <a:rPr lang="uk-UA" dirty="0" smtClean="0"/>
              <a:t>і</a:t>
            </a:r>
            <a:endParaRPr lang="ru-RU" dirty="0"/>
          </a:p>
        </p:txBody>
      </p:sp>
      <p:cxnSp>
        <p:nvCxnSpPr>
          <p:cNvPr id="18" name="Соединительная линия уступом 17"/>
          <p:cNvCxnSpPr>
            <a:stCxn id="12" idx="4"/>
          </p:cNvCxnSpPr>
          <p:nvPr/>
        </p:nvCxnSpPr>
        <p:spPr>
          <a:xfrm rot="16200000" flipH="1">
            <a:off x="9575110" y="3001201"/>
            <a:ext cx="904462" cy="54748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Соединительная линия уступом 18"/>
          <p:cNvCxnSpPr/>
          <p:nvPr/>
        </p:nvCxnSpPr>
        <p:spPr>
          <a:xfrm rot="5400000">
            <a:off x="9111282" y="3113848"/>
            <a:ext cx="904462" cy="3221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Соединительная линия уступом 20"/>
          <p:cNvCxnSpPr>
            <a:endCxn id="15" idx="1"/>
          </p:cNvCxnSpPr>
          <p:nvPr/>
        </p:nvCxnSpPr>
        <p:spPr>
          <a:xfrm rot="16200000" flipH="1">
            <a:off x="8865703" y="3703150"/>
            <a:ext cx="2294285" cy="57647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Соединительная линия уступом 22"/>
          <p:cNvCxnSpPr>
            <a:endCxn id="16" idx="3"/>
          </p:cNvCxnSpPr>
          <p:nvPr/>
        </p:nvCxnSpPr>
        <p:spPr>
          <a:xfrm rot="5400000">
            <a:off x="8415543" y="3827807"/>
            <a:ext cx="2297600" cy="32384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2539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i="1" dirty="0" smtClean="0">
                <a:solidFill>
                  <a:srgbClr val="FF0000"/>
                </a:solidFill>
                <a:latin typeface="Times New Roman" panose="02020603050405020304" pitchFamily="18" charset="0"/>
                <a:cs typeface="Times New Roman" panose="02020603050405020304" pitchFamily="18" charset="0"/>
              </a:rPr>
              <a:t>Політична неупередженість державних службовців</a:t>
            </a:r>
            <a:endParaRPr lang="ru-RU" i="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153617"/>
            <a:ext cx="11078817" cy="907636"/>
          </a:xfrm>
        </p:spPr>
        <p:txBody>
          <a:bodyPr/>
          <a:lstStyle/>
          <a:p>
            <a:pPr marL="0" indent="0">
              <a:buNone/>
            </a:pPr>
            <a:r>
              <a:rPr lang="uk-UA" dirty="0" smtClean="0">
                <a:latin typeface="Times New Roman" panose="02020603050405020304" pitchFamily="18" charset="0"/>
                <a:cs typeface="Times New Roman" panose="02020603050405020304" pitchFamily="18" charset="0"/>
              </a:rPr>
              <a:t>Це і </a:t>
            </a:r>
            <a:r>
              <a:rPr lang="uk-UA" dirty="0" smtClean="0">
                <a:solidFill>
                  <a:srgbClr val="FF0000"/>
                </a:solidFill>
                <a:latin typeface="Times New Roman" panose="02020603050405020304" pitchFamily="18" charset="0"/>
                <a:cs typeface="Times New Roman" panose="02020603050405020304" pitchFamily="18" charset="0"/>
              </a:rPr>
              <a:t>ознака</a:t>
            </a:r>
            <a:r>
              <a:rPr lang="uk-UA" dirty="0" smtClean="0">
                <a:latin typeface="Times New Roman" panose="02020603050405020304" pitchFamily="18" charset="0"/>
                <a:cs typeface="Times New Roman" panose="02020603050405020304" pitchFamily="18" charset="0"/>
              </a:rPr>
              <a:t>, і </a:t>
            </a:r>
            <a:r>
              <a:rPr lang="uk-UA" dirty="0" smtClean="0">
                <a:solidFill>
                  <a:srgbClr val="FF0000"/>
                </a:solidFill>
                <a:latin typeface="Times New Roman" panose="02020603050405020304" pitchFamily="18" charset="0"/>
                <a:cs typeface="Times New Roman" panose="02020603050405020304" pitchFamily="18" charset="0"/>
              </a:rPr>
              <a:t>принцип</a:t>
            </a:r>
            <a:r>
              <a:rPr lang="uk-UA" dirty="0" smtClean="0">
                <a:latin typeface="Times New Roman" panose="02020603050405020304" pitchFamily="18" charset="0"/>
                <a:cs typeface="Times New Roman" panose="02020603050405020304" pitchFamily="18" charset="0"/>
              </a:rPr>
              <a:t>, і </a:t>
            </a:r>
            <a:r>
              <a:rPr lang="uk-UA" dirty="0" smtClean="0">
                <a:solidFill>
                  <a:srgbClr val="FF0000"/>
                </a:solidFill>
                <a:latin typeface="Times New Roman" panose="02020603050405020304" pitchFamily="18" charset="0"/>
                <a:cs typeface="Times New Roman" panose="02020603050405020304" pitchFamily="18" charset="0"/>
              </a:rPr>
              <a:t>вимога</a:t>
            </a:r>
            <a:r>
              <a:rPr lang="uk-UA" dirty="0" smtClean="0">
                <a:latin typeface="Times New Roman" panose="02020603050405020304" pitchFamily="18" charset="0"/>
                <a:cs typeface="Times New Roman" panose="02020603050405020304" pitchFamily="18" charset="0"/>
              </a:rPr>
              <a:t> до поведінки державного службовця</a:t>
            </a:r>
            <a:endParaRPr lang="ru-RU" dirty="0">
              <a:latin typeface="Times New Roman" panose="02020603050405020304" pitchFamily="18" charset="0"/>
              <a:cs typeface="Times New Roman" panose="02020603050405020304" pitchFamily="18" charset="0"/>
            </a:endParaRPr>
          </a:p>
        </p:txBody>
      </p:sp>
      <p:sp>
        <p:nvSpPr>
          <p:cNvPr id="4" name="Овал 3"/>
          <p:cNvSpPr/>
          <p:nvPr/>
        </p:nvSpPr>
        <p:spPr>
          <a:xfrm>
            <a:off x="1789044" y="1690688"/>
            <a:ext cx="636105" cy="4629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chemeClr val="tx1"/>
                </a:solidFill>
                <a:latin typeface="Times New Roman" panose="02020603050405020304" pitchFamily="18" charset="0"/>
                <a:cs typeface="Times New Roman" panose="02020603050405020304" pitchFamily="18" charset="0"/>
              </a:rPr>
              <a:t>І</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7" name="Овал 6"/>
          <p:cNvSpPr/>
          <p:nvPr/>
        </p:nvSpPr>
        <p:spPr>
          <a:xfrm>
            <a:off x="3273287" y="1690687"/>
            <a:ext cx="636105" cy="4629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chemeClr val="tx1"/>
                </a:solidFill>
                <a:latin typeface="Times New Roman" panose="02020603050405020304" pitchFamily="18" charset="0"/>
                <a:cs typeface="Times New Roman" panose="02020603050405020304" pitchFamily="18" charset="0"/>
              </a:rPr>
              <a:t>ІІ</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8" name="Овал 7"/>
          <p:cNvSpPr/>
          <p:nvPr/>
        </p:nvSpPr>
        <p:spPr>
          <a:xfrm>
            <a:off x="4651513" y="1690687"/>
            <a:ext cx="854765" cy="4629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chemeClr val="tx1"/>
                </a:solidFill>
                <a:latin typeface="Times New Roman" panose="02020603050405020304" pitchFamily="18" charset="0"/>
                <a:cs typeface="Times New Roman" panose="02020603050405020304" pitchFamily="18" charset="0"/>
              </a:rPr>
              <a:t>ІІІ</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487017" y="2616545"/>
            <a:ext cx="11042374" cy="4278094"/>
          </a:xfrm>
          <a:prstGeom prst="rect">
            <a:avLst/>
          </a:prstGeom>
        </p:spPr>
        <p:txBody>
          <a:bodyPr wrap="square">
            <a:spAutoFit/>
          </a:bodyPr>
          <a:lstStyle/>
          <a:p>
            <a:pPr algn="just"/>
            <a:r>
              <a:rPr lang="ru-RU" sz="1600" b="0" i="0" dirty="0" smtClean="0">
                <a:effectLst/>
                <a:latin typeface="Times New Roman" panose="02020603050405020304" pitchFamily="18" charset="0"/>
              </a:rPr>
              <a:t>1. </a:t>
            </a:r>
            <a:r>
              <a:rPr lang="ru-RU" sz="1600" b="0" i="0" dirty="0" err="1" smtClean="0">
                <a:effectLst/>
                <a:latin typeface="Times New Roman" panose="02020603050405020304" pitchFamily="18" charset="0"/>
              </a:rPr>
              <a:t>Державний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службовець</a:t>
            </a:r>
            <a:r>
              <a:rPr lang="ru-RU" sz="1600" b="0" i="0" dirty="0" smtClean="0">
                <a:effectLst/>
                <a:latin typeface="Times New Roman" panose="02020603050405020304" pitchFamily="18" charset="0"/>
              </a:rPr>
              <a:t> </a:t>
            </a:r>
            <a:r>
              <a:rPr lang="ru-RU" sz="1600" b="1" i="0" dirty="0" smtClean="0">
                <a:effectLst/>
                <a:latin typeface="Times New Roman" panose="02020603050405020304" pitchFamily="18" charset="0"/>
              </a:rPr>
              <a:t>повинен </a:t>
            </a:r>
            <a:r>
              <a:rPr lang="ru-RU" sz="1600" b="1" i="0" dirty="0" err="1" smtClean="0">
                <a:effectLst/>
                <a:latin typeface="Times New Roman" panose="02020603050405020304" pitchFamily="18" charset="0"/>
              </a:rPr>
              <a:t>неупереджено</a:t>
            </a:r>
            <a:r>
              <a:rPr lang="ru-RU" sz="1600" b="0" i="0" dirty="0" smtClean="0">
                <a:effectLst/>
                <a:latin typeface="Times New Roman" panose="02020603050405020304" pitchFamily="18" charset="0"/>
              </a:rPr>
              <a:t> </a:t>
            </a:r>
            <a:r>
              <a:rPr lang="ru-RU" sz="1600" b="1" i="0" dirty="0" err="1" smtClean="0">
                <a:effectLst/>
                <a:latin typeface="Times New Roman" panose="02020603050405020304" pitchFamily="18" charset="0"/>
              </a:rPr>
              <a:t>виконувати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законні</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накази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розпорядження</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доручення</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керівників</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незалежно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від</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їх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партійної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належності</a:t>
            </a:r>
            <a:r>
              <a:rPr lang="ru-RU" sz="1600" b="0" i="0" dirty="0" smtClean="0">
                <a:effectLst/>
                <a:latin typeface="Times New Roman" panose="02020603050405020304" pitchFamily="18" charset="0"/>
              </a:rPr>
              <a:t> та </a:t>
            </a:r>
            <a:r>
              <a:rPr lang="ru-RU" sz="1600" b="0" i="0" dirty="0" err="1" smtClean="0">
                <a:effectLst/>
                <a:latin typeface="Times New Roman" panose="02020603050405020304" pitchFamily="18" charset="0"/>
              </a:rPr>
              <a:t>своїх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політичних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переконань</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2. </a:t>
            </a:r>
            <a:r>
              <a:rPr lang="ru-RU" sz="1600" b="0" i="0" dirty="0" err="1" smtClean="0">
                <a:effectLst/>
                <a:latin typeface="Times New Roman" panose="02020603050405020304" pitchFamily="18" charset="0"/>
              </a:rPr>
              <a:t>Державний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службовець</a:t>
            </a:r>
            <a:r>
              <a:rPr lang="ru-RU" sz="1600" b="0" i="0" dirty="0" smtClean="0">
                <a:effectLst/>
                <a:latin typeface="Times New Roman" panose="02020603050405020304" pitchFamily="18" charset="0"/>
              </a:rPr>
              <a:t> </a:t>
            </a:r>
            <a:r>
              <a:rPr lang="ru-RU" sz="1600" b="1" i="0" dirty="0" smtClean="0">
                <a:effectLst/>
                <a:latin typeface="Times New Roman" panose="02020603050405020304" pitchFamily="18" charset="0"/>
              </a:rPr>
              <a:t>не </a:t>
            </a:r>
            <a:r>
              <a:rPr lang="ru-RU" sz="1600" b="1" i="0" dirty="0" err="1" smtClean="0">
                <a:effectLst/>
                <a:latin typeface="Times New Roman" panose="02020603050405020304" pitchFamily="18" charset="0"/>
              </a:rPr>
              <a:t>має</a:t>
            </a:r>
            <a:r>
              <a:rPr lang="ru-RU" sz="1600" b="1" i="0" dirty="0" smtClean="0">
                <a:effectLst/>
                <a:latin typeface="Times New Roman" panose="02020603050405020304" pitchFamily="18" charset="0"/>
              </a:rPr>
              <a:t> права </a:t>
            </a:r>
            <a:r>
              <a:rPr lang="ru-RU" sz="1600" b="0" i="0" dirty="0" err="1" smtClean="0">
                <a:effectLst/>
                <a:latin typeface="Times New Roman" panose="02020603050405020304" pitchFamily="18" charset="0"/>
              </a:rPr>
              <a:t>демонструвати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свої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політичні</a:t>
            </a:r>
            <a:r>
              <a:rPr lang="ru-RU" sz="1600" b="0" i="0" dirty="0" smtClean="0">
                <a:effectLst/>
                <a:latin typeface="Times New Roman" panose="02020603050405020304" pitchFamily="18" charset="0"/>
              </a:rPr>
              <a:t> погляди та </a:t>
            </a:r>
            <a:r>
              <a:rPr lang="ru-RU" sz="1600" b="0" i="0" dirty="0" err="1" smtClean="0">
                <a:effectLst/>
                <a:latin typeface="Times New Roman" panose="02020603050405020304" pitchFamily="18" charset="0"/>
              </a:rPr>
              <a:t>вчиняти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інші</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дії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або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бездіяльність</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що</a:t>
            </a:r>
            <a:r>
              <a:rPr lang="ru-RU" sz="1600" b="0" i="0" dirty="0" smtClean="0">
                <a:effectLst/>
                <a:latin typeface="Times New Roman" panose="02020603050405020304" pitchFamily="18" charset="0"/>
              </a:rPr>
              <a:t> у будь-</a:t>
            </a:r>
            <a:r>
              <a:rPr lang="ru-RU" sz="1600" b="0" i="0" dirty="0" err="1" smtClean="0">
                <a:effectLst/>
                <a:latin typeface="Times New Roman" panose="02020603050405020304" pitchFamily="18" charset="0"/>
              </a:rPr>
              <a:t>який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спосіб</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можуть</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засвідчити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його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особливе</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ставлення</a:t>
            </a:r>
            <a:r>
              <a:rPr lang="ru-RU" sz="1600" b="0" i="0" dirty="0" smtClean="0">
                <a:effectLst/>
                <a:latin typeface="Times New Roman" panose="02020603050405020304" pitchFamily="18" charset="0"/>
              </a:rPr>
              <a:t> до </a:t>
            </a:r>
            <a:r>
              <a:rPr lang="ru-RU" sz="1600" b="0" i="0" dirty="0" err="1" smtClean="0">
                <a:effectLst/>
                <a:latin typeface="Times New Roman" panose="02020603050405020304" pitchFamily="18" charset="0"/>
              </a:rPr>
              <a:t>політичних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партій</a:t>
            </a:r>
            <a:r>
              <a:rPr lang="ru-RU" sz="1600" b="0" i="0" dirty="0" smtClean="0">
                <a:effectLst/>
                <a:latin typeface="Times New Roman" panose="02020603050405020304" pitchFamily="18" charset="0"/>
              </a:rPr>
              <a:t> і негативно </a:t>
            </a:r>
            <a:r>
              <a:rPr lang="ru-RU" sz="1600" b="0" i="0" dirty="0" err="1" smtClean="0">
                <a:effectLst/>
                <a:latin typeface="Times New Roman" panose="02020603050405020304" pitchFamily="18" charset="0"/>
              </a:rPr>
              <a:t>вплинути</a:t>
            </a:r>
            <a:r>
              <a:rPr lang="ru-RU" sz="1600" b="0" i="0" dirty="0" smtClean="0">
                <a:effectLst/>
                <a:latin typeface="Times New Roman" panose="02020603050405020304" pitchFamily="18" charset="0"/>
              </a:rPr>
              <a:t> на </a:t>
            </a:r>
            <a:r>
              <a:rPr lang="ru-RU" sz="1600" b="0" i="0" dirty="0" err="1" smtClean="0">
                <a:effectLst/>
                <a:latin typeface="Times New Roman" panose="02020603050405020304" pitchFamily="18" charset="0"/>
              </a:rPr>
              <a:t>імідж</a:t>
            </a:r>
            <a:r>
              <a:rPr lang="ru-RU" sz="1600" b="0" i="0" dirty="0" smtClean="0">
                <a:effectLst/>
                <a:latin typeface="Times New Roman" panose="02020603050405020304" pitchFamily="18" charset="0"/>
              </a:rPr>
              <a:t> державного органу та </a:t>
            </a:r>
            <a:r>
              <a:rPr lang="ru-RU" sz="1600" b="0" i="0" dirty="0" err="1" smtClean="0">
                <a:effectLst/>
                <a:latin typeface="Times New Roman" panose="02020603050405020304" pitchFamily="18" charset="0"/>
              </a:rPr>
              <a:t>довіру</a:t>
            </a:r>
            <a:r>
              <a:rPr lang="ru-RU" sz="1600" b="0" i="0" dirty="0" smtClean="0">
                <a:effectLst/>
                <a:latin typeface="Times New Roman" panose="02020603050405020304" pitchFamily="18" charset="0"/>
              </a:rPr>
              <a:t> до </a:t>
            </a:r>
            <a:r>
              <a:rPr lang="ru-RU" sz="1600" b="0" i="0" dirty="0" err="1" smtClean="0">
                <a:effectLst/>
                <a:latin typeface="Times New Roman" panose="02020603050405020304" pitchFamily="18" charset="0"/>
              </a:rPr>
              <a:t>влади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або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становити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загрозу</a:t>
            </a:r>
            <a:r>
              <a:rPr lang="ru-RU" sz="1600" b="0" i="0" dirty="0" smtClean="0">
                <a:effectLst/>
                <a:latin typeface="Times New Roman" panose="02020603050405020304" pitchFamily="18" charset="0"/>
              </a:rPr>
              <a:t> для </a:t>
            </a:r>
            <a:r>
              <a:rPr lang="ru-RU" sz="1600" b="0" i="0" dirty="0" err="1" smtClean="0">
                <a:effectLst/>
                <a:latin typeface="Times New Roman" panose="02020603050405020304" pitchFamily="18" charset="0"/>
              </a:rPr>
              <a:t>конституційного</a:t>
            </a:r>
            <a:r>
              <a:rPr lang="ru-RU" sz="1600" b="0" i="0" dirty="0" smtClean="0">
                <a:effectLst/>
                <a:latin typeface="Times New Roman" panose="02020603050405020304" pitchFamily="18" charset="0"/>
              </a:rPr>
              <a:t> ладу, </a:t>
            </a:r>
            <a:r>
              <a:rPr lang="ru-RU" sz="1600" b="0" i="0" dirty="0" err="1" smtClean="0">
                <a:effectLst/>
                <a:latin typeface="Times New Roman" panose="02020603050405020304" pitchFamily="18" charset="0"/>
              </a:rPr>
              <a:t>територіальної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цілісності</a:t>
            </a:r>
            <a:r>
              <a:rPr lang="ru-RU" sz="1600" b="0" i="0" dirty="0" smtClean="0">
                <a:effectLst/>
                <a:latin typeface="Times New Roman" panose="02020603050405020304" pitchFamily="18" charset="0"/>
              </a:rPr>
              <a:t> і </a:t>
            </a:r>
            <a:r>
              <a:rPr lang="ru-RU" sz="1600" b="0" i="0" dirty="0" err="1" smtClean="0">
                <a:effectLst/>
                <a:latin typeface="Times New Roman" panose="02020603050405020304" pitchFamily="18" charset="0"/>
              </a:rPr>
              <a:t>національної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безпеки</a:t>
            </a:r>
            <a:r>
              <a:rPr lang="ru-RU" sz="1600" b="0" i="0" dirty="0" smtClean="0">
                <a:effectLst/>
                <a:latin typeface="Times New Roman" panose="02020603050405020304" pitchFamily="18" charset="0"/>
              </a:rPr>
              <a:t>, для </a:t>
            </a:r>
            <a:r>
              <a:rPr lang="ru-RU" sz="1600" b="0" i="0" dirty="0" err="1" smtClean="0">
                <a:effectLst/>
                <a:latin typeface="Times New Roman" panose="02020603050405020304" pitchFamily="18" charset="0"/>
              </a:rPr>
              <a:t>здоров’я</a:t>
            </a:r>
            <a:r>
              <a:rPr lang="ru-RU" sz="1600" b="0" i="0" dirty="0" smtClean="0">
                <a:effectLst/>
                <a:latin typeface="Times New Roman" panose="02020603050405020304" pitchFamily="18" charset="0"/>
              </a:rPr>
              <a:t> та прав і свобод </a:t>
            </a:r>
            <a:r>
              <a:rPr lang="ru-RU" sz="1600" b="0" i="0" dirty="0" err="1" smtClean="0">
                <a:effectLst/>
                <a:latin typeface="Times New Roman" panose="02020603050405020304" pitchFamily="18" charset="0"/>
              </a:rPr>
              <a:t>інших</a:t>
            </a:r>
            <a:r>
              <a:rPr lang="ru-RU" sz="1600" b="0" i="0" dirty="0" smtClean="0">
                <a:effectLst/>
                <a:latin typeface="Times New Roman" panose="02020603050405020304" pitchFamily="18" charset="0"/>
              </a:rPr>
              <a:t> людей.</a:t>
            </a:r>
          </a:p>
          <a:p>
            <a:pPr algn="just"/>
            <a:r>
              <a:rPr lang="ru-RU" sz="1600" b="0" i="0" dirty="0" smtClean="0">
                <a:effectLst/>
                <a:latin typeface="Times New Roman" panose="02020603050405020304" pitchFamily="18" charset="0"/>
              </a:rPr>
              <a:t>3. </a:t>
            </a:r>
            <a:r>
              <a:rPr lang="ru-RU" sz="1600" b="0" i="0" dirty="0" err="1" smtClean="0">
                <a:effectLst/>
                <a:latin typeface="Times New Roman" panose="02020603050405020304" pitchFamily="18" charset="0"/>
              </a:rPr>
              <a:t>Службовцям</a:t>
            </a:r>
            <a:r>
              <a:rPr lang="ru-RU" sz="1600" b="0" i="0" dirty="0" smtClean="0">
                <a:effectLst/>
                <a:latin typeface="Times New Roman" panose="02020603050405020304" pitchFamily="18" charset="0"/>
              </a:rPr>
              <a:t> </a:t>
            </a:r>
            <a:r>
              <a:rPr lang="ru-RU" sz="1600" b="1" i="0" dirty="0" smtClean="0">
                <a:effectLst/>
                <a:latin typeface="Times New Roman" panose="02020603050405020304" pitchFamily="18" charset="0"/>
              </a:rPr>
              <a:t>заборонено</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1) бути членом </a:t>
            </a:r>
            <a:r>
              <a:rPr lang="ru-RU" sz="1600" b="0" i="0" dirty="0" err="1" smtClean="0">
                <a:effectLst/>
                <a:latin typeface="Times New Roman" panose="02020603050405020304" pitchFamily="18" charset="0"/>
              </a:rPr>
              <a:t>політичної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якщо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такий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державний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службовець</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займає</a:t>
            </a:r>
            <a:r>
              <a:rPr lang="ru-RU" sz="1600" b="0" i="0" dirty="0" smtClean="0">
                <a:effectLst/>
                <a:latin typeface="Times New Roman" panose="02020603050405020304" pitchFamily="18" charset="0"/>
              </a:rPr>
              <a:t> посаду </a:t>
            </a:r>
            <a:r>
              <a:rPr lang="ru-RU" sz="1600" b="0" i="0" dirty="0" err="1" smtClean="0">
                <a:effectLst/>
                <a:latin typeface="Times New Roman" panose="02020603050405020304" pitchFamily="18" charset="0"/>
              </a:rPr>
              <a:t>державної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служби</a:t>
            </a:r>
            <a:r>
              <a:rPr lang="ru-RU" sz="1600" b="0" i="0" dirty="0" smtClean="0">
                <a:effectLst/>
                <a:latin typeface="Times New Roman" panose="02020603050405020304" pitchFamily="18" charset="0"/>
              </a:rPr>
              <a:t> </a:t>
            </a:r>
            <a:r>
              <a:rPr lang="ru-RU" sz="1600" b="0" i="0" u="sng" dirty="0" err="1" smtClean="0">
                <a:effectLst/>
                <a:latin typeface="Times New Roman" panose="02020603050405020304" pitchFamily="18" charset="0"/>
              </a:rPr>
              <a:t>категорії</a:t>
            </a:r>
            <a:r>
              <a:rPr lang="ru-RU" sz="1600" b="0" i="0" u="sng" dirty="0" smtClean="0">
                <a:effectLst/>
                <a:latin typeface="Times New Roman" panose="02020603050405020304" pitchFamily="18" charset="0"/>
              </a:rPr>
              <a:t> "А"</a:t>
            </a:r>
            <a:r>
              <a:rPr lang="ru-RU" sz="1600" b="0" i="0" dirty="0" smtClean="0">
                <a:effectLst/>
                <a:latin typeface="Times New Roman" panose="02020603050405020304" pitchFamily="18" charset="0"/>
              </a:rPr>
              <a:t>. На час </a:t>
            </a:r>
            <a:r>
              <a:rPr lang="ru-RU" sz="1600" b="0" i="0" dirty="0" err="1" smtClean="0">
                <a:effectLst/>
                <a:latin typeface="Times New Roman" panose="02020603050405020304" pitchFamily="18" charset="0"/>
              </a:rPr>
              <a:t>державної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служби</a:t>
            </a:r>
            <a:r>
              <a:rPr lang="ru-RU" sz="1600" b="0" i="0" dirty="0" smtClean="0">
                <a:effectLst/>
                <a:latin typeface="Times New Roman" panose="02020603050405020304" pitchFamily="18" charset="0"/>
              </a:rPr>
              <a:t> на </a:t>
            </a:r>
            <a:r>
              <a:rPr lang="ru-RU" sz="1600" b="0" i="0" dirty="0" err="1" smtClean="0">
                <a:effectLst/>
                <a:latin typeface="Times New Roman" panose="02020603050405020304" pitchFamily="18" charset="0"/>
              </a:rPr>
              <a:t>посаді</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категорії</a:t>
            </a:r>
            <a:r>
              <a:rPr lang="ru-RU" sz="1600" b="0" i="0" dirty="0" smtClean="0">
                <a:effectLst/>
                <a:latin typeface="Times New Roman" panose="02020603050405020304" pitchFamily="18" charset="0"/>
              </a:rPr>
              <a:t> "А" особа </a:t>
            </a:r>
            <a:r>
              <a:rPr lang="ru-RU" sz="1600" b="0" i="0" dirty="0" err="1" smtClean="0">
                <a:effectLst/>
                <a:latin typeface="Times New Roman" panose="02020603050405020304" pitchFamily="18" charset="0"/>
              </a:rPr>
              <a:t>зупиняє</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своє</a:t>
            </a:r>
            <a:r>
              <a:rPr lang="ru-RU" sz="1600" b="0" i="0" dirty="0" smtClean="0">
                <a:effectLst/>
                <a:latin typeface="Times New Roman" panose="02020603050405020304" pitchFamily="18" charset="0"/>
              </a:rPr>
              <a:t> членство в </a:t>
            </a:r>
            <a:r>
              <a:rPr lang="ru-RU" sz="1600" b="0" i="0" dirty="0" err="1" smtClean="0">
                <a:effectLst/>
                <a:latin typeface="Times New Roman" panose="02020603050405020304" pitchFamily="18" charset="0"/>
              </a:rPr>
              <a:t>політичній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партії</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2) </a:t>
            </a:r>
            <a:r>
              <a:rPr lang="ru-RU" sz="1600" b="0" i="0" dirty="0" err="1" smtClean="0">
                <a:effectLst/>
                <a:latin typeface="Times New Roman" panose="02020603050405020304" pitchFamily="18" charset="0"/>
              </a:rPr>
              <a:t>обіймати</a:t>
            </a:r>
            <a:r>
              <a:rPr lang="ru-RU" sz="1600" b="0" i="0" dirty="0" smtClean="0">
                <a:effectLst/>
                <a:latin typeface="Times New Roman" panose="02020603050405020304" pitchFamily="18" charset="0"/>
              </a:rPr>
              <a:t> посади в </a:t>
            </a:r>
            <a:r>
              <a:rPr lang="ru-RU" sz="1600" b="0" i="0" dirty="0" err="1" smtClean="0">
                <a:effectLst/>
                <a:latin typeface="Times New Roman" panose="02020603050405020304" pitchFamily="18" charset="0"/>
              </a:rPr>
              <a:t>керівних</a:t>
            </a:r>
            <a:r>
              <a:rPr lang="ru-RU" sz="1600" b="0" i="0" dirty="0" smtClean="0">
                <a:effectLst/>
                <a:latin typeface="Times New Roman" panose="02020603050405020304" pitchFamily="18" charset="0"/>
              </a:rPr>
              <a:t> органах </a:t>
            </a:r>
            <a:r>
              <a:rPr lang="ru-RU" sz="1600" b="0" i="0" dirty="0" err="1" smtClean="0">
                <a:effectLst/>
                <a:latin typeface="Times New Roman" panose="02020603050405020304" pitchFamily="18" charset="0"/>
              </a:rPr>
              <a:t>політичної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партії</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3) </a:t>
            </a:r>
            <a:r>
              <a:rPr lang="ru-RU" sz="1600" b="0" i="0" dirty="0" err="1" smtClean="0">
                <a:effectLst/>
                <a:latin typeface="Times New Roman" panose="02020603050405020304" pitchFamily="18" charset="0"/>
              </a:rPr>
              <a:t>суміщати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державну</a:t>
            </a:r>
            <a:r>
              <a:rPr lang="ru-RU" sz="1600" b="0" i="0" dirty="0" smtClean="0">
                <a:effectLst/>
                <a:latin typeface="Times New Roman" panose="02020603050405020304" pitchFamily="18" charset="0"/>
              </a:rPr>
              <a:t> службу </a:t>
            </a:r>
            <a:r>
              <a:rPr lang="ru-RU" sz="1600" b="0" i="0" dirty="0" err="1" smtClean="0">
                <a:effectLst/>
                <a:latin typeface="Times New Roman" panose="02020603050405020304" pitchFamily="18" charset="0"/>
              </a:rPr>
              <a:t>із</a:t>
            </a:r>
            <a:r>
              <a:rPr lang="ru-RU" sz="1600" b="0" i="0" dirty="0" smtClean="0">
                <a:effectLst/>
                <a:latin typeface="Times New Roman" panose="02020603050405020304" pitchFamily="18" charset="0"/>
              </a:rPr>
              <a:t> статусом депутата </a:t>
            </a:r>
            <a:r>
              <a:rPr lang="ru-RU" sz="1600" b="0" i="0" dirty="0" err="1" smtClean="0">
                <a:effectLst/>
                <a:latin typeface="Times New Roman" panose="02020603050405020304" pitchFamily="18" charset="0"/>
              </a:rPr>
              <a:t>місцевої</a:t>
            </a:r>
            <a:r>
              <a:rPr lang="ru-RU" sz="1600" b="0" i="0" dirty="0" smtClean="0">
                <a:effectLst/>
                <a:latin typeface="Times New Roman" panose="02020603050405020304" pitchFamily="18" charset="0"/>
              </a:rPr>
              <a:t> ради, </a:t>
            </a:r>
            <a:r>
              <a:rPr lang="ru-RU" sz="1600" b="0" i="0" dirty="0" err="1" smtClean="0">
                <a:effectLst/>
                <a:latin typeface="Times New Roman" panose="02020603050405020304" pitchFamily="18" charset="0"/>
              </a:rPr>
              <a:t>якщо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такий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державний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службовець</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займає</a:t>
            </a:r>
            <a:r>
              <a:rPr lang="ru-RU" sz="1600" b="0" i="0" dirty="0" smtClean="0">
                <a:effectLst/>
                <a:latin typeface="Times New Roman" panose="02020603050405020304" pitchFamily="18" charset="0"/>
              </a:rPr>
              <a:t> посаду </a:t>
            </a:r>
            <a:r>
              <a:rPr lang="ru-RU" sz="1600" b="0" i="0" dirty="0" err="1" smtClean="0">
                <a:effectLst/>
                <a:latin typeface="Times New Roman" panose="02020603050405020304" pitchFamily="18" charset="0"/>
              </a:rPr>
              <a:t>державної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категорії</a:t>
            </a:r>
            <a:r>
              <a:rPr lang="ru-RU" sz="1600" b="0" i="0" dirty="0" smtClean="0">
                <a:effectLst/>
                <a:latin typeface="Times New Roman" panose="02020603050405020304" pitchFamily="18" charset="0"/>
              </a:rPr>
              <a:t> "А";</a:t>
            </a:r>
          </a:p>
          <a:p>
            <a:pPr algn="just"/>
            <a:r>
              <a:rPr lang="ru-RU" sz="1600" b="0" i="0" dirty="0" smtClean="0">
                <a:effectLst/>
                <a:latin typeface="Times New Roman" panose="02020603050405020304" pitchFamily="18" charset="0"/>
              </a:rPr>
              <a:t>4) </a:t>
            </a:r>
            <a:r>
              <a:rPr lang="ru-RU" sz="1600" b="0" i="0" dirty="0" err="1" smtClean="0">
                <a:effectLst/>
                <a:latin typeface="Times New Roman" panose="02020603050405020304" pitchFamily="18" charset="0"/>
              </a:rPr>
              <a:t>залучати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використовуючи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своє</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a:t>
            </a:r>
            <a:r>
              <a:rPr lang="ru-RU" sz="1600" b="0" i="0" dirty="0" smtClean="0">
                <a:effectLst/>
                <a:latin typeface="Times New Roman" panose="02020603050405020304" pitchFamily="18" charset="0"/>
              </a:rPr>
              <a:t> становище, </a:t>
            </a:r>
            <a:r>
              <a:rPr lang="ru-RU" sz="1600" b="0" i="0" dirty="0" err="1" smtClean="0">
                <a:effectLst/>
                <a:latin typeface="Times New Roman" panose="02020603050405020304" pitchFamily="18" charset="0"/>
              </a:rPr>
              <a:t>державних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службовців</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посадових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осіб</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місцевого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самоврядування</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працівників</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бюджетної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сфери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інших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осіб</a:t>
            </a:r>
            <a:r>
              <a:rPr lang="ru-RU" sz="1600" b="0" i="0" dirty="0" smtClean="0">
                <a:effectLst/>
                <a:latin typeface="Times New Roman" panose="02020603050405020304" pitchFamily="18" charset="0"/>
              </a:rPr>
              <a:t> до </a:t>
            </a:r>
            <a:r>
              <a:rPr lang="ru-RU" sz="1600" b="0" i="0" dirty="0" err="1" smtClean="0">
                <a:effectLst/>
                <a:latin typeface="Times New Roman" panose="02020603050405020304" pitchFamily="18" charset="0"/>
              </a:rPr>
              <a:t>участі</a:t>
            </a:r>
            <a:r>
              <a:rPr lang="ru-RU" sz="1600" b="0" i="0" dirty="0" smtClean="0">
                <a:effectLst/>
                <a:latin typeface="Times New Roman" panose="02020603050405020304" pitchFamily="18" charset="0"/>
              </a:rPr>
              <a:t> у </a:t>
            </a:r>
            <a:r>
              <a:rPr lang="ru-RU" sz="1600" b="0" i="0" dirty="0" err="1" smtClean="0">
                <a:effectLst/>
                <a:latin typeface="Times New Roman" panose="02020603050405020304" pitchFamily="18" charset="0"/>
              </a:rPr>
              <a:t>передвиборній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агітації</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акціях</a:t>
            </a:r>
            <a:r>
              <a:rPr lang="ru-RU" sz="1600" b="0" i="0" dirty="0" smtClean="0">
                <a:effectLst/>
                <a:latin typeface="Times New Roman" panose="02020603050405020304" pitchFamily="18" charset="0"/>
              </a:rPr>
              <a:t> та заходах, </a:t>
            </a:r>
            <a:r>
              <a:rPr lang="ru-RU" sz="1600" b="0" i="0" dirty="0" err="1" smtClean="0">
                <a:effectLst/>
                <a:latin typeface="Times New Roman" panose="02020603050405020304" pitchFamily="18" charset="0"/>
              </a:rPr>
              <a:t>що</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організовуються</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політичними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партіями</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5) у будь-</a:t>
            </a:r>
            <a:r>
              <a:rPr lang="ru-RU" sz="1600" b="0" i="0" dirty="0" err="1" smtClean="0">
                <a:effectLst/>
                <a:latin typeface="Times New Roman" panose="02020603050405020304" pitchFamily="18" charset="0"/>
              </a:rPr>
              <a:t>який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інший</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спосіб</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використовувати</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своє</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службове</a:t>
            </a:r>
            <a:r>
              <a:rPr lang="ru-RU" sz="1600" b="0" i="0" dirty="0" smtClean="0">
                <a:effectLst/>
                <a:latin typeface="Times New Roman" panose="02020603050405020304" pitchFamily="18" charset="0"/>
              </a:rPr>
              <a:t> становище в </a:t>
            </a:r>
            <a:r>
              <a:rPr lang="ru-RU" sz="1600" b="0" i="0" dirty="0" err="1" smtClean="0">
                <a:effectLst/>
                <a:latin typeface="Times New Roman" panose="02020603050405020304" pitchFamily="18" charset="0"/>
              </a:rPr>
              <a:t>політичних</a:t>
            </a:r>
            <a:r>
              <a:rPr lang="ru-RU" sz="1600" b="0" i="0" dirty="0" smtClean="0">
                <a:effectLst/>
                <a:latin typeface="Times New Roman" panose="02020603050405020304" pitchFamily="18" charset="0"/>
              </a:rPr>
              <a:t> </a:t>
            </a:r>
            <a:r>
              <a:rPr lang="ru-RU" sz="1600" b="0" i="0" dirty="0" err="1" smtClean="0">
                <a:effectLst/>
                <a:latin typeface="Times New Roman" panose="02020603050405020304" pitchFamily="18" charset="0"/>
              </a:rPr>
              <a:t>цілях</a:t>
            </a:r>
            <a:r>
              <a:rPr lang="ru-RU" sz="1600" b="0" i="0" dirty="0" smtClean="0">
                <a:effectLst/>
                <a:latin typeface="Times New Roman" panose="02020603050405020304" pitchFamily="18" charset="0"/>
              </a:rPr>
              <a:t>.</a:t>
            </a:r>
          </a:p>
          <a:p>
            <a:pPr algn="just"/>
            <a:r>
              <a:rPr lang="ru-RU" sz="1600" b="0" i="0" dirty="0" smtClean="0">
                <a:effectLst/>
                <a:latin typeface="Times New Roman" panose="02020603050405020304" pitchFamily="18" charset="0"/>
              </a:rPr>
              <a:t>6) </a:t>
            </a:r>
            <a:r>
              <a:rPr lang="ru-RU" sz="1600" b="0" i="0" dirty="0" err="1" smtClean="0">
                <a:effectLst/>
                <a:latin typeface="Times New Roman" panose="02020603050405020304" pitchFamily="18" charset="0"/>
              </a:rPr>
              <a:t>організовувати</a:t>
            </a:r>
            <a:r>
              <a:rPr lang="ru-RU" sz="1600" b="0" i="0" dirty="0" smtClean="0">
                <a:effectLst/>
                <a:latin typeface="Times New Roman" panose="02020603050405020304" pitchFamily="18" charset="0"/>
              </a:rPr>
              <a:t> і </a:t>
            </a:r>
            <a:r>
              <a:rPr lang="ru-RU" sz="1600" b="0" i="0" dirty="0" err="1" smtClean="0">
                <a:effectLst/>
                <a:latin typeface="Times New Roman" panose="02020603050405020304" pitchFamily="18" charset="0"/>
              </a:rPr>
              <a:t>брати</a:t>
            </a:r>
            <a:r>
              <a:rPr lang="ru-RU" sz="1600" b="0" i="0" dirty="0" smtClean="0">
                <a:effectLst/>
                <a:latin typeface="Times New Roman" panose="02020603050405020304" pitchFamily="18" charset="0"/>
              </a:rPr>
              <a:t> участь у </a:t>
            </a:r>
            <a:r>
              <a:rPr lang="ru-RU" sz="1600" b="0" i="0" dirty="0" err="1" smtClean="0">
                <a:effectLst/>
                <a:latin typeface="Times New Roman" panose="02020603050405020304" pitchFamily="18" charset="0"/>
              </a:rPr>
              <a:t>страйках</a:t>
            </a:r>
            <a:r>
              <a:rPr lang="ru-RU" sz="1600" b="0" i="0" dirty="0" smtClean="0">
                <a:effectLst/>
                <a:latin typeface="Times New Roman" panose="02020603050405020304" pitchFamily="18" charset="0"/>
              </a:rPr>
              <a:t> та </a:t>
            </a:r>
            <a:r>
              <a:rPr lang="ru-RU" sz="1600" b="0" i="0" dirty="0" err="1" smtClean="0">
                <a:effectLst/>
                <a:latin typeface="Times New Roman" panose="02020603050405020304" pitchFamily="18" charset="0"/>
              </a:rPr>
              <a:t>агітації</a:t>
            </a:r>
            <a:endParaRPr lang="ru-RU" sz="1600" b="0" i="0" dirty="0">
              <a:effectLst/>
              <a:latin typeface="Times New Roman" panose="02020603050405020304" pitchFamily="18" charset="0"/>
            </a:endParaRPr>
          </a:p>
        </p:txBody>
      </p:sp>
    </p:spTree>
    <p:extLst>
      <p:ext uri="{BB962C8B-B14F-4D97-AF65-F5344CB8AC3E}">
        <p14:creationId xmlns:p14="http://schemas.microsoft.com/office/powerpoint/2010/main" val="2182956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2133600" cy="1460500"/>
          </a:xfrm>
        </p:spPr>
        <p:txBody>
          <a:bodyPr/>
          <a:lstStyle/>
          <a:p>
            <a:r>
              <a:rPr lang="uk-UA" b="1" dirty="0" smtClean="0">
                <a:solidFill>
                  <a:srgbClr val="FF0000"/>
                </a:solidFill>
                <a:latin typeface="Times New Roman" panose="02020603050405020304" pitchFamily="18" charset="0"/>
                <a:cs typeface="Times New Roman" panose="02020603050405020304" pitchFamily="18" charset="0"/>
              </a:rPr>
              <a:t>Увага!</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488634" y="586409"/>
            <a:ext cx="7865165" cy="685800"/>
          </a:xfrm>
        </p:spPr>
        <p:txBody>
          <a:bodyPr/>
          <a:lstStyle/>
          <a:p>
            <a:pPr marL="0" indent="0">
              <a:buNone/>
            </a:pPr>
            <a:r>
              <a:rPr lang="uk-UA" b="1" dirty="0" smtClean="0">
                <a:solidFill>
                  <a:srgbClr val="FF0000"/>
                </a:solidFill>
                <a:latin typeface="Times New Roman" panose="02020603050405020304" pitchFamily="18" charset="0"/>
                <a:cs typeface="Times New Roman" panose="02020603050405020304" pitchFamily="18" charset="0"/>
              </a:rPr>
              <a:t>Відмежовуємо! </a:t>
            </a:r>
            <a:r>
              <a:rPr lang="uk-UA" dirty="0" smtClean="0">
                <a:latin typeface="Times New Roman" panose="02020603050405020304" pitchFamily="18" charset="0"/>
                <a:cs typeface="Times New Roman" panose="02020603050405020304" pitchFamily="18" charset="0"/>
              </a:rPr>
              <a:t>політичну неупередженість від:</a:t>
            </a:r>
            <a:endParaRPr lang="ru-RU" dirty="0">
              <a:latin typeface="Times New Roman" panose="02020603050405020304" pitchFamily="18" charset="0"/>
              <a:cs typeface="Times New Roman" panose="02020603050405020304" pitchFamily="18" charset="0"/>
            </a:endParaRPr>
          </a:p>
        </p:txBody>
      </p:sp>
      <p:sp>
        <p:nvSpPr>
          <p:cNvPr id="5" name="Овал 4"/>
          <p:cNvSpPr/>
          <p:nvPr/>
        </p:nvSpPr>
        <p:spPr>
          <a:xfrm>
            <a:off x="1406387" y="1649896"/>
            <a:ext cx="3871291" cy="14047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dirty="0" smtClean="0">
                <a:solidFill>
                  <a:schemeClr val="tx1"/>
                </a:solidFill>
                <a:latin typeface="Times New Roman" panose="02020603050405020304" pitchFamily="18" charset="0"/>
                <a:cs typeface="Times New Roman" panose="02020603050405020304" pitchFamily="18" charset="0"/>
              </a:rPr>
              <a:t>позапартійності</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655983" y="3468757"/>
            <a:ext cx="5367129" cy="30910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400" dirty="0" smtClean="0">
                <a:solidFill>
                  <a:schemeClr val="tx1"/>
                </a:solidFill>
                <a:latin typeface="Times New Roman" panose="02020603050405020304" pitchFamily="18" charset="0"/>
                <a:cs typeface="Times New Roman" panose="02020603050405020304" pitchFamily="18" charset="0"/>
              </a:rPr>
              <a:t>1) Закон України «Про політичні партії» закріплює </a:t>
            </a:r>
            <a:r>
              <a:rPr lang="uk-UA" sz="2400" b="1" dirty="0" smtClean="0">
                <a:solidFill>
                  <a:srgbClr val="FF0000"/>
                </a:solidFill>
                <a:latin typeface="Times New Roman" panose="02020603050405020304" pitchFamily="18" charset="0"/>
                <a:cs typeface="Times New Roman" panose="02020603050405020304" pitchFamily="18" charset="0"/>
              </a:rPr>
              <a:t>заборону</a:t>
            </a:r>
            <a:r>
              <a:rPr lang="uk-UA" sz="2400" dirty="0" smtClean="0">
                <a:solidFill>
                  <a:schemeClr val="tx1"/>
                </a:solidFill>
                <a:latin typeface="Times New Roman" panose="02020603050405020304" pitchFamily="18" charset="0"/>
                <a:cs typeface="Times New Roman" panose="02020603050405020304" pitchFamily="18" charset="0"/>
              </a:rPr>
              <a:t> членства у політичних партіях прокурорів, суддів, поліцейських, співробітників СБУ тощо.</a:t>
            </a:r>
          </a:p>
          <a:p>
            <a:pPr algn="just"/>
            <a:r>
              <a:rPr lang="uk-UA" sz="2400" dirty="0" smtClean="0">
                <a:solidFill>
                  <a:schemeClr val="tx1"/>
                </a:solidFill>
                <a:latin typeface="Times New Roman" panose="02020603050405020304" pitchFamily="18" charset="0"/>
                <a:cs typeface="Times New Roman" panose="02020603050405020304" pitchFamily="18" charset="0"/>
              </a:rPr>
              <a:t>На час перебування на посадах або служби </a:t>
            </a:r>
            <a:r>
              <a:rPr lang="uk-UA" sz="2400" b="1" dirty="0" smtClean="0">
                <a:solidFill>
                  <a:srgbClr val="FF0000"/>
                </a:solidFill>
                <a:latin typeface="Times New Roman" panose="02020603050405020304" pitchFamily="18" charset="0"/>
                <a:cs typeface="Times New Roman" panose="02020603050405020304" pitchFamily="18" charset="0"/>
              </a:rPr>
              <a:t>призупиняється</a:t>
            </a:r>
            <a:r>
              <a:rPr lang="uk-UA" sz="2400" dirty="0" smtClean="0">
                <a:solidFill>
                  <a:schemeClr val="tx1"/>
                </a:solidFill>
                <a:latin typeface="Times New Roman" panose="02020603050405020304" pitchFamily="18" charset="0"/>
                <a:cs typeface="Times New Roman" panose="02020603050405020304" pitchFamily="18" charset="0"/>
              </a:rPr>
              <a:t> членство особи у партії</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7" name="Стрелка вниз 6"/>
          <p:cNvSpPr/>
          <p:nvPr/>
        </p:nvSpPr>
        <p:spPr>
          <a:xfrm>
            <a:off x="2996647" y="3172239"/>
            <a:ext cx="685800" cy="17890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p:cNvSpPr/>
          <p:nvPr/>
        </p:nvSpPr>
        <p:spPr>
          <a:xfrm>
            <a:off x="6808304" y="1649896"/>
            <a:ext cx="3846443" cy="14047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dirty="0" smtClean="0">
                <a:solidFill>
                  <a:schemeClr val="tx1"/>
                </a:solidFill>
                <a:latin typeface="Times New Roman" panose="02020603050405020304" pitchFamily="18" charset="0"/>
                <a:cs typeface="Times New Roman" panose="02020603050405020304" pitchFamily="18" charset="0"/>
              </a:rPr>
              <a:t>політичної нейтральності</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6420678" y="3468757"/>
            <a:ext cx="5287617" cy="30910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400" dirty="0" smtClean="0">
                <a:solidFill>
                  <a:schemeClr val="tx1"/>
                </a:solidFill>
                <a:latin typeface="Times New Roman" panose="02020603050405020304" pitchFamily="18" charset="0"/>
                <a:cs typeface="Times New Roman" panose="02020603050405020304" pitchFamily="18" charset="0"/>
              </a:rPr>
              <a:t>У діяльності особа </a:t>
            </a:r>
            <a:r>
              <a:rPr lang="uk-UA" sz="2400" b="1" dirty="0" smtClean="0">
                <a:solidFill>
                  <a:srgbClr val="FF0000"/>
                </a:solidFill>
                <a:latin typeface="Times New Roman" panose="02020603050405020304" pitchFamily="18" charset="0"/>
                <a:cs typeface="Times New Roman" panose="02020603050405020304" pitchFamily="18" charset="0"/>
              </a:rPr>
              <a:t>уникає</a:t>
            </a:r>
            <a:r>
              <a:rPr lang="uk-UA" sz="2400" dirty="0" smtClean="0">
                <a:solidFill>
                  <a:schemeClr val="tx1"/>
                </a:solidFill>
                <a:latin typeface="Times New Roman" panose="02020603050405020304" pitchFamily="18" charset="0"/>
                <a:cs typeface="Times New Roman" panose="02020603050405020304" pitchFamily="18" charset="0"/>
              </a:rPr>
              <a:t> демонстрації будь-яких власних політичних переконань, не використовує становище своє в інтересах політичних партій.</a:t>
            </a:r>
          </a:p>
          <a:p>
            <a:pPr algn="just"/>
            <a:r>
              <a:rPr lang="uk-UA" sz="2400" b="1" dirty="0" smtClean="0">
                <a:solidFill>
                  <a:srgbClr val="FF0000"/>
                </a:solidFill>
                <a:latin typeface="Times New Roman" panose="02020603050405020304" pitchFamily="18" charset="0"/>
                <a:cs typeface="Times New Roman" panose="02020603050405020304" pitchFamily="18" charset="0"/>
              </a:rPr>
              <a:t>Не поширюється! </a:t>
            </a:r>
            <a:r>
              <a:rPr lang="uk-UA" sz="2400" dirty="0" smtClean="0">
                <a:solidFill>
                  <a:schemeClr val="tx1"/>
                </a:solidFill>
                <a:latin typeface="Times New Roman" panose="02020603050405020304" pitchFamily="18" charset="0"/>
                <a:cs typeface="Times New Roman" panose="02020603050405020304" pitchFamily="18" charset="0"/>
              </a:rPr>
              <a:t>на виборних осіб та осіб на політичних посадах</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10" name="Стрелка вниз 9"/>
          <p:cNvSpPr/>
          <p:nvPr/>
        </p:nvSpPr>
        <p:spPr>
          <a:xfrm>
            <a:off x="8547652" y="3250095"/>
            <a:ext cx="685800" cy="17890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86967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5731565" cy="1324527"/>
          </a:xfrm>
        </p:spPr>
        <p:txBody>
          <a:bodyPr>
            <a:normAutofit/>
          </a:bodyPr>
          <a:lstStyle/>
          <a:p>
            <a:r>
              <a:rPr lang="uk-UA" dirty="0" smtClean="0">
                <a:solidFill>
                  <a:srgbClr val="FF0000"/>
                </a:solidFill>
                <a:latin typeface="Times New Roman" panose="02020603050405020304" pitchFamily="18" charset="0"/>
                <a:cs typeface="Times New Roman" panose="02020603050405020304" pitchFamily="18" charset="0"/>
              </a:rPr>
              <a:t>Види державної служби</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38809" y="2660512"/>
            <a:ext cx="3276600" cy="1941305"/>
          </a:xfrm>
        </p:spPr>
        <p:txBody>
          <a:bodyPr/>
          <a:lstStyle/>
          <a:p>
            <a:pPr marL="0" indent="0">
              <a:buNone/>
            </a:pPr>
            <a:r>
              <a:rPr lang="uk-UA" dirty="0" smtClean="0">
                <a:solidFill>
                  <a:srgbClr val="FF0000"/>
                </a:solidFill>
                <a:latin typeface="Times New Roman" panose="02020603050405020304" pitchFamily="18" charset="0"/>
                <a:cs typeface="Times New Roman" panose="02020603050405020304" pitchFamily="18" charset="0"/>
              </a:rPr>
              <a:t>І. Залежно від гілки влади, в якій служба проходить:</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7" name="Объект 2"/>
          <p:cNvSpPr txBox="1">
            <a:spLocks/>
          </p:cNvSpPr>
          <p:nvPr/>
        </p:nvSpPr>
        <p:spPr>
          <a:xfrm>
            <a:off x="5184913" y="1401556"/>
            <a:ext cx="6573077" cy="40550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uk-UA" dirty="0" smtClean="0">
                <a:latin typeface="Times New Roman" panose="02020603050405020304" pitchFamily="18" charset="0"/>
                <a:cs typeface="Times New Roman" panose="02020603050405020304" pitchFamily="18" charset="0"/>
              </a:rPr>
              <a:t>Державна служба в </a:t>
            </a:r>
            <a:r>
              <a:rPr lang="uk-UA" dirty="0" err="1" smtClean="0">
                <a:solidFill>
                  <a:srgbClr val="FF0000"/>
                </a:solidFill>
                <a:latin typeface="Times New Roman" panose="02020603050405020304" pitchFamily="18" charset="0"/>
                <a:cs typeface="Times New Roman" panose="02020603050405020304" pitchFamily="18" charset="0"/>
              </a:rPr>
              <a:t>апараті</a:t>
            </a:r>
            <a:r>
              <a:rPr lang="uk-UA" dirty="0" smtClean="0">
                <a:solidFill>
                  <a:srgbClr val="FF0000"/>
                </a:solidFill>
                <a:latin typeface="Times New Roman" panose="02020603050405020304" pitchFamily="18" charset="0"/>
                <a:cs typeface="Times New Roman" panose="02020603050405020304" pitchFamily="18" charset="0"/>
              </a:rPr>
              <a:t> ВРУ</a:t>
            </a:r>
          </a:p>
          <a:p>
            <a:r>
              <a:rPr lang="uk-UA" dirty="0" smtClean="0">
                <a:latin typeface="Times New Roman" panose="02020603050405020304" pitchFamily="18" charset="0"/>
                <a:cs typeface="Times New Roman" panose="02020603050405020304" pitchFamily="18" charset="0"/>
              </a:rPr>
              <a:t>Державна служба </a:t>
            </a:r>
            <a:r>
              <a:rPr lang="uk-UA" dirty="0" smtClean="0">
                <a:solidFill>
                  <a:srgbClr val="FF0000"/>
                </a:solidFill>
                <a:latin typeface="Times New Roman" panose="02020603050405020304" pitchFamily="18" charset="0"/>
                <a:cs typeface="Times New Roman" panose="02020603050405020304" pitchFamily="18" charset="0"/>
              </a:rPr>
              <a:t>в органах виконавчої влади та їх </a:t>
            </a:r>
            <a:r>
              <a:rPr lang="uk-UA" dirty="0" err="1" smtClean="0">
                <a:solidFill>
                  <a:srgbClr val="FF0000"/>
                </a:solidFill>
                <a:latin typeface="Times New Roman" panose="02020603050405020304" pitchFamily="18" charset="0"/>
                <a:cs typeface="Times New Roman" panose="02020603050405020304" pitchFamily="18" charset="0"/>
              </a:rPr>
              <a:t>апараті</a:t>
            </a:r>
            <a:endParaRPr lang="uk-UA" dirty="0" smtClean="0">
              <a:solidFill>
                <a:srgbClr val="FF0000"/>
              </a:solidFill>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Державна служба </a:t>
            </a:r>
            <a:r>
              <a:rPr lang="uk-UA" dirty="0" smtClean="0">
                <a:solidFill>
                  <a:srgbClr val="FF0000"/>
                </a:solidFill>
                <a:latin typeface="Times New Roman" panose="02020603050405020304" pitchFamily="18" charset="0"/>
                <a:cs typeface="Times New Roman" panose="02020603050405020304" pitchFamily="18" charset="0"/>
              </a:rPr>
              <a:t>в органах судової влади</a:t>
            </a:r>
          </a:p>
          <a:p>
            <a:r>
              <a:rPr lang="uk-UA" dirty="0" smtClean="0">
                <a:latin typeface="Times New Roman" panose="02020603050405020304" pitchFamily="18" charset="0"/>
                <a:cs typeface="Times New Roman" panose="02020603050405020304" pitchFamily="18" charset="0"/>
              </a:rPr>
              <a:t>Державна служба </a:t>
            </a:r>
            <a:r>
              <a:rPr lang="uk-UA" dirty="0" smtClean="0">
                <a:solidFill>
                  <a:srgbClr val="FF0000"/>
                </a:solidFill>
                <a:latin typeface="Times New Roman" panose="02020603050405020304" pitchFamily="18" charset="0"/>
                <a:cs typeface="Times New Roman" panose="02020603050405020304" pitchFamily="18" charset="0"/>
              </a:rPr>
              <a:t>в інших органах державної влади та їх </a:t>
            </a:r>
            <a:r>
              <a:rPr lang="uk-UA" dirty="0" err="1" smtClean="0">
                <a:solidFill>
                  <a:srgbClr val="FF0000"/>
                </a:solidFill>
                <a:latin typeface="Times New Roman" panose="02020603050405020304" pitchFamily="18" charset="0"/>
                <a:cs typeface="Times New Roman" panose="02020603050405020304" pitchFamily="18" charset="0"/>
              </a:rPr>
              <a:t>апараті</a:t>
            </a:r>
            <a:r>
              <a:rPr lang="uk-UA" dirty="0" smtClean="0">
                <a:solidFill>
                  <a:srgbClr val="FF0000"/>
                </a:solidFill>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(прокурора, НАБУ тощо)</a:t>
            </a:r>
            <a:endParaRPr lang="ru-RU" dirty="0">
              <a:latin typeface="Times New Roman" panose="02020603050405020304" pitchFamily="18" charset="0"/>
              <a:cs typeface="Times New Roman" panose="02020603050405020304" pitchFamily="18" charset="0"/>
            </a:endParaRPr>
          </a:p>
        </p:txBody>
      </p:sp>
      <p:pic>
        <p:nvPicPr>
          <p:cNvPr id="8194" name="Picture 2" descr="Картинки человечков для презентации на прозрачном фон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898" y="4031319"/>
            <a:ext cx="3690015" cy="2461695"/>
          </a:xfrm>
          <a:prstGeom prst="rect">
            <a:avLst/>
          </a:prstGeom>
          <a:noFill/>
          <a:effectLst>
            <a:softEdge rad="3683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0899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Выгнутая влево стрелка 7"/>
          <p:cNvSpPr/>
          <p:nvPr/>
        </p:nvSpPr>
        <p:spPr>
          <a:xfrm>
            <a:off x="5247861" y="1053547"/>
            <a:ext cx="616226" cy="934278"/>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4" name="Объект 2"/>
          <p:cNvSpPr txBox="1">
            <a:spLocks/>
          </p:cNvSpPr>
          <p:nvPr/>
        </p:nvSpPr>
        <p:spPr>
          <a:xfrm>
            <a:off x="748747" y="1765990"/>
            <a:ext cx="3723861" cy="19413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smtClean="0">
                <a:solidFill>
                  <a:srgbClr val="FF0000"/>
                </a:solidFill>
                <a:latin typeface="Times New Roman" panose="02020603050405020304" pitchFamily="18" charset="0"/>
                <a:cs typeface="Times New Roman" panose="02020603050405020304" pitchFamily="18" charset="0"/>
              </a:rPr>
              <a:t>ІІ. Залежно від порядку проходження державної служби:</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5" name="Овал 4"/>
          <p:cNvSpPr/>
          <p:nvPr/>
        </p:nvSpPr>
        <p:spPr>
          <a:xfrm>
            <a:off x="5864087" y="685800"/>
            <a:ext cx="4810539" cy="88458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chemeClr val="tx1"/>
                </a:solidFill>
                <a:latin typeface="Times New Roman" panose="02020603050405020304" pitchFamily="18" charset="0"/>
                <a:cs typeface="Times New Roman" panose="02020603050405020304" pitchFamily="18" charset="0"/>
              </a:rPr>
              <a:t>І. Цивільна державна служба</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4870174" y="1987826"/>
            <a:ext cx="3458817" cy="368741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u="sng" dirty="0" smtClean="0">
                <a:solidFill>
                  <a:schemeClr val="tx1"/>
                </a:solidFill>
                <a:latin typeface="Times New Roman" panose="02020603050405020304" pitchFamily="18" charset="0"/>
                <a:cs typeface="Times New Roman" panose="02020603050405020304" pitchFamily="18" charset="0"/>
              </a:rPr>
              <a:t>Функціональна цивільна </a:t>
            </a:r>
            <a:r>
              <a:rPr lang="uk-UA" sz="2000" dirty="0" smtClean="0">
                <a:solidFill>
                  <a:schemeClr val="tx1"/>
                </a:solidFill>
                <a:latin typeface="Times New Roman" panose="02020603050405020304" pitchFamily="18" charset="0"/>
                <a:cs typeface="Times New Roman" panose="02020603050405020304" pitchFamily="18" charset="0"/>
              </a:rPr>
              <a:t>служба, що </a:t>
            </a:r>
            <a:r>
              <a:rPr lang="uk-UA" sz="2000" b="1" dirty="0" smtClean="0">
                <a:solidFill>
                  <a:schemeClr val="tx1"/>
                </a:solidFill>
                <a:latin typeface="Times New Roman" panose="02020603050405020304" pitchFamily="18" charset="0"/>
                <a:cs typeface="Times New Roman" panose="02020603050405020304" pitchFamily="18" charset="0"/>
              </a:rPr>
              <a:t>не має воєнізованого характеру </a:t>
            </a:r>
            <a:r>
              <a:rPr lang="uk-UA" sz="2000" dirty="0" smtClean="0">
                <a:solidFill>
                  <a:schemeClr val="tx1"/>
                </a:solidFill>
                <a:latin typeface="Times New Roman" panose="02020603050405020304" pitchFamily="18" charset="0"/>
                <a:cs typeface="Times New Roman" panose="02020603050405020304" pitchFamily="18" charset="0"/>
              </a:rPr>
              <a:t>і пов’язана із </a:t>
            </a:r>
            <a:r>
              <a:rPr lang="uk-UA" sz="2000" b="1" dirty="0" err="1" smtClean="0">
                <a:solidFill>
                  <a:schemeClr val="tx1"/>
                </a:solidFill>
                <a:latin typeface="Times New Roman" panose="02020603050405020304" pitchFamily="18" charset="0"/>
                <a:cs typeface="Times New Roman" panose="02020603050405020304" pitchFamily="18" charset="0"/>
              </a:rPr>
              <a:t>однотиповими</a:t>
            </a:r>
            <a:r>
              <a:rPr lang="uk-UA" sz="2000" b="1" dirty="0" smtClean="0">
                <a:solidFill>
                  <a:schemeClr val="tx1"/>
                </a:solidFill>
                <a:latin typeface="Times New Roman" panose="02020603050405020304" pitchFamily="18" charset="0"/>
                <a:cs typeface="Times New Roman" panose="02020603050405020304" pitchFamily="18" charset="0"/>
              </a:rPr>
              <a:t> </a:t>
            </a:r>
            <a:r>
              <a:rPr lang="uk-UA" sz="2000" dirty="0" smtClean="0">
                <a:solidFill>
                  <a:schemeClr val="tx1"/>
                </a:solidFill>
                <a:latin typeface="Times New Roman" panose="02020603050405020304" pitchFamily="18" charset="0"/>
                <a:cs typeface="Times New Roman" panose="02020603050405020304" pitchFamily="18" charset="0"/>
              </a:rPr>
              <a:t>управлінськими функціями, регулюється </a:t>
            </a:r>
            <a:r>
              <a:rPr lang="uk-UA" sz="2000" b="1" dirty="0" smtClean="0">
                <a:solidFill>
                  <a:schemeClr val="tx1"/>
                </a:solidFill>
                <a:latin typeface="Times New Roman" panose="02020603050405020304" pitchFamily="18" charset="0"/>
                <a:cs typeface="Times New Roman" panose="02020603050405020304" pitchFamily="18" charset="0"/>
              </a:rPr>
              <a:t>законодавством про державну службу </a:t>
            </a:r>
          </a:p>
          <a:p>
            <a:pPr algn="ctr"/>
            <a:r>
              <a:rPr lang="uk-UA" sz="2000" dirty="0" smtClean="0">
                <a:solidFill>
                  <a:schemeClr val="tx1"/>
                </a:solidFill>
                <a:latin typeface="Times New Roman" panose="02020603050405020304" pitchFamily="18" charset="0"/>
                <a:cs typeface="Times New Roman" panose="02020603050405020304" pitchFamily="18" charset="0"/>
              </a:rPr>
              <a:t>(служба в Секретаріаті КМУ, в обласних державних адміністраціях)</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8541025" y="1987825"/>
            <a:ext cx="3458817" cy="368741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u="sng" dirty="0" smtClean="0">
                <a:solidFill>
                  <a:schemeClr val="tx1"/>
                </a:solidFill>
                <a:latin typeface="Times New Roman" panose="02020603050405020304" pitchFamily="18" charset="0"/>
                <a:cs typeface="Times New Roman" panose="02020603050405020304" pitchFamily="18" charset="0"/>
              </a:rPr>
              <a:t>Спеціальна цивільна </a:t>
            </a:r>
            <a:r>
              <a:rPr lang="uk-UA" dirty="0" smtClean="0">
                <a:solidFill>
                  <a:schemeClr val="tx1"/>
                </a:solidFill>
                <a:latin typeface="Times New Roman" panose="02020603050405020304" pitchFamily="18" charset="0"/>
                <a:cs typeface="Times New Roman" panose="02020603050405020304" pitchFamily="18" charset="0"/>
              </a:rPr>
              <a:t>служба, що </a:t>
            </a:r>
            <a:r>
              <a:rPr lang="uk-UA" b="1" dirty="0" smtClean="0">
                <a:solidFill>
                  <a:schemeClr val="tx1"/>
                </a:solidFill>
                <a:latin typeface="Times New Roman" panose="02020603050405020304" pitchFamily="18" charset="0"/>
                <a:cs typeface="Times New Roman" panose="02020603050405020304" pitchFamily="18" charset="0"/>
              </a:rPr>
              <a:t>не має воєнізованого характеру</a:t>
            </a:r>
            <a:r>
              <a:rPr lang="uk-UA" dirty="0" smtClean="0">
                <a:solidFill>
                  <a:schemeClr val="tx1"/>
                </a:solidFill>
                <a:latin typeface="Times New Roman" panose="02020603050405020304" pitchFamily="18" charset="0"/>
                <a:cs typeface="Times New Roman" panose="02020603050405020304" pitchFamily="18" charset="0"/>
              </a:rPr>
              <a:t>, пов’язана із </a:t>
            </a:r>
            <a:r>
              <a:rPr lang="uk-UA" b="1" dirty="0" smtClean="0">
                <a:solidFill>
                  <a:schemeClr val="tx1"/>
                </a:solidFill>
                <a:latin typeface="Times New Roman" panose="02020603050405020304" pitchFamily="18" charset="0"/>
                <a:cs typeface="Times New Roman" panose="02020603050405020304" pitchFamily="18" charset="0"/>
              </a:rPr>
              <a:t>специфічними</a:t>
            </a:r>
            <a:r>
              <a:rPr lang="uk-UA" dirty="0" smtClean="0">
                <a:solidFill>
                  <a:schemeClr val="tx1"/>
                </a:solidFill>
                <a:latin typeface="Times New Roman" panose="02020603050405020304" pitchFamily="18" charset="0"/>
                <a:cs typeface="Times New Roman" panose="02020603050405020304" pitchFamily="18" charset="0"/>
              </a:rPr>
              <a:t> управлінськими функціями, з </a:t>
            </a:r>
            <a:r>
              <a:rPr lang="uk-UA" b="1" dirty="0" smtClean="0">
                <a:solidFill>
                  <a:schemeClr val="tx1"/>
                </a:solidFill>
                <a:latin typeface="Times New Roman" panose="02020603050405020304" pitchFamily="18" charset="0"/>
                <a:cs typeface="Times New Roman" panose="02020603050405020304" pitchFamily="18" charset="0"/>
              </a:rPr>
              <a:t>особливостями кар’єри </a:t>
            </a:r>
            <a:r>
              <a:rPr lang="uk-UA" dirty="0" smtClean="0">
                <a:solidFill>
                  <a:schemeClr val="tx1"/>
                </a:solidFill>
                <a:latin typeface="Times New Roman" panose="02020603050405020304" pitchFamily="18" charset="0"/>
                <a:cs typeface="Times New Roman" panose="02020603050405020304" pitchFamily="18" charset="0"/>
              </a:rPr>
              <a:t>та регулюється законодавством про службу </a:t>
            </a:r>
            <a:r>
              <a:rPr lang="uk-UA" b="1" dirty="0" smtClean="0">
                <a:solidFill>
                  <a:schemeClr val="tx1"/>
                </a:solidFill>
                <a:latin typeface="Times New Roman" panose="02020603050405020304" pitchFamily="18" charset="0"/>
                <a:cs typeface="Times New Roman" panose="02020603050405020304" pitchFamily="18" charset="0"/>
              </a:rPr>
              <a:t>лише</a:t>
            </a:r>
            <a:r>
              <a:rPr lang="uk-UA" dirty="0" smtClean="0">
                <a:solidFill>
                  <a:schemeClr val="tx1"/>
                </a:solidFill>
                <a:latin typeface="Times New Roman" panose="02020603050405020304" pitchFamily="18" charset="0"/>
                <a:cs typeface="Times New Roman" panose="02020603050405020304" pitchFamily="18" charset="0"/>
              </a:rPr>
              <a:t>, якщо </a:t>
            </a:r>
            <a:r>
              <a:rPr lang="uk-UA" b="1" dirty="0" smtClean="0">
                <a:solidFill>
                  <a:schemeClr val="tx1"/>
                </a:solidFill>
                <a:latin typeface="Times New Roman" panose="02020603050405020304" pitchFamily="18" charset="0"/>
                <a:cs typeface="Times New Roman" panose="02020603050405020304" pitchFamily="18" charset="0"/>
              </a:rPr>
              <a:t>немає</a:t>
            </a:r>
            <a:r>
              <a:rPr lang="uk-UA" dirty="0" smtClean="0">
                <a:solidFill>
                  <a:schemeClr val="tx1"/>
                </a:solidFill>
                <a:latin typeface="Times New Roman" panose="02020603050405020304" pitchFamily="18" charset="0"/>
                <a:cs typeface="Times New Roman" panose="02020603050405020304" pitchFamily="18" charset="0"/>
              </a:rPr>
              <a:t> спеціального НПА </a:t>
            </a:r>
          </a:p>
          <a:p>
            <a:pPr algn="ctr"/>
            <a:r>
              <a:rPr lang="uk-UA" dirty="0" smtClean="0">
                <a:solidFill>
                  <a:schemeClr val="tx1"/>
                </a:solidFill>
                <a:latin typeface="Times New Roman" panose="02020603050405020304" pitchFamily="18" charset="0"/>
                <a:cs typeface="Times New Roman" panose="02020603050405020304" pitchFamily="18" charset="0"/>
              </a:rPr>
              <a:t>(дипломатична служба)</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9" name="Выгнутая влево стрелка 8"/>
          <p:cNvSpPr/>
          <p:nvPr/>
        </p:nvSpPr>
        <p:spPr>
          <a:xfrm flipH="1">
            <a:off x="10674626" y="1053547"/>
            <a:ext cx="702365" cy="934278"/>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9218" name="Picture 2" descr="Создать комикс мем &quot;работа, человечек на белом фоне, человечки для  презентации&quot; - Комиксы - Meme-arsenal.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765" y="3148011"/>
            <a:ext cx="3803375" cy="3432709"/>
          </a:xfrm>
          <a:prstGeom prst="rect">
            <a:avLst/>
          </a:prstGeom>
          <a:noFill/>
          <a:effectLst>
            <a:softEdge rad="2921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1953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ыгнутая влево стрелка 3"/>
          <p:cNvSpPr/>
          <p:nvPr/>
        </p:nvSpPr>
        <p:spPr>
          <a:xfrm>
            <a:off x="1630018" y="1053548"/>
            <a:ext cx="616226" cy="934278"/>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Овал 4"/>
          <p:cNvSpPr/>
          <p:nvPr/>
        </p:nvSpPr>
        <p:spPr>
          <a:xfrm>
            <a:off x="2246244" y="660951"/>
            <a:ext cx="4810539" cy="88458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chemeClr val="tx1"/>
                </a:solidFill>
                <a:latin typeface="Times New Roman" panose="02020603050405020304" pitchFamily="18" charset="0"/>
                <a:cs typeface="Times New Roman" panose="02020603050405020304" pitchFamily="18" charset="0"/>
              </a:rPr>
              <a:t>ІІ. Мілітаризована державна служба</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2077278" y="1779104"/>
            <a:ext cx="5993296" cy="368741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dirty="0" smtClean="0">
                <a:solidFill>
                  <a:schemeClr val="tx1"/>
                </a:solidFill>
                <a:latin typeface="Times New Roman" panose="02020603050405020304" pitchFamily="18" charset="0"/>
                <a:cs typeface="Times New Roman" panose="02020603050405020304" pitchFamily="18" charset="0"/>
              </a:rPr>
              <a:t>Служба </a:t>
            </a:r>
            <a:r>
              <a:rPr lang="uk-UA" sz="2000" b="1" u="sng" dirty="0" smtClean="0">
                <a:solidFill>
                  <a:srgbClr val="FF0000"/>
                </a:solidFill>
                <a:latin typeface="Times New Roman" panose="02020603050405020304" pitchFamily="18" charset="0"/>
                <a:cs typeface="Times New Roman" panose="02020603050405020304" pitchFamily="18" charset="0"/>
              </a:rPr>
              <a:t>особливого характеру</a:t>
            </a:r>
            <a:r>
              <a:rPr lang="uk-UA" sz="2000" dirty="0" smtClean="0">
                <a:solidFill>
                  <a:schemeClr val="tx1"/>
                </a:solidFill>
                <a:latin typeface="Times New Roman" panose="02020603050405020304" pitchFamily="18" charset="0"/>
                <a:cs typeface="Times New Roman" panose="02020603050405020304" pitchFamily="18" charset="0"/>
              </a:rPr>
              <a:t>, пов’язана із виконанням </a:t>
            </a:r>
            <a:r>
              <a:rPr lang="uk-UA" sz="2000" b="1" dirty="0" smtClean="0">
                <a:solidFill>
                  <a:srgbClr val="FF0000"/>
                </a:solidFill>
                <a:latin typeface="Times New Roman" panose="02020603050405020304" pitchFamily="18" charset="0"/>
                <a:cs typeface="Times New Roman" panose="02020603050405020304" pitchFamily="18" charset="0"/>
              </a:rPr>
              <a:t>функцій, завдань </a:t>
            </a:r>
            <a:r>
              <a:rPr lang="uk-UA" sz="2000" dirty="0" smtClean="0">
                <a:solidFill>
                  <a:schemeClr val="tx1"/>
                </a:solidFill>
                <a:latin typeface="Times New Roman" panose="02020603050405020304" pitchFamily="18" charset="0"/>
                <a:cs typeface="Times New Roman" panose="02020603050405020304" pitchFamily="18" charset="0"/>
              </a:rPr>
              <a:t>оборони держави, захисту її незалежності, територіальної цілісності, протидії злочинності, з </a:t>
            </a:r>
            <a:r>
              <a:rPr lang="uk-UA" sz="2000" b="1" dirty="0" smtClean="0">
                <a:solidFill>
                  <a:srgbClr val="FF0000"/>
                </a:solidFill>
                <a:latin typeface="Times New Roman" panose="02020603050405020304" pitchFamily="18" charset="0"/>
                <a:cs typeface="Times New Roman" panose="02020603050405020304" pitchFamily="18" charset="0"/>
              </a:rPr>
              <a:t>особливостями </a:t>
            </a:r>
            <a:r>
              <a:rPr lang="uk-UA" sz="2000" dirty="0" smtClean="0">
                <a:solidFill>
                  <a:schemeClr val="tx1"/>
                </a:solidFill>
                <a:latin typeface="Times New Roman" panose="02020603050405020304" pitchFamily="18" charset="0"/>
                <a:cs typeface="Times New Roman" panose="02020603050405020304" pitchFamily="18" charset="0"/>
              </a:rPr>
              <a:t>проходження, й регулюванням </a:t>
            </a:r>
            <a:r>
              <a:rPr lang="uk-UA" sz="2000" b="1" dirty="0" smtClean="0">
                <a:solidFill>
                  <a:srgbClr val="FF0000"/>
                </a:solidFill>
                <a:latin typeface="Times New Roman" panose="02020603050405020304" pitchFamily="18" charset="0"/>
                <a:cs typeface="Times New Roman" panose="02020603050405020304" pitchFamily="18" charset="0"/>
              </a:rPr>
              <a:t>статутними</a:t>
            </a:r>
            <a:r>
              <a:rPr lang="uk-UA" sz="2000" dirty="0" smtClean="0">
                <a:solidFill>
                  <a:schemeClr val="tx1"/>
                </a:solidFill>
                <a:latin typeface="Times New Roman" panose="02020603050405020304" pitchFamily="18" charset="0"/>
                <a:cs typeface="Times New Roman" panose="02020603050405020304" pitchFamily="18" charset="0"/>
              </a:rPr>
              <a:t> нормами </a:t>
            </a:r>
          </a:p>
          <a:p>
            <a:pPr algn="just"/>
            <a:r>
              <a:rPr lang="uk-UA" sz="2000" dirty="0" smtClean="0">
                <a:solidFill>
                  <a:schemeClr val="tx1"/>
                </a:solidFill>
                <a:latin typeface="Times New Roman" panose="02020603050405020304" pitchFamily="18" charset="0"/>
                <a:cs typeface="Times New Roman" panose="02020603050405020304" pitchFamily="18" charset="0"/>
              </a:rPr>
              <a:t>(військова служба у ЗСУ, Нацгвардії України, СБУ, Служби зовнішньої розвідки України тощо)</a:t>
            </a:r>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10242" name="Picture 2" descr="МОГИЛЕВСКИЙ ОБЛАСТНОЙ ДИСПАНСЕР СПОРТИВНОЙ МЕДИЦИНЫ — MODSM.B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9782" y="2071066"/>
            <a:ext cx="3827927" cy="2709656"/>
          </a:xfrm>
          <a:prstGeom prst="rect">
            <a:avLst/>
          </a:prstGeom>
          <a:noFill/>
          <a:effectLst>
            <a:softEdge rad="2794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1390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i="1" dirty="0" smtClean="0">
                <a:solidFill>
                  <a:srgbClr val="FF0000"/>
                </a:solidFill>
                <a:latin typeface="Times New Roman" panose="02020603050405020304" pitchFamily="18" charset="0"/>
                <a:cs typeface="Times New Roman" panose="02020603050405020304" pitchFamily="18" charset="0"/>
              </a:rPr>
              <a:t>Публічна служба</a:t>
            </a:r>
            <a:endParaRPr lang="ru-RU" b="1" i="1" dirty="0">
              <a:solidFill>
                <a:srgbClr val="FF0000"/>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1570382" y="1584385"/>
            <a:ext cx="3846444" cy="627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tx1"/>
                </a:solidFill>
                <a:latin typeface="Times New Roman" panose="02020603050405020304" pitchFamily="18" charset="0"/>
                <a:cs typeface="Times New Roman" panose="02020603050405020304" pitchFamily="18" charset="0"/>
              </a:rPr>
              <a:t>У вузькому розумінні</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7209183" y="1479859"/>
            <a:ext cx="3846444" cy="627590"/>
          </a:xfrm>
          <a:prstGeom prst="round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tx1"/>
                </a:solidFill>
                <a:latin typeface="Times New Roman" panose="02020603050405020304" pitchFamily="18" charset="0"/>
                <a:cs typeface="Times New Roman" panose="02020603050405020304" pitchFamily="18" charset="0"/>
              </a:rPr>
              <a:t>У широкому розумінні</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692426" y="2524210"/>
            <a:ext cx="5403574" cy="223663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Здійснення завдань і функцій держави, реалізація територіальною громадою свого права на місцеве самоврядування й </a:t>
            </a:r>
            <a:r>
              <a:rPr lang="uk-UA" b="1" dirty="0" smtClean="0">
                <a:solidFill>
                  <a:srgbClr val="FF0000"/>
                </a:solidFill>
                <a:latin typeface="Times New Roman" panose="02020603050405020304" pitchFamily="18" charset="0"/>
                <a:cs typeface="Times New Roman" panose="02020603050405020304" pitchFamily="18" charset="0"/>
              </a:rPr>
              <a:t>поєднує</a:t>
            </a:r>
            <a:r>
              <a:rPr lang="uk-UA" dirty="0" smtClean="0">
                <a:solidFill>
                  <a:schemeClr val="tx1"/>
                </a:solidFill>
                <a:latin typeface="Times New Roman" panose="02020603050405020304" pitchFamily="18" charset="0"/>
                <a:cs typeface="Times New Roman" panose="02020603050405020304" pitchFamily="18" charset="0"/>
              </a:rPr>
              <a:t>: </a:t>
            </a:r>
          </a:p>
          <a:p>
            <a:pPr algn="ctr"/>
            <a:r>
              <a:rPr lang="uk-UA" dirty="0" smtClean="0">
                <a:solidFill>
                  <a:schemeClr val="tx1"/>
                </a:solidFill>
                <a:latin typeface="Times New Roman" panose="02020603050405020304" pitchFamily="18" charset="0"/>
                <a:cs typeface="Times New Roman" panose="02020603050405020304" pitchFamily="18" charset="0"/>
              </a:rPr>
              <a:t>А) державну службу</a:t>
            </a:r>
          </a:p>
          <a:p>
            <a:pPr algn="ctr"/>
            <a:r>
              <a:rPr lang="uk-UA" dirty="0" smtClean="0">
                <a:solidFill>
                  <a:schemeClr val="tx1"/>
                </a:solidFill>
                <a:latin typeface="Times New Roman" panose="02020603050405020304" pitchFamily="18" charset="0"/>
                <a:cs typeface="Times New Roman" panose="02020603050405020304" pitchFamily="18" charset="0"/>
              </a:rPr>
              <a:t>Б) службу в органах місцевого самоврядування</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6536635" y="2524210"/>
            <a:ext cx="5403574" cy="223663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anose="02020603050405020304" pitchFamily="18" charset="0"/>
                <a:cs typeface="Times New Roman" panose="02020603050405020304" pitchFamily="18" charset="0"/>
              </a:rPr>
              <a:t>Діяльність </a:t>
            </a:r>
            <a:r>
              <a:rPr lang="uk-UA" dirty="0">
                <a:solidFill>
                  <a:schemeClr val="tx1"/>
                </a:solidFill>
                <a:latin typeface="Times New Roman" panose="02020603050405020304" pitchFamily="18" charset="0"/>
                <a:cs typeface="Times New Roman" panose="02020603050405020304" pitchFamily="18" charset="0"/>
              </a:rPr>
              <a:t>на державних політичних посадах, у державних колегіальних органах, професійна діяльність суддів, прокурорів, військова служба, альтернативна (невійськова служба), патронатна служба в державних органах, служба в органах влади АР Крим, органах місцевого </a:t>
            </a:r>
            <a:r>
              <a:rPr lang="uk-UA" dirty="0" smtClean="0">
                <a:solidFill>
                  <a:schemeClr val="tx1"/>
                </a:solidFill>
                <a:latin typeface="Times New Roman" panose="02020603050405020304" pitchFamily="18" charset="0"/>
                <a:cs typeface="Times New Roman" panose="02020603050405020304" pitchFamily="18" charset="0"/>
              </a:rPr>
              <a:t>самоврядування</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0" name="Выгнутая влево стрелка 9"/>
          <p:cNvSpPr/>
          <p:nvPr/>
        </p:nvSpPr>
        <p:spPr>
          <a:xfrm>
            <a:off x="675861" y="1690688"/>
            <a:ext cx="894521" cy="1162037"/>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1" name="Выгнутая влево стрелка 10"/>
          <p:cNvSpPr/>
          <p:nvPr/>
        </p:nvSpPr>
        <p:spPr>
          <a:xfrm flipH="1">
            <a:off x="11055627" y="1630956"/>
            <a:ext cx="819299" cy="1162037"/>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162732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2417" y="1162878"/>
            <a:ext cx="3992217" cy="1325563"/>
          </a:xfrm>
        </p:spPr>
        <p:txBody>
          <a:bodyPr>
            <a:normAutofit fontScale="90000"/>
          </a:bodyPr>
          <a:lstStyle/>
          <a:p>
            <a:r>
              <a:rPr lang="uk-UA" b="1" dirty="0" smtClean="0">
                <a:solidFill>
                  <a:srgbClr val="FF0000"/>
                </a:solidFill>
                <a:latin typeface="Times New Roman" panose="02020603050405020304" pitchFamily="18" charset="0"/>
                <a:cs typeface="Times New Roman" panose="02020603050405020304" pitchFamily="18" charset="0"/>
              </a:rPr>
              <a:t>Ознаки публічної служби</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303644" y="1162878"/>
            <a:ext cx="7050156" cy="5014085"/>
          </a:xfrm>
        </p:spPr>
        <p:txBody>
          <a:bodyPr/>
          <a:lstStyle/>
          <a:p>
            <a:r>
              <a:rPr lang="uk-UA" dirty="0" smtClean="0">
                <a:latin typeface="Times New Roman" panose="02020603050405020304" pitchFamily="18" charset="0"/>
                <a:cs typeface="Times New Roman" panose="02020603050405020304" pitchFamily="18" charset="0"/>
              </a:rPr>
              <a:t>Публічний, професійний, політично нейтральний характер;</a:t>
            </a:r>
          </a:p>
          <a:p>
            <a:r>
              <a:rPr lang="uk-UA" dirty="0" smtClean="0">
                <a:latin typeface="Times New Roman" panose="02020603050405020304" pitchFamily="18" charset="0"/>
                <a:cs typeface="Times New Roman" panose="02020603050405020304" pitchFamily="18" charset="0"/>
              </a:rPr>
              <a:t>Здійснюється особами, які </a:t>
            </a:r>
            <a:r>
              <a:rPr lang="uk-UA" dirty="0" smtClean="0">
                <a:solidFill>
                  <a:srgbClr val="FF0000"/>
                </a:solidFill>
                <a:latin typeface="Times New Roman" panose="02020603050405020304" pitchFamily="18" charset="0"/>
                <a:cs typeface="Times New Roman" panose="02020603050405020304" pitchFamily="18" charset="0"/>
              </a:rPr>
              <a:t>займають посади в органах публічної влади</a:t>
            </a:r>
            <a:r>
              <a:rPr lang="uk-UA" dirty="0" smtClean="0">
                <a:latin typeface="Times New Roman" panose="02020603050405020304" pitchFamily="18" charset="0"/>
                <a:cs typeface="Times New Roman" panose="02020603050405020304" pitchFamily="18" charset="0"/>
              </a:rPr>
              <a:t>;</a:t>
            </a:r>
          </a:p>
          <a:p>
            <a:r>
              <a:rPr lang="uk-UA" dirty="0" smtClean="0">
                <a:latin typeface="Times New Roman" panose="02020603050405020304" pitchFamily="18" charset="0"/>
                <a:cs typeface="Times New Roman" panose="02020603050405020304" pitchFamily="18" charset="0"/>
              </a:rPr>
              <a:t>Спрямованість на п</a:t>
            </a:r>
            <a:r>
              <a:rPr lang="uk-UA" dirty="0" smtClean="0">
                <a:solidFill>
                  <a:srgbClr val="FF0000"/>
                </a:solidFill>
                <a:latin typeface="Times New Roman" panose="02020603050405020304" pitchFamily="18" charset="0"/>
                <a:cs typeface="Times New Roman" panose="02020603050405020304" pitchFamily="18" charset="0"/>
              </a:rPr>
              <a:t>рактичне виконання завдань та функцій </a:t>
            </a:r>
            <a:r>
              <a:rPr lang="uk-UA" dirty="0" smtClean="0">
                <a:latin typeface="Times New Roman" panose="02020603050405020304" pitchFamily="18" charset="0"/>
                <a:cs typeface="Times New Roman" panose="02020603050405020304" pitchFamily="18" charset="0"/>
              </a:rPr>
              <a:t>держави, місцевого самоврядування</a:t>
            </a:r>
          </a:p>
          <a:p>
            <a:r>
              <a:rPr lang="uk-UA" dirty="0" smtClean="0">
                <a:latin typeface="Times New Roman" panose="02020603050405020304" pitchFamily="18" charset="0"/>
                <a:cs typeface="Times New Roman" panose="02020603050405020304" pitchFamily="18" charset="0"/>
              </a:rPr>
              <a:t>Оплатний характер (</a:t>
            </a:r>
            <a:r>
              <a:rPr lang="uk-UA" dirty="0" smtClean="0">
                <a:solidFill>
                  <a:srgbClr val="FF0000"/>
                </a:solidFill>
                <a:latin typeface="Times New Roman" panose="02020603050405020304" pitchFamily="18" charset="0"/>
                <a:cs typeface="Times New Roman" panose="02020603050405020304" pitchFamily="18" charset="0"/>
              </a:rPr>
              <a:t>за рахунок державного або місцевого бюджету </a:t>
            </a:r>
            <a:r>
              <a:rPr lang="uk-UA" dirty="0" smtClean="0">
                <a:latin typeface="Times New Roman" panose="02020603050405020304" pitchFamily="18" charset="0"/>
                <a:cs typeface="Times New Roman" panose="02020603050405020304" pitchFamily="18" charset="0"/>
              </a:rPr>
              <a:t>та ін.)</a:t>
            </a:r>
          </a:p>
          <a:p>
            <a:endParaRPr lang="ru-RU" dirty="0"/>
          </a:p>
        </p:txBody>
      </p:sp>
      <p:pic>
        <p:nvPicPr>
          <p:cNvPr id="1026" name="Picture 2" descr="Человек для презентации - фото и картинки abrakadabra.fu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321" y="2739023"/>
            <a:ext cx="3670714" cy="3670714"/>
          </a:xfrm>
          <a:prstGeom prst="rect">
            <a:avLst/>
          </a:prstGeom>
          <a:noFill/>
          <a:effectLst>
            <a:softEdge rad="4953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818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i="1" dirty="0" smtClean="0">
                <a:latin typeface="Times New Roman" panose="02020603050405020304" pitchFamily="18" charset="0"/>
                <a:cs typeface="Times New Roman" panose="02020603050405020304" pitchFamily="18" charset="0"/>
              </a:rPr>
              <a:t>Моделі публічної служби</a:t>
            </a:r>
            <a:endParaRPr lang="ru-RU" b="1"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880112" y="1500809"/>
            <a:ext cx="6473687" cy="4676154"/>
          </a:xfrm>
        </p:spPr>
        <p:txBody>
          <a:bodyPr>
            <a:normAutofit fontScale="92500"/>
          </a:bodyPr>
          <a:lstStyle/>
          <a:p>
            <a:pPr lvl="0"/>
            <a:r>
              <a:rPr lang="uk-UA" b="1" i="1" dirty="0" smtClean="0">
                <a:solidFill>
                  <a:srgbClr val="FF0000"/>
                </a:solidFill>
                <a:latin typeface="Times New Roman" panose="02020603050405020304" pitchFamily="18" charset="0"/>
                <a:cs typeface="Times New Roman" panose="02020603050405020304" pitchFamily="18" charset="0"/>
              </a:rPr>
              <a:t>система </a:t>
            </a:r>
            <a:r>
              <a:rPr lang="uk-UA" b="1" i="1" dirty="0">
                <a:solidFill>
                  <a:srgbClr val="FF0000"/>
                </a:solidFill>
                <a:latin typeface="Times New Roman" panose="02020603050405020304" pitchFamily="18" charset="0"/>
                <a:cs typeface="Times New Roman" panose="02020603050405020304" pitchFamily="18" charset="0"/>
              </a:rPr>
              <a:t>кар’єри</a:t>
            </a:r>
            <a:r>
              <a:rPr lang="uk-UA" b="1" dirty="0">
                <a:solidFill>
                  <a:srgbClr val="FF000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(службовці, прийняті на роботу на нижчі шаблі кар’єри, просуваються по службі, отримують підвищення і збільшення платні);</a:t>
            </a:r>
            <a:endParaRPr lang="ru-RU" dirty="0">
              <a:latin typeface="Times New Roman" panose="02020603050405020304" pitchFamily="18" charset="0"/>
              <a:cs typeface="Times New Roman" panose="02020603050405020304" pitchFamily="18" charset="0"/>
            </a:endParaRPr>
          </a:p>
          <a:p>
            <a:pPr lvl="0"/>
            <a:r>
              <a:rPr lang="uk-UA" b="1" i="1" dirty="0" smtClean="0">
                <a:solidFill>
                  <a:srgbClr val="FF0000"/>
                </a:solidFill>
                <a:latin typeface="Times New Roman" panose="02020603050405020304" pitchFamily="18" charset="0"/>
                <a:cs typeface="Times New Roman" panose="02020603050405020304" pitchFamily="18" charset="0"/>
              </a:rPr>
              <a:t>система </a:t>
            </a:r>
            <a:r>
              <a:rPr lang="uk-UA" b="1" i="1" dirty="0">
                <a:solidFill>
                  <a:srgbClr val="FF0000"/>
                </a:solidFill>
                <a:latin typeface="Times New Roman" panose="02020603050405020304" pitchFamily="18" charset="0"/>
                <a:cs typeface="Times New Roman" panose="02020603050405020304" pitchFamily="18" charset="0"/>
              </a:rPr>
              <a:t>посад</a:t>
            </a:r>
            <a:r>
              <a:rPr lang="uk-UA" b="1" dirty="0">
                <a:solidFill>
                  <a:srgbClr val="FF000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(службовці приймаються на певні посади, постійна робота на певній посаді не надається, службовець не просувається по службі, всі ж умови праці закріплюються в колективних договорах та контрактах);</a:t>
            </a:r>
            <a:endParaRPr lang="ru-RU" dirty="0">
              <a:latin typeface="Times New Roman" panose="02020603050405020304" pitchFamily="18" charset="0"/>
              <a:cs typeface="Times New Roman" panose="02020603050405020304" pitchFamily="18" charset="0"/>
            </a:endParaRPr>
          </a:p>
          <a:p>
            <a:pPr lvl="0"/>
            <a:r>
              <a:rPr lang="uk-UA" b="1" dirty="0" smtClean="0">
                <a:solidFill>
                  <a:srgbClr val="FF0000"/>
                </a:solidFill>
                <a:latin typeface="Times New Roman" panose="02020603050405020304" pitchFamily="18" charset="0"/>
                <a:cs typeface="Times New Roman" panose="02020603050405020304" pitchFamily="18" charset="0"/>
              </a:rPr>
              <a:t>комбінована</a:t>
            </a:r>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змішана, гібридна) служба, </a:t>
            </a:r>
            <a:r>
              <a:rPr lang="uk-UA" dirty="0">
                <a:latin typeface="Times New Roman" panose="02020603050405020304" pitchFamily="18" charset="0"/>
                <a:cs typeface="Times New Roman" panose="02020603050405020304" pitchFamily="18" charset="0"/>
              </a:rPr>
              <a:t>яка поєднує елементи двох попередніх.</a:t>
            </a:r>
            <a:endParaRPr lang="ru-RU" dirty="0">
              <a:latin typeface="Times New Roman" panose="02020603050405020304" pitchFamily="18" charset="0"/>
              <a:cs typeface="Times New Roman" panose="02020603050405020304" pitchFamily="18" charset="0"/>
            </a:endParaRPr>
          </a:p>
          <a:p>
            <a:endParaRPr lang="ru-RU" dirty="0"/>
          </a:p>
        </p:txBody>
      </p:sp>
      <p:sp>
        <p:nvSpPr>
          <p:cNvPr id="4" name="Прямоугольник 3"/>
          <p:cNvSpPr/>
          <p:nvPr/>
        </p:nvSpPr>
        <p:spPr>
          <a:xfrm>
            <a:off x="1706199" y="1500809"/>
            <a:ext cx="2736590" cy="2062103"/>
          </a:xfrm>
          <a:prstGeom prst="rect">
            <a:avLst/>
          </a:prstGeom>
        </p:spPr>
        <p:txBody>
          <a:bodyPr wrap="square">
            <a:spAutoFit/>
          </a:bodyPr>
          <a:lstStyle/>
          <a:p>
            <a:r>
              <a:rPr lang="uk-UA" sz="3200" b="1" dirty="0" smtClean="0">
                <a:solidFill>
                  <a:srgbClr val="FF0000"/>
                </a:solidFill>
                <a:latin typeface="Times New Roman" panose="02020603050405020304" pitchFamily="18" charset="0"/>
                <a:cs typeface="Times New Roman" panose="02020603050405020304" pitchFamily="18" charset="0"/>
              </a:rPr>
              <a:t>І. Залежно від способу набору та просування:</a:t>
            </a:r>
            <a:endParaRPr lang="ru-RU" sz="3200" b="1" dirty="0">
              <a:solidFill>
                <a:srgbClr val="FF0000"/>
              </a:solidFill>
              <a:latin typeface="Times New Roman" panose="02020603050405020304" pitchFamily="18" charset="0"/>
              <a:cs typeface="Times New Roman" panose="02020603050405020304" pitchFamily="18" charset="0"/>
            </a:endParaRPr>
          </a:p>
        </p:txBody>
      </p:sp>
      <p:pic>
        <p:nvPicPr>
          <p:cNvPr id="2050" name="Picture 2" descr="Человечки клипарт (68 фото) » Рисунки для срисовки и не только"/>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7974" y="3672302"/>
            <a:ext cx="1724042" cy="25046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8094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44217" y="1381540"/>
            <a:ext cx="3816624" cy="2554545"/>
          </a:xfrm>
          <a:prstGeom prst="rect">
            <a:avLst/>
          </a:prstGeom>
        </p:spPr>
        <p:txBody>
          <a:bodyPr wrap="square">
            <a:spAutoFit/>
          </a:bodyPr>
          <a:lstStyle/>
          <a:p>
            <a:r>
              <a:rPr lang="uk-UA" sz="3200" b="1" dirty="0" smtClean="0">
                <a:solidFill>
                  <a:srgbClr val="FF0000"/>
                </a:solidFill>
                <a:latin typeface="Times New Roman" panose="02020603050405020304" pitchFamily="18" charset="0"/>
                <a:cs typeface="Times New Roman" panose="02020603050405020304" pitchFamily="18" charset="0"/>
              </a:rPr>
              <a:t>ІІ. Залежно від політичного фактору впливу на зайняття посад публічної служби:</a:t>
            </a: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353878" y="1381540"/>
            <a:ext cx="6096000" cy="3108543"/>
          </a:xfrm>
          <a:prstGeom prst="rect">
            <a:avLst/>
          </a:prstGeom>
        </p:spPr>
        <p:txBody>
          <a:bodyPr>
            <a:spAutoFit/>
          </a:bodyPr>
          <a:lstStyle/>
          <a:p>
            <a:pPr marL="285750" indent="-285750">
              <a:buFont typeface="Arial" panose="020B0604020202020204" pitchFamily="34" charset="0"/>
              <a:buChar char="•"/>
            </a:pPr>
            <a:r>
              <a:rPr lang="uk-UA" sz="2800" b="1" i="1" dirty="0" smtClean="0">
                <a:solidFill>
                  <a:srgbClr val="FF0000"/>
                </a:solidFill>
                <a:latin typeface="Times New Roman" panose="02020603050405020304" pitchFamily="18" charset="0"/>
                <a:ea typeface="Calibri" panose="020F0502020204030204" pitchFamily="34" charset="0"/>
              </a:rPr>
              <a:t>система </a:t>
            </a:r>
            <a:r>
              <a:rPr lang="uk-UA" sz="2800" b="1" i="1" dirty="0">
                <a:solidFill>
                  <a:srgbClr val="FF0000"/>
                </a:solidFill>
                <a:latin typeface="Times New Roman" panose="02020603050405020304" pitchFamily="18" charset="0"/>
                <a:ea typeface="Calibri" panose="020F0502020204030204" pitchFamily="34" charset="0"/>
              </a:rPr>
              <a:t>заслуг </a:t>
            </a:r>
            <a:r>
              <a:rPr lang="uk-UA" sz="2800" dirty="0">
                <a:latin typeface="Times New Roman" panose="02020603050405020304" pitchFamily="18" charset="0"/>
                <a:ea typeface="Calibri" panose="020F0502020204030204" pitchFamily="34" charset="0"/>
              </a:rPr>
              <a:t>(просування особи залежить від професійних якостей особи); </a:t>
            </a:r>
            <a:endParaRPr lang="uk-UA" sz="2800" dirty="0" smtClean="0">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r>
              <a:rPr lang="uk-UA" sz="2800" b="1" i="1" dirty="0" smtClean="0">
                <a:solidFill>
                  <a:srgbClr val="FF0000"/>
                </a:solidFill>
                <a:latin typeface="Times New Roman" panose="02020603050405020304" pitchFamily="18" charset="0"/>
                <a:ea typeface="Calibri" panose="020F0502020204030204" pitchFamily="34" charset="0"/>
              </a:rPr>
              <a:t>система </a:t>
            </a:r>
            <a:r>
              <a:rPr lang="uk-UA" sz="2800" b="1" i="1" dirty="0">
                <a:solidFill>
                  <a:srgbClr val="FF0000"/>
                </a:solidFill>
                <a:latin typeface="Times New Roman" panose="02020603050405020304" pitchFamily="18" charset="0"/>
                <a:ea typeface="Calibri" panose="020F0502020204030204" pitchFamily="34" charset="0"/>
              </a:rPr>
              <a:t>здобичі </a:t>
            </a:r>
            <a:r>
              <a:rPr lang="uk-UA" sz="2800" dirty="0">
                <a:latin typeface="Times New Roman" panose="02020603050405020304" pitchFamily="18" charset="0"/>
                <a:ea typeface="Calibri" panose="020F0502020204030204" pitchFamily="34" charset="0"/>
              </a:rPr>
              <a:t>(розподіл посад на публічній службі лише між членами політичної партії, що перемогла на виборах)</a:t>
            </a:r>
            <a:endParaRPr lang="ru-RU" sz="2800" dirty="0"/>
          </a:p>
        </p:txBody>
      </p:sp>
      <p:pic>
        <p:nvPicPr>
          <p:cNvPr id="3074" name="Picture 2" descr="Белый человек 3d шагает вверх на стрелку лестницы успеха Иллюстрация штока  - иллюстрации насчитывающей диаграмма, дело: 457864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4905" y="4124739"/>
            <a:ext cx="3163956" cy="2661773"/>
          </a:xfrm>
          <a:prstGeom prst="rect">
            <a:avLst/>
          </a:prstGeom>
          <a:noFill/>
          <a:effectLst>
            <a:softEdge rad="4191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963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i="1" dirty="0" smtClean="0">
                <a:latin typeface="Times New Roman" panose="02020603050405020304" pitchFamily="18" charset="0"/>
                <a:cs typeface="Times New Roman" panose="02020603050405020304" pitchFamily="18" charset="0"/>
              </a:rPr>
              <a:t>Система публічної служби в Україні</a:t>
            </a:r>
            <a:endParaRPr lang="ru-RU" b="1" i="1" dirty="0">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1162878" y="1554568"/>
            <a:ext cx="3846444" cy="627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tx1"/>
                </a:solidFill>
                <a:latin typeface="Times New Roman" panose="02020603050405020304" pitchFamily="18" charset="0"/>
                <a:cs typeface="Times New Roman" panose="02020603050405020304" pitchFamily="18" charset="0"/>
              </a:rPr>
              <a:t>Широкий підхід</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6980581" y="1572739"/>
            <a:ext cx="3846444" cy="6275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chemeClr val="tx1"/>
                </a:solidFill>
                <a:latin typeface="Times New Roman" panose="02020603050405020304" pitchFamily="18" charset="0"/>
                <a:cs typeface="Times New Roman" panose="02020603050405020304" pitchFamily="18" charset="0"/>
              </a:rPr>
              <a:t>Вузький підхід</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672548" y="2554028"/>
            <a:ext cx="5403574" cy="37771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uk-UA" dirty="0" smtClean="0">
                <a:solidFill>
                  <a:schemeClr val="tx1"/>
                </a:solidFill>
                <a:latin typeface="Times New Roman" panose="02020603050405020304" pitchFamily="18" charset="0"/>
                <a:cs typeface="Times New Roman" panose="02020603050405020304" pitchFamily="18" charset="0"/>
              </a:rPr>
              <a:t>Політична служба (наприклад, діяльність на посаді Прем’єр-Міністра)</a:t>
            </a:r>
          </a:p>
          <a:p>
            <a:pPr marL="285750" indent="-285750" algn="ctr">
              <a:buFont typeface="Arial" panose="020B0604020202020204" pitchFamily="34" charset="0"/>
              <a:buChar char="•"/>
            </a:pPr>
            <a:r>
              <a:rPr lang="uk-UA" dirty="0" smtClean="0">
                <a:solidFill>
                  <a:schemeClr val="tx1"/>
                </a:solidFill>
                <a:latin typeface="Times New Roman" panose="02020603050405020304" pitchFamily="18" charset="0"/>
                <a:cs typeface="Times New Roman" panose="02020603050405020304" pitchFamily="18" charset="0"/>
              </a:rPr>
              <a:t>Державна служба</a:t>
            </a:r>
          </a:p>
          <a:p>
            <a:pPr marL="285750" indent="-285750" algn="ctr">
              <a:buFont typeface="Arial" panose="020B0604020202020204" pitchFamily="34" charset="0"/>
              <a:buChar char="•"/>
            </a:pPr>
            <a:r>
              <a:rPr lang="uk-UA" dirty="0" smtClean="0">
                <a:solidFill>
                  <a:schemeClr val="tx1"/>
                </a:solidFill>
                <a:latin typeface="Times New Roman" panose="02020603050405020304" pitchFamily="18" charset="0"/>
                <a:cs typeface="Times New Roman" panose="02020603050405020304" pitchFamily="18" charset="0"/>
              </a:rPr>
              <a:t>Професійна діяльність прокурорів (прокурорська служба)</a:t>
            </a:r>
          </a:p>
          <a:p>
            <a:pPr marL="285750" indent="-285750" algn="ctr">
              <a:buFont typeface="Arial" panose="020B0604020202020204" pitchFamily="34" charset="0"/>
              <a:buChar char="•"/>
            </a:pPr>
            <a:r>
              <a:rPr lang="ru-RU" dirty="0" smtClean="0">
                <a:solidFill>
                  <a:schemeClr val="tx1"/>
                </a:solidFill>
                <a:latin typeface="Times New Roman" panose="02020603050405020304" pitchFamily="18" charset="0"/>
                <a:cs typeface="Times New Roman" panose="02020603050405020304" pitchFamily="18" charset="0"/>
              </a:rPr>
              <a:t>Служба в органах </a:t>
            </a:r>
            <a:r>
              <a:rPr lang="ru-RU" dirty="0" err="1" smtClean="0">
                <a:solidFill>
                  <a:schemeClr val="tx1"/>
                </a:solidFill>
                <a:latin typeface="Times New Roman" panose="02020603050405020304" pitchFamily="18" charset="0"/>
                <a:cs typeface="Times New Roman" panose="02020603050405020304" pitchFamily="18" charset="0"/>
              </a:rPr>
              <a:t>місцевого</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smtClean="0">
                <a:solidFill>
                  <a:schemeClr val="tx1"/>
                </a:solidFill>
                <a:latin typeface="Times New Roman" panose="02020603050405020304" pitchFamily="18" charset="0"/>
                <a:cs typeface="Times New Roman" panose="02020603050405020304" pitchFamily="18" charset="0"/>
              </a:rPr>
              <a:t>самоврядування</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smtClean="0">
                <a:solidFill>
                  <a:schemeClr val="tx1"/>
                </a:solidFill>
                <a:latin typeface="Times New Roman" panose="02020603050405020304" pitchFamily="18" charset="0"/>
                <a:cs typeface="Times New Roman" panose="02020603050405020304" pitchFamily="18" charset="0"/>
              </a:rPr>
              <a:t>муніципальна</a:t>
            </a:r>
            <a:r>
              <a:rPr lang="ru-RU" dirty="0" smtClean="0">
                <a:solidFill>
                  <a:schemeClr val="tx1"/>
                </a:solidFill>
                <a:latin typeface="Times New Roman" panose="02020603050405020304" pitchFamily="18" charset="0"/>
                <a:cs typeface="Times New Roman" panose="02020603050405020304" pitchFamily="18" charset="0"/>
              </a:rPr>
              <a:t> служба)</a:t>
            </a:r>
          </a:p>
          <a:p>
            <a:pPr marL="285750" indent="-285750" algn="ctr">
              <a:buFont typeface="Arial" panose="020B0604020202020204" pitchFamily="34" charset="0"/>
              <a:buChar char="•"/>
            </a:pPr>
            <a:r>
              <a:rPr lang="ru-RU" dirty="0" smtClean="0">
                <a:solidFill>
                  <a:schemeClr val="tx1"/>
                </a:solidFill>
                <a:latin typeface="Times New Roman" panose="02020603050405020304" pitchFamily="18" charset="0"/>
                <a:cs typeface="Times New Roman" panose="02020603050405020304" pitchFamily="18" charset="0"/>
              </a:rPr>
              <a:t>Альтернативна (</a:t>
            </a:r>
            <a:r>
              <a:rPr lang="ru-RU" dirty="0" err="1" smtClean="0">
                <a:solidFill>
                  <a:schemeClr val="tx1"/>
                </a:solidFill>
                <a:latin typeface="Times New Roman" panose="02020603050405020304" pitchFamily="18" charset="0"/>
                <a:cs typeface="Times New Roman" panose="02020603050405020304" pitchFamily="18" charset="0"/>
              </a:rPr>
              <a:t>невійськова</a:t>
            </a:r>
            <a:r>
              <a:rPr lang="ru-RU" dirty="0" smtClean="0">
                <a:solidFill>
                  <a:schemeClr val="tx1"/>
                </a:solidFill>
                <a:latin typeface="Times New Roman" panose="02020603050405020304" pitchFamily="18" charset="0"/>
                <a:cs typeface="Times New Roman" panose="02020603050405020304" pitchFamily="18" charset="0"/>
              </a:rPr>
              <a:t>) служба</a:t>
            </a:r>
          </a:p>
          <a:p>
            <a:pPr marL="285750" indent="-285750" algn="ctr">
              <a:buFont typeface="Arial" panose="020B0604020202020204" pitchFamily="34" charset="0"/>
              <a:buChar char="•"/>
            </a:pPr>
            <a:r>
              <a:rPr lang="uk-UA" dirty="0" smtClean="0">
                <a:solidFill>
                  <a:schemeClr val="tx1"/>
                </a:solidFill>
                <a:latin typeface="Times New Roman" panose="02020603050405020304" pitchFamily="18" charset="0"/>
                <a:cs typeface="Times New Roman" panose="02020603050405020304" pitchFamily="18" charset="0"/>
              </a:rPr>
              <a:t>Патронатна служба в державних органах</a:t>
            </a:r>
            <a:endParaRPr lang="ru-RU" dirty="0" smtClean="0">
              <a:solidFill>
                <a:schemeClr val="tx1"/>
              </a:solidFill>
              <a:latin typeface="Times New Roman" panose="02020603050405020304" pitchFamily="18" charset="0"/>
              <a:cs typeface="Times New Roman" panose="02020603050405020304" pitchFamily="18" charset="0"/>
            </a:endParaRPr>
          </a:p>
          <a:p>
            <a:pPr marL="285750" indent="-285750" algn="ctr">
              <a:buFont typeface="Arial" panose="020B0604020202020204" pitchFamily="34" charset="0"/>
              <a:buChar char="•"/>
            </a:pPr>
            <a:endParaRPr lang="ru-RU" dirty="0">
              <a:solidFill>
                <a:schemeClr val="tx1"/>
              </a:solidFill>
              <a:latin typeface="Times New Roman" panose="02020603050405020304" pitchFamily="18" charset="0"/>
              <a:cs typeface="Times New Roman" panose="02020603050405020304" pitchFamily="18" charset="0"/>
            </a:endParaRPr>
          </a:p>
        </p:txBody>
      </p:sp>
      <p:sp>
        <p:nvSpPr>
          <p:cNvPr id="7" name="Выгнутая влево стрелка 6"/>
          <p:cNvSpPr/>
          <p:nvPr/>
        </p:nvSpPr>
        <p:spPr>
          <a:xfrm>
            <a:off x="268357" y="1733522"/>
            <a:ext cx="894521" cy="1162037"/>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8" name="Скругленный прямоугольник 7"/>
          <p:cNvSpPr/>
          <p:nvPr/>
        </p:nvSpPr>
        <p:spPr>
          <a:xfrm>
            <a:off x="6480313" y="2554027"/>
            <a:ext cx="5403574" cy="37771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uk-UA" dirty="0" smtClean="0">
                <a:solidFill>
                  <a:schemeClr val="tx1"/>
                </a:solidFill>
                <a:latin typeface="Times New Roman" panose="02020603050405020304" pitchFamily="18" charset="0"/>
                <a:cs typeface="Times New Roman" panose="02020603050405020304" pitchFamily="18" charset="0"/>
              </a:rPr>
              <a:t>Державна служба</a:t>
            </a:r>
          </a:p>
          <a:p>
            <a:pPr marL="285750" indent="-285750" algn="ctr">
              <a:buFont typeface="Arial" panose="020B0604020202020204" pitchFamily="34" charset="0"/>
              <a:buChar char="•"/>
            </a:pPr>
            <a:r>
              <a:rPr lang="ru-RU" dirty="0" smtClean="0">
                <a:solidFill>
                  <a:schemeClr val="tx1"/>
                </a:solidFill>
                <a:latin typeface="Times New Roman" panose="02020603050405020304" pitchFamily="18" charset="0"/>
                <a:cs typeface="Times New Roman" panose="02020603050405020304" pitchFamily="18" charset="0"/>
              </a:rPr>
              <a:t>Служба в органах </a:t>
            </a:r>
            <a:r>
              <a:rPr lang="ru-RU" dirty="0" err="1" smtClean="0">
                <a:solidFill>
                  <a:schemeClr val="tx1"/>
                </a:solidFill>
                <a:latin typeface="Times New Roman" panose="02020603050405020304" pitchFamily="18" charset="0"/>
                <a:cs typeface="Times New Roman" panose="02020603050405020304" pitchFamily="18" charset="0"/>
              </a:rPr>
              <a:t>місцевого</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smtClean="0">
                <a:solidFill>
                  <a:schemeClr val="tx1"/>
                </a:solidFill>
                <a:latin typeface="Times New Roman" panose="02020603050405020304" pitchFamily="18" charset="0"/>
                <a:cs typeface="Times New Roman" panose="02020603050405020304" pitchFamily="18" charset="0"/>
              </a:rPr>
              <a:t>самоврядування</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smtClean="0">
                <a:solidFill>
                  <a:schemeClr val="tx1"/>
                </a:solidFill>
                <a:latin typeface="Times New Roman" panose="02020603050405020304" pitchFamily="18" charset="0"/>
                <a:cs typeface="Times New Roman" panose="02020603050405020304" pitchFamily="18" charset="0"/>
              </a:rPr>
              <a:t>муніципальна</a:t>
            </a:r>
            <a:r>
              <a:rPr lang="ru-RU" dirty="0" smtClean="0">
                <a:solidFill>
                  <a:schemeClr val="tx1"/>
                </a:solidFill>
                <a:latin typeface="Times New Roman" panose="02020603050405020304" pitchFamily="18" charset="0"/>
                <a:cs typeface="Times New Roman" panose="02020603050405020304" pitchFamily="18" charset="0"/>
              </a:rPr>
              <a:t> служба)</a:t>
            </a:r>
          </a:p>
        </p:txBody>
      </p:sp>
      <p:sp>
        <p:nvSpPr>
          <p:cNvPr id="9" name="Выгнутая влево стрелка 8"/>
          <p:cNvSpPr/>
          <p:nvPr/>
        </p:nvSpPr>
        <p:spPr>
          <a:xfrm flipH="1">
            <a:off x="10827025" y="1733522"/>
            <a:ext cx="904459" cy="1162037"/>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0673033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19940"/>
            <a:ext cx="3813313" cy="2153686"/>
          </a:xfrm>
        </p:spPr>
        <p:txBody>
          <a:bodyPr/>
          <a:lstStyle/>
          <a:p>
            <a:pPr algn="ctr"/>
            <a:r>
              <a:rPr lang="uk-UA" i="1" dirty="0" smtClean="0">
                <a:solidFill>
                  <a:srgbClr val="FF0000"/>
                </a:solidFill>
                <a:latin typeface="Times New Roman" panose="02020603050405020304" pitchFamily="18" charset="0"/>
                <a:cs typeface="Times New Roman" panose="02020603050405020304" pitchFamily="18" charset="0"/>
              </a:rPr>
              <a:t>Джерела службового права</a:t>
            </a:r>
            <a:endParaRPr lang="ru-RU" i="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12974" y="596348"/>
            <a:ext cx="7702825" cy="5347252"/>
          </a:xfrm>
        </p:spPr>
        <p:txBody>
          <a:bodyPr>
            <a:normAutofit fontScale="85000" lnSpcReduction="20000"/>
          </a:bodyPr>
          <a:lstStyle/>
          <a:p>
            <a:r>
              <a:rPr lang="uk-UA" dirty="0" smtClean="0">
                <a:latin typeface="Times New Roman" panose="02020603050405020304" pitchFamily="18" charset="0"/>
                <a:cs typeface="Times New Roman" panose="02020603050405020304" pitchFamily="18" charset="0"/>
              </a:rPr>
              <a:t>Конституція України (ст. 8, 19, 38, 92 та ін.)</a:t>
            </a:r>
          </a:p>
          <a:p>
            <a:r>
              <a:rPr lang="uk-UA" dirty="0" smtClean="0">
                <a:latin typeface="Times New Roman" panose="02020603050405020304" pitchFamily="18" charset="0"/>
                <a:cs typeface="Times New Roman" panose="02020603050405020304" pitchFamily="18" charset="0"/>
              </a:rPr>
              <a:t>Міжнародні договори, згоду на обов’язковість яких надано Верховною Радою України (Конвенція про захист прав людини і основоположних свобод, 04.11.1950 р.)</a:t>
            </a:r>
          </a:p>
          <a:p>
            <a:r>
              <a:rPr lang="uk-UA" dirty="0" smtClean="0">
                <a:latin typeface="Times New Roman" panose="02020603050405020304" pitchFamily="18" charset="0"/>
                <a:cs typeface="Times New Roman" panose="02020603050405020304" pitchFamily="18" charset="0"/>
              </a:rPr>
              <a:t>Практика ЄСПЛ</a:t>
            </a:r>
          </a:p>
          <a:p>
            <a:r>
              <a:rPr lang="uk-UA" dirty="0" smtClean="0">
                <a:latin typeface="Times New Roman" panose="02020603050405020304" pitchFamily="18" charset="0"/>
                <a:cs typeface="Times New Roman" panose="02020603050405020304" pitchFamily="18" charset="0"/>
              </a:rPr>
              <a:t>Закони України (КАС України, МК України, Закон України  «Про державну службу», Закон України «Про дипломатичну службу», Закон України «Про очищення влади», Закон України «Про Національну поліцію», Закон України «Про запобігання корупції»)</a:t>
            </a:r>
          </a:p>
          <a:p>
            <a:r>
              <a:rPr lang="uk-UA" dirty="0" smtClean="0">
                <a:latin typeface="Times New Roman" panose="02020603050405020304" pitchFamily="18" charset="0"/>
                <a:cs typeface="Times New Roman" panose="02020603050405020304" pitchFamily="18" charset="0"/>
              </a:rPr>
              <a:t>Постанови КМУ</a:t>
            </a:r>
          </a:p>
          <a:p>
            <a:r>
              <a:rPr lang="uk-UA" dirty="0" smtClean="0">
                <a:latin typeface="Times New Roman" panose="02020603050405020304" pitchFamily="18" charset="0"/>
                <a:cs typeface="Times New Roman" panose="02020603050405020304" pitchFamily="18" charset="0"/>
              </a:rPr>
              <a:t>Накази Національного агентства України з питань державної служби</a:t>
            </a:r>
          </a:p>
          <a:p>
            <a:r>
              <a:rPr lang="uk-UA" dirty="0" smtClean="0">
                <a:latin typeface="Times New Roman" panose="02020603050405020304" pitchFamily="18" charset="0"/>
                <a:cs typeface="Times New Roman" panose="02020603050405020304" pitchFamily="18" charset="0"/>
              </a:rPr>
              <a:t>Рішення НАЗК</a:t>
            </a:r>
          </a:p>
          <a:p>
            <a:r>
              <a:rPr lang="uk-UA" dirty="0" smtClean="0">
                <a:latin typeface="Times New Roman" panose="02020603050405020304" pitchFamily="18" charset="0"/>
                <a:cs typeface="Times New Roman" panose="02020603050405020304" pitchFamily="18" charset="0"/>
              </a:rPr>
              <a:t>Накази інших центральних органів виконавчої влади</a:t>
            </a:r>
          </a:p>
          <a:p>
            <a:endParaRPr lang="uk-UA" dirty="0"/>
          </a:p>
          <a:p>
            <a:endParaRPr lang="ru-RU" dirty="0"/>
          </a:p>
        </p:txBody>
      </p:sp>
      <p:sp>
        <p:nvSpPr>
          <p:cNvPr id="4" name="AutoShape 2" descr="3d человечки книги картинки, стоковые фото 3d человечки книги |  Depositphot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4100" name="Picture 4" descr="Фотография на тему Человечки, читающие книги | PressF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2971799"/>
            <a:ext cx="4146141" cy="3173067"/>
          </a:xfrm>
          <a:prstGeom prst="rect">
            <a:avLst/>
          </a:prstGeom>
          <a:noFill/>
          <a:effectLst>
            <a:softEdge rad="3048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9591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latin typeface="Times New Roman" panose="02020603050405020304" pitchFamily="18" charset="0"/>
                <a:cs typeface="Times New Roman" panose="02020603050405020304" pitchFamily="18" charset="0"/>
              </a:rPr>
              <a:t>Державна служба як вид публічної служби</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uk-UA" dirty="0" smtClean="0">
                <a:latin typeface="Times New Roman" panose="02020603050405020304" pitchFamily="18" charset="0"/>
                <a:cs typeface="Times New Roman" panose="02020603050405020304" pitchFamily="18" charset="0"/>
              </a:rPr>
              <a:t> Це – публічна, професійна, політично неупереджена діяльність із практичного виконання завдань і функцій держави, зокрема щодо:</a:t>
            </a:r>
          </a:p>
          <a:p>
            <a:pPr marL="0" indent="0">
              <a:buNone/>
            </a:pPr>
            <a:endParaRPr lang="ru-RU"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812773" y="2753139"/>
            <a:ext cx="9243391" cy="3416320"/>
          </a:xfrm>
          <a:prstGeom prst="rect">
            <a:avLst/>
          </a:prstGeom>
        </p:spPr>
        <p:txBody>
          <a:bodyPr wrap="square">
            <a:spAutoFit/>
          </a:bodyPr>
          <a:lstStyle/>
          <a:p>
            <a:pPr algn="just"/>
            <a:r>
              <a:rPr lang="ru-RU" b="0" i="0" dirty="0" smtClean="0">
                <a:effectLst/>
                <a:latin typeface="Times New Roman" panose="02020603050405020304" pitchFamily="18" charset="0"/>
                <a:cs typeface="Times New Roman" panose="02020603050405020304" pitchFamily="18" charset="0"/>
              </a:rPr>
              <a:t>1) </a:t>
            </a:r>
            <a:r>
              <a:rPr lang="ru-RU" b="1" i="0" dirty="0" err="1" smtClean="0">
                <a:effectLst/>
                <a:latin typeface="Times New Roman" panose="02020603050405020304" pitchFamily="18" charset="0"/>
                <a:cs typeface="Times New Roman" panose="02020603050405020304" pitchFamily="18" charset="0"/>
              </a:rPr>
              <a:t>аналізу</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державної</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політики</a:t>
            </a:r>
            <a:r>
              <a:rPr lang="ru-RU" b="1" i="0" dirty="0" smtClean="0">
                <a:effectLst/>
                <a:latin typeface="Times New Roman" panose="02020603050405020304" pitchFamily="18" charset="0"/>
                <a:cs typeface="Times New Roman" panose="02020603050405020304" pitchFamily="18" charset="0"/>
              </a:rPr>
              <a:t> </a:t>
            </a:r>
            <a:r>
              <a:rPr lang="ru-RU" b="0" i="0" dirty="0" smtClean="0">
                <a:effectLst/>
                <a:latin typeface="Times New Roman" panose="02020603050405020304" pitchFamily="18" charset="0"/>
                <a:cs typeface="Times New Roman" panose="02020603050405020304" pitchFamily="18" charset="0"/>
              </a:rPr>
              <a:t>на </a:t>
            </a:r>
            <a:r>
              <a:rPr lang="ru-RU" b="0" i="0" dirty="0" err="1" smtClean="0">
                <a:effectLst/>
                <a:latin typeface="Times New Roman" panose="02020603050405020304" pitchFamily="18" charset="0"/>
                <a:cs typeface="Times New Roman" panose="02020603050405020304" pitchFamily="18" charset="0"/>
              </a:rPr>
              <a:t>загальнодержавному</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галузевому</a:t>
            </a:r>
            <a:r>
              <a:rPr lang="ru-RU" b="0" i="0" dirty="0" smtClean="0">
                <a:effectLst/>
                <a:latin typeface="Times New Roman" panose="02020603050405020304" pitchFamily="18" charset="0"/>
                <a:cs typeface="Times New Roman" panose="02020603050405020304" pitchFamily="18" charset="0"/>
              </a:rPr>
              <a:t> і </a:t>
            </a:r>
            <a:r>
              <a:rPr lang="ru-RU" b="0" i="0" dirty="0" err="1" smtClean="0">
                <a:effectLst/>
                <a:latin typeface="Times New Roman" panose="02020603050405020304" pitchFamily="18" charset="0"/>
                <a:cs typeface="Times New Roman" panose="02020603050405020304" pitchFamily="18" charset="0"/>
              </a:rPr>
              <a:t>регіональному</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рівнях</a:t>
            </a:r>
            <a:r>
              <a:rPr lang="ru-RU" b="0" i="0" dirty="0" smtClean="0">
                <a:effectLst/>
                <a:latin typeface="Times New Roman" panose="02020603050405020304" pitchFamily="18" charset="0"/>
                <a:cs typeface="Times New Roman" panose="02020603050405020304" pitchFamily="18" charset="0"/>
              </a:rPr>
              <a:t> та </a:t>
            </a:r>
            <a:r>
              <a:rPr lang="ru-RU" b="0" i="0" dirty="0" err="1" smtClean="0">
                <a:effectLst/>
                <a:latin typeface="Times New Roman" panose="02020603050405020304" pitchFamily="18" charset="0"/>
                <a:cs typeface="Times New Roman" panose="02020603050405020304" pitchFamily="18" charset="0"/>
              </a:rPr>
              <a:t>підготовки</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пропозицій</a:t>
            </a:r>
            <a:r>
              <a:rPr lang="ru-RU" b="0"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стосовно</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її</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формування</a:t>
            </a:r>
            <a:r>
              <a:rPr lang="ru-RU" b="0" i="0" dirty="0" smtClean="0">
                <a:effectLst/>
                <a:latin typeface="Times New Roman" panose="02020603050405020304" pitchFamily="18" charset="0"/>
                <a:cs typeface="Times New Roman" panose="02020603050405020304" pitchFamily="18" charset="0"/>
              </a:rPr>
              <a:t>, у тому </a:t>
            </a:r>
            <a:r>
              <a:rPr lang="ru-RU" b="0" i="0" dirty="0" err="1" smtClean="0">
                <a:effectLst/>
                <a:latin typeface="Times New Roman" panose="02020603050405020304" pitchFamily="18" charset="0"/>
                <a:cs typeface="Times New Roman" panose="02020603050405020304" pitchFamily="18" charset="0"/>
              </a:rPr>
              <a:t>числі</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розроблення</a:t>
            </a:r>
            <a:r>
              <a:rPr lang="ru-RU" b="0" i="0" dirty="0" smtClean="0">
                <a:effectLst/>
                <a:latin typeface="Times New Roman" panose="02020603050405020304" pitchFamily="18" charset="0"/>
                <a:cs typeface="Times New Roman" panose="02020603050405020304" pitchFamily="18" charset="0"/>
              </a:rPr>
              <a:t> та </a:t>
            </a:r>
            <a:r>
              <a:rPr lang="ru-RU" b="0" i="0" dirty="0" err="1" smtClean="0">
                <a:effectLst/>
                <a:latin typeface="Times New Roman" panose="02020603050405020304" pitchFamily="18" charset="0"/>
                <a:cs typeface="Times New Roman" panose="02020603050405020304" pitchFamily="18" charset="0"/>
              </a:rPr>
              <a:t>проведення</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експертизи</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проектів</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програм</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концепцій</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стратегій</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проектів</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законів</a:t>
            </a:r>
            <a:r>
              <a:rPr lang="ru-RU" b="0" i="0" dirty="0" smtClean="0">
                <a:effectLst/>
                <a:latin typeface="Times New Roman" panose="02020603050405020304" pitchFamily="18" charset="0"/>
                <a:cs typeface="Times New Roman" panose="02020603050405020304" pitchFamily="18" charset="0"/>
              </a:rPr>
              <a:t> та </a:t>
            </a:r>
            <a:r>
              <a:rPr lang="ru-RU" b="0" i="0" dirty="0" err="1" smtClean="0">
                <a:effectLst/>
                <a:latin typeface="Times New Roman" panose="02020603050405020304" pitchFamily="18" charset="0"/>
                <a:cs typeface="Times New Roman" panose="02020603050405020304" pitchFamily="18" charset="0"/>
              </a:rPr>
              <a:t>інших</a:t>
            </a:r>
            <a:r>
              <a:rPr lang="ru-RU" b="0" i="0" dirty="0" smtClean="0">
                <a:effectLst/>
                <a:latin typeface="Times New Roman" panose="02020603050405020304" pitchFamily="18" charset="0"/>
                <a:cs typeface="Times New Roman" panose="02020603050405020304" pitchFamily="18" charset="0"/>
              </a:rPr>
              <a:t> нормативно-</a:t>
            </a:r>
            <a:r>
              <a:rPr lang="ru-RU" b="0" i="0" dirty="0" err="1" smtClean="0">
                <a:effectLst/>
                <a:latin typeface="Times New Roman" panose="02020603050405020304" pitchFamily="18" charset="0"/>
                <a:cs typeface="Times New Roman" panose="02020603050405020304" pitchFamily="18" charset="0"/>
              </a:rPr>
              <a:t>правових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актів</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проектів</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міжнародних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договорів</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2) </a:t>
            </a:r>
            <a:r>
              <a:rPr lang="ru-RU" b="1" i="0" dirty="0" err="1" smtClean="0">
                <a:effectLst/>
                <a:latin typeface="Times New Roman" panose="02020603050405020304" pitchFamily="18" charset="0"/>
                <a:cs typeface="Times New Roman" panose="02020603050405020304" pitchFamily="18" charset="0"/>
              </a:rPr>
              <a:t>забезпечення</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реалізації</a:t>
            </a:r>
            <a:r>
              <a:rPr lang="ru-RU" b="1"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державної</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політики</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виконання</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загальнодержавних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галузевих</a:t>
            </a:r>
            <a:r>
              <a:rPr lang="ru-RU" b="0" i="0" dirty="0" smtClean="0">
                <a:effectLst/>
                <a:latin typeface="Times New Roman" panose="02020603050405020304" pitchFamily="18" charset="0"/>
                <a:cs typeface="Times New Roman" panose="02020603050405020304" pitchFamily="18" charset="0"/>
              </a:rPr>
              <a:t> і </a:t>
            </a:r>
            <a:r>
              <a:rPr lang="ru-RU" b="0" i="0" dirty="0" err="1" smtClean="0">
                <a:effectLst/>
                <a:latin typeface="Times New Roman" panose="02020603050405020304" pitchFamily="18" charset="0"/>
                <a:cs typeface="Times New Roman" panose="02020603050405020304" pitchFamily="18" charset="0"/>
              </a:rPr>
              <a:t>регіональних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програм</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виконання</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законів</a:t>
            </a:r>
            <a:r>
              <a:rPr lang="ru-RU" b="0" i="0" dirty="0" smtClean="0">
                <a:effectLst/>
                <a:latin typeface="Times New Roman" panose="02020603050405020304" pitchFamily="18" charset="0"/>
                <a:cs typeface="Times New Roman" panose="02020603050405020304" pitchFamily="18" charset="0"/>
              </a:rPr>
              <a:t> та </a:t>
            </a:r>
            <a:r>
              <a:rPr lang="ru-RU" b="0" i="0" dirty="0" err="1" smtClean="0">
                <a:effectLst/>
                <a:latin typeface="Times New Roman" panose="02020603050405020304" pitchFamily="18" charset="0"/>
                <a:cs typeface="Times New Roman" panose="02020603050405020304" pitchFamily="18" charset="0"/>
              </a:rPr>
              <a:t>інших</a:t>
            </a:r>
            <a:r>
              <a:rPr lang="ru-RU" b="0" i="0" dirty="0" smtClean="0">
                <a:effectLst/>
                <a:latin typeface="Times New Roman" panose="02020603050405020304" pitchFamily="18" charset="0"/>
                <a:cs typeface="Times New Roman" panose="02020603050405020304" pitchFamily="18" charset="0"/>
              </a:rPr>
              <a:t> нормативно-</a:t>
            </a:r>
            <a:r>
              <a:rPr lang="ru-RU" b="0" i="0" dirty="0" err="1" smtClean="0">
                <a:effectLst/>
                <a:latin typeface="Times New Roman" panose="02020603050405020304" pitchFamily="18" charset="0"/>
                <a:cs typeface="Times New Roman" panose="02020603050405020304" pitchFamily="18" charset="0"/>
              </a:rPr>
              <a:t>правових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актів</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3) </a:t>
            </a:r>
            <a:r>
              <a:rPr lang="ru-RU" b="1" i="0" dirty="0" err="1" smtClean="0">
                <a:effectLst/>
                <a:latin typeface="Times New Roman" panose="02020603050405020304" pitchFamily="18" charset="0"/>
                <a:cs typeface="Times New Roman" panose="02020603050405020304" pitchFamily="18" charset="0"/>
              </a:rPr>
              <a:t>забезпечення</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надання</a:t>
            </a:r>
            <a:r>
              <a:rPr lang="ru-RU" b="1"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доступних</a:t>
            </a:r>
            <a:r>
              <a:rPr lang="ru-RU" b="0" i="0" dirty="0" smtClean="0">
                <a:effectLst/>
                <a:latin typeface="Times New Roman" panose="02020603050405020304" pitchFamily="18" charset="0"/>
                <a:cs typeface="Times New Roman" panose="02020603050405020304" pitchFamily="18" charset="0"/>
              </a:rPr>
              <a:t> і </a:t>
            </a:r>
            <a:r>
              <a:rPr lang="ru-RU" b="0" i="0" dirty="0" err="1" smtClean="0">
                <a:effectLst/>
                <a:latin typeface="Times New Roman" panose="02020603050405020304" pitchFamily="18" charset="0"/>
                <a:cs typeface="Times New Roman" panose="02020603050405020304" pitchFamily="18" charset="0"/>
              </a:rPr>
              <a:t>якісних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адміністративних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послуг</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4) </a:t>
            </a:r>
            <a:r>
              <a:rPr lang="ru-RU" b="1" i="0" dirty="0" err="1" smtClean="0">
                <a:effectLst/>
                <a:latin typeface="Times New Roman" panose="02020603050405020304" pitchFamily="18" charset="0"/>
                <a:cs typeface="Times New Roman" panose="02020603050405020304" pitchFamily="18" charset="0"/>
              </a:rPr>
              <a:t>здійснення</a:t>
            </a:r>
            <a:r>
              <a:rPr lang="ru-RU" b="1" i="0" dirty="0" smtClean="0">
                <a:effectLst/>
                <a:latin typeface="Times New Roman" panose="02020603050405020304" pitchFamily="18" charset="0"/>
                <a:cs typeface="Times New Roman" panose="02020603050405020304" pitchFamily="18" charset="0"/>
              </a:rPr>
              <a:t> державного </a:t>
            </a:r>
            <a:r>
              <a:rPr lang="ru-RU" b="1" i="0" dirty="0" err="1" smtClean="0">
                <a:effectLst/>
                <a:latin typeface="Times New Roman" panose="02020603050405020304" pitchFamily="18" charset="0"/>
                <a:cs typeface="Times New Roman" panose="02020603050405020304" pitchFamily="18" charset="0"/>
              </a:rPr>
              <a:t>нагляду</a:t>
            </a:r>
            <a:r>
              <a:rPr lang="ru-RU" b="1" i="0" dirty="0" smtClean="0">
                <a:effectLst/>
                <a:latin typeface="Times New Roman" panose="02020603050405020304" pitchFamily="18" charset="0"/>
                <a:cs typeface="Times New Roman" panose="02020603050405020304" pitchFamily="18" charset="0"/>
              </a:rPr>
              <a:t> та контролю </a:t>
            </a:r>
            <a:r>
              <a:rPr lang="ru-RU" b="0" i="0" dirty="0" smtClean="0">
                <a:effectLst/>
                <a:latin typeface="Times New Roman" panose="02020603050405020304" pitchFamily="18" charset="0"/>
                <a:cs typeface="Times New Roman" panose="02020603050405020304" pitchFamily="18" charset="0"/>
              </a:rPr>
              <a:t>за </a:t>
            </a:r>
            <a:r>
              <a:rPr lang="ru-RU" b="0" i="0" dirty="0" err="1" smtClean="0">
                <a:effectLst/>
                <a:latin typeface="Times New Roman" panose="02020603050405020304" pitchFamily="18" charset="0"/>
                <a:cs typeface="Times New Roman" panose="02020603050405020304" pitchFamily="18" charset="0"/>
              </a:rPr>
              <a:t>дотриманням</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законодавства</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5) </a:t>
            </a:r>
            <a:r>
              <a:rPr lang="ru-RU" b="1" i="0" dirty="0" err="1" smtClean="0">
                <a:effectLst/>
                <a:latin typeface="Times New Roman" panose="02020603050405020304" pitchFamily="18" charset="0"/>
                <a:cs typeface="Times New Roman" panose="02020603050405020304" pitchFamily="18" charset="0"/>
              </a:rPr>
              <a:t>управління</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державними</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фінансовими</a:t>
            </a:r>
            <a:r>
              <a:rPr lang="ru-RU" b="0" i="0" dirty="0" smtClean="0">
                <a:effectLst/>
                <a:latin typeface="Times New Roman" panose="02020603050405020304" pitchFamily="18" charset="0"/>
                <a:cs typeface="Times New Roman" panose="02020603050405020304" pitchFamily="18" charset="0"/>
              </a:rPr>
              <a:t> </a:t>
            </a:r>
            <a:r>
              <a:rPr lang="ru-RU" b="1" i="0" dirty="0" smtClean="0">
                <a:effectLst/>
                <a:latin typeface="Times New Roman" panose="02020603050405020304" pitchFamily="18" charset="0"/>
                <a:cs typeface="Times New Roman" panose="02020603050405020304" pitchFamily="18" charset="0"/>
              </a:rPr>
              <a:t>ресурсами</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майном</a:t>
            </a:r>
            <a:r>
              <a:rPr lang="ru-RU" b="0" i="0" dirty="0" smtClean="0">
                <a:effectLst/>
                <a:latin typeface="Times New Roman" panose="02020603050405020304" pitchFamily="18" charset="0"/>
                <a:cs typeface="Times New Roman" panose="02020603050405020304" pitchFamily="18" charset="0"/>
              </a:rPr>
              <a:t> та контролю за </a:t>
            </a:r>
            <a:r>
              <a:rPr lang="ru-RU" b="0" i="0" dirty="0" err="1" smtClean="0">
                <a:effectLst/>
                <a:latin typeface="Times New Roman" panose="02020603050405020304" pitchFamily="18" charset="0"/>
                <a:cs typeface="Times New Roman" panose="02020603050405020304" pitchFamily="18" charset="0"/>
              </a:rPr>
              <a:t>їх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використанням</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6</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управління</a:t>
            </a:r>
            <a:r>
              <a:rPr lang="ru-RU" b="1" i="0" dirty="0" smtClean="0">
                <a:effectLst/>
                <a:latin typeface="Times New Roman" panose="02020603050405020304" pitchFamily="18" charset="0"/>
                <a:cs typeface="Times New Roman" panose="02020603050405020304" pitchFamily="18" charset="0"/>
              </a:rPr>
              <a:t> персоналом </a:t>
            </a:r>
            <a:r>
              <a:rPr lang="ru-RU" b="0" i="0" dirty="0" err="1" smtClean="0">
                <a:effectLst/>
                <a:latin typeface="Times New Roman" panose="02020603050405020304" pitchFamily="18" charset="0"/>
                <a:cs typeface="Times New Roman" panose="02020603050405020304" pitchFamily="18" charset="0"/>
              </a:rPr>
              <a:t>державних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органів</a:t>
            </a:r>
            <a:r>
              <a:rPr lang="ru-RU" b="0" i="0" dirty="0" smtClean="0">
                <a:effectLst/>
                <a:latin typeface="Times New Roman" panose="02020603050405020304" pitchFamily="18" charset="0"/>
                <a:cs typeface="Times New Roman" panose="02020603050405020304" pitchFamily="18" charset="0"/>
              </a:rPr>
              <a:t>;</a:t>
            </a:r>
          </a:p>
          <a:p>
            <a:pPr algn="just"/>
            <a:r>
              <a:rPr lang="ru-RU" b="0" i="0" dirty="0" smtClean="0">
                <a:effectLst/>
                <a:latin typeface="Times New Roman" panose="02020603050405020304" pitchFamily="18" charset="0"/>
                <a:cs typeface="Times New Roman" panose="02020603050405020304" pitchFamily="18" charset="0"/>
              </a:rPr>
              <a:t>7) </a:t>
            </a:r>
            <a:r>
              <a:rPr lang="ru-RU" b="1" i="0" dirty="0" err="1" smtClean="0">
                <a:effectLst/>
                <a:latin typeface="Times New Roman" panose="02020603050405020304" pitchFamily="18" charset="0"/>
                <a:cs typeface="Times New Roman" panose="02020603050405020304" pitchFamily="18" charset="0"/>
              </a:rPr>
              <a:t>реалізації</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інших</a:t>
            </a:r>
            <a:r>
              <a:rPr lang="ru-RU" b="1" i="0" dirty="0" smtClean="0">
                <a:effectLst/>
                <a:latin typeface="Times New Roman" panose="02020603050405020304" pitchFamily="18" charset="0"/>
                <a:cs typeface="Times New Roman" panose="02020603050405020304" pitchFamily="18" charset="0"/>
              </a:rPr>
              <a:t> </a:t>
            </a:r>
            <a:r>
              <a:rPr lang="ru-RU" b="1" i="0" dirty="0" err="1" smtClean="0">
                <a:effectLst/>
                <a:latin typeface="Times New Roman" panose="02020603050405020304" pitchFamily="18" charset="0"/>
                <a:cs typeface="Times New Roman" panose="02020603050405020304" pitchFamily="18" charset="0"/>
              </a:rPr>
              <a:t>повноважень</a:t>
            </a:r>
            <a:r>
              <a:rPr lang="ru-RU" b="1" i="0" dirty="0" smtClean="0">
                <a:effectLst/>
                <a:latin typeface="Times New Roman" panose="02020603050405020304" pitchFamily="18" charset="0"/>
                <a:cs typeface="Times New Roman" panose="02020603050405020304" pitchFamily="18" charset="0"/>
              </a:rPr>
              <a:t> </a:t>
            </a:r>
            <a:r>
              <a:rPr lang="ru-RU" b="0" i="0" dirty="0" smtClean="0">
                <a:effectLst/>
                <a:latin typeface="Times New Roman" panose="02020603050405020304" pitchFamily="18" charset="0"/>
                <a:cs typeface="Times New Roman" panose="02020603050405020304" pitchFamily="18" charset="0"/>
              </a:rPr>
              <a:t>державного органу, </a:t>
            </a:r>
            <a:r>
              <a:rPr lang="ru-RU" b="0" i="0" dirty="0" err="1" smtClean="0">
                <a:effectLst/>
                <a:latin typeface="Times New Roman" panose="02020603050405020304" pitchFamily="18" charset="0"/>
                <a:cs typeface="Times New Roman" panose="02020603050405020304" pitchFamily="18" charset="0"/>
              </a:rPr>
              <a:t>визначених</a:t>
            </a:r>
            <a:r>
              <a:rPr lang="ru-RU" b="0" i="0" dirty="0" smtClean="0">
                <a:effectLst/>
                <a:latin typeface="Times New Roman" panose="02020603050405020304" pitchFamily="18" charset="0"/>
                <a:cs typeface="Times New Roman" panose="02020603050405020304" pitchFamily="18" charset="0"/>
              </a:rPr>
              <a:t> </a:t>
            </a:r>
            <a:r>
              <a:rPr lang="ru-RU" b="0" i="0" dirty="0" err="1" smtClean="0">
                <a:effectLst/>
                <a:latin typeface="Times New Roman" panose="02020603050405020304" pitchFamily="18" charset="0"/>
                <a:cs typeface="Times New Roman" panose="02020603050405020304" pitchFamily="18" charset="0"/>
              </a:rPr>
              <a:t>законодавством</a:t>
            </a:r>
            <a:r>
              <a:rPr lang="ru-RU" b="0" i="0" dirty="0" smtClean="0">
                <a:effectLst/>
                <a:latin typeface="Times New Roman" panose="02020603050405020304" pitchFamily="18" charset="0"/>
                <a:cs typeface="Times New Roman" panose="02020603050405020304" pitchFamily="18" charset="0"/>
              </a:rPr>
              <a:t>.</a:t>
            </a:r>
            <a:endParaRPr lang="ru-RU" b="0" i="0" dirty="0">
              <a:effectLst/>
              <a:latin typeface="Times New Roman" panose="02020603050405020304" pitchFamily="18" charset="0"/>
              <a:cs typeface="Times New Roman" panose="02020603050405020304" pitchFamily="18" charset="0"/>
            </a:endParaRPr>
          </a:p>
        </p:txBody>
      </p:sp>
      <p:pic>
        <p:nvPicPr>
          <p:cNvPr id="5122" name="Picture 2" descr="Картинки на прозрачном фоне для презентаций - 83 фото - картинки и рисунки:  скачать бесплатно"/>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134" y="3309731"/>
            <a:ext cx="2105857" cy="2007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5617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444" y="653360"/>
            <a:ext cx="3077817" cy="1861240"/>
          </a:xfrm>
        </p:spPr>
        <p:txBody>
          <a:bodyPr>
            <a:normAutofit fontScale="90000"/>
          </a:bodyPr>
          <a:lstStyle/>
          <a:p>
            <a:r>
              <a:rPr lang="uk-UA" dirty="0" smtClean="0">
                <a:solidFill>
                  <a:srgbClr val="FF0000"/>
                </a:solidFill>
                <a:latin typeface="Times New Roman" panose="02020603050405020304" pitchFamily="18" charset="0"/>
                <a:cs typeface="Times New Roman" panose="02020603050405020304" pitchFamily="18" charset="0"/>
              </a:rPr>
              <a:t>Ознаки державної служби</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72610" y="556591"/>
            <a:ext cx="7444408" cy="5620372"/>
          </a:xfrm>
        </p:spPr>
        <p:txBody>
          <a:bodyPr>
            <a:normAutofit lnSpcReduction="10000"/>
          </a:bodyPr>
          <a:lstStyle/>
          <a:p>
            <a:r>
              <a:rPr lang="uk-UA" dirty="0" smtClean="0">
                <a:latin typeface="Times New Roman" panose="02020603050405020304" pitchFamily="18" charset="0"/>
                <a:cs typeface="Times New Roman" panose="02020603050405020304" pitchFamily="18" charset="0"/>
              </a:rPr>
              <a:t> </a:t>
            </a:r>
            <a:r>
              <a:rPr lang="uk-UA" dirty="0" smtClean="0">
                <a:solidFill>
                  <a:srgbClr val="FF0000"/>
                </a:solidFill>
                <a:latin typeface="Times New Roman" panose="02020603050405020304" pitchFamily="18" charset="0"/>
                <a:cs typeface="Times New Roman" panose="02020603050405020304" pitchFamily="18" charset="0"/>
              </a:rPr>
              <a:t>зміст</a:t>
            </a:r>
            <a:r>
              <a:rPr lang="uk-UA" dirty="0" smtClean="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є </a:t>
            </a:r>
            <a:r>
              <a:rPr lang="uk-UA" dirty="0" smtClean="0">
                <a:latin typeface="Times New Roman" panose="02020603050405020304" pitchFamily="18" charset="0"/>
                <a:cs typeface="Times New Roman" panose="02020603050405020304" pitchFamily="18" charset="0"/>
              </a:rPr>
              <a:t>діяльність</a:t>
            </a:r>
            <a:r>
              <a:rPr lang="uk-UA" dirty="0">
                <a:latin typeface="Times New Roman" panose="02020603050405020304" pitchFamily="18" charset="0"/>
                <a:cs typeface="Times New Roman" panose="02020603050405020304" pitchFamily="18" charset="0"/>
              </a:rPr>
              <a:t>, яка спрямована на практичну реалізацію завдань та функцій держави; </a:t>
            </a:r>
            <a:endParaRPr lang="ru-RU" dirty="0">
              <a:latin typeface="Times New Roman" panose="02020603050405020304" pitchFamily="18" charset="0"/>
              <a:cs typeface="Times New Roman" panose="02020603050405020304" pitchFamily="18" charset="0"/>
            </a:endParaRPr>
          </a:p>
          <a:p>
            <a:r>
              <a:rPr lang="uk-UA" dirty="0" smtClean="0">
                <a:solidFill>
                  <a:srgbClr val="FF0000"/>
                </a:solidFill>
                <a:latin typeface="Times New Roman" panose="02020603050405020304" pitchFamily="18" charset="0"/>
                <a:cs typeface="Times New Roman" panose="02020603050405020304" pitchFamily="18" charset="0"/>
              </a:rPr>
              <a:t>публічний</a:t>
            </a:r>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характер; </a:t>
            </a:r>
            <a:endParaRPr lang="ru-RU" dirty="0">
              <a:latin typeface="Times New Roman" panose="02020603050405020304" pitchFamily="18" charset="0"/>
              <a:cs typeface="Times New Roman" panose="02020603050405020304" pitchFamily="18" charset="0"/>
            </a:endParaRPr>
          </a:p>
          <a:p>
            <a:r>
              <a:rPr lang="uk-UA" dirty="0" smtClean="0">
                <a:solidFill>
                  <a:srgbClr val="FF0000"/>
                </a:solidFill>
                <a:latin typeface="Times New Roman" panose="02020603050405020304" pitchFamily="18" charset="0"/>
                <a:cs typeface="Times New Roman" panose="02020603050405020304" pitchFamily="18" charset="0"/>
              </a:rPr>
              <a:t>постійна </a:t>
            </a:r>
            <a:r>
              <a:rPr lang="uk-UA" dirty="0" smtClean="0">
                <a:latin typeface="Times New Roman" panose="02020603050405020304" pitchFamily="18" charset="0"/>
                <a:cs typeface="Times New Roman" panose="02020603050405020304" pitchFamily="18" charset="0"/>
              </a:rPr>
              <a:t>основа; </a:t>
            </a:r>
            <a:endParaRPr lang="ru-RU" dirty="0">
              <a:latin typeface="Times New Roman" panose="02020603050405020304" pitchFamily="18" charset="0"/>
              <a:cs typeface="Times New Roman" panose="02020603050405020304" pitchFamily="18" charset="0"/>
            </a:endParaRPr>
          </a:p>
          <a:p>
            <a:r>
              <a:rPr lang="uk-UA" dirty="0" smtClean="0">
                <a:solidFill>
                  <a:srgbClr val="FF0000"/>
                </a:solidFill>
                <a:latin typeface="Times New Roman" panose="02020603050405020304" pitchFamily="18" charset="0"/>
                <a:cs typeface="Times New Roman" panose="02020603050405020304" pitchFamily="18" charset="0"/>
              </a:rPr>
              <a:t>професіоналізм</a:t>
            </a:r>
            <a:r>
              <a:rPr lang="uk-UA"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політична </a:t>
            </a:r>
            <a:r>
              <a:rPr lang="uk-UA" dirty="0">
                <a:solidFill>
                  <a:srgbClr val="FF0000"/>
                </a:solidFill>
                <a:latin typeface="Times New Roman" panose="02020603050405020304" pitchFamily="18" charset="0"/>
                <a:cs typeface="Times New Roman" panose="02020603050405020304" pitchFamily="18" charset="0"/>
              </a:rPr>
              <a:t>неупередженість</a:t>
            </a:r>
            <a:r>
              <a:rPr lang="uk-UA"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здійснюється </a:t>
            </a:r>
            <a:r>
              <a:rPr lang="uk-UA" dirty="0" smtClean="0">
                <a:solidFill>
                  <a:srgbClr val="FF0000"/>
                </a:solidFill>
                <a:latin typeface="Times New Roman" panose="02020603050405020304" pitchFamily="18" charset="0"/>
                <a:cs typeface="Times New Roman" panose="02020603050405020304" pitchFamily="18" charset="0"/>
              </a:rPr>
              <a:t>спеціальними суб’єктами </a:t>
            </a:r>
            <a:r>
              <a:rPr lang="uk-UA" dirty="0" smtClean="0">
                <a:latin typeface="Times New Roman" panose="02020603050405020304" pitchFamily="18" charset="0"/>
                <a:cs typeface="Times New Roman" panose="02020603050405020304" pitchFamily="18" charset="0"/>
              </a:rPr>
              <a:t>– державними службовцями;</a:t>
            </a:r>
          </a:p>
          <a:p>
            <a:r>
              <a:rPr lang="uk-UA" dirty="0" smtClean="0">
                <a:latin typeface="Times New Roman" panose="02020603050405020304" pitchFamily="18" charset="0"/>
                <a:cs typeface="Times New Roman" panose="02020603050405020304" pitchFamily="18" charset="0"/>
              </a:rPr>
              <a:t>передбачається зайняття </a:t>
            </a:r>
            <a:r>
              <a:rPr lang="uk-UA" dirty="0" smtClean="0">
                <a:solidFill>
                  <a:srgbClr val="FF0000"/>
                </a:solidFill>
                <a:latin typeface="Times New Roman" panose="02020603050405020304" pitchFamily="18" charset="0"/>
                <a:cs typeface="Times New Roman" panose="02020603050405020304" pitchFamily="18" charset="0"/>
              </a:rPr>
              <a:t>посад</a:t>
            </a:r>
            <a:r>
              <a:rPr lang="uk-UA" dirty="0" smtClean="0">
                <a:latin typeface="Times New Roman" panose="02020603050405020304" pitchFamily="18" charset="0"/>
                <a:cs typeface="Times New Roman" panose="02020603050405020304" pitchFamily="18" charset="0"/>
              </a:rPr>
              <a:t> державної служби;</a:t>
            </a:r>
          </a:p>
          <a:p>
            <a:r>
              <a:rPr lang="uk-UA" dirty="0" smtClean="0">
                <a:solidFill>
                  <a:srgbClr val="FF0000"/>
                </a:solidFill>
                <a:latin typeface="Times New Roman" panose="02020603050405020304" pitchFamily="18" charset="0"/>
                <a:cs typeface="Times New Roman" panose="02020603050405020304" pitchFamily="18" charset="0"/>
              </a:rPr>
              <a:t>оплата</a:t>
            </a:r>
            <a:r>
              <a:rPr lang="uk-UA" dirty="0" smtClean="0">
                <a:latin typeface="Times New Roman" panose="02020603050405020304" pitchFamily="18" charset="0"/>
                <a:cs typeface="Times New Roman" panose="02020603050405020304" pitchFamily="18" charset="0"/>
              </a:rPr>
              <a:t> праці службовців </a:t>
            </a:r>
            <a:r>
              <a:rPr lang="uk-UA" dirty="0" smtClean="0">
                <a:solidFill>
                  <a:srgbClr val="FF0000"/>
                </a:solidFill>
                <a:latin typeface="Times New Roman" panose="02020603050405020304" pitchFamily="18" charset="0"/>
                <a:cs typeface="Times New Roman" panose="02020603050405020304" pitchFamily="18" charset="0"/>
              </a:rPr>
              <a:t>за рахунок коштів Державного бюджету України</a:t>
            </a:r>
          </a:p>
          <a:p>
            <a:endParaRPr lang="ru-RU" dirty="0">
              <a:latin typeface="Times New Roman" panose="02020603050405020304" pitchFamily="18" charset="0"/>
              <a:cs typeface="Times New Roman" panose="02020603050405020304" pitchFamily="18" charset="0"/>
            </a:endParaRPr>
          </a:p>
          <a:p>
            <a:endParaRPr lang="ru-RU" dirty="0"/>
          </a:p>
        </p:txBody>
      </p:sp>
      <p:pic>
        <p:nvPicPr>
          <p:cNvPr id="6146" name="Picture 2" descr="Для презентаций. Клипарт человечки 3D - Ирина Алексеевна Машинистов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940" y="2611369"/>
            <a:ext cx="2838450" cy="3429001"/>
          </a:xfrm>
          <a:prstGeom prst="rect">
            <a:avLst/>
          </a:prstGeom>
          <a:noFill/>
          <a:effectLst>
            <a:softEdge rad="3556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753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883</TotalTime>
  <Words>1068</Words>
  <Application>Microsoft Office PowerPoint</Application>
  <PresentationFormat>Широкоэкранный</PresentationFormat>
  <Paragraphs>119</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Правове регулювання публічної служби</vt:lpstr>
      <vt:lpstr>Публічна служба</vt:lpstr>
      <vt:lpstr>Ознаки публічної служби</vt:lpstr>
      <vt:lpstr>Моделі публічної служби</vt:lpstr>
      <vt:lpstr>Презентация PowerPoint</vt:lpstr>
      <vt:lpstr>Система публічної служби в Україні</vt:lpstr>
      <vt:lpstr>Джерела службового права</vt:lpstr>
      <vt:lpstr>Державна служба як вид публічної служби</vt:lpstr>
      <vt:lpstr>Ознаки державної служби</vt:lpstr>
      <vt:lpstr>Принципи державної служби</vt:lpstr>
      <vt:lpstr>Презентация PowerPoint</vt:lpstr>
      <vt:lpstr>Політична неупередженість державних службовців</vt:lpstr>
      <vt:lpstr>Увага!</vt:lpstr>
      <vt:lpstr>Види державної служби</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Правове регулювання публічної служби</dc:title>
  <dc:creator>User</dc:creator>
  <cp:lastModifiedBy>User</cp:lastModifiedBy>
  <cp:revision>97</cp:revision>
  <dcterms:created xsi:type="dcterms:W3CDTF">2022-04-11T14:56:43Z</dcterms:created>
  <dcterms:modified xsi:type="dcterms:W3CDTF">2022-05-13T13:34:00Z</dcterms:modified>
</cp:coreProperties>
</file>