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8" r:id="rId32"/>
    <p:sldId id="287" r:id="rId33"/>
    <p:sldId id="286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Тема 6.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Mining</a:t>
            </a:r>
            <a:r>
              <a:rPr lang="ru-RU" dirty="0"/>
              <a:t>. </a:t>
            </a:r>
            <a:r>
              <a:rPr lang="ru-RU" dirty="0" err="1"/>
              <a:t>Класифікація</a:t>
            </a:r>
            <a:r>
              <a:rPr lang="ru-RU" dirty="0"/>
              <a:t> та </a:t>
            </a:r>
            <a:r>
              <a:rPr lang="ru-RU" dirty="0" err="1"/>
              <a:t>кластеризація</a:t>
            </a:r>
            <a:r>
              <a:rPr lang="ru-RU" dirty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План </a:t>
            </a: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err="1" smtClean="0"/>
              <a:t>Задачі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. </a:t>
            </a: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err="1" smtClean="0"/>
              <a:t>Методи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розв’язання</a:t>
            </a:r>
            <a:r>
              <a:rPr lang="ru-RU" dirty="0"/>
              <a:t> задач </a:t>
            </a:r>
            <a:r>
              <a:rPr lang="ru-RU" dirty="0" err="1"/>
              <a:t>класифікації</a:t>
            </a:r>
            <a:r>
              <a:rPr lang="ru-RU" dirty="0"/>
              <a:t>. </a:t>
            </a: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smtClean="0"/>
              <a:t>Задача </a:t>
            </a:r>
            <a:r>
              <a:rPr lang="ru-RU" dirty="0" err="1"/>
              <a:t>кластеризації</a:t>
            </a:r>
            <a:r>
              <a:rPr lang="ru-RU" dirty="0"/>
              <a:t>. </a:t>
            </a:r>
            <a:endParaRPr lang="ru-RU" dirty="0" smtClean="0"/>
          </a:p>
          <a:p>
            <a:pPr marL="457200" indent="-457200" algn="just">
              <a:buAutoNum type="arabicPeriod"/>
            </a:pP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/>
              <a:t>кластерного </a:t>
            </a:r>
            <a:r>
              <a:rPr lang="ru-RU" dirty="0" err="1"/>
              <a:t>аналізу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8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одновимірною</a:t>
            </a:r>
            <a:r>
              <a:rPr lang="ru-RU" dirty="0"/>
              <a:t> (за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) і </a:t>
            </a:r>
            <a:r>
              <a:rPr lang="ru-RU" dirty="0" err="1"/>
              <a:t>багатовимірною</a:t>
            </a:r>
            <a:r>
              <a:rPr lang="ru-RU" dirty="0"/>
              <a:t> (за </a:t>
            </a:r>
            <a:r>
              <a:rPr lang="ru-RU" dirty="0" err="1"/>
              <a:t>двома</a:t>
            </a:r>
            <a:r>
              <a:rPr lang="ru-RU" dirty="0"/>
              <a:t>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). </a:t>
            </a:r>
            <a:endParaRPr lang="ru-RU" dirty="0" smtClean="0"/>
          </a:p>
          <a:p>
            <a:r>
              <a:rPr lang="ru-RU" dirty="0" err="1" smtClean="0"/>
              <a:t>Багатовимірна</a:t>
            </a:r>
            <a:r>
              <a:rPr lang="ru-RU" dirty="0" smtClean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розроблена</a:t>
            </a:r>
            <a:r>
              <a:rPr lang="ru-RU" dirty="0"/>
              <a:t> </a:t>
            </a:r>
            <a:r>
              <a:rPr lang="ru-RU" dirty="0" err="1"/>
              <a:t>біологами</a:t>
            </a:r>
            <a:r>
              <a:rPr lang="ru-RU" dirty="0"/>
              <a:t> при </a:t>
            </a:r>
            <a:r>
              <a:rPr lang="ru-RU" dirty="0" err="1"/>
              <a:t>вирішенні</a:t>
            </a:r>
            <a:r>
              <a:rPr lang="ru-RU" dirty="0"/>
              <a:t> проблем </a:t>
            </a:r>
            <a:r>
              <a:rPr lang="ru-RU" dirty="0" err="1"/>
              <a:t>дискримінації</a:t>
            </a:r>
            <a:r>
              <a:rPr lang="ru-RU" dirty="0"/>
              <a:t> для </a:t>
            </a:r>
            <a:r>
              <a:rPr lang="ru-RU" dirty="0" err="1"/>
              <a:t>класифікування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Завдання</a:t>
            </a:r>
            <a:r>
              <a:rPr lang="ru-RU" dirty="0"/>
              <a:t>. </a:t>
            </a:r>
            <a:r>
              <a:rPr lang="ru-RU" dirty="0" err="1"/>
              <a:t>Визначити</a:t>
            </a:r>
            <a:r>
              <a:rPr lang="ru-RU" dirty="0"/>
              <a:t>, до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клієнт</a:t>
            </a:r>
            <a:r>
              <a:rPr lang="ru-RU" dirty="0"/>
              <a:t> і </a:t>
            </a:r>
            <a:r>
              <a:rPr lang="ru-RU" dirty="0" err="1"/>
              <a:t>який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відсилати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842" y="4005064"/>
            <a:ext cx="60674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9112" y="260648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Мета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побудувати</a:t>
            </a:r>
            <a:r>
              <a:rPr lang="ru-RU" dirty="0"/>
              <a:t> модель, яка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прогнозуючі</a:t>
            </a:r>
            <a:r>
              <a:rPr lang="ru-RU" dirty="0"/>
              <a:t> </a:t>
            </a:r>
            <a:r>
              <a:rPr lang="ru-RU" dirty="0" err="1"/>
              <a:t>атрибути</a:t>
            </a:r>
            <a:r>
              <a:rPr lang="ru-RU" dirty="0"/>
              <a:t> як </a:t>
            </a:r>
            <a:r>
              <a:rPr lang="ru-RU" dirty="0" err="1"/>
              <a:t>вхідні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 і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залежного атрибута. </a:t>
            </a:r>
            <a:endParaRPr lang="ru-RU" dirty="0" smtClean="0"/>
          </a:p>
          <a:p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розбитті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на </a:t>
            </a:r>
            <a:r>
              <a:rPr lang="ru-RU" dirty="0" err="1"/>
              <a:t>класи</a:t>
            </a:r>
            <a:r>
              <a:rPr lang="ru-RU" dirty="0"/>
              <a:t> за </a:t>
            </a:r>
            <a:r>
              <a:rPr lang="ru-RU" dirty="0" err="1"/>
              <a:t>певним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Класифікатором</a:t>
            </a:r>
            <a:r>
              <a:rPr lang="ru-RU" dirty="0" smtClean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якась</a:t>
            </a:r>
            <a:r>
              <a:rPr lang="ru-RU" dirty="0"/>
              <a:t> </a:t>
            </a:r>
            <a:r>
              <a:rPr lang="ru-RU" dirty="0" err="1"/>
              <a:t>сутність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з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за вектором </a:t>
            </a:r>
            <a:r>
              <a:rPr lang="ru-RU" dirty="0" err="1"/>
              <a:t>ознак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39" y="3861048"/>
            <a:ext cx="753164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вибірку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) </a:t>
            </a:r>
            <a:r>
              <a:rPr lang="ru-RU" dirty="0" err="1"/>
              <a:t>розбивають</a:t>
            </a:r>
            <a:r>
              <a:rPr lang="ru-RU" dirty="0"/>
              <a:t> на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: </a:t>
            </a:r>
            <a:r>
              <a:rPr lang="ru-RU" dirty="0" err="1"/>
              <a:t>навчальну</a:t>
            </a:r>
            <a:r>
              <a:rPr lang="ru-RU" dirty="0"/>
              <a:t> і </a:t>
            </a:r>
            <a:r>
              <a:rPr lang="ru-RU" dirty="0" err="1"/>
              <a:t>тестову</a:t>
            </a:r>
            <a:r>
              <a:rPr lang="ru-RU" dirty="0" smtClean="0"/>
              <a:t>.</a:t>
            </a:r>
          </a:p>
          <a:p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 (</a:t>
            </a:r>
            <a:r>
              <a:rPr lang="ru-RU" dirty="0" err="1"/>
              <a:t>training</a:t>
            </a:r>
            <a:r>
              <a:rPr lang="ru-RU" dirty="0"/>
              <a:t> </a:t>
            </a:r>
            <a:r>
              <a:rPr lang="ru-RU" dirty="0" err="1"/>
              <a:t>set</a:t>
            </a:r>
            <a:r>
              <a:rPr lang="ru-RU" dirty="0"/>
              <a:t>) – </a:t>
            </a:r>
            <a:r>
              <a:rPr lang="ru-RU" dirty="0" err="1"/>
              <a:t>множина</a:t>
            </a:r>
            <a:r>
              <a:rPr lang="ru-RU" dirty="0"/>
              <a:t>, яка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для </a:t>
            </a:r>
            <a:r>
              <a:rPr lang="ru-RU" dirty="0" err="1"/>
              <a:t>навчання</a:t>
            </a:r>
            <a:r>
              <a:rPr lang="ru-RU" dirty="0"/>
              <a:t> (</a:t>
            </a:r>
            <a:r>
              <a:rPr lang="ru-RU" dirty="0" err="1"/>
              <a:t>конструювання</a:t>
            </a:r>
            <a:r>
              <a:rPr lang="ru-RU" dirty="0"/>
              <a:t>) </a:t>
            </a:r>
            <a:r>
              <a:rPr lang="ru-RU" dirty="0" err="1"/>
              <a:t>моделі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Тестова</a:t>
            </a:r>
            <a:r>
              <a:rPr lang="ru-RU" dirty="0"/>
              <a:t> (</a:t>
            </a:r>
            <a:r>
              <a:rPr lang="ru-RU" dirty="0" err="1"/>
              <a:t>test</a:t>
            </a:r>
            <a:r>
              <a:rPr lang="ru-RU" dirty="0"/>
              <a:t> </a:t>
            </a:r>
            <a:r>
              <a:rPr lang="ru-RU" dirty="0" err="1"/>
              <a:t>set</a:t>
            </a:r>
            <a:r>
              <a:rPr lang="ru-RU" dirty="0"/>
              <a:t>) </a:t>
            </a:r>
            <a:r>
              <a:rPr lang="ru-RU" dirty="0" err="1"/>
              <a:t>множина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вхідні</a:t>
            </a:r>
            <a:r>
              <a:rPr lang="ru-RU" dirty="0"/>
              <a:t> та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Конструювання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: </a:t>
            </a:r>
            <a:r>
              <a:rPr lang="ru-RU" dirty="0" err="1"/>
              <a:t>опис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класів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/>
              <a:t>приклад набору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одного </a:t>
            </a:r>
            <a:r>
              <a:rPr lang="ru-RU" dirty="0" err="1"/>
              <a:t>визначеного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.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, на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конструювання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 </a:t>
            </a:r>
            <a:r>
              <a:rPr lang="ru-RU" dirty="0" err="1"/>
              <a:t>Отримана</a:t>
            </a:r>
            <a:r>
              <a:rPr lang="ru-RU" dirty="0"/>
              <a:t> модель представлена </a:t>
            </a:r>
            <a:r>
              <a:rPr lang="ru-RU" dirty="0" err="1"/>
              <a:t>класифікаційними</a:t>
            </a:r>
            <a:r>
              <a:rPr lang="ru-RU" dirty="0"/>
              <a:t> правилами, деревом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математичною</a:t>
            </a:r>
            <a:r>
              <a:rPr lang="ru-RU" dirty="0"/>
              <a:t> формулою.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err="1"/>
              <a:t>Процес</a:t>
            </a:r>
            <a:r>
              <a:rPr lang="ru-RU" sz="3200" dirty="0"/>
              <a:t> </a:t>
            </a:r>
            <a:r>
              <a:rPr lang="ru-RU" sz="3200" dirty="0" err="1"/>
              <a:t>класифікації</a:t>
            </a:r>
            <a:r>
              <a:rPr lang="ru-RU" sz="3200" dirty="0"/>
              <a:t> </a:t>
            </a:r>
            <a:r>
              <a:rPr lang="ru-RU" sz="3200" dirty="0" err="1"/>
              <a:t>складається</a:t>
            </a:r>
            <a:r>
              <a:rPr lang="ru-RU" sz="3200" dirty="0"/>
              <a:t> з </a:t>
            </a:r>
            <a:r>
              <a:rPr lang="ru-RU" sz="3200" dirty="0" err="1"/>
              <a:t>двох</a:t>
            </a:r>
            <a:r>
              <a:rPr lang="ru-RU" sz="3200" dirty="0"/>
              <a:t> </a:t>
            </a:r>
            <a:r>
              <a:rPr lang="ru-RU" sz="3200" dirty="0" err="1"/>
              <a:t>етапів</a:t>
            </a:r>
            <a:r>
              <a:rPr lang="ru-RU" sz="3200" dirty="0"/>
              <a:t>: </a:t>
            </a:r>
            <a:r>
              <a:rPr lang="ru-RU" sz="3200" dirty="0" err="1"/>
              <a:t>конструювання</a:t>
            </a:r>
            <a:r>
              <a:rPr lang="ru-RU" sz="3200" dirty="0"/>
              <a:t> </a:t>
            </a:r>
            <a:r>
              <a:rPr lang="ru-RU" sz="3200" dirty="0" err="1"/>
              <a:t>моделі</a:t>
            </a:r>
            <a:r>
              <a:rPr lang="ru-RU" sz="3200" dirty="0"/>
              <a:t> та </a:t>
            </a:r>
            <a:r>
              <a:rPr lang="ru-RU" sz="3200" dirty="0" err="1"/>
              <a:t>її</a:t>
            </a:r>
            <a:r>
              <a:rPr lang="ru-RU" sz="3200" dirty="0"/>
              <a:t> </a:t>
            </a:r>
            <a:r>
              <a:rPr lang="ru-RU" sz="3200" dirty="0" err="1"/>
              <a:t>використання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моделі</a:t>
            </a:r>
            <a:r>
              <a:rPr lang="ru-RU" dirty="0" smtClean="0"/>
              <a:t>: </a:t>
            </a:r>
            <a:r>
              <a:rPr lang="ru-RU" dirty="0" err="1" smtClean="0"/>
              <a:t>класифікація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невідомих</a:t>
            </a:r>
            <a:r>
              <a:rPr lang="ru-RU" dirty="0" smtClean="0"/>
              <a:t> </a:t>
            </a:r>
            <a:r>
              <a:rPr lang="ru-RU" dirty="0" err="1" smtClean="0"/>
              <a:t>значень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/>
              <a:t>правильності</a:t>
            </a:r>
            <a:r>
              <a:rPr lang="ru-RU" dirty="0"/>
              <a:t> (</a:t>
            </a:r>
            <a:r>
              <a:rPr lang="ru-RU" dirty="0" err="1"/>
              <a:t>точності</a:t>
            </a:r>
            <a:r>
              <a:rPr lang="ru-RU" dirty="0"/>
              <a:t>) </a:t>
            </a:r>
            <a:r>
              <a:rPr lang="ru-RU" dirty="0" err="1"/>
              <a:t>моделі</a:t>
            </a:r>
            <a:r>
              <a:rPr lang="ru-RU" dirty="0"/>
              <a:t>.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з тестового прикладу </a:t>
            </a:r>
            <a:r>
              <a:rPr lang="ru-RU" dirty="0" err="1"/>
              <a:t>порівнюються</a:t>
            </a:r>
            <a:r>
              <a:rPr lang="ru-RU" dirty="0"/>
              <a:t> з результатами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отриманої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i="1" u="sng" dirty="0" err="1" smtClean="0"/>
              <a:t>Рівень</a:t>
            </a:r>
            <a:r>
              <a:rPr lang="ru-RU" b="1" i="1" u="sng" dirty="0" smtClean="0"/>
              <a:t> </a:t>
            </a:r>
            <a:r>
              <a:rPr lang="ru-RU" b="1" i="1" u="sng" dirty="0" err="1"/>
              <a:t>точності</a:t>
            </a:r>
            <a:r>
              <a:rPr lang="ru-RU" dirty="0"/>
              <a:t> – </a:t>
            </a:r>
            <a:r>
              <a:rPr lang="ru-RU" dirty="0" err="1"/>
              <a:t>відсоток</a:t>
            </a:r>
            <a:r>
              <a:rPr lang="ru-RU" dirty="0"/>
              <a:t> правильно </a:t>
            </a:r>
            <a:r>
              <a:rPr lang="ru-RU" dirty="0" err="1"/>
              <a:t>класифікованих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 у </a:t>
            </a:r>
            <a:r>
              <a:rPr lang="ru-RU" dirty="0" err="1"/>
              <a:t>тестовій</a:t>
            </a:r>
            <a:r>
              <a:rPr lang="ru-RU" dirty="0"/>
              <a:t> </a:t>
            </a:r>
            <a:r>
              <a:rPr lang="ru-RU" dirty="0" err="1"/>
              <a:t>множині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Тестова</a:t>
            </a:r>
            <a:r>
              <a:rPr lang="ru-RU" dirty="0" smtClean="0"/>
              <a:t> </a:t>
            </a:r>
            <a:r>
              <a:rPr lang="ru-RU" dirty="0" err="1"/>
              <a:t>множина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множина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тестується</a:t>
            </a:r>
            <a:r>
              <a:rPr lang="ru-RU" dirty="0"/>
              <a:t> </a:t>
            </a:r>
            <a:r>
              <a:rPr lang="ru-RU" dirty="0" err="1"/>
              <a:t>побудована</a:t>
            </a:r>
            <a:r>
              <a:rPr lang="ru-RU" dirty="0"/>
              <a:t> модель, не повинна </a:t>
            </a:r>
            <a:r>
              <a:rPr lang="ru-RU" dirty="0" err="1"/>
              <a:t>залежати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точність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допустима,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для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прикладів</a:t>
            </a:r>
            <a:r>
              <a:rPr lang="ru-RU" dirty="0"/>
              <a:t>, </a:t>
            </a:r>
            <a:r>
              <a:rPr lang="ru-RU" dirty="0" err="1"/>
              <a:t>клас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невідомий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 </a:t>
            </a:r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дерев </a:t>
            </a:r>
            <a:r>
              <a:rPr lang="ru-RU" dirty="0" err="1"/>
              <a:t>рішень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байєсівська</a:t>
            </a:r>
            <a:r>
              <a:rPr lang="ru-RU" dirty="0"/>
              <a:t> (</a:t>
            </a:r>
            <a:r>
              <a:rPr lang="ru-RU" dirty="0" err="1"/>
              <a:t>наївна</a:t>
            </a:r>
            <a:r>
              <a:rPr lang="ru-RU" dirty="0"/>
              <a:t>) </a:t>
            </a:r>
            <a:r>
              <a:rPr lang="ru-RU" dirty="0" err="1"/>
              <a:t>класифікація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штучних</a:t>
            </a:r>
            <a:r>
              <a:rPr lang="ru-RU" dirty="0"/>
              <a:t> </a:t>
            </a:r>
            <a:r>
              <a:rPr lang="ru-RU" dirty="0" err="1"/>
              <a:t>нейронних</a:t>
            </a:r>
            <a:r>
              <a:rPr lang="ru-RU" dirty="0"/>
              <a:t> мереж;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класифікація</a:t>
            </a:r>
            <a:r>
              <a:rPr lang="ru-RU" dirty="0"/>
              <a:t> методом </a:t>
            </a:r>
            <a:r>
              <a:rPr lang="ru-RU" dirty="0" err="1"/>
              <a:t>опорних</a:t>
            </a:r>
            <a:r>
              <a:rPr lang="ru-RU" dirty="0"/>
              <a:t> </a:t>
            </a:r>
            <a:r>
              <a:rPr lang="ru-RU" dirty="0" err="1"/>
              <a:t>векторів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лінійна</a:t>
            </a:r>
            <a:r>
              <a:rPr lang="ru-RU" dirty="0"/>
              <a:t> </a:t>
            </a:r>
            <a:r>
              <a:rPr lang="ru-RU" dirty="0" err="1"/>
              <a:t>регресія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методу </a:t>
            </a:r>
            <a:r>
              <a:rPr lang="ru-RU" dirty="0" err="1"/>
              <a:t>найближчого</a:t>
            </a:r>
            <a:r>
              <a:rPr lang="ru-RU" dirty="0"/>
              <a:t> </a:t>
            </a:r>
            <a:r>
              <a:rPr lang="ru-RU" dirty="0" err="1"/>
              <a:t>сусіда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en-US" dirty="0" err="1"/>
              <a:t>cbr</a:t>
            </a:r>
            <a:r>
              <a:rPr lang="en-US" dirty="0"/>
              <a:t>-</a:t>
            </a:r>
            <a:r>
              <a:rPr lang="ru-RU" dirty="0"/>
              <a:t>методом;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генетичних</a:t>
            </a:r>
            <a:r>
              <a:rPr lang="ru-RU" dirty="0"/>
              <a:t> </a:t>
            </a:r>
            <a:r>
              <a:rPr lang="ru-RU" dirty="0" err="1"/>
              <a:t>алгоритмів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розв’язання</a:t>
            </a:r>
            <a:r>
              <a:rPr lang="ru-RU" dirty="0"/>
              <a:t> задач </a:t>
            </a:r>
            <a:r>
              <a:rPr lang="ru-RU" dirty="0" err="1"/>
              <a:t>класифікації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262" y="3398262"/>
            <a:ext cx="55149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882" y="2564904"/>
            <a:ext cx="5629275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/>
              <a:t>точності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проводитися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крос-перевірки</a:t>
            </a:r>
            <a:r>
              <a:rPr lang="ru-RU" dirty="0"/>
              <a:t>. </a:t>
            </a:r>
            <a:r>
              <a:rPr lang="ru-RU" dirty="0" err="1"/>
              <a:t>Кросперевірка</a:t>
            </a:r>
            <a:r>
              <a:rPr lang="ru-RU" dirty="0"/>
              <a:t> (</a:t>
            </a:r>
            <a:r>
              <a:rPr lang="en-US" dirty="0"/>
              <a:t>Cross-validation) – </a:t>
            </a:r>
            <a:r>
              <a:rPr lang="ru-RU" dirty="0" err="1"/>
              <a:t>це</a:t>
            </a:r>
            <a:r>
              <a:rPr lang="ru-RU" dirty="0"/>
              <a:t> процедура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на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тестової</a:t>
            </a:r>
            <a:r>
              <a:rPr lang="ru-RU" dirty="0"/>
              <a:t> </a:t>
            </a:r>
            <a:r>
              <a:rPr lang="ru-RU" dirty="0" err="1"/>
              <a:t>множини</a:t>
            </a:r>
            <a:r>
              <a:rPr lang="ru-RU" dirty="0"/>
              <a:t>, яку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крос-перевірочною</a:t>
            </a:r>
            <a:r>
              <a:rPr lang="ru-RU" dirty="0"/>
              <a:t> </a:t>
            </a:r>
            <a:r>
              <a:rPr lang="ru-RU" dirty="0" err="1"/>
              <a:t>множиною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Точність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: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i="1" u="sng" dirty="0" err="1"/>
              <a:t>Класифікація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err="1" smtClean="0"/>
              <a:t>системний</a:t>
            </a:r>
            <a:r>
              <a:rPr lang="ru-RU" dirty="0" smtClean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досліджуваних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явищ</a:t>
            </a:r>
            <a:r>
              <a:rPr lang="ru-RU" dirty="0"/>
              <a:t>, </a:t>
            </a:r>
            <a:r>
              <a:rPr lang="ru-RU" dirty="0" err="1"/>
              <a:t>процесів</a:t>
            </a:r>
            <a:r>
              <a:rPr lang="ru-RU" dirty="0"/>
              <a:t> за родами, видами, типами, з </a:t>
            </a:r>
            <a:r>
              <a:rPr lang="ru-RU" dirty="0" err="1"/>
              <a:t>якими-небудь</a:t>
            </a:r>
            <a:r>
              <a:rPr lang="ru-RU" dirty="0"/>
              <a:t> </a:t>
            </a:r>
            <a:r>
              <a:rPr lang="ru-RU" dirty="0" err="1"/>
              <a:t>істотними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для </a:t>
            </a:r>
            <a:r>
              <a:rPr lang="ru-RU" dirty="0" err="1"/>
              <a:t>зручності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угрупування</a:t>
            </a:r>
            <a:r>
              <a:rPr lang="ru-RU" dirty="0" smtClean="0"/>
              <a:t> </a:t>
            </a:r>
            <a:r>
              <a:rPr lang="ru-RU" dirty="0" err="1"/>
              <a:t>вихідних</a:t>
            </a:r>
            <a:r>
              <a:rPr lang="ru-RU" dirty="0"/>
              <a:t> понять і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певному</a:t>
            </a:r>
            <a:r>
              <a:rPr lang="ru-RU" dirty="0"/>
              <a:t> порядку,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відбиває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схожості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Задачі</a:t>
            </a:r>
            <a:r>
              <a:rPr lang="ru-RU" dirty="0"/>
              <a:t> та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925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час,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потрібен</a:t>
            </a:r>
            <a:r>
              <a:rPr lang="ru-RU" dirty="0"/>
              <a:t> на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Робастність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стійкість</a:t>
            </a:r>
            <a:r>
              <a:rPr lang="ru-RU" dirty="0"/>
              <a:t> до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передумов</a:t>
            </a:r>
            <a:r>
              <a:rPr lang="ru-RU" dirty="0"/>
              <a:t>,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 </a:t>
            </a:r>
            <a:r>
              <a:rPr lang="ru-RU" dirty="0" err="1"/>
              <a:t>зашумленими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 і </a:t>
            </a:r>
            <a:r>
              <a:rPr lang="ru-RU" dirty="0" err="1"/>
              <a:t>пропущеними</a:t>
            </a:r>
            <a:r>
              <a:rPr lang="ru-RU" dirty="0"/>
              <a:t> </a:t>
            </a:r>
            <a:r>
              <a:rPr lang="ru-RU" dirty="0" err="1"/>
              <a:t>значеннями</a:t>
            </a:r>
            <a:r>
              <a:rPr lang="ru-RU" dirty="0"/>
              <a:t> в </a:t>
            </a:r>
            <a:r>
              <a:rPr lang="ru-RU" dirty="0" err="1"/>
              <a:t>даних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Інтерпретованість</a:t>
            </a:r>
            <a:r>
              <a:rPr lang="ru-RU" dirty="0" smtClean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аналітиком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/>
              <a:t>класифікаційних</a:t>
            </a:r>
            <a:r>
              <a:rPr lang="ru-RU" dirty="0"/>
              <a:t> правил:  </a:t>
            </a:r>
            <a:r>
              <a:rPr lang="ru-RU" dirty="0" err="1"/>
              <a:t>розмір</a:t>
            </a:r>
            <a:r>
              <a:rPr lang="ru-RU" dirty="0"/>
              <a:t> дерева </a:t>
            </a:r>
            <a:r>
              <a:rPr lang="ru-RU" dirty="0" err="1"/>
              <a:t>рішень</a:t>
            </a:r>
            <a:r>
              <a:rPr lang="ru-RU" dirty="0"/>
              <a:t>;  </a:t>
            </a:r>
            <a:r>
              <a:rPr lang="ru-RU" dirty="0" err="1"/>
              <a:t>компактність</a:t>
            </a:r>
            <a:r>
              <a:rPr lang="ru-RU" dirty="0"/>
              <a:t> </a:t>
            </a:r>
            <a:r>
              <a:rPr lang="ru-RU" dirty="0" err="1"/>
              <a:t>класифікаційних</a:t>
            </a:r>
            <a:r>
              <a:rPr lang="ru-RU" dirty="0"/>
              <a:t> правил. </a:t>
            </a:r>
            <a:endParaRPr lang="ru-RU" dirty="0" smtClean="0"/>
          </a:p>
          <a:p>
            <a:r>
              <a:rPr lang="ru-RU" dirty="0" err="1" smtClean="0"/>
              <a:t>Надійність</a:t>
            </a:r>
            <a:r>
              <a:rPr lang="ru-RU" dirty="0" smtClean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при </a:t>
            </a:r>
            <a:r>
              <a:rPr lang="ru-RU" dirty="0" err="1"/>
              <a:t>наявності</a:t>
            </a:r>
            <a:r>
              <a:rPr lang="ru-RU" dirty="0"/>
              <a:t> в </a:t>
            </a:r>
            <a:r>
              <a:rPr lang="ru-RU" dirty="0" err="1"/>
              <a:t>наборі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err="1"/>
              <a:t>шумів</a:t>
            </a:r>
            <a:r>
              <a:rPr lang="ru-RU" dirty="0"/>
              <a:t> і </a:t>
            </a:r>
            <a:r>
              <a:rPr lang="ru-RU" dirty="0" err="1"/>
              <a:t>викидів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/>
              <a:t>Оцінювання</a:t>
            </a:r>
            <a:r>
              <a:rPr lang="ru-RU" sz="2800" dirty="0"/>
              <a:t> </a:t>
            </a:r>
            <a:r>
              <a:rPr lang="ru-RU" sz="2800" dirty="0" err="1"/>
              <a:t>класифікаційних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. </a:t>
            </a:r>
            <a:r>
              <a:rPr lang="ru-RU" sz="2800" dirty="0" err="1"/>
              <a:t>Оцінювання</a:t>
            </a:r>
            <a:r>
              <a:rPr lang="ru-RU" sz="2800" dirty="0"/>
              <a:t> </a:t>
            </a:r>
            <a:r>
              <a:rPr lang="ru-RU" sz="2800" dirty="0" err="1"/>
              <a:t>методів</a:t>
            </a:r>
            <a:r>
              <a:rPr lang="ru-RU" sz="2800" dirty="0"/>
              <a:t> </a:t>
            </a:r>
            <a:r>
              <a:rPr lang="ru-RU" sz="2800" dirty="0" err="1"/>
              <a:t>слід</a:t>
            </a:r>
            <a:r>
              <a:rPr lang="ru-RU" sz="2800" dirty="0"/>
              <a:t> </a:t>
            </a:r>
            <a:r>
              <a:rPr lang="ru-RU" sz="2800" dirty="0" err="1"/>
              <a:t>проводити</a:t>
            </a:r>
            <a:r>
              <a:rPr lang="ru-RU" sz="2800" dirty="0"/>
              <a:t>, </a:t>
            </a:r>
            <a:r>
              <a:rPr lang="ru-RU" sz="2800" dirty="0" err="1"/>
              <a:t>виходячи</a:t>
            </a:r>
            <a:r>
              <a:rPr lang="ru-RU" sz="2800" dirty="0"/>
              <a:t> з таких характеристик: </a:t>
            </a:r>
            <a:r>
              <a:rPr lang="ru-RU" sz="2800" dirty="0" err="1"/>
              <a:t>швидкість</a:t>
            </a:r>
            <a:r>
              <a:rPr lang="ru-RU" sz="2800" dirty="0"/>
              <a:t>, </a:t>
            </a:r>
            <a:r>
              <a:rPr lang="ru-RU" sz="2800" dirty="0" err="1"/>
              <a:t>робастність</a:t>
            </a:r>
            <a:r>
              <a:rPr lang="ru-RU" sz="2800" dirty="0"/>
              <a:t>, </a:t>
            </a:r>
            <a:r>
              <a:rPr lang="ru-RU" sz="2800" dirty="0" err="1"/>
              <a:t>інтерпретованість</a:t>
            </a:r>
            <a:r>
              <a:rPr lang="ru-RU" sz="2800" dirty="0"/>
              <a:t>, </a:t>
            </a:r>
            <a:r>
              <a:rPr lang="ru-RU" sz="2800" dirty="0" err="1"/>
              <a:t>надійність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Кластеризація</a:t>
            </a:r>
            <a:r>
              <a:rPr lang="ru-RU" dirty="0"/>
              <a:t> </a:t>
            </a:r>
            <a:r>
              <a:rPr lang="ru-RU" dirty="0" err="1"/>
              <a:t>призначена</a:t>
            </a:r>
            <a:r>
              <a:rPr lang="ru-RU" dirty="0"/>
              <a:t> для </a:t>
            </a:r>
            <a:r>
              <a:rPr lang="ru-RU" dirty="0" err="1"/>
              <a:t>розбиття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на </a:t>
            </a:r>
            <a:r>
              <a:rPr lang="ru-RU" dirty="0" err="1"/>
              <a:t>однорідні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(</a:t>
            </a:r>
            <a:r>
              <a:rPr lang="ru-RU" dirty="0" err="1"/>
              <a:t>кластери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класи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вибірки</a:t>
            </a:r>
            <a:r>
              <a:rPr lang="ru-RU" dirty="0"/>
              <a:t> </a:t>
            </a:r>
            <a:r>
              <a:rPr lang="ru-RU" dirty="0" err="1"/>
              <a:t>представити</a:t>
            </a:r>
            <a:r>
              <a:rPr lang="ru-RU" dirty="0"/>
              <a:t> як точки в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, то задача </a:t>
            </a:r>
            <a:r>
              <a:rPr lang="ru-RU" dirty="0" err="1"/>
              <a:t>кластеризації</a:t>
            </a:r>
            <a:r>
              <a:rPr lang="ru-RU" dirty="0"/>
              <a:t> </a:t>
            </a:r>
            <a:r>
              <a:rPr lang="ru-RU" dirty="0" err="1"/>
              <a:t>зводиться</a:t>
            </a:r>
            <a:r>
              <a:rPr lang="ru-RU" dirty="0"/>
              <a:t> до </a:t>
            </a:r>
            <a:r>
              <a:rPr lang="ru-RU" dirty="0" err="1"/>
              <a:t>визначення</a:t>
            </a:r>
            <a:r>
              <a:rPr lang="ru-RU" dirty="0"/>
              <a:t> «</a:t>
            </a:r>
            <a:r>
              <a:rPr lang="ru-RU" dirty="0" err="1"/>
              <a:t>згущувань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 smtClean="0"/>
              <a:t>».</a:t>
            </a:r>
          </a:p>
          <a:p>
            <a:r>
              <a:rPr lang="ru-RU" dirty="0"/>
              <a:t>Кластер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охарактеризувати</a:t>
            </a:r>
            <a:r>
              <a:rPr lang="ru-RU" dirty="0"/>
              <a:t> як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Задача </a:t>
            </a:r>
            <a:r>
              <a:rPr lang="ru-RU" dirty="0" err="1"/>
              <a:t>кластеризації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717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 </a:t>
            </a:r>
            <a:r>
              <a:rPr lang="ru-RU" dirty="0" err="1"/>
              <a:t>внутрішня</a:t>
            </a:r>
            <a:r>
              <a:rPr lang="ru-RU" dirty="0"/>
              <a:t> </a:t>
            </a:r>
            <a:r>
              <a:rPr lang="ru-RU" dirty="0" err="1"/>
              <a:t>однорідність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 </a:t>
            </a:r>
            <a:r>
              <a:rPr lang="ru-RU" dirty="0" err="1"/>
              <a:t>зовнішня</a:t>
            </a:r>
            <a:r>
              <a:rPr lang="ru-RU" dirty="0"/>
              <a:t> </a:t>
            </a:r>
            <a:r>
              <a:rPr lang="ru-RU" dirty="0" err="1"/>
              <a:t>ізольованість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Характеристиками кластера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411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52936"/>
            <a:ext cx="6191250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11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75" y="3501008"/>
            <a:ext cx="504825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11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Кластери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бути такими, </a:t>
            </a:r>
            <a:r>
              <a:rPr lang="ru-RU" sz="2400" dirty="0" err="1"/>
              <a:t>що</a:t>
            </a:r>
            <a:r>
              <a:rPr lang="ru-RU" sz="2400" dirty="0"/>
              <a:t> не </a:t>
            </a:r>
            <a:r>
              <a:rPr lang="ru-RU" sz="2400" dirty="0" err="1"/>
              <a:t>перетинаються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ексклюзивними</a:t>
            </a:r>
            <a:r>
              <a:rPr lang="ru-RU" sz="2400" dirty="0"/>
              <a:t> (</a:t>
            </a:r>
            <a:r>
              <a:rPr lang="en-US" sz="2400" dirty="0"/>
              <a:t>non-overlapping, exclusive), </a:t>
            </a:r>
            <a:r>
              <a:rPr lang="ru-RU" sz="2400" dirty="0"/>
              <a:t>і такими,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перетинаються</a:t>
            </a:r>
            <a:r>
              <a:rPr lang="ru-RU" sz="2400" dirty="0"/>
              <a:t> (</a:t>
            </a:r>
            <a:r>
              <a:rPr lang="en-US" sz="2400" dirty="0"/>
              <a:t>overlapping). </a:t>
            </a:r>
            <a:endParaRPr lang="ru-RU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82561"/>
            <a:ext cx="6367675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64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 </a:t>
            </a:r>
            <a:r>
              <a:rPr lang="ru-RU" dirty="0" err="1"/>
              <a:t>Алгоритми</a:t>
            </a:r>
            <a:r>
              <a:rPr lang="ru-RU" dirty="0"/>
              <a:t>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поділі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(</a:t>
            </a:r>
            <a:r>
              <a:rPr lang="en-US" dirty="0"/>
              <a:t>Partitioning algorithms), </a:t>
            </a:r>
            <a:r>
              <a:rPr lang="ru-RU" dirty="0"/>
              <a:t>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ітеративні</a:t>
            </a:r>
            <a:r>
              <a:rPr lang="ru-RU" dirty="0"/>
              <a:t>: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на </a:t>
            </a:r>
            <a:r>
              <a:rPr lang="en-US" dirty="0"/>
              <a:t>k </a:t>
            </a:r>
            <a:r>
              <a:rPr lang="ru-RU" dirty="0" err="1"/>
              <a:t>кластерів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ітеративний</a:t>
            </a:r>
            <a:r>
              <a:rPr lang="ru-RU" dirty="0"/>
              <a:t>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для </a:t>
            </a:r>
            <a:r>
              <a:rPr lang="ru-RU" dirty="0" err="1"/>
              <a:t>поліпшення</a:t>
            </a:r>
            <a:r>
              <a:rPr lang="ru-RU" dirty="0"/>
              <a:t> </a:t>
            </a:r>
            <a:r>
              <a:rPr lang="ru-RU" dirty="0" err="1"/>
              <a:t>кластеризації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Наведемо</a:t>
            </a:r>
            <a:r>
              <a:rPr lang="ru-RU" dirty="0"/>
              <a:t> </a:t>
            </a:r>
            <a:r>
              <a:rPr lang="ru-RU" dirty="0" err="1"/>
              <a:t>коротку</a:t>
            </a:r>
            <a:r>
              <a:rPr lang="ru-RU" dirty="0"/>
              <a:t> характеристику </a:t>
            </a:r>
            <a:r>
              <a:rPr lang="ru-RU" dirty="0" err="1"/>
              <a:t>підходів</a:t>
            </a:r>
            <a:r>
              <a:rPr lang="ru-RU" dirty="0"/>
              <a:t> до </a:t>
            </a:r>
            <a:r>
              <a:rPr lang="ru-RU" dirty="0" err="1"/>
              <a:t>кластеризації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29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 </a:t>
            </a:r>
            <a:r>
              <a:rPr lang="ru-RU" dirty="0" err="1"/>
              <a:t>Ієрархічні</a:t>
            </a:r>
            <a:r>
              <a:rPr lang="ru-RU" dirty="0"/>
              <a:t> </a:t>
            </a:r>
            <a:r>
              <a:rPr lang="ru-RU" dirty="0" err="1"/>
              <a:t>алгоритми</a:t>
            </a:r>
            <a:r>
              <a:rPr lang="ru-RU" dirty="0"/>
              <a:t> (</a:t>
            </a:r>
            <a:r>
              <a:rPr lang="en-US" dirty="0"/>
              <a:t>Hierarchy Algorithms): </a:t>
            </a:r>
            <a:endParaRPr lang="uk-UA" dirty="0" smtClean="0"/>
          </a:p>
          <a:p>
            <a:r>
              <a:rPr lang="en-US" dirty="0" smtClean="0"/>
              <a:t> </a:t>
            </a:r>
            <a:r>
              <a:rPr lang="ru-RU" dirty="0" err="1"/>
              <a:t>агломерація</a:t>
            </a:r>
            <a:r>
              <a:rPr lang="ru-RU" dirty="0"/>
              <a:t>: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є кластером, </a:t>
            </a:r>
            <a:r>
              <a:rPr lang="ru-RU" dirty="0" err="1"/>
              <a:t>кластери</a:t>
            </a:r>
            <a:r>
              <a:rPr lang="ru-RU" dirty="0"/>
              <a:t>, </a:t>
            </a:r>
            <a:r>
              <a:rPr lang="ru-RU" dirty="0" err="1"/>
              <a:t>з’єднуючись</a:t>
            </a:r>
            <a:r>
              <a:rPr lang="ru-RU" dirty="0"/>
              <a:t> один з одним, </a:t>
            </a:r>
            <a:r>
              <a:rPr lang="ru-RU" dirty="0" err="1"/>
              <a:t>формують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кластер і т.д.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9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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концентрації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(</a:t>
            </a:r>
            <a:r>
              <a:rPr lang="en-US" dirty="0"/>
              <a:t>Density-based methods): </a:t>
            </a:r>
            <a:endParaRPr lang="uk-UA" dirty="0" smtClean="0"/>
          </a:p>
          <a:p>
            <a:r>
              <a:rPr lang="en-US" dirty="0" smtClean="0"/>
              <a:t> </a:t>
            </a:r>
            <a:r>
              <a:rPr lang="ru-RU" dirty="0" err="1"/>
              <a:t>засновані</a:t>
            </a:r>
            <a:r>
              <a:rPr lang="ru-RU" dirty="0"/>
              <a:t> на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з’єднання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ігнорують</a:t>
            </a:r>
            <a:r>
              <a:rPr lang="ru-RU" dirty="0"/>
              <a:t> шуми,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кластерів</a:t>
            </a:r>
            <a:r>
              <a:rPr lang="ru-RU" dirty="0"/>
              <a:t> </a:t>
            </a:r>
            <a:r>
              <a:rPr lang="ru-RU" dirty="0" err="1"/>
              <a:t>довільної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9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Грід-методи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/>
              <a:t>Grid-based methods): </a:t>
            </a:r>
            <a:endParaRPr lang="uk-UA" dirty="0" smtClean="0"/>
          </a:p>
          <a:p>
            <a:r>
              <a:rPr lang="en-US" dirty="0" smtClean="0"/>
              <a:t> </a:t>
            </a:r>
            <a:r>
              <a:rPr lang="ru-RU" dirty="0" err="1"/>
              <a:t>квантування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в </a:t>
            </a:r>
            <a:r>
              <a:rPr lang="ru-RU" dirty="0" err="1"/>
              <a:t>грід-структури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Модельні</a:t>
            </a:r>
            <a:r>
              <a:rPr lang="ru-RU" dirty="0" smtClean="0"/>
              <a:t> </a:t>
            </a:r>
            <a:r>
              <a:rPr lang="ru-RU" dirty="0" err="1"/>
              <a:t>методи</a:t>
            </a:r>
            <a:r>
              <a:rPr lang="ru-RU" dirty="0"/>
              <a:t> (</a:t>
            </a:r>
            <a:r>
              <a:rPr lang="en-US" dirty="0"/>
              <a:t>Model-based): </a:t>
            </a:r>
            <a:endParaRPr lang="uk-UA" dirty="0" smtClean="0"/>
          </a:p>
          <a:p>
            <a:r>
              <a:rPr lang="en-US" dirty="0" smtClean="0"/>
              <a:t>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для </a:t>
            </a:r>
            <a:r>
              <a:rPr lang="ru-RU" dirty="0" err="1"/>
              <a:t>знаходження</a:t>
            </a:r>
            <a:r>
              <a:rPr lang="ru-RU" dirty="0"/>
              <a:t> </a:t>
            </a:r>
            <a:r>
              <a:rPr lang="ru-RU" dirty="0" err="1"/>
              <a:t>кластерів</a:t>
            </a:r>
            <a:r>
              <a:rPr lang="ru-RU" dirty="0"/>
              <a:t>,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даним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9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у кожному </a:t>
            </a:r>
            <a:r>
              <a:rPr lang="ru-RU" dirty="0" err="1"/>
              <a:t>акті</a:t>
            </a:r>
            <a:r>
              <a:rPr lang="ru-RU" dirty="0"/>
              <a:t> </a:t>
            </a:r>
            <a:r>
              <a:rPr lang="ru-RU" dirty="0" err="1"/>
              <a:t>ділення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одну основу;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ділення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бути </a:t>
            </a:r>
            <a:r>
              <a:rPr lang="ru-RU" dirty="0" err="1"/>
              <a:t>пропорційним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видових</a:t>
            </a:r>
            <a:r>
              <a:rPr lang="ru-RU" dirty="0"/>
              <a:t> понять повинен </a:t>
            </a:r>
            <a:r>
              <a:rPr lang="ru-RU" dirty="0" err="1"/>
              <a:t>дорівнювати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діленого</a:t>
            </a:r>
            <a:r>
              <a:rPr lang="ru-RU" dirty="0"/>
              <a:t> родового </a:t>
            </a:r>
            <a:r>
              <a:rPr lang="ru-RU" dirty="0" err="1"/>
              <a:t>поняття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члени </a:t>
            </a:r>
            <a:r>
              <a:rPr lang="ru-RU" dirty="0" err="1"/>
              <a:t>ділення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взаємно</a:t>
            </a:r>
            <a:r>
              <a:rPr lang="ru-RU" dirty="0"/>
              <a:t> </a:t>
            </a:r>
            <a:r>
              <a:rPr lang="ru-RU" dirty="0" err="1"/>
              <a:t>виключати</a:t>
            </a:r>
            <a:r>
              <a:rPr lang="ru-RU" dirty="0"/>
              <a:t> один одного,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не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перехрещуватися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ділення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бути </a:t>
            </a:r>
            <a:r>
              <a:rPr lang="ru-RU" dirty="0" err="1"/>
              <a:t>послідовним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таких правил: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 </a:t>
            </a:r>
            <a:r>
              <a:rPr lang="ru-RU" dirty="0" err="1"/>
              <a:t>ручна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та </a:t>
            </a:r>
            <a:r>
              <a:rPr lang="ru-RU" dirty="0" err="1"/>
              <a:t>перевірка</a:t>
            </a:r>
            <a:r>
              <a:rPr lang="ru-RU" dirty="0"/>
              <a:t> на </a:t>
            </a:r>
            <a:r>
              <a:rPr lang="ru-RU" dirty="0" err="1"/>
              <a:t>отриманих</a:t>
            </a:r>
            <a:r>
              <a:rPr lang="ru-RU" dirty="0"/>
              <a:t> кластерах</a:t>
            </a:r>
            <a:r>
              <a:rPr lang="ru-RU" dirty="0" smtClean="0"/>
              <a:t>;</a:t>
            </a:r>
          </a:p>
          <a:p>
            <a:r>
              <a:rPr lang="ru-RU" dirty="0"/>
              <a:t>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стабільності</a:t>
            </a:r>
            <a:r>
              <a:rPr lang="ru-RU" dirty="0"/>
              <a:t> </a:t>
            </a:r>
            <a:r>
              <a:rPr lang="ru-RU" dirty="0" err="1"/>
              <a:t>кластеризації</a:t>
            </a:r>
            <a:r>
              <a:rPr lang="ru-RU" dirty="0"/>
              <a:t> шляхом </a:t>
            </a:r>
            <a:r>
              <a:rPr lang="ru-RU" dirty="0" err="1"/>
              <a:t>додавання</a:t>
            </a:r>
            <a:r>
              <a:rPr lang="ru-RU" dirty="0"/>
              <a:t> в модель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кластерів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 smtClean="0"/>
              <a:t>кластеризації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92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кластеризації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методу і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є </a:t>
            </a:r>
            <a:r>
              <a:rPr lang="ru-RU" dirty="0" err="1"/>
              <a:t>ітеративним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стати </a:t>
            </a:r>
            <a:r>
              <a:rPr lang="ru-RU" dirty="0" err="1"/>
              <a:t>захоплюючим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 і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експериментів</a:t>
            </a:r>
            <a:r>
              <a:rPr lang="ru-RU" dirty="0"/>
              <a:t> з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міри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, типу </a:t>
            </a:r>
            <a:r>
              <a:rPr lang="ru-RU" dirty="0" err="1"/>
              <a:t>стандартизації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кластерів</a:t>
            </a:r>
            <a:r>
              <a:rPr lang="ru-RU" dirty="0"/>
              <a:t> і т.д.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37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У маркетингу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задача </a:t>
            </a:r>
            <a:r>
              <a:rPr lang="ru-RU" dirty="0" err="1"/>
              <a:t>сегментації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 і </a:t>
            </a:r>
            <a:r>
              <a:rPr lang="ru-RU" dirty="0" err="1"/>
              <a:t>споживачів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 err="1"/>
              <a:t>менеджменті</a:t>
            </a:r>
            <a:r>
              <a:rPr lang="ru-RU" dirty="0"/>
              <a:t> прикладом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кластеризації</a:t>
            </a:r>
            <a:r>
              <a:rPr lang="ru-RU" dirty="0"/>
              <a:t> буде </a:t>
            </a:r>
            <a:r>
              <a:rPr lang="ru-RU" dirty="0" err="1"/>
              <a:t>розбиття</a:t>
            </a:r>
            <a:r>
              <a:rPr lang="ru-RU" dirty="0"/>
              <a:t> персоналу на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 і </a:t>
            </a:r>
            <a:r>
              <a:rPr lang="ru-RU" dirty="0" err="1"/>
              <a:t>постачальників</a:t>
            </a:r>
            <a:r>
              <a:rPr lang="ru-RU" dirty="0"/>
              <a:t>, </a:t>
            </a:r>
            <a:r>
              <a:rPr lang="ru-RU" dirty="0" err="1"/>
              <a:t>виявлення</a:t>
            </a:r>
            <a:r>
              <a:rPr lang="ru-RU" dirty="0"/>
              <a:t> схожих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ситуацій</a:t>
            </a:r>
            <a:r>
              <a:rPr lang="ru-RU" dirty="0"/>
              <a:t>,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брак.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 err="1"/>
              <a:t>медицині</a:t>
            </a:r>
            <a:r>
              <a:rPr lang="ru-RU" dirty="0"/>
              <a:t> –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симптомів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 </a:t>
            </a:r>
            <a:r>
              <a:rPr lang="ru-RU" dirty="0" err="1"/>
              <a:t>соціології</a:t>
            </a:r>
            <a:r>
              <a:rPr lang="ru-RU" dirty="0"/>
              <a:t> задача </a:t>
            </a:r>
            <a:r>
              <a:rPr lang="ru-RU" dirty="0" err="1"/>
              <a:t>кластеризації</a:t>
            </a:r>
            <a:r>
              <a:rPr lang="ru-RU" dirty="0"/>
              <a:t> – </a:t>
            </a:r>
            <a:r>
              <a:rPr lang="ru-RU" dirty="0" err="1"/>
              <a:t>розбиття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на </a:t>
            </a:r>
            <a:r>
              <a:rPr lang="ru-RU" dirty="0" err="1"/>
              <a:t>однорідні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4. </a:t>
            </a:r>
            <a:r>
              <a:rPr lang="ru-RU" dirty="0" err="1"/>
              <a:t>Застосування</a:t>
            </a:r>
            <a:r>
              <a:rPr lang="ru-RU" dirty="0"/>
              <a:t> кластерного </a:t>
            </a:r>
            <a:r>
              <a:rPr lang="ru-RU" dirty="0" err="1"/>
              <a:t>аналізу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37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</a:t>
            </a:r>
            <a:r>
              <a:rPr lang="uk-UA" smtClean="0"/>
              <a:t>за увагу!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761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1) </a:t>
            </a:r>
            <a:r>
              <a:rPr lang="ru-RU" dirty="0" err="1"/>
              <a:t>допоміжну</a:t>
            </a:r>
            <a:r>
              <a:rPr lang="ru-RU" dirty="0"/>
              <a:t> (</a:t>
            </a:r>
            <a:r>
              <a:rPr lang="ru-RU" dirty="0" err="1"/>
              <a:t>штучну</a:t>
            </a:r>
            <a:r>
              <a:rPr lang="ru-RU" dirty="0"/>
              <a:t>) </a:t>
            </a:r>
            <a:r>
              <a:rPr lang="ru-RU" dirty="0" err="1"/>
              <a:t>класифікацію</a:t>
            </a:r>
            <a:r>
              <a:rPr lang="ru-RU" dirty="0"/>
              <a:t>, яка </a:t>
            </a:r>
            <a:r>
              <a:rPr lang="ru-RU" dirty="0" err="1"/>
              <a:t>виробляється</a:t>
            </a:r>
            <a:r>
              <a:rPr lang="ru-RU" dirty="0"/>
              <a:t> за </a:t>
            </a:r>
            <a:r>
              <a:rPr lang="ru-RU" dirty="0" err="1"/>
              <a:t>зовнішньою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і служить для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множині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(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явищ</a:t>
            </a:r>
            <a:r>
              <a:rPr lang="ru-RU" dirty="0"/>
              <a:t>) </a:t>
            </a:r>
            <a:r>
              <a:rPr lang="ru-RU" dirty="0" err="1"/>
              <a:t>потрібного</a:t>
            </a:r>
            <a:r>
              <a:rPr lang="ru-RU" dirty="0"/>
              <a:t> порядку</a:t>
            </a:r>
            <a:r>
              <a:rPr lang="ru-RU" dirty="0" smtClean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природну</a:t>
            </a:r>
            <a:r>
              <a:rPr lang="ru-RU" dirty="0"/>
              <a:t> </a:t>
            </a:r>
            <a:r>
              <a:rPr lang="ru-RU" dirty="0" err="1"/>
              <a:t>класифікацію</a:t>
            </a:r>
            <a:r>
              <a:rPr lang="ru-RU" dirty="0"/>
              <a:t>, яка </a:t>
            </a:r>
            <a:r>
              <a:rPr lang="ru-RU" dirty="0" err="1"/>
              <a:t>виробляється</a:t>
            </a:r>
            <a:r>
              <a:rPr lang="ru-RU" dirty="0"/>
              <a:t> за </a:t>
            </a:r>
            <a:r>
              <a:rPr lang="ru-RU" dirty="0" err="1"/>
              <a:t>істотними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внутрішню</a:t>
            </a:r>
            <a:r>
              <a:rPr lang="ru-RU" dirty="0"/>
              <a:t> </a:t>
            </a:r>
            <a:r>
              <a:rPr lang="ru-RU" dirty="0" err="1"/>
              <a:t>спільність</a:t>
            </a:r>
            <a:r>
              <a:rPr lang="ru-RU" dirty="0"/>
              <a:t> </a:t>
            </a:r>
            <a:r>
              <a:rPr lang="ru-RU" dirty="0" err="1"/>
              <a:t>предметів</a:t>
            </a:r>
            <a:r>
              <a:rPr lang="ru-RU" dirty="0"/>
              <a:t> і </a:t>
            </a:r>
            <a:r>
              <a:rPr lang="ru-RU" dirty="0" err="1"/>
              <a:t>явищ</a:t>
            </a:r>
            <a:r>
              <a:rPr lang="ru-RU" dirty="0"/>
              <a:t>. Вона є результатом і </a:t>
            </a:r>
            <a:r>
              <a:rPr lang="ru-RU" dirty="0" err="1"/>
              <a:t>важливим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і </a:t>
            </a:r>
            <a:r>
              <a:rPr lang="ru-RU" dirty="0" err="1"/>
              <a:t>закріплює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закономірностей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класифікуються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Розрізняють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Прикладами </a:t>
            </a:r>
            <a:r>
              <a:rPr lang="ru-RU" i="1" dirty="0" err="1"/>
              <a:t>допоміжної</a:t>
            </a:r>
            <a:r>
              <a:rPr lang="ru-RU" i="1" dirty="0"/>
              <a:t> </a:t>
            </a:r>
            <a:r>
              <a:rPr lang="ru-RU" i="1" dirty="0" err="1"/>
              <a:t>класифікації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бути </a:t>
            </a:r>
            <a:r>
              <a:rPr lang="ru-RU" i="1" dirty="0" err="1"/>
              <a:t>розподіл</a:t>
            </a:r>
            <a:r>
              <a:rPr lang="ru-RU" i="1" dirty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курсу в списку в </a:t>
            </a:r>
            <a:r>
              <a:rPr lang="ru-RU" i="1" dirty="0" err="1"/>
              <a:t>алфавітному</a:t>
            </a:r>
            <a:r>
              <a:rPr lang="ru-RU" i="1" dirty="0"/>
              <a:t> порядку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такий</a:t>
            </a:r>
            <a:r>
              <a:rPr lang="ru-RU" i="1" dirty="0"/>
              <a:t> же </a:t>
            </a:r>
            <a:r>
              <a:rPr lang="ru-RU" i="1" dirty="0" err="1"/>
              <a:t>розподіл</a:t>
            </a:r>
            <a:r>
              <a:rPr lang="ru-RU" i="1" dirty="0"/>
              <a:t> </a:t>
            </a:r>
            <a:r>
              <a:rPr lang="ru-RU" i="1" dirty="0" err="1"/>
              <a:t>бібліотечних</a:t>
            </a:r>
            <a:r>
              <a:rPr lang="ru-RU" i="1" dirty="0"/>
              <a:t> </a:t>
            </a:r>
            <a:r>
              <a:rPr lang="ru-RU" i="1" dirty="0" err="1"/>
              <a:t>карток</a:t>
            </a:r>
            <a:r>
              <a:rPr lang="ru-RU" i="1" dirty="0"/>
              <a:t> в </a:t>
            </a:r>
            <a:r>
              <a:rPr lang="ru-RU" i="1" dirty="0" err="1"/>
              <a:t>алфавітному</a:t>
            </a:r>
            <a:r>
              <a:rPr lang="ru-RU" i="1" dirty="0"/>
              <a:t> </a:t>
            </a:r>
            <a:r>
              <a:rPr lang="ru-RU" i="1" dirty="0" err="1"/>
              <a:t>каталозі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. </a:t>
            </a:r>
            <a:r>
              <a:rPr lang="ru-RU" i="1" dirty="0" err="1"/>
              <a:t>Знаючи</a:t>
            </a:r>
            <a:r>
              <a:rPr lang="ru-RU" i="1" dirty="0"/>
              <a:t> порядок букв в </a:t>
            </a:r>
            <a:r>
              <a:rPr lang="ru-RU" i="1" dirty="0" err="1"/>
              <a:t>алфавіті</a:t>
            </a:r>
            <a:r>
              <a:rPr lang="ru-RU" i="1" dirty="0"/>
              <a:t>, ми </a:t>
            </a:r>
            <a:r>
              <a:rPr lang="ru-RU" i="1" dirty="0" err="1"/>
              <a:t>можемо</a:t>
            </a:r>
            <a:r>
              <a:rPr lang="ru-RU" i="1" dirty="0"/>
              <a:t> легко і </a:t>
            </a:r>
            <a:r>
              <a:rPr lang="ru-RU" i="1" dirty="0" err="1"/>
              <a:t>швидко</a:t>
            </a:r>
            <a:r>
              <a:rPr lang="ru-RU" i="1" dirty="0"/>
              <a:t> </a:t>
            </a:r>
            <a:r>
              <a:rPr lang="ru-RU" i="1" dirty="0" err="1"/>
              <a:t>відшукати</a:t>
            </a:r>
            <a:r>
              <a:rPr lang="ru-RU" i="1" dirty="0"/>
              <a:t> </a:t>
            </a:r>
            <a:r>
              <a:rPr lang="ru-RU" i="1" dirty="0" err="1"/>
              <a:t>потрібне</a:t>
            </a:r>
            <a:r>
              <a:rPr lang="ru-RU" i="1" dirty="0"/>
              <a:t> нам </a:t>
            </a:r>
            <a:r>
              <a:rPr lang="ru-RU" i="1" dirty="0" err="1"/>
              <a:t>прізвище</a:t>
            </a:r>
            <a:r>
              <a:rPr lang="ru-RU" i="1" dirty="0"/>
              <a:t> у списку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дані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цікавлять</a:t>
            </a:r>
            <a:r>
              <a:rPr lang="ru-RU" i="1" dirty="0"/>
              <a:t> нас у </a:t>
            </a:r>
            <a:r>
              <a:rPr lang="ru-RU" i="1" dirty="0" err="1"/>
              <a:t>книзі</a:t>
            </a:r>
            <a:r>
              <a:rPr lang="ru-RU" i="1" dirty="0"/>
              <a:t>, в </a:t>
            </a:r>
            <a:r>
              <a:rPr lang="ru-RU" i="1" dirty="0" err="1"/>
              <a:t>каталозі</a:t>
            </a:r>
            <a:r>
              <a:rPr lang="ru-RU" i="1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 простою – </a:t>
            </a:r>
            <a:r>
              <a:rPr lang="ru-RU" dirty="0" err="1"/>
              <a:t>розподіл</a:t>
            </a:r>
            <a:r>
              <a:rPr lang="ru-RU" dirty="0"/>
              <a:t> родового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за </a:t>
            </a:r>
            <a:r>
              <a:rPr lang="ru-RU" dirty="0" err="1"/>
              <a:t>ознакою</a:t>
            </a:r>
            <a:r>
              <a:rPr lang="ru-RU" dirty="0"/>
              <a:t> і </a:t>
            </a:r>
            <a:r>
              <a:rPr lang="ru-RU" dirty="0" err="1"/>
              <a:t>тільки</a:t>
            </a:r>
            <a:r>
              <a:rPr lang="ru-RU" dirty="0"/>
              <a:t> один раз до </a:t>
            </a:r>
            <a:r>
              <a:rPr lang="ru-RU" dirty="0" err="1"/>
              <a:t>розкриття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. Прикладом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є </a:t>
            </a:r>
            <a:r>
              <a:rPr lang="ru-RU" dirty="0" err="1"/>
              <a:t>дихотомія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членами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два </a:t>
            </a:r>
            <a:r>
              <a:rPr lang="ru-RU" dirty="0" err="1"/>
              <a:t>поняття</a:t>
            </a:r>
            <a:r>
              <a:rPr lang="ru-RU" dirty="0"/>
              <a:t>, </a:t>
            </a:r>
            <a:r>
              <a:rPr lang="ru-RU" dirty="0" err="1"/>
              <a:t>кожне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суперечить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дотримується</a:t>
            </a:r>
            <a:r>
              <a:rPr lang="ru-RU" dirty="0"/>
              <a:t> принцип: «А» і «не А»); </a:t>
            </a:r>
            <a:endParaRPr lang="ru-RU" dirty="0" smtClean="0"/>
          </a:p>
          <a:p>
            <a:r>
              <a:rPr lang="ru-RU" dirty="0" smtClean="0"/>
              <a:t> </a:t>
            </a:r>
            <a:r>
              <a:rPr lang="ru-RU" dirty="0"/>
              <a:t>складною – </a:t>
            </a:r>
            <a:r>
              <a:rPr lang="ru-RU" dirty="0" err="1"/>
              <a:t>застосовується</a:t>
            </a:r>
            <a:r>
              <a:rPr lang="ru-RU" dirty="0"/>
              <a:t> для </a:t>
            </a:r>
            <a:r>
              <a:rPr lang="ru-RU" dirty="0" err="1"/>
              <a:t>поділу</a:t>
            </a:r>
            <a:r>
              <a:rPr lang="ru-RU" dirty="0"/>
              <a:t> одного </a:t>
            </a:r>
            <a:r>
              <a:rPr lang="ru-RU" dirty="0" err="1"/>
              <a:t>поняття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основами і синтезу таких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ділень</a:t>
            </a:r>
            <a:r>
              <a:rPr lang="ru-RU" dirty="0"/>
              <a:t> в </a:t>
            </a:r>
            <a:r>
              <a:rPr lang="ru-RU" dirty="0" err="1"/>
              <a:t>єдине</a:t>
            </a:r>
            <a:r>
              <a:rPr lang="ru-RU" dirty="0"/>
              <a:t> </a:t>
            </a:r>
            <a:r>
              <a:rPr lang="ru-RU" dirty="0" err="1"/>
              <a:t>ціле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обраних</a:t>
            </a:r>
            <a:r>
              <a:rPr lang="ru-RU" dirty="0"/>
              <a:t> </a:t>
            </a:r>
            <a:r>
              <a:rPr lang="ru-RU" dirty="0" err="1" smtClean="0"/>
              <a:t>ознак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бути: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з </a:t>
            </a:r>
            <a:r>
              <a:rPr lang="ru-RU" dirty="0" err="1"/>
              <a:t>вчителем</a:t>
            </a:r>
            <a:r>
              <a:rPr lang="ru-RU" dirty="0"/>
              <a:t> (</a:t>
            </a:r>
            <a:r>
              <a:rPr lang="en-US" dirty="0"/>
              <a:t>supervised learning), </a:t>
            </a:r>
            <a:r>
              <a:rPr lang="ru-RU" dirty="0"/>
              <a:t>яку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іменують</a:t>
            </a:r>
            <a:r>
              <a:rPr lang="ru-RU" dirty="0"/>
              <a:t> </a:t>
            </a:r>
            <a:r>
              <a:rPr lang="ru-RU" dirty="0" err="1"/>
              <a:t>контрольованим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керованим</a:t>
            </a:r>
            <a:r>
              <a:rPr lang="ru-RU" dirty="0"/>
              <a:t> </a:t>
            </a:r>
            <a:r>
              <a:rPr lang="ru-RU" dirty="0" err="1"/>
              <a:t>навчанням</a:t>
            </a:r>
            <a:r>
              <a:rPr lang="ru-RU" dirty="0" smtClean="0"/>
              <a:t>.</a:t>
            </a:r>
          </a:p>
          <a:p>
            <a:r>
              <a:rPr lang="ru-RU" dirty="0" err="1"/>
              <a:t>Маши́нне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— </a:t>
            </a:r>
            <a:r>
              <a:rPr lang="ru-RU" dirty="0" err="1"/>
              <a:t>узагальнена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штучної</a:t>
            </a:r>
            <a:r>
              <a:rPr lang="ru-RU" dirty="0"/>
              <a:t> </a:t>
            </a:r>
            <a:r>
              <a:rPr lang="ru-RU" dirty="0" err="1"/>
              <a:t>генерації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Навчання</a:t>
            </a:r>
            <a:r>
              <a:rPr lang="ru-RU" dirty="0"/>
              <a:t> з </a:t>
            </a:r>
            <a:r>
              <a:rPr lang="ru-RU" dirty="0" err="1"/>
              <a:t>вчителем</a:t>
            </a:r>
            <a:r>
              <a:rPr lang="ru-RU" dirty="0"/>
              <a:t> (англ. </a:t>
            </a:r>
            <a:r>
              <a:rPr lang="en-US" dirty="0"/>
              <a:t>Supervised learning): </a:t>
            </a:r>
            <a:r>
              <a:rPr lang="ru-RU" dirty="0"/>
              <a:t>алгоритм </a:t>
            </a:r>
            <a:r>
              <a:rPr lang="ru-RU" dirty="0" err="1"/>
              <a:t>вивчає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пар </a:t>
            </a:r>
            <a:r>
              <a:rPr lang="ru-RU" dirty="0" err="1"/>
              <a:t>вхідних</a:t>
            </a:r>
            <a:r>
              <a:rPr lang="ru-RU" dirty="0"/>
              <a:t> та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, в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«</a:t>
            </a:r>
            <a:r>
              <a:rPr lang="ru-RU" dirty="0" err="1"/>
              <a:t>вчитель</a:t>
            </a:r>
            <a:r>
              <a:rPr lang="ru-RU" dirty="0"/>
              <a:t>» </a:t>
            </a:r>
            <a:r>
              <a:rPr lang="ru-RU" dirty="0" err="1"/>
              <a:t>вказує</a:t>
            </a:r>
            <a:r>
              <a:rPr lang="ru-RU" dirty="0"/>
              <a:t> </a:t>
            </a:r>
            <a:r>
              <a:rPr lang="ru-RU" dirty="0" err="1"/>
              <a:t>вірні</a:t>
            </a:r>
            <a:r>
              <a:rPr lang="ru-RU" dirty="0"/>
              <a:t>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для кожного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розділів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з </a:t>
            </a:r>
            <a:r>
              <a:rPr lang="ru-RU" dirty="0" err="1"/>
              <a:t>вчителем</a:t>
            </a:r>
            <a:r>
              <a:rPr lang="ru-RU" dirty="0"/>
              <a:t> є </a:t>
            </a:r>
            <a:r>
              <a:rPr lang="ru-RU" dirty="0" err="1"/>
              <a:t>машинна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алгоритми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для </a:t>
            </a:r>
            <a:r>
              <a:rPr lang="ru-RU" dirty="0" err="1"/>
              <a:t>розпізнавання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Навчання</a:t>
            </a:r>
            <a:r>
              <a:rPr lang="ru-RU" dirty="0"/>
              <a:t> без </a:t>
            </a:r>
            <a:r>
              <a:rPr lang="ru-RU" dirty="0" err="1"/>
              <a:t>вчителя</a:t>
            </a:r>
            <a:r>
              <a:rPr lang="ru-RU" dirty="0"/>
              <a:t> (англ. </a:t>
            </a:r>
            <a:r>
              <a:rPr lang="en-US" dirty="0"/>
              <a:t>Unsupervised learning). </a:t>
            </a:r>
            <a:endParaRPr lang="uk-UA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закріпленням</a:t>
            </a:r>
            <a:r>
              <a:rPr lang="ru-RU" dirty="0"/>
              <a:t> (англ. </a:t>
            </a:r>
            <a:r>
              <a:rPr lang="en-US" dirty="0"/>
              <a:t>Reinforcement Learning): </a:t>
            </a:r>
            <a:r>
              <a:rPr lang="ru-RU" dirty="0"/>
              <a:t>алгоритм </a:t>
            </a:r>
            <a:r>
              <a:rPr lang="ru-RU" dirty="0" err="1"/>
              <a:t>навчається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тактики нагороди та </a:t>
            </a:r>
            <a:r>
              <a:rPr lang="ru-RU" dirty="0" err="1"/>
              <a:t>покарання</a:t>
            </a:r>
            <a:r>
              <a:rPr lang="ru-RU" dirty="0"/>
              <a:t> для </a:t>
            </a:r>
            <a:r>
              <a:rPr lang="ru-RU" dirty="0" err="1"/>
              <a:t>максимізації</a:t>
            </a:r>
            <a:r>
              <a:rPr lang="ru-RU" dirty="0"/>
              <a:t> </a:t>
            </a:r>
            <a:r>
              <a:rPr lang="ru-RU" dirty="0" err="1"/>
              <a:t>вигоди</a:t>
            </a:r>
            <a:r>
              <a:rPr lang="ru-RU" dirty="0"/>
              <a:t> для </a:t>
            </a:r>
            <a:r>
              <a:rPr lang="ru-RU" dirty="0" err="1"/>
              <a:t>агентів</a:t>
            </a:r>
            <a:r>
              <a:rPr lang="ru-RU" dirty="0"/>
              <a:t> (систем,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компонента,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навчається</a:t>
            </a:r>
            <a:r>
              <a:rPr lang="ru-RU" dirty="0"/>
              <a:t>).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алгоритми</a:t>
            </a:r>
            <a:r>
              <a:rPr lang="ru-RU" dirty="0"/>
              <a:t> машинного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грубо </a:t>
            </a:r>
            <a:r>
              <a:rPr lang="ru-RU" dirty="0" err="1"/>
              <a:t>поділити</a:t>
            </a:r>
            <a:r>
              <a:rPr lang="ru-RU" dirty="0"/>
              <a:t> за такою схемою: </a:t>
            </a:r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Задачею </a:t>
            </a:r>
            <a:r>
              <a:rPr lang="ru-RU" dirty="0" err="1"/>
              <a:t>класифікації</a:t>
            </a:r>
            <a:r>
              <a:rPr lang="ru-RU" dirty="0"/>
              <a:t> часто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передбачення</a:t>
            </a:r>
            <a:r>
              <a:rPr lang="ru-RU" dirty="0"/>
              <a:t> </a:t>
            </a:r>
            <a:r>
              <a:rPr lang="ru-RU" dirty="0" err="1"/>
              <a:t>категоріальної</a:t>
            </a:r>
            <a:r>
              <a:rPr lang="ru-RU" dirty="0"/>
              <a:t> </a:t>
            </a:r>
            <a:r>
              <a:rPr lang="ru-RU" dirty="0" err="1"/>
              <a:t>залежної</a:t>
            </a:r>
            <a:r>
              <a:rPr lang="ru-RU" dirty="0"/>
              <a:t> </a:t>
            </a:r>
            <a:r>
              <a:rPr lang="ru-RU" dirty="0" err="1"/>
              <a:t>змінної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залежної</a:t>
            </a:r>
            <a:r>
              <a:rPr lang="ru-RU" dirty="0"/>
              <a:t> </a:t>
            </a:r>
            <a:r>
              <a:rPr lang="ru-RU" dirty="0" err="1"/>
              <a:t>змінної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категорією</a:t>
            </a:r>
            <a:r>
              <a:rPr lang="ru-RU" dirty="0"/>
              <a:t>)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вибірки</a:t>
            </a:r>
            <a:r>
              <a:rPr lang="ru-RU" dirty="0"/>
              <a:t> </a:t>
            </a:r>
            <a:r>
              <a:rPr lang="ru-RU" dirty="0" err="1"/>
              <a:t>безперервних</a:t>
            </a:r>
            <a:r>
              <a:rPr lang="ru-RU" dirty="0"/>
              <a:t> і/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категоріальних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Наприклад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передбачити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з </a:t>
            </a:r>
            <a:r>
              <a:rPr lang="ru-RU" dirty="0" err="1"/>
              <a:t>клієнтів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є </a:t>
            </a:r>
            <a:r>
              <a:rPr lang="ru-RU" dirty="0" err="1"/>
              <a:t>потенційним</a:t>
            </a:r>
            <a:r>
              <a:rPr lang="ru-RU" dirty="0"/>
              <a:t> </a:t>
            </a:r>
            <a:r>
              <a:rPr lang="ru-RU" dirty="0" err="1"/>
              <a:t>покупцем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товару, а </a:t>
            </a:r>
            <a:r>
              <a:rPr lang="ru-RU" dirty="0" err="1"/>
              <a:t>хто</a:t>
            </a:r>
            <a:r>
              <a:rPr lang="ru-RU" dirty="0"/>
              <a:t> – </a:t>
            </a:r>
            <a:r>
              <a:rPr lang="ru-RU" dirty="0" err="1"/>
              <a:t>ні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скористається</a:t>
            </a:r>
            <a:r>
              <a:rPr lang="ru-RU" dirty="0"/>
              <a:t> </a:t>
            </a:r>
            <a:r>
              <a:rPr lang="ru-RU" dirty="0" err="1"/>
              <a:t>послугою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а </a:t>
            </a:r>
            <a:r>
              <a:rPr lang="ru-RU" dirty="0" err="1"/>
              <a:t>хто</a:t>
            </a:r>
            <a:r>
              <a:rPr lang="ru-RU" dirty="0"/>
              <a:t> – </a:t>
            </a:r>
            <a:r>
              <a:rPr lang="ru-RU" dirty="0" err="1"/>
              <a:t>ні</a:t>
            </a:r>
            <a:r>
              <a:rPr lang="ru-RU" dirty="0"/>
              <a:t>, і т.д. </a:t>
            </a:r>
            <a:r>
              <a:rPr lang="ru-RU" dirty="0" err="1"/>
              <a:t>Цей</a:t>
            </a:r>
            <a:r>
              <a:rPr lang="ru-RU" dirty="0"/>
              <a:t> тип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бінарної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, в них </a:t>
            </a:r>
            <a:r>
              <a:rPr lang="ru-RU" dirty="0" err="1"/>
              <a:t>залежна</a:t>
            </a:r>
            <a:r>
              <a:rPr lang="ru-RU" dirty="0"/>
              <a:t> </a:t>
            </a:r>
            <a:r>
              <a:rPr lang="ru-RU" dirty="0" err="1"/>
              <a:t>змінна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два </a:t>
            </a:r>
            <a:r>
              <a:rPr lang="ru-RU" dirty="0" err="1"/>
              <a:t>значення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так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, 0 </a:t>
            </a:r>
            <a:r>
              <a:rPr lang="ru-RU" dirty="0" err="1"/>
              <a:t>або</a:t>
            </a:r>
            <a:r>
              <a:rPr lang="ru-RU" dirty="0"/>
              <a:t> 1)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01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</TotalTime>
  <Words>1423</Words>
  <Application>Microsoft Office PowerPoint</Application>
  <PresentationFormat>Экран (4:3)</PresentationFormat>
  <Paragraphs>99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Волна</vt:lpstr>
      <vt:lpstr>Тема 6. Задачі Data Mining. Класифікація та кластеризація </vt:lpstr>
      <vt:lpstr>1. Задачі та види класифікації.</vt:lpstr>
      <vt:lpstr>Класифікація вимагає дотримання таких правил:</vt:lpstr>
      <vt:lpstr>Розрізняють:</vt:lpstr>
      <vt:lpstr>Презентация PowerPoint</vt:lpstr>
      <vt:lpstr>Залежно від обраних ознак класифікація може бути:</vt:lpstr>
      <vt:lpstr>Презентация PowerPoint</vt:lpstr>
      <vt:lpstr>Різноманітні алгоритми машинного навчання можна грубо поділити за такою схемою: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Процес класифікації складається з двох етапів: конструювання моделі та її використання.</vt:lpstr>
      <vt:lpstr>Презентация PowerPoint</vt:lpstr>
      <vt:lpstr>2. Методи, що застосовуються для розв’язання задач класифікації</vt:lpstr>
      <vt:lpstr>Презентация PowerPoint</vt:lpstr>
      <vt:lpstr>Презентация PowerPoint</vt:lpstr>
      <vt:lpstr>Точність класифікації: оцінка рівня помилок. </vt:lpstr>
      <vt:lpstr>Оцінювання класифікаційних методів. Оцінювання методів слід проводити, виходячи з таких характеристик: швидкість, робастність, інтерпретованість, надійність.</vt:lpstr>
      <vt:lpstr>3. Задача кластеризації</vt:lpstr>
      <vt:lpstr>Характеристиками кластера можна назвати дві ознаки:</vt:lpstr>
      <vt:lpstr>Презентация PowerPoint</vt:lpstr>
      <vt:lpstr>Презентация PowerPoint</vt:lpstr>
      <vt:lpstr>Кластери можуть бути такими, що не перетинаються, або ексклюзивними (non-overlapping, exclusive), і такими, що перетинаються (overlapping). </vt:lpstr>
      <vt:lpstr>Наведемо коротку характеристику підходів до кластеризації.</vt:lpstr>
      <vt:lpstr>Презентация PowerPoint</vt:lpstr>
      <vt:lpstr>Презентация PowerPoint</vt:lpstr>
      <vt:lpstr>Презентация PowerPoint</vt:lpstr>
      <vt:lpstr>Оцінка якості кластеризації</vt:lpstr>
      <vt:lpstr>Презентация PowerPoint</vt:lpstr>
      <vt:lpstr>4. Застосування кластерного аналізу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6. Задачі Data Mining. Класифікація та кластеризація</dc:title>
  <dc:creator>Sky</dc:creator>
  <cp:lastModifiedBy>Sky</cp:lastModifiedBy>
  <cp:revision>4</cp:revision>
  <dcterms:created xsi:type="dcterms:W3CDTF">2023-10-15T17:30:54Z</dcterms:created>
  <dcterms:modified xsi:type="dcterms:W3CDTF">2024-10-07T04:47:41Z</dcterms:modified>
</cp:coreProperties>
</file>