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P7K1iXyaZufatRf42kZRKRjmM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6319599" y="2023586"/>
            <a:ext cx="7477601" cy="2499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5249"/>
              <a:buFont typeface="Roboto Slab"/>
              <a:buNone/>
            </a:pPr>
            <a:r>
              <a:rPr b="0" i="0" lang="en-US" sz="5249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Фізико-хімічні методи очищення вод</a:t>
            </a:r>
            <a:endParaRPr b="0" i="0" sz="524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6396499" y="5768090"/>
            <a:ext cx="74775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Вода - найважливіший ресурс для життя. Дізнайтесь про різні фізико-хімічні методи очищення води та їх переваги та недоліки.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8" name="Google Shape;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777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456343" y="5961403"/>
            <a:ext cx="4443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Вступ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412402" y="6945100"/>
            <a:ext cx="139848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Очищення води є ключовим процесом для забезпечення безпечного та чистого питного водопостачання. В даний час існує багато різних фізико-хімічних методів, які використовуються для очищення води від забруднень.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5697875" y="3306850"/>
            <a:ext cx="85677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Метою курсу є </a:t>
            </a: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формування у майбутніх фахівців умінь та компетенцій щодо якісно-кількісного аналізу джерел забруднення поверхневих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водойм стічними водами в різних галузях промисловості; основних пристроїв і споруд очистки води і принципів їхньої дії; навичок моделювання схем очистки стоків промислових підприємств від різноманітних технологічних процесів; експертної оцінки щодо доцільності впровадження того чи іншого засобу очищення стічних вод на промисловому підприємстві і визначення ефективності очищення стоків для забезпечення необхідної якості поверхневих водойм.</a:t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" name="Google Shape;3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25" y="901313"/>
            <a:ext cx="4343400" cy="48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" name="Google Shape;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4490799" y="688062"/>
            <a:ext cx="866394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Фізичні методи очищення вод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4435874" y="1715691"/>
            <a:ext cx="9306300" cy="1793700"/>
          </a:xfrm>
          <a:prstGeom prst="roundRect">
            <a:avLst>
              <a:gd fmla="val 7432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4712979" y="1937850"/>
            <a:ext cx="5982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Відстійний басейн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4712970" y="2576513"/>
            <a:ext cx="886206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Метод, що використовує гравітаційну силу для відокремлення розчинених речовин через зупинення потоку води.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4490799" y="3731657"/>
            <a:ext cx="9306401" cy="1793796"/>
          </a:xfrm>
          <a:prstGeom prst="roundRect">
            <a:avLst>
              <a:gd fmla="val 7432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4712970" y="3953828"/>
            <a:ext cx="266628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Фільтрація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4712970" y="4592479"/>
            <a:ext cx="886206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Використовування фільтрів для затримання твердих часток та мікроорганізмів, а також для видалення кольору та запаху води.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490799" y="5747623"/>
            <a:ext cx="9306401" cy="1793796"/>
          </a:xfrm>
          <a:prstGeom prst="roundRect">
            <a:avLst>
              <a:gd fmla="val 7432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4712970" y="5969794"/>
            <a:ext cx="266628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Вимірювання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4712970" y="6608445"/>
            <a:ext cx="8862060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Використання фізичних процесів, таких як деякі методи вимірювання, для вилучення речовин з води.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037993" y="1037273"/>
            <a:ext cx="8625840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Хімічні методи очищення вод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9" name="Google Shape;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993" y="2175986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/>
          <p:nvPr/>
        </p:nvSpPr>
        <p:spPr>
          <a:xfrm>
            <a:off x="2037993" y="4490561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Коагуляція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037993" y="5059918"/>
            <a:ext cx="3295888" cy="213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Процес додавання хімічних речовин, які сприяють об'єднанню мікроскопічних забруднюючих речовин для формування більших часток, які потім можна видалити.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2" name="Google Shape;6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137" y="2175986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/>
          <p:nvPr/>
        </p:nvSpPr>
        <p:spPr>
          <a:xfrm>
            <a:off x="5667137" y="4490680"/>
            <a:ext cx="329600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Ультрафіолетова обробка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5667137" y="5407223"/>
            <a:ext cx="3296007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Використання ультрафіолетового випромінювання для знищення бактерій, вірусів та інших мікроорганізмів.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5" name="Google Shape;6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6400" y="2175986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"/>
          <p:cNvSpPr/>
          <p:nvPr/>
        </p:nvSpPr>
        <p:spPr>
          <a:xfrm>
            <a:off x="9296400" y="4490680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Хлорування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9296400" y="5060037"/>
            <a:ext cx="329600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Додавання хлору або хлорових сполук до води з метою знищення бактерій та інших мікроорганізмів.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038001" y="656975"/>
            <a:ext cx="11744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Комбіновані методи очищення вод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302609" y="2010966"/>
            <a:ext cx="13716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3593294" y="2017875"/>
            <a:ext cx="4905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Аеробна очистка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Використання бактерій та інших мікроорганізмів для очищення води шляхом їх розкладання.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2279749" y="4010620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3593294" y="4017525"/>
            <a:ext cx="4488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Обернен</a:t>
            </a:r>
            <a:r>
              <a:rPr lang="en-US" sz="2187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ий</a:t>
            </a: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 осмос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3593306" y="4586883"/>
            <a:ext cx="899910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Процес зворотного осмосу, що включає пропуск води через мембрану для видалення розчинених солей та інших забруднюючих речовин.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fmla="val 26667" name="adj"/>
            </a:avLst>
          </a:prstGeom>
          <a:solidFill>
            <a:srgbClr val="161B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2279749" y="6010275"/>
            <a:ext cx="18288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3593294" y="6017175"/>
            <a:ext cx="49056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Активне вугілля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3593306" y="6586538"/>
            <a:ext cx="8999101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Використання активного вугілля для поглинання забруднень з води.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2037993" y="1804392"/>
            <a:ext cx="10554414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Переваги фізико-хімічних методів очищення вод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2037993" y="3748564"/>
            <a:ext cx="266628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Ефективність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2037993" y="4387215"/>
            <a:ext cx="3156347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Ці методи дозволяють ефективно видалити різні типи забруднень з води.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5743932" y="3748564"/>
            <a:ext cx="266628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Гнучкість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5743932" y="4387215"/>
            <a:ext cx="3156347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Можливість комбінувати різні методи для досягнення найкращих результатів.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9449872" y="3748564"/>
            <a:ext cx="3156347" cy="832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624"/>
              <a:buFont typeface="Roboto Slab"/>
              <a:buNone/>
            </a:pPr>
            <a:r>
              <a:rPr b="0" i="0" lang="en-US" sz="262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Збереження ресурсів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9449872" y="4803696"/>
            <a:ext cx="315634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Деякі методи можуть допомогти відновити певні ресурси з води, такі як цінні метали.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2037993" y="694134"/>
            <a:ext cx="10554414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Недоліки фізико-хімічних методів очищення вод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993" y="2527221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/>
          <p:nvPr/>
        </p:nvSpPr>
        <p:spPr>
          <a:xfrm>
            <a:off x="2037993" y="4841796"/>
            <a:ext cx="320040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Накопичення відходів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2037993" y="5411152"/>
            <a:ext cx="329588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Деякі методи можуть породжувати відходи, які потребують відповідного управління та обробки.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7" name="Google Shape;11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7137" y="2527221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"/>
          <p:cNvSpPr/>
          <p:nvPr/>
        </p:nvSpPr>
        <p:spPr>
          <a:xfrm>
            <a:off x="5667137" y="4841915"/>
            <a:ext cx="297180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Висока витрата води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667137" y="5411272"/>
            <a:ext cx="329600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Деякі методи можуть вимагати великих кількостей води для здійснення очищення.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0" name="Google Shape;1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6400" y="2527221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/>
          <p:nvPr/>
        </p:nvSpPr>
        <p:spPr>
          <a:xfrm>
            <a:off x="9296400" y="4841915"/>
            <a:ext cx="329600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2187"/>
              <a:buFont typeface="Roboto Slab"/>
              <a:buNone/>
            </a:pPr>
            <a:r>
              <a:rPr b="0" i="0" lang="en-US" sz="2187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Застосування хімічних речовин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9296400" y="5758458"/>
            <a:ext cx="3296007" cy="1777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Деякі методи вимагають використання хімічних речовин, які можуть бути потенційно шкідливими для довкілля.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"/>
          <p:cNvSpPr/>
          <p:nvPr/>
        </p:nvSpPr>
        <p:spPr>
          <a:xfrm>
            <a:off x="5726474" y="6088433"/>
            <a:ext cx="44439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60A9FF"/>
              </a:buClr>
              <a:buSzPts val="4374"/>
              <a:buFont typeface="Roboto Slab"/>
              <a:buNone/>
            </a:pPr>
            <a:r>
              <a:rPr b="0" i="0" lang="en-US" sz="4374" u="none" cap="none" strike="noStrike">
                <a:solidFill>
                  <a:srgbClr val="60A9FF"/>
                </a:solidFill>
                <a:latin typeface="Roboto Slab"/>
                <a:ea typeface="Roboto Slab"/>
                <a:cs typeface="Roboto Slab"/>
                <a:sym typeface="Roboto Slab"/>
              </a:rPr>
              <a:t>Висновок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5671575" y="6951275"/>
            <a:ext cx="87804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D6E5EF"/>
              </a:buClr>
              <a:buSzPts val="1750"/>
              <a:buFont typeface="Roboto"/>
              <a:buNone/>
            </a:pPr>
            <a:r>
              <a:rPr b="0" i="0" lang="en-US" sz="1750" u="none" cap="none" strike="noStrike">
                <a:solidFill>
                  <a:srgbClr val="D6E5EF"/>
                </a:solidFill>
                <a:latin typeface="Roboto"/>
                <a:ea typeface="Roboto"/>
                <a:cs typeface="Roboto"/>
                <a:sym typeface="Roboto"/>
              </a:rPr>
              <a:t>Фізико-хімічні методи очищення води є невід'ємною частиною сучасних систем очищення води. Вони дозволяють забезпечувати безпеку та якість питної води для всіх.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025" y="1364463"/>
            <a:ext cx="81915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2023-11-07T19:26:25Z</dcterms:created>
  <dc:creator>PptxGenJS</dc:creator>
</cp:coreProperties>
</file>