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1" r:id="rId4"/>
    <p:sldId id="323" r:id="rId5"/>
    <p:sldId id="279" r:id="rId6"/>
    <p:sldId id="280" r:id="rId7"/>
    <p:sldId id="281" r:id="rId8"/>
    <p:sldId id="257" r:id="rId9"/>
    <p:sldId id="258" r:id="rId10"/>
    <p:sldId id="282" r:id="rId11"/>
    <p:sldId id="269" r:id="rId12"/>
    <p:sldId id="270" r:id="rId13"/>
    <p:sldId id="271" r:id="rId14"/>
    <p:sldId id="274" r:id="rId15"/>
    <p:sldId id="300" r:id="rId16"/>
    <p:sldId id="273" r:id="rId17"/>
    <p:sldId id="272" r:id="rId18"/>
    <p:sldId id="261" r:id="rId19"/>
    <p:sldId id="262" r:id="rId20"/>
    <p:sldId id="263" r:id="rId21"/>
    <p:sldId id="275" r:id="rId22"/>
    <p:sldId id="278" r:id="rId23"/>
    <p:sldId id="301" r:id="rId24"/>
    <p:sldId id="266" r:id="rId25"/>
    <p:sldId id="321" r:id="rId26"/>
    <p:sldId id="322" r:id="rId27"/>
    <p:sldId id="293" r:id="rId28"/>
    <p:sldId id="283" r:id="rId29"/>
    <p:sldId id="284" r:id="rId30"/>
    <p:sldId id="285" r:id="rId31"/>
    <p:sldId id="286" r:id="rId32"/>
    <p:sldId id="287" r:id="rId33"/>
    <p:sldId id="299" r:id="rId34"/>
    <p:sldId id="298"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BEBEB"/>
    <a:srgbClr val="FF0066"/>
    <a:srgbClr val="FF2104"/>
    <a:srgbClr val="ED7B09"/>
    <a:srgbClr val="F8A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486FA-855C-4393-958D-CCDC721F0B2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9F392E0-51E0-42F5-9218-BF0756CAC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842592B-A469-4456-B24C-B16DEB454EDC}"/>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5" name="Нижний колонтитул 4">
            <a:extLst>
              <a:ext uri="{FF2B5EF4-FFF2-40B4-BE49-F238E27FC236}">
                <a16:creationId xmlns:a16="http://schemas.microsoft.com/office/drawing/2014/main" id="{5BF407C1-AAFF-497F-A131-BFB0D0F056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7CDD0F-EB58-49F2-9BAE-6D4652080EEC}"/>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156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9B76D-FE17-424F-A8E7-1E948E4BEAB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7D50BF0-00F3-4368-B14F-1623B75E627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BF10CD-4304-450E-BE5D-60024A51472B}"/>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5" name="Нижний колонтитул 4">
            <a:extLst>
              <a:ext uri="{FF2B5EF4-FFF2-40B4-BE49-F238E27FC236}">
                <a16:creationId xmlns:a16="http://schemas.microsoft.com/office/drawing/2014/main" id="{FA1F0708-9461-49B7-BCBC-3190E4E0EB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25E75E-6092-4AE1-B2C8-0D0E1F8269B5}"/>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57724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9F3CDBA-DE0D-4CE7-AB63-6BD93BAE8DF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5493428-5E1D-4C48-8354-7132BAEE24A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FA71A87-D5CB-49DE-88F4-59E14D25B22D}"/>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5" name="Нижний колонтитул 4">
            <a:extLst>
              <a:ext uri="{FF2B5EF4-FFF2-40B4-BE49-F238E27FC236}">
                <a16:creationId xmlns:a16="http://schemas.microsoft.com/office/drawing/2014/main" id="{AA6479AB-867B-45F7-BDF6-29B2B79287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36DDD4-6EC1-4B6A-B4DA-99BD04163569}"/>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7386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7545B-B680-4DDF-942C-CE7E1F7A4B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4085147-9ECF-44C5-9EB3-D9888F1F995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E340C9-2BAF-495A-AB11-2F2B6AF33A98}"/>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5" name="Нижний колонтитул 4">
            <a:extLst>
              <a:ext uri="{FF2B5EF4-FFF2-40B4-BE49-F238E27FC236}">
                <a16:creationId xmlns:a16="http://schemas.microsoft.com/office/drawing/2014/main" id="{E3198A39-1D75-4450-B1BD-033CA2E1A1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FFEB62-0641-4002-8275-6EFA7CA3FC6F}"/>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219288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88A77E-1B43-4816-A70C-03073B9AF5B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0075229-7C12-419C-961D-55032F603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0051ED-EBFD-4D6B-9952-1FE0B7C1DB96}"/>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5" name="Нижний колонтитул 4">
            <a:extLst>
              <a:ext uri="{FF2B5EF4-FFF2-40B4-BE49-F238E27FC236}">
                <a16:creationId xmlns:a16="http://schemas.microsoft.com/office/drawing/2014/main" id="{D07765E5-02C1-4D36-8B60-53E486A5DE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96907FE-3872-4986-9860-2AFE7349FAD2}"/>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64936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43E49-DCC1-4903-B4BC-15DE3037E0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446F8BB-5B86-4F6E-B408-C8D9DA27F2C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FE7420D-5F05-4872-A055-25E17DE79C6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3351B0D-86E1-444B-BCBF-C0C4BB5C5CE6}"/>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6" name="Нижний колонтитул 5">
            <a:extLst>
              <a:ext uri="{FF2B5EF4-FFF2-40B4-BE49-F238E27FC236}">
                <a16:creationId xmlns:a16="http://schemas.microsoft.com/office/drawing/2014/main" id="{05C11AE0-A84A-4678-BC0F-6C34F83B12B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4CF31FE-540D-4FCF-AEF5-279C9F9B296E}"/>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40438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EFD14-8D33-4991-B1E3-4F5E32F3F1E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5D1421C-6333-4001-AD25-74F04ACFB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00D33AC-600C-4EF6-9E87-ACFABA66913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3CABD2A-832A-48EB-8925-83A2A21E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189A5CE-5120-44D9-82D0-855D65AC3E7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A3AC831-65B0-4241-91C9-48669F8B6852}"/>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8" name="Нижний колонтитул 7">
            <a:extLst>
              <a:ext uri="{FF2B5EF4-FFF2-40B4-BE49-F238E27FC236}">
                <a16:creationId xmlns:a16="http://schemas.microsoft.com/office/drawing/2014/main" id="{67DB0745-0ACF-49F7-9791-90306EF7D30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06BCC30-BC38-4EF3-954F-1ED518896E73}"/>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50397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396772-0C88-414C-BE41-2068C4A0577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3336068-BDB6-477F-A8C4-AB677A2AC691}"/>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4" name="Нижний колонтитул 3">
            <a:extLst>
              <a:ext uri="{FF2B5EF4-FFF2-40B4-BE49-F238E27FC236}">
                <a16:creationId xmlns:a16="http://schemas.microsoft.com/office/drawing/2014/main" id="{25BF96BA-24CD-4A17-97E3-075668C7837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A6DF5BD-3F22-4294-9A9E-E3C295FF374D}"/>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1952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3B022D0-19AC-4FE7-B494-E43EA603F177}"/>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3" name="Нижний колонтитул 2">
            <a:extLst>
              <a:ext uri="{FF2B5EF4-FFF2-40B4-BE49-F238E27FC236}">
                <a16:creationId xmlns:a16="http://schemas.microsoft.com/office/drawing/2014/main" id="{D054BB42-D7FF-4A64-9C75-E1051FD140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A92CBDA-ADC9-4294-AD37-204CC51410D8}"/>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82862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D993EC-EA55-4769-84E3-DC5A6541D1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6FEEAAF-F870-4D51-8257-2A5E87A9D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48904D7-998A-4827-AC8D-DF2902F14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B47E0C5-38DA-4901-82C8-806189008AF2}"/>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6" name="Нижний колонтитул 5">
            <a:extLst>
              <a:ext uri="{FF2B5EF4-FFF2-40B4-BE49-F238E27FC236}">
                <a16:creationId xmlns:a16="http://schemas.microsoft.com/office/drawing/2014/main" id="{8B931ED5-31BC-4E56-BB70-6FAC8BFA44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FAEF823-E573-4012-8126-32E4675CBE2F}"/>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84402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41430-5F78-459B-AE42-002D53045E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7A0977C-8539-4ACA-8AFC-A25B578D3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F308A01-4FA1-4C85-9EB0-389B47EB0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B9497F-F747-4710-BB42-FBC9CEB172F8}"/>
              </a:ext>
            </a:extLst>
          </p:cNvPr>
          <p:cNvSpPr>
            <a:spLocks noGrp="1"/>
          </p:cNvSpPr>
          <p:nvPr>
            <p:ph type="dt" sz="half" idx="10"/>
          </p:nvPr>
        </p:nvSpPr>
        <p:spPr/>
        <p:txBody>
          <a:bodyPr/>
          <a:lstStyle/>
          <a:p>
            <a:fld id="{0D9F8B08-3B00-4591-9371-583EFEC6F8E0}" type="datetimeFigureOut">
              <a:rPr lang="ru-RU" smtClean="0"/>
              <a:t>14.10.2021</a:t>
            </a:fld>
            <a:endParaRPr lang="ru-RU"/>
          </a:p>
        </p:txBody>
      </p:sp>
      <p:sp>
        <p:nvSpPr>
          <p:cNvPr id="6" name="Нижний колонтитул 5">
            <a:extLst>
              <a:ext uri="{FF2B5EF4-FFF2-40B4-BE49-F238E27FC236}">
                <a16:creationId xmlns:a16="http://schemas.microsoft.com/office/drawing/2014/main" id="{71EDD662-27D7-4D15-AFE1-1E25EE6F73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76DF2E1-06F9-4481-8F90-4C14BC10782C}"/>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297167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48408C-D0A0-49B7-BF50-7472B389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E1874DB-2580-4FFD-9605-EBA007960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8E8488-48AA-48E2-865E-34B4975E1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F8B08-3B00-4591-9371-583EFEC6F8E0}" type="datetimeFigureOut">
              <a:rPr lang="ru-RU" smtClean="0"/>
              <a:t>14.10.2021</a:t>
            </a:fld>
            <a:endParaRPr lang="ru-RU"/>
          </a:p>
        </p:txBody>
      </p:sp>
      <p:sp>
        <p:nvSpPr>
          <p:cNvPr id="5" name="Нижний колонтитул 4">
            <a:extLst>
              <a:ext uri="{FF2B5EF4-FFF2-40B4-BE49-F238E27FC236}">
                <a16:creationId xmlns:a16="http://schemas.microsoft.com/office/drawing/2014/main" id="{728A0C6B-4FD2-4B4B-8714-B8FA1F61E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58A4DFF-0624-47E5-9F45-0F3DD1187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C0BB-DEDE-4CF3-9DDB-16C3D6D96ADF}" type="slidenum">
              <a:rPr lang="ru-RU" smtClean="0"/>
              <a:t>‹#›</a:t>
            </a:fld>
            <a:endParaRPr lang="ru-RU"/>
          </a:p>
        </p:txBody>
      </p:sp>
    </p:spTree>
    <p:extLst>
      <p:ext uri="{BB962C8B-B14F-4D97-AF65-F5344CB8AC3E}">
        <p14:creationId xmlns:p14="http://schemas.microsoft.com/office/powerpoint/2010/main" val="175944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uk.wikipedia.org/wiki/Orkut" TargetMode="External"/><Relationship Id="rId13" Type="http://schemas.openxmlformats.org/officeDocument/2006/relationships/hyperlink" Target="https://uk.wikipedia.org/wiki/Tumblr" TargetMode="External"/><Relationship Id="rId18" Type="http://schemas.openxmlformats.org/officeDocument/2006/relationships/hyperlink" Target="https://uk.wikipedia.org/wiki/Kickstarter" TargetMode="External"/><Relationship Id="rId3" Type="http://schemas.openxmlformats.org/officeDocument/2006/relationships/hyperlink" Target="https://uk.wikipedia.org/w/index.php?title=Gawker_Media&amp;action=edit&amp;redlink=1" TargetMode="External"/><Relationship Id="rId21" Type="http://schemas.openxmlformats.org/officeDocument/2006/relationships/hyperlink" Target="https://uk.wikipedia.org/wiki/Facebook" TargetMode="External"/><Relationship Id="rId7" Type="http://schemas.openxmlformats.org/officeDocument/2006/relationships/hyperlink" Target="https://uk.wikipedia.org/wiki/Instagram" TargetMode="External"/><Relationship Id="rId12" Type="http://schemas.openxmlformats.org/officeDocument/2006/relationships/hyperlink" Target="https://uk.wikipedia.org/w/index.php?title=Tout&amp;action=edit&amp;redlink=1" TargetMode="External"/><Relationship Id="rId17" Type="http://schemas.openxmlformats.org/officeDocument/2006/relationships/hyperlink" Target="https://uk.wikipedia.org/wiki/YouTube" TargetMode="External"/><Relationship Id="rId2" Type="http://schemas.openxmlformats.org/officeDocument/2006/relationships/hyperlink" Target="https://uk.wikipedia.org/wiki/Diaspora" TargetMode="External"/><Relationship Id="rId16" Type="http://schemas.openxmlformats.org/officeDocument/2006/relationships/hyperlink" Target="https://uk.wikipedia.org/wiki/%D0%A5%D0%B5%D1%88%D1%82%D0%B5%D0%B3#cite_note-7" TargetMode="External"/><Relationship Id="rId20" Type="http://schemas.openxmlformats.org/officeDocument/2006/relationships/hyperlink" Target="https://uk.wikipedia.org/w/index.php?title=Fetchnotes&amp;action=edit&amp;redlink=1" TargetMode="External"/><Relationship Id="rId1" Type="http://schemas.openxmlformats.org/officeDocument/2006/relationships/slideLayout" Target="../slideLayouts/slideLayout2.xml"/><Relationship Id="rId6" Type="http://schemas.openxmlformats.org/officeDocument/2006/relationships/hyperlink" Target="https://uk.wikipedia.org/wiki/Google+" TargetMode="External"/><Relationship Id="rId11" Type="http://schemas.openxmlformats.org/officeDocument/2006/relationships/hyperlink" Target="https://uk.wikipedia.org/wiki/Sina_Weibo" TargetMode="External"/><Relationship Id="rId5" Type="http://schemas.openxmlformats.org/officeDocument/2006/relationships/hyperlink" Target="https://uk.wikipedia.org/wiki/2009" TargetMode="External"/><Relationship Id="rId15" Type="http://schemas.openxmlformats.org/officeDocument/2006/relationships/hyperlink" Target="https://uk.wikipedia.org/wiki/VK" TargetMode="External"/><Relationship Id="rId23" Type="http://schemas.openxmlformats.org/officeDocument/2006/relationships/hyperlink" Target="https://uk.wikipedia.org/w/index.php?title=Gfranq.com&amp;action=edit&amp;redlink=1" TargetMode="External"/><Relationship Id="rId10" Type="http://schemas.openxmlformats.org/officeDocument/2006/relationships/hyperlink" Target="https://uk.wikipedia.org/wiki/Pinterest" TargetMode="External"/><Relationship Id="rId19" Type="http://schemas.openxmlformats.org/officeDocument/2006/relationships/hyperlink" Target="https://uk.wikipedia.org/wiki/2012" TargetMode="External"/><Relationship Id="rId4" Type="http://schemas.openxmlformats.org/officeDocument/2006/relationships/hyperlink" Target="https://uk.wikipedia.org/wiki/FriendFeed" TargetMode="External"/><Relationship Id="rId9" Type="http://schemas.openxmlformats.org/officeDocument/2006/relationships/hyperlink" Target="https://uk.wikipedia.org/wiki/%D0%A5%D0%B5%D1%88%D1%82%D0%B5%D0%B3#cite_note-6" TargetMode="External"/><Relationship Id="rId14" Type="http://schemas.openxmlformats.org/officeDocument/2006/relationships/hyperlink" Target="https://uk.wikipedia.org/wiki/Twitter" TargetMode="External"/><Relationship Id="rId22" Type="http://schemas.openxmlformats.org/officeDocument/2006/relationships/hyperlink" Target="https://uk.wikipedia.org/wiki/201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k.wikipedia.org/wiki/%D0%9F%D0%BE%D1%88%D1%83%D0%BA%D0%BE%D0%B2%D0%B0_%D1%81%D0%B8%D1%81%D1%82%D0%B5%D0%BC%D0%B0" TargetMode="External"/><Relationship Id="rId2" Type="http://schemas.openxmlformats.org/officeDocument/2006/relationships/hyperlink" Target="https://uk.wikipedia.org/wiki/HTML" TargetMode="External"/><Relationship Id="rId1" Type="http://schemas.openxmlformats.org/officeDocument/2006/relationships/slideLayout" Target="../slideLayouts/slideLayout2.xml"/><Relationship Id="rId5" Type="http://schemas.openxmlformats.org/officeDocument/2006/relationships/hyperlink" Target="https://uk.wikipedia.org/wiki/%D0%9F%D0%BE%D1%81%D0%B8%D0%BB%D0%B0%D0%BD%D0%BD%D1%8F" TargetMode="External"/><Relationship Id="rId4" Type="http://schemas.openxmlformats.org/officeDocument/2006/relationships/hyperlink" Target="https://uk.wikipedia.org/wiki/%D0%86%D0%BC%D0%BE%D0%B2%D1%96%D1%80%D0%BD%D1%96%D1%81%D1%82%D1%8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uk.wikipedia.org/wiki/%D0%91%D0%BB%D0%BE%D0%B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DD219B-6E1E-4445-9D33-7D408856F75A}"/>
              </a:ext>
            </a:extLst>
          </p:cNvPr>
          <p:cNvSpPr>
            <a:spLocks noGrp="1"/>
          </p:cNvSpPr>
          <p:nvPr>
            <p:ph type="ctrTitle"/>
          </p:nvPr>
        </p:nvSpPr>
        <p:spPr>
          <a:xfrm>
            <a:off x="1006679" y="419667"/>
            <a:ext cx="10178641" cy="2387600"/>
          </a:xfrm>
        </p:spPr>
        <p:txBody>
          <a:bodyPr>
            <a:normAutofit fontScale="90000"/>
          </a:bodyPr>
          <a:lstStyle/>
          <a:p>
            <a:r>
              <a:rPr lang="ru-RU" dirty="0" err="1">
                <a:solidFill>
                  <a:srgbClr val="FF0066"/>
                </a:solidFill>
                <a:latin typeface="Times New Roman" panose="02020603050405020304" pitchFamily="18" charset="0"/>
                <a:cs typeface="Times New Roman" panose="02020603050405020304" pitchFamily="18" charset="0"/>
              </a:rPr>
              <a:t>Платні</a:t>
            </a:r>
            <a:r>
              <a:rPr lang="ru-RU" dirty="0">
                <a:solidFill>
                  <a:srgbClr val="FF0066"/>
                </a:solidFill>
                <a:latin typeface="Times New Roman" panose="02020603050405020304" pitchFamily="18" charset="0"/>
                <a:cs typeface="Times New Roman" panose="02020603050405020304" pitchFamily="18" charset="0"/>
              </a:rPr>
              <a:t> та </a:t>
            </a:r>
            <a:r>
              <a:rPr lang="ru-RU" dirty="0" err="1">
                <a:solidFill>
                  <a:srgbClr val="FF0066"/>
                </a:solidFill>
                <a:latin typeface="Times New Roman" panose="02020603050405020304" pitchFamily="18" charset="0"/>
                <a:cs typeface="Times New Roman" panose="02020603050405020304" pitchFamily="18" charset="0"/>
              </a:rPr>
              <a:t>безкоштовні</a:t>
            </a:r>
            <a:r>
              <a:rPr lang="uk-UA" dirty="0">
                <a:solidFill>
                  <a:srgbClr val="FF0066"/>
                </a:solidFill>
                <a:latin typeface="Times New Roman" panose="02020603050405020304" pitchFamily="18" charset="0"/>
                <a:cs typeface="Times New Roman" panose="02020603050405020304" pitchFamily="18" charset="0"/>
              </a:rPr>
              <a:t> способи просування та маркетингу у </a:t>
            </a:r>
            <a:r>
              <a:rPr lang="uk-UA">
                <a:solidFill>
                  <a:srgbClr val="FF0066"/>
                </a:solidFill>
                <a:latin typeface="Times New Roman" panose="02020603050405020304" pitchFamily="18" charset="0"/>
                <a:cs typeface="Times New Roman" panose="02020603050405020304" pitchFamily="18" charset="0"/>
              </a:rPr>
              <a:t>соціальних мережах</a:t>
            </a:r>
            <a:endParaRPr lang="ru-RU"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AC55BB5-BCDD-42F6-9FEB-13B1695E9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094" y="2807267"/>
            <a:ext cx="4262694" cy="3929092"/>
          </a:xfrm>
          <a:prstGeom prst="rect">
            <a:avLst/>
          </a:prstGeom>
        </p:spPr>
      </p:pic>
    </p:spTree>
    <p:extLst>
      <p:ext uri="{BB962C8B-B14F-4D97-AF65-F5344CB8AC3E}">
        <p14:creationId xmlns:p14="http://schemas.microsoft.com/office/powerpoint/2010/main" val="275327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68BBD-815A-453F-8319-A3E97228ED1B}"/>
              </a:ext>
            </a:extLst>
          </p:cNvPr>
          <p:cNvSpPr>
            <a:spLocks noGrp="1"/>
          </p:cNvSpPr>
          <p:nvPr>
            <p:ph type="title"/>
          </p:nvPr>
        </p:nvSpPr>
        <p:spPr/>
        <p:txBody>
          <a:bodyPr/>
          <a:lstStyle/>
          <a:p>
            <a:r>
              <a:rPr lang="uk-UA" dirty="0">
                <a:solidFill>
                  <a:srgbClr val="FF0066"/>
                </a:solidFill>
                <a:latin typeface="Times New Roman" panose="02020603050405020304" pitchFamily="18" charset="0"/>
                <a:cs typeface="Times New Roman" panose="02020603050405020304" pitchFamily="18" charset="0"/>
              </a:rPr>
              <a:t>Ведуча на весілля</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9BA5333-FB5D-426D-80AA-7C2A425EA54F}"/>
              </a:ext>
            </a:extLst>
          </p:cNvPr>
          <p:cNvSpPr>
            <a:spLocks noGrp="1"/>
          </p:cNvSpPr>
          <p:nvPr>
            <p:ph idx="1"/>
          </p:nvPr>
        </p:nvSpPr>
        <p:spPr>
          <a:xfrm>
            <a:off x="838200" y="1548788"/>
            <a:ext cx="10515600" cy="4351338"/>
          </a:xfrm>
        </p:spPr>
        <p:txBody>
          <a:bodyPr>
            <a:normAutofit lnSpcReduction="10000"/>
          </a:bodyPr>
          <a:lstStyle/>
          <a:p>
            <a:r>
              <a:rPr lang="uk-UA" dirty="0">
                <a:latin typeface="Times New Roman" panose="02020603050405020304" pitchFamily="18" charset="0"/>
                <a:cs typeface="Times New Roman" panose="02020603050405020304" pitchFamily="18" charset="0"/>
              </a:rPr>
              <a:t>Весільна флористика</a:t>
            </a:r>
          </a:p>
          <a:p>
            <a:r>
              <a:rPr lang="uk-UA" dirty="0">
                <a:latin typeface="Times New Roman" panose="02020603050405020304" pitchFamily="18" charset="0"/>
                <a:cs typeface="Times New Roman" panose="02020603050405020304" pitchFamily="18" charset="0"/>
              </a:rPr>
              <a:t>Організатори весілля</a:t>
            </a:r>
          </a:p>
          <a:p>
            <a:r>
              <a:rPr lang="uk-UA" dirty="0">
                <a:latin typeface="Times New Roman" panose="02020603050405020304" pitchFamily="18" charset="0"/>
                <a:cs typeface="Times New Roman" panose="02020603050405020304" pitchFamily="18" charset="0"/>
              </a:rPr>
              <a:t>Весільний фотограф</a:t>
            </a:r>
          </a:p>
          <a:p>
            <a:r>
              <a:rPr lang="uk-UA" dirty="0">
                <a:latin typeface="Times New Roman" panose="02020603050405020304" pitchFamily="18" charset="0"/>
                <a:cs typeface="Times New Roman" panose="02020603050405020304" pitchFamily="18" charset="0"/>
              </a:rPr>
              <a:t>Магазин обручок</a:t>
            </a:r>
          </a:p>
          <a:p>
            <a:r>
              <a:rPr lang="uk-UA" dirty="0">
                <a:latin typeface="Times New Roman" panose="02020603050405020304" pitchFamily="18" charset="0"/>
                <a:cs typeface="Times New Roman" panose="02020603050405020304" pitchFamily="18" charset="0"/>
              </a:rPr>
              <a:t>Ресторани з залою для весільного банкету</a:t>
            </a:r>
          </a:p>
          <a:p>
            <a:r>
              <a:rPr lang="uk-UA" dirty="0">
                <a:latin typeface="Times New Roman" panose="02020603050405020304" pitchFamily="18" charset="0"/>
                <a:cs typeface="Times New Roman" panose="02020603050405020304" pitchFamily="18" charset="0"/>
              </a:rPr>
              <a:t>Оренда весільного авто</a:t>
            </a:r>
          </a:p>
          <a:p>
            <a:r>
              <a:rPr lang="uk-UA" dirty="0">
                <a:latin typeface="Times New Roman" panose="02020603050405020304" pitchFamily="18" charset="0"/>
                <a:cs typeface="Times New Roman" panose="02020603050405020304" pitchFamily="18" charset="0"/>
              </a:rPr>
              <a:t>Магазин весільних суконь</a:t>
            </a:r>
          </a:p>
          <a:p>
            <a:r>
              <a:rPr lang="uk-UA" dirty="0">
                <a:latin typeface="Times New Roman" panose="02020603050405020304" pitchFamily="18" charset="0"/>
                <a:cs typeface="Times New Roman" panose="02020603050405020304" pitchFamily="18" charset="0"/>
              </a:rPr>
              <a:t>Магазин аксесуарів для весілля</a:t>
            </a:r>
          </a:p>
          <a:p>
            <a:r>
              <a:rPr lang="uk-UA" dirty="0">
                <a:latin typeface="Times New Roman" panose="02020603050405020304" pitchFamily="18" charset="0"/>
                <a:cs typeface="Times New Roman" panose="02020603050405020304" pitchFamily="18" charset="0"/>
              </a:rPr>
              <a:t>Магазин декору для весілля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13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2FC09-09EA-43D5-844D-D776D6B7FCF4}"/>
              </a:ext>
            </a:extLst>
          </p:cNvPr>
          <p:cNvSpPr>
            <a:spLocks noGrp="1"/>
          </p:cNvSpPr>
          <p:nvPr>
            <p:ph type="title"/>
          </p:nvPr>
        </p:nvSpPr>
        <p:spPr>
          <a:xfrm>
            <a:off x="670420" y="-32025"/>
            <a:ext cx="10515600" cy="2246720"/>
          </a:xfrm>
        </p:spPr>
        <p:txBody>
          <a:bodyPr>
            <a:normAutofit/>
          </a:bodyPr>
          <a:lstStyle/>
          <a:p>
            <a:r>
              <a:rPr lang="ru-RU" sz="3000" b="1" dirty="0">
                <a:solidFill>
                  <a:srgbClr val="FF0066"/>
                </a:solidFill>
                <a:latin typeface="Times New Roman" panose="02020603050405020304" pitchFamily="18" charset="0"/>
                <a:cs typeface="Times New Roman" panose="02020603050405020304" pitchFamily="18" charset="0"/>
              </a:rPr>
              <a:t>#Хештег – </a:t>
            </a:r>
            <a:r>
              <a:rPr lang="ru-RU" sz="2500" b="1" dirty="0" err="1">
                <a:solidFill>
                  <a:srgbClr val="FF0066"/>
                </a:solidFill>
                <a:latin typeface="Times New Roman" panose="02020603050405020304" pitchFamily="18" charset="0"/>
                <a:cs typeface="Times New Roman" panose="02020603050405020304" pitchFamily="18" charset="0"/>
              </a:rPr>
              <a:t>це</a:t>
            </a:r>
            <a:r>
              <a:rPr lang="ru-RU" sz="2500" b="1" dirty="0">
                <a:solidFill>
                  <a:srgbClr val="FF0066"/>
                </a:solidFill>
                <a:latin typeface="Times New Roman" panose="02020603050405020304" pitchFamily="18" charset="0"/>
                <a:cs typeface="Times New Roman" panose="02020603050405020304" pitchFamily="18" charset="0"/>
              </a:rPr>
              <a:t> один з </a:t>
            </a:r>
            <a:r>
              <a:rPr lang="ru-RU" sz="2500" b="1" dirty="0" err="1">
                <a:solidFill>
                  <a:srgbClr val="FF0066"/>
                </a:solidFill>
                <a:latin typeface="Times New Roman" panose="02020603050405020304" pitchFamily="18" charset="0"/>
                <a:cs typeface="Times New Roman" panose="02020603050405020304" pitchFamily="18" charset="0"/>
              </a:rPr>
              <a:t>основних</a:t>
            </a:r>
            <a:r>
              <a:rPr lang="ru-RU" sz="2500" b="1" dirty="0">
                <a:solidFill>
                  <a:srgbClr val="FF0066"/>
                </a:solidFill>
                <a:latin typeface="Times New Roman" panose="02020603050405020304" pitchFamily="18" charset="0"/>
                <a:cs typeface="Times New Roman" panose="02020603050405020304" pitchFamily="18" charset="0"/>
              </a:rPr>
              <a:t> </a:t>
            </a:r>
            <a:r>
              <a:rPr lang="ru-RU" sz="2500" b="1" dirty="0" err="1">
                <a:solidFill>
                  <a:srgbClr val="FF0066"/>
                </a:solidFill>
                <a:latin typeface="Times New Roman" panose="02020603050405020304" pitchFamily="18" charset="0"/>
                <a:cs typeface="Times New Roman" panose="02020603050405020304" pitchFamily="18" charset="0"/>
              </a:rPr>
              <a:t>методів</a:t>
            </a:r>
            <a:r>
              <a:rPr lang="ru-RU" sz="2500" b="1" dirty="0">
                <a:solidFill>
                  <a:srgbClr val="FF0066"/>
                </a:solidFill>
                <a:latin typeface="Times New Roman" panose="02020603050405020304" pitchFamily="18" charset="0"/>
                <a:cs typeface="Times New Roman" panose="02020603050405020304" pitchFamily="18" charset="0"/>
              </a:rPr>
              <a:t> для </a:t>
            </a:r>
            <a:r>
              <a:rPr lang="ru-RU" sz="2500" b="1" dirty="0" err="1">
                <a:solidFill>
                  <a:srgbClr val="FF0066"/>
                </a:solidFill>
                <a:latin typeface="Times New Roman" panose="02020603050405020304" pitchFamily="18" charset="0"/>
                <a:cs typeface="Times New Roman" panose="02020603050405020304" pitchFamily="18" charset="0"/>
              </a:rPr>
              <a:t>розкрутки</a:t>
            </a:r>
            <a:r>
              <a:rPr lang="ru-RU" sz="2500" b="1" dirty="0">
                <a:solidFill>
                  <a:srgbClr val="FF0066"/>
                </a:solidFill>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Ц</a:t>
            </a:r>
            <a:r>
              <a:rPr lang="ru-RU" sz="2500" dirty="0" err="1">
                <a:latin typeface="Times New Roman" panose="02020603050405020304" pitchFamily="18" charset="0"/>
                <a:cs typeface="Times New Roman" panose="02020603050405020304" pitchFamily="18" charset="0"/>
              </a:rPr>
              <a:t>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ключове</a:t>
            </a:r>
            <a:r>
              <a:rPr lang="ru-RU" sz="2500" dirty="0">
                <a:latin typeface="Times New Roman" panose="02020603050405020304" pitchFamily="18" charset="0"/>
                <a:cs typeface="Times New Roman" panose="02020603050405020304" pitchFamily="18" charset="0"/>
              </a:rPr>
              <a:t> слово для </a:t>
            </a:r>
            <a:r>
              <a:rPr lang="ru-RU" sz="2500" dirty="0" err="1">
                <a:latin typeface="Times New Roman" panose="02020603050405020304" pitchFamily="18" charset="0"/>
                <a:cs typeface="Times New Roman" panose="02020603050405020304" pitchFamily="18" charset="0"/>
              </a:rPr>
              <a:t>пошуку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матеріалу</a:t>
            </a:r>
            <a:r>
              <a:rPr lang="ru-RU" sz="2500" dirty="0">
                <a:latin typeface="Times New Roman" panose="02020603050405020304" pitchFamily="18" charset="0"/>
                <a:cs typeface="Times New Roman" panose="02020603050405020304" pitchFamily="18" charset="0"/>
              </a:rPr>
              <a:t> за тематикою, хештеги </a:t>
            </a:r>
            <a:r>
              <a:rPr lang="ru-RU" sz="2500" dirty="0" err="1">
                <a:latin typeface="Times New Roman" panose="02020603050405020304" pitchFamily="18" charset="0"/>
                <a:cs typeface="Times New Roman" panose="02020603050405020304" pitchFamily="18" charset="0"/>
              </a:rPr>
              <a:t>включають</a:t>
            </a:r>
            <a:r>
              <a:rPr lang="ru-RU" sz="2500" dirty="0">
                <a:latin typeface="Times New Roman" panose="02020603050405020304" pitchFamily="18" charset="0"/>
                <a:cs typeface="Times New Roman" panose="02020603050405020304" pitchFamily="18" charset="0"/>
              </a:rPr>
              <a:t> в себе як </a:t>
            </a:r>
            <a:r>
              <a:rPr lang="ru-RU" sz="2500" dirty="0" err="1">
                <a:latin typeface="Times New Roman" panose="02020603050405020304" pitchFamily="18" charset="0"/>
                <a:cs typeface="Times New Roman" panose="02020603050405020304" pitchFamily="18" charset="0"/>
              </a:rPr>
              <a:t>одне</a:t>
            </a:r>
            <a:r>
              <a:rPr lang="ru-RU" sz="2500" dirty="0">
                <a:latin typeface="Times New Roman" panose="02020603050405020304" pitchFamily="18" charset="0"/>
                <a:cs typeface="Times New Roman" panose="02020603050405020304" pitchFamily="18" charset="0"/>
              </a:rPr>
              <a:t> слово, так і </a:t>
            </a:r>
            <a:r>
              <a:rPr lang="ru-RU" sz="2500" dirty="0" err="1">
                <a:latin typeface="Times New Roman" panose="02020603050405020304" pitchFamily="18" charset="0"/>
                <a:cs typeface="Times New Roman" panose="02020603050405020304" pitchFamily="18" charset="0"/>
              </a:rPr>
              <a:t>більше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об'єднаних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слів</a:t>
            </a:r>
            <a:r>
              <a:rPr lang="ru-RU" sz="2500" dirty="0">
                <a:latin typeface="Times New Roman" panose="02020603050405020304" pitchFamily="18" charset="0"/>
                <a:cs typeface="Times New Roman" panose="02020603050405020304" pitchFamily="18" charset="0"/>
              </a:rPr>
              <a:t> (але без </a:t>
            </a:r>
            <a:r>
              <a:rPr lang="ru-RU" sz="2500" dirty="0" err="1">
                <a:latin typeface="Times New Roman" panose="02020603050405020304" pitchFamily="18" charset="0"/>
                <a:cs typeface="Times New Roman" panose="02020603050405020304" pitchFamily="18" charset="0"/>
              </a:rPr>
              <a:t>пробілів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Користувачі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можуть</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об'єднувати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групу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повідомлень</a:t>
            </a:r>
            <a:r>
              <a:rPr lang="ru-RU" sz="2500" dirty="0">
                <a:latin typeface="Times New Roman" panose="02020603050405020304" pitchFamily="18" charset="0"/>
                <a:cs typeface="Times New Roman" panose="02020603050405020304" pitchFamily="18" charset="0"/>
              </a:rPr>
              <a:t> за темою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типом з </a:t>
            </a:r>
            <a:r>
              <a:rPr lang="ru-RU" sz="2500" dirty="0" err="1">
                <a:latin typeface="Times New Roman" panose="02020603050405020304" pitchFamily="18" charset="0"/>
                <a:cs typeface="Times New Roman" panose="02020603050405020304" pitchFamily="18" charset="0"/>
              </a:rPr>
              <a:t>використанням</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хештегів</a:t>
            </a:r>
            <a:r>
              <a:rPr lang="ru-RU" sz="2500" dirty="0">
                <a:latin typeface="Times New Roman" panose="02020603050405020304" pitchFamily="18" charset="0"/>
                <a:cs typeface="Times New Roman" panose="02020603050405020304" pitchFamily="18" charset="0"/>
              </a:rPr>
              <a:t> — </a:t>
            </a:r>
            <a:r>
              <a:rPr lang="ru-RU" sz="2500" dirty="0" err="1">
                <a:latin typeface="Times New Roman" panose="02020603050405020304" pitchFamily="18" charset="0"/>
                <a:cs typeface="Times New Roman" panose="02020603050405020304" pitchFamily="18" charset="0"/>
              </a:rPr>
              <a:t>слів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фраз, </a:t>
            </a:r>
            <a:r>
              <a:rPr lang="ru-RU" sz="2500" dirty="0" err="1">
                <a:latin typeface="Times New Roman" panose="02020603050405020304" pitchFamily="18" charset="0"/>
                <a:cs typeface="Times New Roman" panose="02020603050405020304" pitchFamily="18" charset="0"/>
              </a:rPr>
              <a:t>які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починаються</a:t>
            </a:r>
            <a:r>
              <a:rPr lang="ru-RU" sz="2500" dirty="0">
                <a:latin typeface="Times New Roman" panose="02020603050405020304" pitchFamily="18" charset="0"/>
                <a:cs typeface="Times New Roman" panose="02020603050405020304" pitchFamily="18" charset="0"/>
              </a:rPr>
              <a:t> з </a:t>
            </a:r>
            <a:r>
              <a:rPr lang="ru-RU" sz="2500" b="1" dirty="0">
                <a:latin typeface="Times New Roman" panose="02020603050405020304" pitchFamily="18" charset="0"/>
                <a:cs typeface="Times New Roman" panose="02020603050405020304" pitchFamily="18" charset="0"/>
              </a:rPr>
              <a:t>#</a:t>
            </a:r>
            <a:r>
              <a:rPr lang="ru-RU" sz="2500"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F40D7A0D-0B38-4B4A-B0C4-B127981C05DF}"/>
              </a:ext>
            </a:extLst>
          </p:cNvPr>
          <p:cNvSpPr>
            <a:spLocks noGrp="1"/>
          </p:cNvSpPr>
          <p:nvPr>
            <p:ph idx="1"/>
          </p:nvPr>
        </p:nvSpPr>
        <p:spPr>
          <a:xfrm>
            <a:off x="838200" y="2214695"/>
            <a:ext cx="10515600" cy="4152550"/>
          </a:xfrm>
        </p:spPr>
        <p:txBody>
          <a:bodyPr numCol="2">
            <a:noAutofit/>
          </a:bodyPr>
          <a:lstStyle/>
          <a:p>
            <a:pPr marL="0" indent="0">
              <a:lnSpc>
                <a:spcPct val="100000"/>
              </a:lnSpc>
              <a:spcBef>
                <a:spcPts val="0"/>
              </a:spcBef>
            </a:pPr>
            <a:r>
              <a:rPr lang="ru-RU" sz="1800" b="1" dirty="0" err="1"/>
              <a:t>Сайти</a:t>
            </a:r>
            <a:r>
              <a:rPr lang="ru-RU" sz="1800" b="1" dirty="0"/>
              <a:t>, </a:t>
            </a:r>
            <a:r>
              <a:rPr lang="ru-RU" sz="1800" b="1" dirty="0" err="1"/>
              <a:t>які</a:t>
            </a:r>
            <a:r>
              <a:rPr lang="ru-RU" sz="1800" b="1" dirty="0"/>
              <a:t> </a:t>
            </a:r>
            <a:r>
              <a:rPr lang="ru-RU" sz="1800" b="1" dirty="0" err="1"/>
              <a:t>підтримують</a:t>
            </a:r>
            <a:r>
              <a:rPr lang="ru-RU" sz="1800" b="1" dirty="0"/>
              <a:t> хештеги</a:t>
            </a:r>
          </a:p>
          <a:p>
            <a:pPr marL="0" indent="0">
              <a:lnSpc>
                <a:spcPct val="100000"/>
              </a:lnSpc>
              <a:spcBef>
                <a:spcPts val="0"/>
              </a:spcBef>
            </a:pPr>
            <a:endParaRPr lang="ru-RU" sz="1800" b="1" dirty="0">
              <a:hlinkClick r:id="rId2" tooltip="Diaspora">
                <a:extLst>
                  <a:ext uri="{A12FA001-AC4F-418D-AE19-62706E023703}">
                    <ahyp:hlinkClr xmlns:ahyp="http://schemas.microsoft.com/office/drawing/2018/hyperlinkcolor" val="tx"/>
                  </a:ext>
                </a:extLst>
              </a:hlinkClick>
            </a:endParaRPr>
          </a:p>
          <a:p>
            <a:pPr marL="0" indent="0">
              <a:lnSpc>
                <a:spcPct val="100000"/>
              </a:lnSpc>
              <a:spcBef>
                <a:spcPts val="0"/>
              </a:spcBef>
            </a:pPr>
            <a:r>
              <a:rPr lang="en-US" sz="1800" dirty="0">
                <a:hlinkClick r:id="rId2" tooltip="Diaspora">
                  <a:extLst>
                    <a:ext uri="{A12FA001-AC4F-418D-AE19-62706E023703}">
                      <ahyp:hlinkClr xmlns:ahyp="http://schemas.microsoft.com/office/drawing/2018/hyperlinkcolor" val="tx"/>
                    </a:ext>
                  </a:extLst>
                </a:hlinkClick>
              </a:rPr>
              <a:t>Diaspora</a:t>
            </a:r>
            <a:endParaRPr lang="en-US" sz="1800" dirty="0"/>
          </a:p>
          <a:p>
            <a:pPr marL="0" indent="0">
              <a:lnSpc>
                <a:spcPct val="100000"/>
              </a:lnSpc>
              <a:spcBef>
                <a:spcPts val="0"/>
              </a:spcBef>
            </a:pPr>
            <a:r>
              <a:rPr lang="ru-RU" sz="1800" dirty="0" err="1"/>
              <a:t>Усі</a:t>
            </a:r>
            <a:r>
              <a:rPr lang="ru-RU" sz="1800" dirty="0"/>
              <a:t> </a:t>
            </a:r>
            <a:r>
              <a:rPr lang="ru-RU" sz="1800" dirty="0" err="1"/>
              <a:t>сайти</a:t>
            </a:r>
            <a:r>
              <a:rPr lang="ru-RU" sz="1800" dirty="0"/>
              <a:t> </a:t>
            </a:r>
            <a:r>
              <a:rPr lang="en-US" sz="1800" dirty="0">
                <a:hlinkClick r:id="rId3" tooltip="Gawker Media (ще не написана)">
                  <a:extLst>
                    <a:ext uri="{A12FA001-AC4F-418D-AE19-62706E023703}">
                      <ahyp:hlinkClr xmlns:ahyp="http://schemas.microsoft.com/office/drawing/2018/hyperlinkcolor" val="tx"/>
                    </a:ext>
                  </a:extLst>
                </a:hlinkClick>
              </a:rPr>
              <a:t>Gawker Media</a:t>
            </a:r>
            <a:endParaRPr lang="en-US" sz="1800" dirty="0"/>
          </a:p>
          <a:p>
            <a:pPr marL="0" indent="0">
              <a:lnSpc>
                <a:spcPct val="100000"/>
              </a:lnSpc>
              <a:spcBef>
                <a:spcPts val="0"/>
              </a:spcBef>
            </a:pPr>
            <a:r>
              <a:rPr lang="en-US" sz="1800" dirty="0" err="1">
                <a:hlinkClick r:id="rId4" tooltip="FriendFeed">
                  <a:extLst>
                    <a:ext uri="{A12FA001-AC4F-418D-AE19-62706E023703}">
                      <ahyp:hlinkClr xmlns:ahyp="http://schemas.microsoft.com/office/drawing/2018/hyperlinkcolor" val="tx"/>
                    </a:ext>
                  </a:extLst>
                </a:hlinkClick>
              </a:rPr>
              <a:t>FriendFeed</a:t>
            </a:r>
            <a:r>
              <a:rPr lang="en-US" sz="1800" dirty="0"/>
              <a:t> (</a:t>
            </a:r>
            <a:r>
              <a:rPr lang="ru-RU" sz="1800" dirty="0"/>
              <a:t>з </a:t>
            </a:r>
            <a:r>
              <a:rPr lang="ru-RU" sz="1800" dirty="0">
                <a:hlinkClick r:id="rId5" tooltip="2009">
                  <a:extLst>
                    <a:ext uri="{A12FA001-AC4F-418D-AE19-62706E023703}">
                      <ahyp:hlinkClr xmlns:ahyp="http://schemas.microsoft.com/office/drawing/2018/hyperlinkcolor" val="tx"/>
                    </a:ext>
                  </a:extLst>
                </a:hlinkClick>
              </a:rPr>
              <a:t>2009</a:t>
            </a:r>
            <a:r>
              <a:rPr lang="ru-RU" sz="1800" dirty="0"/>
              <a:t>)</a:t>
            </a:r>
          </a:p>
          <a:p>
            <a:pPr marL="0" indent="0">
              <a:lnSpc>
                <a:spcPct val="100000"/>
              </a:lnSpc>
              <a:spcBef>
                <a:spcPts val="0"/>
              </a:spcBef>
            </a:pPr>
            <a:r>
              <a:rPr lang="en-US" sz="1800" dirty="0">
                <a:hlinkClick r:id="rId6" tooltip="Google+">
                  <a:extLst>
                    <a:ext uri="{A12FA001-AC4F-418D-AE19-62706E023703}">
                      <ahyp:hlinkClr xmlns:ahyp="http://schemas.microsoft.com/office/drawing/2018/hyperlinkcolor" val="tx"/>
                    </a:ext>
                  </a:extLst>
                </a:hlinkClick>
              </a:rPr>
              <a:t>Google+</a:t>
            </a:r>
            <a:endParaRPr lang="en-US" sz="1800" dirty="0"/>
          </a:p>
          <a:p>
            <a:pPr marL="0" indent="0">
              <a:lnSpc>
                <a:spcPct val="100000"/>
              </a:lnSpc>
              <a:spcBef>
                <a:spcPts val="0"/>
              </a:spcBef>
            </a:pPr>
            <a:r>
              <a:rPr lang="en-US" sz="1800" dirty="0">
                <a:hlinkClick r:id="rId7" tooltip="Instagram">
                  <a:extLst>
                    <a:ext uri="{A12FA001-AC4F-418D-AE19-62706E023703}">
                      <ahyp:hlinkClr xmlns:ahyp="http://schemas.microsoft.com/office/drawing/2018/hyperlinkcolor" val="tx"/>
                    </a:ext>
                  </a:extLst>
                </a:hlinkClick>
              </a:rPr>
              <a:t>Instagram</a:t>
            </a:r>
            <a:endParaRPr lang="en-US" sz="1800" dirty="0"/>
          </a:p>
          <a:p>
            <a:pPr marL="0" indent="0">
              <a:lnSpc>
                <a:spcPct val="100000"/>
              </a:lnSpc>
              <a:spcBef>
                <a:spcPts val="0"/>
              </a:spcBef>
            </a:pPr>
            <a:r>
              <a:rPr lang="en-US" sz="1800" dirty="0">
                <a:hlinkClick r:id="rId8" tooltip="Orkut">
                  <a:extLst>
                    <a:ext uri="{A12FA001-AC4F-418D-AE19-62706E023703}">
                      <ahyp:hlinkClr xmlns:ahyp="http://schemas.microsoft.com/office/drawing/2018/hyperlinkcolor" val="tx"/>
                    </a:ext>
                  </a:extLst>
                </a:hlinkClick>
              </a:rPr>
              <a:t>Orkut</a:t>
            </a:r>
            <a:r>
              <a:rPr lang="en-US" sz="1800" baseline="30000" dirty="0">
                <a:hlinkClick r:id="rId9">
                  <a:extLst>
                    <a:ext uri="{A12FA001-AC4F-418D-AE19-62706E023703}">
                      <ahyp:hlinkClr xmlns:ahyp="http://schemas.microsoft.com/office/drawing/2018/hyperlinkcolor" val="tx"/>
                    </a:ext>
                  </a:extLst>
                </a:hlinkClick>
              </a:rPr>
              <a:t>[6]</a:t>
            </a:r>
            <a:endParaRPr lang="en-US" sz="1800" dirty="0"/>
          </a:p>
          <a:p>
            <a:pPr marL="0" indent="0">
              <a:lnSpc>
                <a:spcPct val="100000"/>
              </a:lnSpc>
              <a:spcBef>
                <a:spcPts val="0"/>
              </a:spcBef>
            </a:pPr>
            <a:r>
              <a:rPr lang="en-US" sz="1800" dirty="0">
                <a:hlinkClick r:id="rId10" tooltip="Pinterest">
                  <a:extLst>
                    <a:ext uri="{A12FA001-AC4F-418D-AE19-62706E023703}">
                      <ahyp:hlinkClr xmlns:ahyp="http://schemas.microsoft.com/office/drawing/2018/hyperlinkcolor" val="tx"/>
                    </a:ext>
                  </a:extLst>
                </a:hlinkClick>
              </a:rPr>
              <a:t>Pinterest</a:t>
            </a:r>
            <a:endParaRPr lang="en-US" sz="1800" dirty="0"/>
          </a:p>
          <a:p>
            <a:pPr marL="0" indent="0">
              <a:lnSpc>
                <a:spcPct val="100000"/>
              </a:lnSpc>
              <a:spcBef>
                <a:spcPts val="0"/>
              </a:spcBef>
            </a:pPr>
            <a:r>
              <a:rPr lang="en-US" sz="1800" dirty="0" err="1">
                <a:hlinkClick r:id="rId11" tooltip="Sina Weibo">
                  <a:extLst>
                    <a:ext uri="{A12FA001-AC4F-418D-AE19-62706E023703}">
                      <ahyp:hlinkClr xmlns:ahyp="http://schemas.microsoft.com/office/drawing/2018/hyperlinkcolor" val="tx"/>
                    </a:ext>
                  </a:extLst>
                </a:hlinkClick>
              </a:rPr>
              <a:t>Sina</a:t>
            </a:r>
            <a:r>
              <a:rPr lang="en-US" sz="1800" dirty="0">
                <a:hlinkClick r:id="rId11" tooltip="Sina Weibo">
                  <a:extLst>
                    <a:ext uri="{A12FA001-AC4F-418D-AE19-62706E023703}">
                      <ahyp:hlinkClr xmlns:ahyp="http://schemas.microsoft.com/office/drawing/2018/hyperlinkcolor" val="tx"/>
                    </a:ext>
                  </a:extLst>
                </a:hlinkClick>
              </a:rPr>
              <a:t> Weibo</a:t>
            </a:r>
            <a:endParaRPr lang="en-US" sz="1800" dirty="0"/>
          </a:p>
          <a:p>
            <a:pPr marL="0" indent="0">
              <a:lnSpc>
                <a:spcPct val="100000"/>
              </a:lnSpc>
              <a:spcBef>
                <a:spcPts val="0"/>
              </a:spcBef>
            </a:pPr>
            <a:r>
              <a:rPr lang="en-US" sz="1800" dirty="0">
                <a:hlinkClick r:id="rId12" tooltip="Tout (ще не написана)">
                  <a:extLst>
                    <a:ext uri="{A12FA001-AC4F-418D-AE19-62706E023703}">
                      <ahyp:hlinkClr xmlns:ahyp="http://schemas.microsoft.com/office/drawing/2018/hyperlinkcolor" val="tx"/>
                    </a:ext>
                  </a:extLst>
                </a:hlinkClick>
              </a:rPr>
              <a:t>Tout</a:t>
            </a:r>
            <a:endParaRPr lang="en-US" sz="1800" dirty="0"/>
          </a:p>
          <a:p>
            <a:pPr marL="0" indent="0">
              <a:lnSpc>
                <a:spcPct val="100000"/>
              </a:lnSpc>
              <a:spcBef>
                <a:spcPts val="0"/>
              </a:spcBef>
            </a:pPr>
            <a:r>
              <a:rPr lang="en-US" sz="1800" dirty="0">
                <a:hlinkClick r:id="rId13" tooltip="Tumblr">
                  <a:extLst>
                    <a:ext uri="{A12FA001-AC4F-418D-AE19-62706E023703}">
                      <ahyp:hlinkClr xmlns:ahyp="http://schemas.microsoft.com/office/drawing/2018/hyperlinkcolor" val="tx"/>
                    </a:ext>
                  </a:extLst>
                </a:hlinkClick>
              </a:rPr>
              <a:t>Tumblr</a:t>
            </a:r>
            <a:endParaRPr lang="en-US" sz="1800" dirty="0"/>
          </a:p>
          <a:p>
            <a:pPr marL="0" indent="0">
              <a:lnSpc>
                <a:spcPct val="100000"/>
              </a:lnSpc>
              <a:spcBef>
                <a:spcPts val="0"/>
              </a:spcBef>
            </a:pPr>
            <a:r>
              <a:rPr lang="en-US" sz="1800" dirty="0">
                <a:hlinkClick r:id="rId14" tooltip="Twitter">
                  <a:extLst>
                    <a:ext uri="{A12FA001-AC4F-418D-AE19-62706E023703}">
                      <ahyp:hlinkClr xmlns:ahyp="http://schemas.microsoft.com/office/drawing/2018/hyperlinkcolor" val="tx"/>
                    </a:ext>
                  </a:extLst>
                </a:hlinkClick>
              </a:rPr>
              <a:t>Twitter</a:t>
            </a:r>
            <a:r>
              <a:rPr lang="en-US" sz="1800" dirty="0"/>
              <a:t> (</a:t>
            </a:r>
            <a:r>
              <a:rPr lang="ru-RU" sz="1800" dirty="0"/>
              <a:t>з </a:t>
            </a:r>
            <a:r>
              <a:rPr lang="ru-RU" sz="1800" dirty="0">
                <a:hlinkClick r:id="rId5" tooltip="2009">
                  <a:extLst>
                    <a:ext uri="{A12FA001-AC4F-418D-AE19-62706E023703}">
                      <ahyp:hlinkClr xmlns:ahyp="http://schemas.microsoft.com/office/drawing/2018/hyperlinkcolor" val="tx"/>
                    </a:ext>
                  </a:extLst>
                </a:hlinkClick>
              </a:rPr>
              <a:t>2009</a:t>
            </a:r>
            <a:r>
              <a:rPr lang="ru-RU" sz="1800" dirty="0"/>
              <a:t>)</a:t>
            </a:r>
          </a:p>
          <a:p>
            <a:pPr marL="0" indent="0">
              <a:lnSpc>
                <a:spcPct val="100000"/>
              </a:lnSpc>
              <a:spcBef>
                <a:spcPts val="0"/>
              </a:spcBef>
            </a:pPr>
            <a:r>
              <a:rPr lang="en-US" sz="1800" dirty="0">
                <a:hlinkClick r:id="rId15" tooltip="VK">
                  <a:extLst>
                    <a:ext uri="{A12FA001-AC4F-418D-AE19-62706E023703}">
                      <ahyp:hlinkClr xmlns:ahyp="http://schemas.microsoft.com/office/drawing/2018/hyperlinkcolor" val="tx"/>
                    </a:ext>
                  </a:extLst>
                </a:hlinkClick>
              </a:rPr>
              <a:t>VK</a:t>
            </a:r>
            <a:r>
              <a:rPr lang="en-US" sz="1800" baseline="30000" dirty="0">
                <a:hlinkClick r:id="rId16">
                  <a:extLst>
                    <a:ext uri="{A12FA001-AC4F-418D-AE19-62706E023703}">
                      <ahyp:hlinkClr xmlns:ahyp="http://schemas.microsoft.com/office/drawing/2018/hyperlinkcolor" val="tx"/>
                    </a:ext>
                  </a:extLst>
                </a:hlinkClick>
              </a:rPr>
              <a:t>[7]</a:t>
            </a:r>
            <a:endParaRPr lang="en-US" sz="1800" dirty="0"/>
          </a:p>
          <a:p>
            <a:pPr marL="0" indent="0">
              <a:lnSpc>
                <a:spcPct val="100000"/>
              </a:lnSpc>
              <a:spcBef>
                <a:spcPts val="0"/>
              </a:spcBef>
            </a:pPr>
            <a:r>
              <a:rPr lang="en-US" sz="1800" dirty="0">
                <a:hlinkClick r:id="rId17" tooltip="YouTube">
                  <a:extLst>
                    <a:ext uri="{A12FA001-AC4F-418D-AE19-62706E023703}">
                      <ahyp:hlinkClr xmlns:ahyp="http://schemas.microsoft.com/office/drawing/2018/hyperlinkcolor" val="tx"/>
                    </a:ext>
                  </a:extLst>
                </a:hlinkClick>
              </a:rPr>
              <a:t>YouTube</a:t>
            </a:r>
            <a:r>
              <a:rPr lang="en-US" sz="1800" dirty="0"/>
              <a:t> (2009—2011)</a:t>
            </a:r>
          </a:p>
          <a:p>
            <a:pPr marL="0" indent="0">
              <a:lnSpc>
                <a:spcPct val="100000"/>
              </a:lnSpc>
              <a:spcBef>
                <a:spcPts val="0"/>
              </a:spcBef>
            </a:pPr>
            <a:r>
              <a:rPr lang="en-US" sz="1800" dirty="0">
                <a:hlinkClick r:id="rId18" tooltip="Kickstarter">
                  <a:extLst>
                    <a:ext uri="{A12FA001-AC4F-418D-AE19-62706E023703}">
                      <ahyp:hlinkClr xmlns:ahyp="http://schemas.microsoft.com/office/drawing/2018/hyperlinkcolor" val="tx"/>
                    </a:ext>
                  </a:extLst>
                </a:hlinkClick>
              </a:rPr>
              <a:t>Kickstarter</a:t>
            </a:r>
            <a:r>
              <a:rPr lang="en-US" sz="1800" dirty="0"/>
              <a:t> (</a:t>
            </a:r>
            <a:r>
              <a:rPr lang="ru-RU" sz="1800" dirty="0"/>
              <a:t>з </a:t>
            </a:r>
            <a:r>
              <a:rPr lang="ru-RU" sz="1800" dirty="0">
                <a:hlinkClick r:id="rId19" tooltip="2012">
                  <a:extLst>
                    <a:ext uri="{A12FA001-AC4F-418D-AE19-62706E023703}">
                      <ahyp:hlinkClr xmlns:ahyp="http://schemas.microsoft.com/office/drawing/2018/hyperlinkcolor" val="tx"/>
                    </a:ext>
                  </a:extLst>
                </a:hlinkClick>
              </a:rPr>
              <a:t>2012</a:t>
            </a:r>
            <a:r>
              <a:rPr lang="ru-RU" sz="1800" dirty="0"/>
              <a:t>)</a:t>
            </a:r>
          </a:p>
          <a:p>
            <a:pPr marL="0" indent="0">
              <a:lnSpc>
                <a:spcPct val="100000"/>
              </a:lnSpc>
              <a:spcBef>
                <a:spcPts val="0"/>
              </a:spcBef>
            </a:pPr>
            <a:r>
              <a:rPr lang="en-US" sz="1800" dirty="0" err="1">
                <a:hlinkClick r:id="rId20" tooltip="Fetchnotes (ще не написана)">
                  <a:extLst>
                    <a:ext uri="{A12FA001-AC4F-418D-AE19-62706E023703}">
                      <ahyp:hlinkClr xmlns:ahyp="http://schemas.microsoft.com/office/drawing/2018/hyperlinkcolor" val="tx"/>
                    </a:ext>
                  </a:extLst>
                </a:hlinkClick>
              </a:rPr>
              <a:t>Fetchnotes</a:t>
            </a:r>
            <a:r>
              <a:rPr lang="en-US" sz="1800" dirty="0"/>
              <a:t> (</a:t>
            </a:r>
            <a:r>
              <a:rPr lang="ru-RU" sz="1800" dirty="0"/>
              <a:t>з </a:t>
            </a:r>
            <a:r>
              <a:rPr lang="ru-RU" sz="1800" dirty="0">
                <a:hlinkClick r:id="rId19" tooltip="2012">
                  <a:extLst>
                    <a:ext uri="{A12FA001-AC4F-418D-AE19-62706E023703}">
                      <ahyp:hlinkClr xmlns:ahyp="http://schemas.microsoft.com/office/drawing/2018/hyperlinkcolor" val="tx"/>
                    </a:ext>
                  </a:extLst>
                </a:hlinkClick>
              </a:rPr>
              <a:t>2012</a:t>
            </a:r>
            <a:r>
              <a:rPr lang="ru-RU" sz="1800" dirty="0"/>
              <a:t>)</a:t>
            </a:r>
          </a:p>
          <a:p>
            <a:pPr marL="0" indent="0">
              <a:lnSpc>
                <a:spcPct val="100000"/>
              </a:lnSpc>
              <a:spcBef>
                <a:spcPts val="0"/>
              </a:spcBef>
            </a:pPr>
            <a:r>
              <a:rPr lang="en-US" sz="1800" dirty="0">
                <a:hlinkClick r:id="rId21" tooltip="Facebook">
                  <a:extLst>
                    <a:ext uri="{A12FA001-AC4F-418D-AE19-62706E023703}">
                      <ahyp:hlinkClr xmlns:ahyp="http://schemas.microsoft.com/office/drawing/2018/hyperlinkcolor" val="tx"/>
                    </a:ext>
                  </a:extLst>
                </a:hlinkClick>
              </a:rPr>
              <a:t>Facebook</a:t>
            </a:r>
            <a:r>
              <a:rPr lang="en-US" sz="1800" dirty="0"/>
              <a:t> (</a:t>
            </a:r>
            <a:r>
              <a:rPr lang="ru-RU" sz="1800" dirty="0"/>
              <a:t>з червня </a:t>
            </a:r>
            <a:r>
              <a:rPr lang="ru-RU" sz="1800" dirty="0">
                <a:hlinkClick r:id="rId22" tooltip="2013">
                  <a:extLst>
                    <a:ext uri="{A12FA001-AC4F-418D-AE19-62706E023703}">
                      <ahyp:hlinkClr xmlns:ahyp="http://schemas.microsoft.com/office/drawing/2018/hyperlinkcolor" val="tx"/>
                    </a:ext>
                  </a:extLst>
                </a:hlinkClick>
              </a:rPr>
              <a:t>2013</a:t>
            </a:r>
            <a:r>
              <a:rPr lang="ru-RU" sz="1800" dirty="0"/>
              <a:t>)</a:t>
            </a:r>
          </a:p>
          <a:p>
            <a:pPr marL="0" indent="0">
              <a:lnSpc>
                <a:spcPct val="100000"/>
              </a:lnSpc>
              <a:spcBef>
                <a:spcPts val="0"/>
              </a:spcBef>
            </a:pPr>
            <a:r>
              <a:rPr lang="en-US" sz="1800" dirty="0">
                <a:hlinkClick r:id="rId23" tooltip="Gfranq.com (ще не написана)">
                  <a:extLst>
                    <a:ext uri="{A12FA001-AC4F-418D-AE19-62706E023703}">
                      <ahyp:hlinkClr xmlns:ahyp="http://schemas.microsoft.com/office/drawing/2018/hyperlinkcolor" val="tx"/>
                    </a:ext>
                  </a:extLst>
                </a:hlinkClick>
              </a:rPr>
              <a:t>gfranq.com</a:t>
            </a:r>
            <a:endParaRPr lang="en-US" sz="1800" dirty="0"/>
          </a:p>
          <a:p>
            <a:pPr marL="0" indent="0">
              <a:lnSpc>
                <a:spcPct val="100000"/>
              </a:lnSpc>
              <a:spcBef>
                <a:spcPts val="0"/>
              </a:spcBef>
            </a:pPr>
            <a:endParaRPr lang="ru-RU" sz="1800" dirty="0"/>
          </a:p>
        </p:txBody>
      </p:sp>
    </p:spTree>
    <p:extLst>
      <p:ext uri="{BB962C8B-B14F-4D97-AF65-F5344CB8AC3E}">
        <p14:creationId xmlns:p14="http://schemas.microsoft.com/office/powerpoint/2010/main" val="98647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0BBE3-6DCF-46DC-806C-901A6C57EF65}"/>
              </a:ext>
            </a:extLst>
          </p:cNvPr>
          <p:cNvSpPr>
            <a:spLocks noGrp="1"/>
          </p:cNvSpPr>
          <p:nvPr>
            <p:ph type="title"/>
          </p:nvPr>
        </p:nvSpPr>
        <p:spPr/>
        <p:txBody>
          <a:bodyPr/>
          <a:lstStyle/>
          <a:p>
            <a:pPr algn="ctr"/>
            <a:r>
              <a:rPr lang="ru-RU" b="1" dirty="0" err="1">
                <a:solidFill>
                  <a:srgbClr val="FF0066"/>
                </a:solidFill>
                <a:latin typeface="Times New Roman" panose="02020603050405020304" pitchFamily="18" charset="0"/>
                <a:cs typeface="Times New Roman" panose="02020603050405020304" pitchFamily="18" charset="0"/>
              </a:rPr>
              <a:t>Програми</a:t>
            </a:r>
            <a:r>
              <a:rPr lang="ru-RU" b="1" dirty="0">
                <a:solidFill>
                  <a:srgbClr val="FF0066"/>
                </a:solidFill>
                <a:latin typeface="Times New Roman" panose="02020603050405020304" pitchFamily="18" charset="0"/>
                <a:cs typeface="Times New Roman" panose="02020603050405020304" pitchFamily="18" charset="0"/>
              </a:rPr>
              <a:t> та </a:t>
            </a:r>
            <a:r>
              <a:rPr lang="ru-RU" b="1" dirty="0" err="1">
                <a:solidFill>
                  <a:srgbClr val="FF0066"/>
                </a:solidFill>
                <a:latin typeface="Times New Roman" panose="02020603050405020304" pitchFamily="18" charset="0"/>
                <a:cs typeface="Times New Roman" panose="02020603050405020304" pitchFamily="18" charset="0"/>
              </a:rPr>
              <a:t>додатки</a:t>
            </a:r>
            <a:r>
              <a:rPr lang="ru-RU" b="1" dirty="0">
                <a:solidFill>
                  <a:srgbClr val="FF0066"/>
                </a:solidFill>
                <a:latin typeface="Times New Roman" panose="02020603050405020304" pitchFamily="18" charset="0"/>
                <a:cs typeface="Times New Roman" panose="02020603050405020304" pitchFamily="18" charset="0"/>
              </a:rPr>
              <a:t> для </a:t>
            </a:r>
            <a:r>
              <a:rPr lang="ru-RU" b="1" dirty="0" err="1">
                <a:solidFill>
                  <a:srgbClr val="FF0066"/>
                </a:solidFill>
                <a:latin typeface="Times New Roman" panose="02020603050405020304" pitchFamily="18" charset="0"/>
                <a:cs typeface="Times New Roman" panose="02020603050405020304" pitchFamily="18" charset="0"/>
              </a:rPr>
              <a:t>пошуку</a:t>
            </a:r>
            <a:r>
              <a:rPr lang="ru-RU" b="1" dirty="0">
                <a:solidFill>
                  <a:srgbClr val="FF0066"/>
                </a:solidFill>
                <a:latin typeface="Times New Roman" panose="02020603050405020304" pitchFamily="18" charset="0"/>
                <a:cs typeface="Times New Roman" panose="02020603050405020304" pitchFamily="18" charset="0"/>
              </a:rPr>
              <a:t> </a:t>
            </a:r>
            <a:r>
              <a:rPr lang="ru-RU" b="1" dirty="0" err="1">
                <a:solidFill>
                  <a:srgbClr val="FF0066"/>
                </a:solidFill>
                <a:latin typeface="Times New Roman" panose="02020603050405020304" pitchFamily="18" charset="0"/>
                <a:cs typeface="Times New Roman" panose="02020603050405020304" pitchFamily="18" charset="0"/>
              </a:rPr>
              <a:t>хеште</a:t>
            </a:r>
            <a:r>
              <a:rPr lang="uk-UA" b="1" dirty="0">
                <a:solidFill>
                  <a:srgbClr val="FF0066"/>
                </a:solidFill>
                <a:latin typeface="Times New Roman" panose="02020603050405020304" pitchFamily="18" charset="0"/>
                <a:cs typeface="Times New Roman" panose="02020603050405020304" pitchFamily="18" charset="0"/>
              </a:rPr>
              <a:t>гів</a:t>
            </a:r>
            <a:endParaRPr lang="ru-RU" b="1"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49D24CD-B4D9-41A8-8D0D-1E824E643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26" y="1764754"/>
            <a:ext cx="5888826" cy="4849965"/>
          </a:xfrm>
          <a:prstGeom prst="rect">
            <a:avLst/>
          </a:prstGeom>
        </p:spPr>
      </p:pic>
    </p:spTree>
    <p:extLst>
      <p:ext uri="{BB962C8B-B14F-4D97-AF65-F5344CB8AC3E}">
        <p14:creationId xmlns:p14="http://schemas.microsoft.com/office/powerpoint/2010/main" val="250078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FFC5F-B3F0-4F92-922B-D4D3607ED124}"/>
              </a:ext>
            </a:extLst>
          </p:cNvPr>
          <p:cNvSpPr>
            <a:spLocks noGrp="1"/>
          </p:cNvSpPr>
          <p:nvPr>
            <p:ph type="title"/>
          </p:nvPr>
        </p:nvSpPr>
        <p:spPr/>
        <p:txBody>
          <a:bodyPr/>
          <a:lstStyle/>
          <a:p>
            <a:r>
              <a:rPr lang="uk-UA" b="1" dirty="0">
                <a:solidFill>
                  <a:srgbClr val="FF0066"/>
                </a:solidFill>
                <a:latin typeface="Times New Roman" panose="02020603050405020304" pitchFamily="18" charset="0"/>
                <a:cs typeface="Times New Roman" panose="02020603050405020304" pitchFamily="18" charset="0"/>
              </a:rPr>
              <a:t>Види хештегів</a:t>
            </a: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75A0B46-0ED4-4E12-AF27-0E29C27356EF}"/>
              </a:ext>
            </a:extLst>
          </p:cNvPr>
          <p:cNvSpPr>
            <a:spLocks noGrp="1"/>
          </p:cNvSpPr>
          <p:nvPr>
            <p:ph idx="1"/>
          </p:nvPr>
        </p:nvSpPr>
        <p:spPr/>
        <p:txBody>
          <a:bodyPr>
            <a:normAutofit/>
          </a:bodyPr>
          <a:lstStyle/>
          <a:p>
            <a:r>
              <a:rPr lang="uk-UA" sz="3000" b="1" dirty="0">
                <a:latin typeface="Times New Roman" panose="02020603050405020304" pitchFamily="18" charset="0"/>
                <a:cs typeface="Times New Roman" panose="02020603050405020304" pitchFamily="18" charset="0"/>
              </a:rPr>
              <a:t>Високочастотні </a:t>
            </a:r>
            <a:r>
              <a:rPr lang="uk-UA" sz="3000" dirty="0">
                <a:latin typeface="Times New Roman" panose="02020603050405020304" pitchFamily="18" charset="0"/>
                <a:cs typeface="Times New Roman" panose="02020603050405020304" pitchFamily="18" charset="0"/>
              </a:rPr>
              <a:t>(</a:t>
            </a:r>
            <a:r>
              <a:rPr lang="en-US" dirty="0"/>
              <a:t>#happy #beautiful #selfie</a:t>
            </a:r>
            <a:r>
              <a:rPr lang="ru-RU" dirty="0"/>
              <a:t> </a:t>
            </a:r>
            <a:r>
              <a:rPr lang="en-US" dirty="0"/>
              <a:t>#smile  #like</a:t>
            </a:r>
            <a:r>
              <a:rPr lang="ru-RU" dirty="0"/>
              <a:t>) (</a:t>
            </a:r>
            <a:r>
              <a:rPr lang="en-US" sz="3200" dirty="0"/>
              <a:t>#</a:t>
            </a:r>
            <a:r>
              <a:rPr lang="ru-RU" sz="3200" dirty="0" err="1"/>
              <a:t>коронав</a:t>
            </a:r>
            <a:r>
              <a:rPr lang="uk-UA" sz="3200" dirty="0" err="1"/>
              <a:t>ірус</a:t>
            </a:r>
            <a:r>
              <a:rPr lang="uk-UA" sz="3200" dirty="0"/>
              <a:t> </a:t>
            </a:r>
            <a:r>
              <a:rPr lang="en-US" sz="3200" dirty="0"/>
              <a:t>#</a:t>
            </a:r>
            <a:r>
              <a:rPr lang="uk-UA" sz="3200" dirty="0"/>
              <a:t>карантин </a:t>
            </a:r>
            <a:r>
              <a:rPr lang="en-US" sz="3200" dirty="0"/>
              <a:t>#</a:t>
            </a:r>
            <a:r>
              <a:rPr lang="uk-UA" sz="3200" dirty="0"/>
              <a:t>пандемія </a:t>
            </a:r>
            <a:r>
              <a:rPr lang="en-US" sz="3200" dirty="0"/>
              <a:t>#</a:t>
            </a:r>
            <a:r>
              <a:rPr lang="uk-UA" sz="3200" dirty="0"/>
              <a:t>євробачення2020 </a:t>
            </a:r>
            <a:r>
              <a:rPr lang="en-US" dirty="0"/>
              <a:t>#</a:t>
            </a:r>
            <a:r>
              <a:rPr lang="uk-UA" dirty="0"/>
              <a:t>кубокуефа2020) </a:t>
            </a:r>
            <a:endParaRPr lang="uk-UA" sz="3000" dirty="0">
              <a:latin typeface="Times New Roman" panose="02020603050405020304" pitchFamily="18" charset="0"/>
              <a:cs typeface="Times New Roman" panose="02020603050405020304" pitchFamily="18" charset="0"/>
            </a:endParaRPr>
          </a:p>
          <a:p>
            <a:r>
              <a:rPr lang="uk-UA" sz="3000" b="1" dirty="0" err="1">
                <a:latin typeface="Times New Roman" panose="02020603050405020304" pitchFamily="18" charset="0"/>
                <a:cs typeface="Times New Roman" panose="02020603050405020304" pitchFamily="18" charset="0"/>
              </a:rPr>
              <a:t>Середньочастотні</a:t>
            </a:r>
            <a:r>
              <a:rPr lang="uk-UA" sz="3000" b="1"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a:t>
            </a:r>
            <a:r>
              <a:rPr lang="en-US" dirty="0"/>
              <a:t>#</a:t>
            </a:r>
            <a:r>
              <a:rPr lang="uk-UA" dirty="0" err="1"/>
              <a:t>манікюркиїв</a:t>
            </a:r>
            <a:r>
              <a:rPr lang="uk-UA" dirty="0"/>
              <a:t>, </a:t>
            </a:r>
            <a:r>
              <a:rPr lang="en-US" dirty="0"/>
              <a:t>#</a:t>
            </a:r>
            <a:r>
              <a:rPr lang="uk-UA" dirty="0" err="1"/>
              <a:t>ресторанзапоріжжя</a:t>
            </a:r>
            <a:r>
              <a:rPr lang="uk-UA" dirty="0"/>
              <a:t>, </a:t>
            </a:r>
            <a:r>
              <a:rPr lang="en-US" dirty="0"/>
              <a:t>#</a:t>
            </a:r>
            <a:r>
              <a:rPr lang="uk-UA" dirty="0" err="1"/>
              <a:t>готельльвів</a:t>
            </a:r>
            <a:r>
              <a:rPr lang="uk-UA" dirty="0"/>
              <a:t> </a:t>
            </a:r>
            <a:r>
              <a:rPr lang="en-US" dirty="0"/>
              <a:t>#</a:t>
            </a:r>
            <a:r>
              <a:rPr lang="uk-UA" dirty="0"/>
              <a:t>хортиця </a:t>
            </a:r>
            <a:r>
              <a:rPr lang="en-US" dirty="0"/>
              <a:t>#</a:t>
            </a:r>
            <a:r>
              <a:rPr lang="uk-UA" dirty="0" err="1"/>
              <a:t>косметологкосмосзп</a:t>
            </a:r>
            <a:r>
              <a:rPr lang="uk-UA" dirty="0"/>
              <a:t> </a:t>
            </a:r>
            <a:r>
              <a:rPr lang="en-US" dirty="0"/>
              <a:t>#</a:t>
            </a:r>
            <a:r>
              <a:rPr lang="uk-UA" dirty="0" err="1"/>
              <a:t>нічнийклубодеса</a:t>
            </a:r>
            <a:r>
              <a:rPr lang="uk-UA" dirty="0"/>
              <a:t> </a:t>
            </a:r>
            <a:r>
              <a:rPr lang="en-US" dirty="0"/>
              <a:t>#</a:t>
            </a:r>
            <a:r>
              <a:rPr lang="uk-UA" dirty="0" err="1"/>
              <a:t>квестизп</a:t>
            </a:r>
            <a:r>
              <a:rPr lang="uk-UA" dirty="0"/>
              <a:t> </a:t>
            </a:r>
            <a:r>
              <a:rPr lang="en-US" dirty="0"/>
              <a:t>#</a:t>
            </a:r>
            <a:r>
              <a:rPr lang="uk-UA" dirty="0" err="1"/>
              <a:t>новинизп</a:t>
            </a:r>
            <a:r>
              <a:rPr lang="uk-UA" dirty="0"/>
              <a:t>)</a:t>
            </a:r>
            <a:endParaRPr lang="uk-UA" sz="3000" dirty="0">
              <a:latin typeface="Times New Roman" panose="02020603050405020304" pitchFamily="18" charset="0"/>
              <a:cs typeface="Times New Roman" panose="02020603050405020304" pitchFamily="18" charset="0"/>
            </a:endParaRPr>
          </a:p>
          <a:p>
            <a:r>
              <a:rPr lang="uk-UA" sz="3000" b="1" dirty="0">
                <a:latin typeface="Times New Roman" panose="02020603050405020304" pitchFamily="18" charset="0"/>
                <a:cs typeface="Times New Roman" panose="02020603050405020304" pitchFamily="18" charset="0"/>
              </a:rPr>
              <a:t>Низькочастотні </a:t>
            </a:r>
            <a:r>
              <a:rPr lang="uk-UA" sz="3000" dirty="0">
                <a:latin typeface="Times New Roman" panose="02020603050405020304" pitchFamily="18" charset="0"/>
                <a:cs typeface="Times New Roman" panose="02020603050405020304" pitchFamily="18" charset="0"/>
              </a:rPr>
              <a:t>(</a:t>
            </a:r>
            <a:r>
              <a:rPr lang="en-US" sz="3200" dirty="0"/>
              <a:t>#</a:t>
            </a:r>
            <a:r>
              <a:rPr lang="uk-UA" sz="3200" dirty="0" err="1"/>
              <a:t>манікюріванова</a:t>
            </a:r>
            <a:r>
              <a:rPr lang="uk-UA" sz="3200" dirty="0"/>
              <a:t>, </a:t>
            </a:r>
            <a:r>
              <a:rPr lang="en-US" sz="3200" dirty="0"/>
              <a:t>#</a:t>
            </a:r>
            <a:r>
              <a:rPr lang="uk-UA" sz="3200" dirty="0" err="1"/>
              <a:t>косметологпетрова</a:t>
            </a:r>
            <a:r>
              <a:rPr lang="uk-UA" sz="3200" dirty="0"/>
              <a:t> </a:t>
            </a:r>
            <a:r>
              <a:rPr lang="en-US" sz="3200" dirty="0"/>
              <a:t>#</a:t>
            </a:r>
            <a:r>
              <a:rPr lang="uk-UA" sz="3200" dirty="0" err="1"/>
              <a:t>зачіскасоколова</a:t>
            </a:r>
            <a:r>
              <a:rPr lang="uk-UA" sz="3200" dirty="0"/>
              <a:t> </a:t>
            </a:r>
            <a:r>
              <a:rPr lang="en-US" sz="3200" dirty="0"/>
              <a:t>#</a:t>
            </a:r>
            <a:r>
              <a:rPr lang="uk-UA" sz="3200" dirty="0" err="1"/>
              <a:t>новинивідівана</a:t>
            </a:r>
            <a:r>
              <a:rPr lang="uk-UA" sz="3200" dirty="0"/>
              <a:t> </a:t>
            </a:r>
            <a:r>
              <a:rPr lang="en-US" sz="3200" dirty="0"/>
              <a:t>#</a:t>
            </a:r>
            <a:r>
              <a:rPr lang="uk-UA" sz="3200" dirty="0" err="1"/>
              <a:t>тревелпетрова</a:t>
            </a:r>
            <a:r>
              <a:rPr lang="uk-UA" sz="3200" dirty="0"/>
              <a:t> </a:t>
            </a:r>
            <a:r>
              <a:rPr lang="en-US" sz="3200" dirty="0"/>
              <a:t>#</a:t>
            </a:r>
            <a:r>
              <a:rPr lang="uk-UA" sz="3200" dirty="0" err="1"/>
              <a:t>спортзівановим</a:t>
            </a:r>
            <a:r>
              <a:rPr lang="uk-UA" sz="3200" dirty="0"/>
              <a:t> </a:t>
            </a:r>
            <a:r>
              <a:rPr lang="en-US" sz="3200" dirty="0"/>
              <a:t>#</a:t>
            </a:r>
            <a:r>
              <a:rPr lang="uk-UA" sz="3200" dirty="0" err="1"/>
              <a:t>квесткімнатапетрова</a:t>
            </a:r>
            <a:r>
              <a:rPr lang="uk-UA" sz="3200" dirty="0"/>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96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8A984-4CC5-4922-BA77-D1D3ECC64965}"/>
              </a:ext>
            </a:extLst>
          </p:cNvPr>
          <p:cNvSpPr>
            <a:spLocks noGrp="1"/>
          </p:cNvSpPr>
          <p:nvPr>
            <p:ph type="title"/>
          </p:nvPr>
        </p:nvSpPr>
        <p:spPr/>
        <p:txBody>
          <a:bodyPr/>
          <a:lstStyle/>
          <a:p>
            <a:r>
              <a:rPr lang="ru-RU" dirty="0" err="1">
                <a:solidFill>
                  <a:srgbClr val="FF0066"/>
                </a:solidFill>
                <a:latin typeface="Times New Roman" panose="02020603050405020304" pitchFamily="18" charset="0"/>
                <a:cs typeface="Times New Roman" panose="02020603050405020304" pitchFamily="18" charset="0"/>
              </a:rPr>
              <a:t>Релевантні</a:t>
            </a:r>
            <a:r>
              <a:rPr lang="ru-RU" dirty="0">
                <a:solidFill>
                  <a:srgbClr val="FF0066"/>
                </a:solidFill>
                <a:latin typeface="Times New Roman" panose="02020603050405020304" pitchFamily="18" charset="0"/>
                <a:cs typeface="Times New Roman" panose="02020603050405020304" pitchFamily="18" charset="0"/>
              </a:rPr>
              <a:t> хештеги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підходять</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змістом</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вашого</a:t>
            </a:r>
            <a:r>
              <a:rPr lang="ru-RU" dirty="0">
                <a:latin typeface="Times New Roman" panose="02020603050405020304" pitchFamily="18" charset="0"/>
                <a:cs typeface="Times New Roman" panose="02020603050405020304" pitchFamily="18" charset="0"/>
              </a:rPr>
              <a:t> посту. Де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взяти</a:t>
            </a:r>
            <a:r>
              <a:rPr lang="ru-RU"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CCDA1618-5710-4F23-97A2-C4270B620423}"/>
              </a:ext>
            </a:extLst>
          </p:cNvPr>
          <p:cNvSpPr>
            <a:spLocks noGrp="1"/>
          </p:cNvSpPr>
          <p:nvPr>
            <p:ph idx="1"/>
          </p:nvPr>
        </p:nvSpPr>
        <p:spPr/>
        <p:txBody>
          <a:bodyPr>
            <a:normAutofit/>
          </a:bodyPr>
          <a:lstStyle/>
          <a:p>
            <a:pPr>
              <a:lnSpc>
                <a:spcPct val="150000"/>
              </a:lnSpc>
            </a:pPr>
            <a:r>
              <a:rPr lang="ru-RU" dirty="0" err="1">
                <a:latin typeface="Times New Roman" panose="02020603050405020304" pitchFamily="18" charset="0"/>
                <a:cs typeface="Times New Roman" panose="02020603050405020304" pitchFamily="18" charset="0"/>
              </a:rPr>
              <a:t>Основний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пошук</a:t>
            </a:r>
            <a:r>
              <a:rPr lang="ru-RU" dirty="0">
                <a:latin typeface="Times New Roman" panose="02020603050405020304" pitchFamily="18" charset="0"/>
                <a:cs typeface="Times New Roman" panose="02020603050405020304" pitchFamily="18" charset="0"/>
              </a:rPr>
              <a:t> по хештегам в Інстаграм. Не </a:t>
            </a:r>
            <a:r>
              <a:rPr lang="ru-RU" dirty="0" err="1">
                <a:latin typeface="Times New Roman" panose="02020603050405020304" pitchFamily="18" charset="0"/>
                <a:cs typeface="Times New Roman" panose="02020603050405020304" pitchFamily="18" charset="0"/>
              </a:rPr>
              <a:t>полінуйтеся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подивіться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ще</a:t>
            </a:r>
            <a:r>
              <a:rPr lang="ru-RU" dirty="0">
                <a:latin typeface="Times New Roman" panose="02020603050405020304" pitchFamily="18" charset="0"/>
                <a:cs typeface="Times New Roman" panose="02020603050405020304" pitchFamily="18" charset="0"/>
              </a:rPr>
              <a:t> хештеги </a:t>
            </a:r>
            <a:r>
              <a:rPr lang="ru-RU" dirty="0" err="1">
                <a:latin typeface="Times New Roman" panose="02020603050405020304" pitchFamily="18" charset="0"/>
                <a:cs typeface="Times New Roman" panose="02020603050405020304" pitchFamily="18" charset="0"/>
              </a:rPr>
              <a:t>пропонує</a:t>
            </a:r>
            <a:r>
              <a:rPr lang="ru-RU" dirty="0">
                <a:latin typeface="Times New Roman" panose="02020603050405020304" pitchFamily="18" charset="0"/>
                <a:cs typeface="Times New Roman" panose="02020603050405020304" pitchFamily="18" charset="0"/>
              </a:rPr>
              <a:t> сам Інстаграм при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вашому</a:t>
            </a:r>
            <a:r>
              <a:rPr lang="ru-RU" dirty="0">
                <a:latin typeface="Times New Roman" panose="02020603050405020304" pitchFamily="18" charset="0"/>
                <a:cs typeface="Times New Roman" panose="02020603050405020304" pitchFamily="18" charset="0"/>
              </a:rPr>
              <a:t> хештегу (</a:t>
            </a:r>
            <a:r>
              <a:rPr lang="ru-RU" dirty="0" err="1">
                <a:latin typeface="Times New Roman" panose="02020603050405020304" pitchFamily="18" charset="0"/>
                <a:cs typeface="Times New Roman" panose="02020603050405020304" pitchFamily="18" charset="0"/>
              </a:rPr>
              <a:t>вгорі</a:t>
            </a:r>
            <a:r>
              <a:rPr lang="ru-RU" dirty="0">
                <a:latin typeface="Times New Roman" panose="02020603050405020304" pitchFamily="18" charset="0"/>
                <a:cs typeface="Times New Roman" panose="02020603050405020304" pitchFamily="18" charset="0"/>
              </a:rPr>
              <a:t> над </a:t>
            </a:r>
            <a:r>
              <a:rPr lang="ru-RU" dirty="0" err="1">
                <a:latin typeface="Times New Roman" panose="02020603050405020304" pitchFamily="18" charset="0"/>
                <a:cs typeface="Times New Roman" panose="02020603050405020304" pitchFamily="18" charset="0"/>
              </a:rPr>
              <a:t>усіма</a:t>
            </a:r>
            <a:r>
              <a:rPr lang="ru-RU" dirty="0">
                <a:latin typeface="Times New Roman" panose="02020603050405020304" pitchFamily="18" charset="0"/>
                <a:cs typeface="Times New Roman" panose="02020603050405020304" pitchFamily="18" charset="0"/>
              </a:rPr>
              <a:t> фото у </a:t>
            </a:r>
            <a:r>
              <a:rPr lang="ru-RU" dirty="0" err="1">
                <a:latin typeface="Times New Roman" panose="02020603050405020304" pitchFamily="18" charset="0"/>
                <a:cs typeface="Times New Roman" panose="02020603050405020304" pitchFamily="18" charset="0"/>
              </a:rPr>
              <a:t>видачі</a:t>
            </a:r>
            <a:r>
              <a:rPr lang="ru-RU" dirty="0">
                <a:latin typeface="Times New Roman" panose="02020603050405020304" pitchFamily="18" charset="0"/>
                <a:cs typeface="Times New Roman" panose="02020603050405020304" pitchFamily="18" charset="0"/>
              </a:rPr>
              <a:t>).</a:t>
            </a:r>
          </a:p>
          <a:p>
            <a:pPr>
              <a:lnSpc>
                <a:spcPct val="150000"/>
              </a:lnSpc>
            </a:pPr>
            <a:r>
              <a:rPr lang="ru-RU" dirty="0" err="1">
                <a:latin typeface="Times New Roman" panose="02020603050405020304" pitchFamily="18" charset="0"/>
                <a:cs typeface="Times New Roman" panose="02020603050405020304" pitchFamily="18" charset="0"/>
              </a:rPr>
              <a:t>Геотеги</a:t>
            </a:r>
            <a:r>
              <a:rPr lang="ru-RU" dirty="0">
                <a:latin typeface="Times New Roman" panose="02020603050405020304" pitchFamily="18" charset="0"/>
                <a:cs typeface="Times New Roman" panose="02020603050405020304" pitchFamily="18" charset="0"/>
              </a:rPr>
              <a:t>. Додавайте до основного хештегу </a:t>
            </a:r>
            <a:r>
              <a:rPr lang="ru-RU" dirty="0" err="1">
                <a:latin typeface="Times New Roman" panose="02020603050405020304" pitchFamily="18" charset="0"/>
                <a:cs typeface="Times New Roman" panose="02020603050405020304" pitchFamily="18" charset="0"/>
              </a:rPr>
              <a:t>назву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вашого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міста</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регіону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манікюркиїв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ваш товар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зорієнтована</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геолокацію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65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BF5FC-41CB-433C-8806-3A4762974FC1}"/>
              </a:ext>
            </a:extLst>
          </p:cNvPr>
          <p:cNvSpPr>
            <a:spLocks noGrp="1"/>
          </p:cNvSpPr>
          <p:nvPr>
            <p:ph type="title"/>
          </p:nvPr>
        </p:nvSpPr>
        <p:spPr/>
        <p:txBody>
          <a:bodyPr/>
          <a:lstStyle/>
          <a:p>
            <a:r>
              <a:rPr lang="ru-RU" dirty="0" err="1">
                <a:solidFill>
                  <a:srgbClr val="FF0066"/>
                </a:solidFill>
                <a:latin typeface="Times New Roman" panose="02020603050405020304" pitchFamily="18" charset="0"/>
                <a:cs typeface="Times New Roman" panose="02020603050405020304" pitchFamily="18" charset="0"/>
              </a:rPr>
              <a:t>Релевантні</a:t>
            </a:r>
            <a:r>
              <a:rPr lang="ru-RU" dirty="0">
                <a:solidFill>
                  <a:srgbClr val="FF0066"/>
                </a:solidFill>
                <a:latin typeface="Times New Roman" panose="02020603050405020304" pitchFamily="18" charset="0"/>
                <a:cs typeface="Times New Roman" panose="02020603050405020304" pitchFamily="18" charset="0"/>
              </a:rPr>
              <a:t> хештеги</a:t>
            </a:r>
            <a:endParaRPr lang="ru-RU" dirty="0"/>
          </a:p>
        </p:txBody>
      </p:sp>
      <p:sp>
        <p:nvSpPr>
          <p:cNvPr id="3" name="Объект 2">
            <a:extLst>
              <a:ext uri="{FF2B5EF4-FFF2-40B4-BE49-F238E27FC236}">
                <a16:creationId xmlns:a16="http://schemas.microsoft.com/office/drawing/2014/main" id="{368A5807-87D6-47CC-924D-F68AB32AF919}"/>
              </a:ext>
            </a:extLst>
          </p:cNvPr>
          <p:cNvSpPr>
            <a:spLocks noGrp="1"/>
          </p:cNvSpPr>
          <p:nvPr>
            <p:ph idx="1"/>
          </p:nvPr>
        </p:nvSpPr>
        <p:spPr/>
        <p:txBody>
          <a:bodyPr/>
          <a:lstStyle/>
          <a:p>
            <a:pPr>
              <a:lnSpc>
                <a:spcPct val="150000"/>
              </a:lnSpc>
            </a:pPr>
            <a:r>
              <a:rPr lang="ru-RU" dirty="0">
                <a:latin typeface="Times New Roman" panose="02020603050405020304" pitchFamily="18" charset="0"/>
                <a:cs typeface="Times New Roman" panose="02020603050405020304" pitchFamily="18" charset="0"/>
              </a:rPr>
              <a:t>Хештеги </a:t>
            </a:r>
            <a:r>
              <a:rPr lang="ru-RU" dirty="0" err="1">
                <a:latin typeface="Times New Roman" panose="02020603050405020304" pitchFamily="18" charset="0"/>
                <a:cs typeface="Times New Roman" panose="02020603050405020304" pitchFamily="18" charset="0"/>
              </a:rPr>
              <a:t>конкурентів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Подивіться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хештеги </a:t>
            </a:r>
            <a:r>
              <a:rPr lang="ru-RU" dirty="0" err="1">
                <a:latin typeface="Times New Roman" panose="02020603050405020304" pitchFamily="18" charset="0"/>
                <a:cs typeface="Times New Roman" panose="02020603050405020304" pitchFamily="18" charset="0"/>
              </a:rPr>
              <a:t>ставлять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конкуренти</a:t>
            </a:r>
            <a:r>
              <a:rPr lang="ru-RU" dirty="0">
                <a:latin typeface="Times New Roman" panose="02020603050405020304" pitchFamily="18" charset="0"/>
                <a:cs typeface="Times New Roman" panose="02020603050405020304" pitchFamily="18" charset="0"/>
              </a:rPr>
              <a:t> (не будь-</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лайків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з топу).</a:t>
            </a:r>
          </a:p>
          <a:p>
            <a:pPr>
              <a:lnSpc>
                <a:spcPct val="150000"/>
              </a:lnSpc>
            </a:pPr>
            <a:r>
              <a:rPr lang="uk-UA" dirty="0">
                <a:latin typeface="Times New Roman" panose="02020603050405020304" pitchFamily="18" charset="0"/>
                <a:cs typeface="Times New Roman" panose="02020603050405020304" pitchFamily="18" charset="0"/>
              </a:rPr>
              <a:t>Т</a:t>
            </a:r>
            <a:r>
              <a:rPr lang="ru-RU" dirty="0" err="1">
                <a:latin typeface="Times New Roman" panose="02020603050405020304" pitchFamily="18" charset="0"/>
                <a:cs typeface="Times New Roman" panose="02020603050405020304" pitchFamily="18" charset="0"/>
              </a:rPr>
              <a:t>еги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релевантні</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зображення</a:t>
            </a:r>
            <a:r>
              <a:rPr lang="ru-RU" dirty="0">
                <a:latin typeface="Times New Roman" panose="02020603050405020304" pitchFamily="18" charset="0"/>
                <a:cs typeface="Times New Roman" panose="02020603050405020304" pitchFamily="18" charset="0"/>
              </a:rPr>
              <a:t> та тексту посту!</a:t>
            </a:r>
            <a:r>
              <a:rPr lang="uk-UA" dirty="0">
                <a:latin typeface="Times New Roman" panose="02020603050405020304" pitchFamily="18" charset="0"/>
                <a:cs typeface="Times New Roman" panose="02020603050405020304" pitchFamily="18" charset="0"/>
              </a:rPr>
              <a:t> </a:t>
            </a:r>
          </a:p>
          <a:p>
            <a:pPr>
              <a:lnSpc>
                <a:spcPct val="150000"/>
              </a:lnSpc>
            </a:pPr>
            <a:r>
              <a:rPr lang="uk-UA" dirty="0">
                <a:latin typeface="Times New Roman" panose="02020603050405020304" pitchFamily="18" charset="0"/>
                <a:cs typeface="Times New Roman" panose="02020603050405020304" pitchFamily="18" charset="0"/>
              </a:rPr>
              <a:t>Не використовуйте в описі профілю загальні хештеги – вони не працюють</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721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B6029-1637-46CB-9993-81AD8CD52DAB}"/>
              </a:ext>
            </a:extLst>
          </p:cNvPr>
          <p:cNvSpPr>
            <a:spLocks noGrp="1"/>
          </p:cNvSpPr>
          <p:nvPr>
            <p:ph type="title"/>
          </p:nvPr>
        </p:nvSpPr>
        <p:spPr/>
        <p:txBody>
          <a:bodyPr>
            <a:normAutofit fontScale="90000"/>
          </a:bodyPr>
          <a:lstStyle/>
          <a:p>
            <a:r>
              <a:rPr lang="ru-RU" b="1" dirty="0">
                <a:solidFill>
                  <a:srgbClr val="FF0066"/>
                </a:solidFill>
                <a:latin typeface="Times New Roman" panose="02020603050405020304" pitchFamily="18" charset="0"/>
                <a:cs typeface="Times New Roman" panose="02020603050405020304" pitchFamily="18" charset="0"/>
              </a:rPr>
              <a:t>Як правильно </a:t>
            </a:r>
            <a:r>
              <a:rPr lang="ru-RU" b="1" dirty="0" err="1">
                <a:solidFill>
                  <a:srgbClr val="FF0066"/>
                </a:solidFill>
                <a:latin typeface="Times New Roman" panose="02020603050405020304" pitchFamily="18" charset="0"/>
                <a:cs typeface="Times New Roman" panose="02020603050405020304" pitchFamily="18" charset="0"/>
              </a:rPr>
              <a:t>ставити</a:t>
            </a:r>
            <a:r>
              <a:rPr lang="ru-RU" b="1" dirty="0">
                <a:solidFill>
                  <a:srgbClr val="FF0066"/>
                </a:solidFill>
                <a:latin typeface="Times New Roman" panose="02020603050405020304" pitchFamily="18" charset="0"/>
                <a:cs typeface="Times New Roman" panose="02020603050405020304" pitchFamily="18" charset="0"/>
              </a:rPr>
              <a:t> хештеги в Інстаграм</a:t>
            </a:r>
            <a:br>
              <a:rPr lang="ru-RU" b="1" dirty="0">
                <a:solidFill>
                  <a:srgbClr val="FF0066"/>
                </a:solidFill>
                <a:latin typeface="Times New Roman" panose="02020603050405020304" pitchFamily="18" charset="0"/>
                <a:cs typeface="Times New Roman" panose="02020603050405020304" pitchFamily="18" charset="0"/>
              </a:rPr>
            </a:b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36D93BB-0E4F-428C-B05D-47679AA24081}"/>
              </a:ext>
            </a:extLst>
          </p:cNvPr>
          <p:cNvSpPr>
            <a:spLocks noGrp="1"/>
          </p:cNvSpPr>
          <p:nvPr>
            <p:ph idx="1"/>
          </p:nvPr>
        </p:nvSpPr>
        <p:spPr/>
        <p:txBody>
          <a:bodyPr>
            <a:normAutofit fontScale="85000" lnSpcReduction="10000"/>
          </a:bodyPr>
          <a:lstStyle/>
          <a:p>
            <a:r>
              <a:rPr lang="ru-RU" dirty="0">
                <a:latin typeface="Times New Roman" panose="02020603050405020304" pitchFamily="18" charset="0"/>
                <a:cs typeface="Times New Roman" panose="02020603050405020304" pitchFamily="18" charset="0"/>
              </a:rPr>
              <a:t>1. Максимум - 30 </a:t>
            </a:r>
            <a:r>
              <a:rPr lang="ru-RU" dirty="0" err="1">
                <a:latin typeface="Times New Roman" panose="02020603050405020304" pitchFamily="18" charset="0"/>
                <a:cs typeface="Times New Roman" panose="02020603050405020304" pitchFamily="18" charset="0"/>
              </a:rPr>
              <a:t>хештегів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одним постом (</a:t>
            </a:r>
            <a:r>
              <a:rPr lang="ru-RU" dirty="0" err="1">
                <a:latin typeface="Times New Roman" panose="02020603050405020304" pitchFamily="18" charset="0"/>
                <a:cs typeface="Times New Roman" panose="02020603050405020304" pitchFamily="18" charset="0"/>
              </a:rPr>
              <a:t>краще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використовувати</a:t>
            </a:r>
            <a:r>
              <a:rPr lang="ru-RU" dirty="0">
                <a:latin typeface="Times New Roman" panose="02020603050405020304" pitchFamily="18" charset="0"/>
                <a:cs typeface="Times New Roman" panose="02020603050405020304" pitchFamily="18" charset="0"/>
              </a:rPr>
              <a:t> 5-10,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потрапити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тіньовий</a:t>
            </a:r>
            <a:r>
              <a:rPr lang="ru-RU" dirty="0">
                <a:latin typeface="Times New Roman" panose="02020603050405020304" pitchFamily="18" charset="0"/>
                <a:cs typeface="Times New Roman" panose="02020603050405020304" pitchFamily="18" charset="0"/>
              </a:rPr>
              <a:t> бан)</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Міняйте</a:t>
            </a:r>
            <a:r>
              <a:rPr lang="ru-RU" dirty="0">
                <a:latin typeface="Times New Roman" panose="02020603050405020304" pitchFamily="18" charset="0"/>
                <a:cs typeface="Times New Roman" panose="02020603050405020304" pitchFamily="18" charset="0"/>
              </a:rPr>
              <a:t> хештег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новим</a:t>
            </a:r>
            <a:r>
              <a:rPr lang="ru-RU" dirty="0">
                <a:latin typeface="Times New Roman" panose="02020603050405020304" pitchFamily="18" charset="0"/>
                <a:cs typeface="Times New Roman" panose="02020603050405020304" pitchFamily="18" charset="0"/>
              </a:rPr>
              <a:t> постом, </a:t>
            </a:r>
            <a:r>
              <a:rPr lang="ru-RU" dirty="0" err="1">
                <a:latin typeface="Times New Roman" panose="02020603050405020304" pitchFamily="18" charset="0"/>
                <a:cs typeface="Times New Roman" panose="02020603050405020304" pitchFamily="18" charset="0"/>
              </a:rPr>
              <a:t>інакше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тіньовий</a:t>
            </a:r>
            <a:r>
              <a:rPr lang="ru-RU" dirty="0">
                <a:latin typeface="Times New Roman" panose="02020603050405020304" pitchFamily="18" charset="0"/>
                <a:cs typeface="Times New Roman" panose="02020603050405020304" pitchFamily="18" charset="0"/>
              </a:rPr>
              <a:t> бан.</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літери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російські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латинські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цифри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підкреслення</a:t>
            </a:r>
            <a:r>
              <a:rPr lang="ru-RU" dirty="0">
                <a:latin typeface="Times New Roman" panose="02020603050405020304" pitchFamily="18" charset="0"/>
                <a:cs typeface="Times New Roman" panose="02020603050405020304" pitchFamily="18" charset="0"/>
              </a:rPr>
              <a:t> (_)</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Фото в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по хештегам </a:t>
            </a:r>
            <a:r>
              <a:rPr lang="ru-RU" dirty="0" err="1">
                <a:latin typeface="Times New Roman" panose="02020603050405020304" pitchFamily="18" charset="0"/>
                <a:cs typeface="Times New Roman" panose="02020603050405020304" pitchFamily="18" charset="0"/>
              </a:rPr>
              <a:t>упорядковано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часу </a:t>
            </a:r>
            <a:r>
              <a:rPr lang="ru-RU" dirty="0" err="1">
                <a:latin typeface="Times New Roman" panose="02020603050405020304" pitchFamily="18" charset="0"/>
                <a:cs typeface="Times New Roman" panose="02020603050405020304" pitchFamily="18" charset="0"/>
              </a:rPr>
              <a:t>публікації</a:t>
            </a:r>
            <a:r>
              <a:rPr lang="ru-RU" dirty="0">
                <a:latin typeface="Times New Roman" panose="02020603050405020304" pitchFamily="18" charset="0"/>
                <a:cs typeface="Times New Roman" panose="02020603050405020304" pitchFamily="18" charset="0"/>
              </a:rPr>
              <a:t> поста, а не за часом, коли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додали хештег.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особливо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високочастотні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популярні</a:t>
            </a:r>
            <a:r>
              <a:rPr lang="ru-RU" dirty="0">
                <a:latin typeface="Times New Roman" panose="02020603050405020304" pitchFamily="18" charset="0"/>
                <a:cs typeface="Times New Roman" panose="02020603050405020304" pitchFamily="18" charset="0"/>
              </a:rPr>
              <a:t>) хештеги.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відразу</a:t>
            </a:r>
            <a:r>
              <a:rPr lang="ru-RU" dirty="0">
                <a:latin typeface="Times New Roman" panose="02020603050405020304" pitchFamily="18" charset="0"/>
                <a:cs typeface="Times New Roman" panose="02020603050405020304" pitchFamily="18" charset="0"/>
              </a:rPr>
              <a:t> не поставили при </a:t>
            </a:r>
            <a:r>
              <a:rPr lang="ru-RU" dirty="0" err="1">
                <a:latin typeface="Times New Roman" panose="02020603050405020304" pitchFamily="18" charset="0"/>
                <a:cs typeface="Times New Roman" panose="02020603050405020304" pitchFamily="18" charset="0"/>
              </a:rPr>
              <a:t>публікації</a:t>
            </a:r>
            <a:r>
              <a:rPr lang="ru-RU" dirty="0">
                <a:latin typeface="Times New Roman" panose="02020603050405020304" pitchFamily="18" charset="0"/>
                <a:cs typeface="Times New Roman" panose="02020603050405020304" pitchFamily="18" charset="0"/>
              </a:rPr>
              <a:t>, то </a:t>
            </a:r>
            <a:r>
              <a:rPr lang="ru-RU" dirty="0" err="1">
                <a:latin typeface="Times New Roman" panose="02020603050405020304" pitchFamily="18" charset="0"/>
                <a:cs typeface="Times New Roman" panose="02020603050405020304" pitchFamily="18" charset="0"/>
              </a:rPr>
              <a:t>потім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марно</a:t>
            </a:r>
            <a:r>
              <a:rPr lang="ru-RU" dirty="0">
                <a:latin typeface="Times New Roman" panose="02020603050405020304" pitchFamily="18" charset="0"/>
                <a:cs typeface="Times New Roman" panose="02020603050405020304" pitchFamily="18" charset="0"/>
              </a:rPr>
              <a:t>, тому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по ним </a:t>
            </a:r>
            <a:r>
              <a:rPr lang="ru-RU" dirty="0" err="1">
                <a:latin typeface="Times New Roman" panose="02020603050405020304" pitchFamily="18" charset="0"/>
                <a:cs typeface="Times New Roman" panose="02020603050405020304" pitchFamily="18" charset="0"/>
              </a:rPr>
              <a:t>з'являється</a:t>
            </a:r>
            <a:r>
              <a:rPr lang="ru-RU" dirty="0">
                <a:latin typeface="Times New Roman" panose="02020603050405020304" pitchFamily="18" charset="0"/>
                <a:cs typeface="Times New Roman" panose="02020603050405020304" pitchFamily="18" charset="0"/>
              </a:rPr>
              <a:t> 700-1000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постів</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хвилину</a:t>
            </a:r>
            <a:r>
              <a:rPr lang="ru-RU" dirty="0">
                <a:latin typeface="Times New Roman" panose="02020603050405020304" pitchFamily="18" charset="0"/>
                <a:cs typeface="Times New Roman" panose="02020603050405020304" pitchFamily="18" charset="0"/>
              </a:rPr>
              <a:t> і ваше фото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далеко внизу у </a:t>
            </a:r>
            <a:r>
              <a:rPr lang="ru-RU" dirty="0" err="1">
                <a:latin typeface="Times New Roman" panose="02020603050405020304" pitchFamily="18" charset="0"/>
                <a:cs typeface="Times New Roman" panose="02020603050405020304" pitchFamily="18" charset="0"/>
              </a:rPr>
              <a:t>видачі</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у вас </a:t>
            </a:r>
            <a:r>
              <a:rPr lang="ru-RU" dirty="0" err="1">
                <a:latin typeface="Times New Roman" panose="02020603050405020304" pitchFamily="18" charset="0"/>
                <a:cs typeface="Times New Roman" panose="02020603050405020304" pitchFamily="18" charset="0"/>
              </a:rPr>
              <a:t>закритий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профіль</a:t>
            </a:r>
            <a:r>
              <a:rPr lang="ru-RU" dirty="0">
                <a:latin typeface="Times New Roman" panose="02020603050405020304" pitchFamily="18" charset="0"/>
                <a:cs typeface="Times New Roman" panose="02020603050405020304" pitchFamily="18" charset="0"/>
              </a:rPr>
              <a:t> - то фото в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беруть</a:t>
            </a:r>
            <a:r>
              <a:rPr lang="ru-RU" dirty="0">
                <a:latin typeface="Times New Roman" panose="02020603050405020304" pitchFamily="18" charset="0"/>
                <a:cs typeface="Times New Roman" panose="02020603050405020304" pitchFamily="18" charset="0"/>
              </a:rPr>
              <a:t> участь і </a:t>
            </a:r>
            <a:r>
              <a:rPr lang="ru-RU" dirty="0" err="1">
                <a:latin typeface="Times New Roman" panose="02020603050405020304" pitchFamily="18" charset="0"/>
                <a:cs typeface="Times New Roman" panose="02020603050405020304" pitchFamily="18" charset="0"/>
              </a:rPr>
              <a:t>ставити</a:t>
            </a:r>
            <a:r>
              <a:rPr lang="ru-RU" dirty="0">
                <a:latin typeface="Times New Roman" panose="02020603050405020304" pitchFamily="18" charset="0"/>
                <a:cs typeface="Times New Roman" panose="02020603050405020304" pitchFamily="18" charset="0"/>
              </a:rPr>
              <a:t> хештеги не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сенсу</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ставите хештег в </a:t>
            </a:r>
            <a:r>
              <a:rPr lang="ru-RU" dirty="0" err="1">
                <a:latin typeface="Times New Roman" panose="02020603050405020304" pitchFamily="18" charset="0"/>
                <a:cs typeface="Times New Roman" panose="02020603050405020304" pitchFamily="18" charset="0"/>
              </a:rPr>
              <a:t>коментарях</a:t>
            </a:r>
            <a:r>
              <a:rPr lang="ru-RU" dirty="0">
                <a:latin typeface="Times New Roman" panose="02020603050405020304" pitchFamily="18" charset="0"/>
                <a:cs typeface="Times New Roman" panose="02020603050405020304" pitchFamily="18" charset="0"/>
              </a:rPr>
              <a:t> в чужому </a:t>
            </a:r>
            <a:r>
              <a:rPr lang="ru-RU" dirty="0" err="1">
                <a:latin typeface="Times New Roman" panose="02020603050405020304" pitchFamily="18" charset="0"/>
                <a:cs typeface="Times New Roman" panose="02020603050405020304" pitchFamily="18" charset="0"/>
              </a:rPr>
              <a:t>акаунті</a:t>
            </a:r>
            <a:r>
              <a:rPr lang="ru-RU" dirty="0">
                <a:latin typeface="Times New Roman" panose="02020603050405020304" pitchFamily="18" charset="0"/>
                <a:cs typeface="Times New Roman" panose="02020603050405020304" pitchFamily="18" charset="0"/>
              </a:rPr>
              <a:t> - то </a:t>
            </a:r>
            <a:r>
              <a:rPr lang="ru-RU" dirty="0" err="1">
                <a:latin typeface="Times New Roman" panose="02020603050405020304" pitchFamily="18" charset="0"/>
                <a:cs typeface="Times New Roman" panose="02020603050405020304" pitchFamily="18" charset="0"/>
              </a:rPr>
              <a:t>чуже</a:t>
            </a:r>
            <a:r>
              <a:rPr lang="ru-RU" dirty="0">
                <a:latin typeface="Times New Roman" panose="02020603050405020304" pitchFamily="18" charset="0"/>
                <a:cs typeface="Times New Roman" panose="02020603050405020304" pitchFamily="18" charset="0"/>
              </a:rPr>
              <a:t> фото не </a:t>
            </a:r>
            <a:r>
              <a:rPr lang="ru-RU" dirty="0" err="1">
                <a:latin typeface="Times New Roman" panose="02020603050405020304" pitchFamily="18" charset="0"/>
                <a:cs typeface="Times New Roman" panose="02020603050405020304" pitchFamily="18" charset="0"/>
              </a:rPr>
              <a:t>потрапляє</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пошук</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хештегу.</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7BAF74E-F603-404D-BD75-9AA8C9D4D174}"/>
              </a:ext>
            </a:extLst>
          </p:cNvPr>
          <p:cNvSpPr/>
          <p:nvPr/>
        </p:nvSpPr>
        <p:spPr>
          <a:xfrm>
            <a:off x="352337" y="536370"/>
            <a:ext cx="11694253" cy="5570756"/>
          </a:xfrm>
          <a:prstGeom prst="rect">
            <a:avLst/>
          </a:prstGeom>
        </p:spPr>
        <p:txBody>
          <a:bodyPr wrap="square">
            <a:spAutoFit/>
          </a:bodyPr>
          <a:lstStyle/>
          <a:p>
            <a:r>
              <a:rPr lang="ru-RU" sz="2500" b="1" i="0" dirty="0">
                <a:solidFill>
                  <a:srgbClr val="FF0066"/>
                </a:solidFill>
                <a:effectLst/>
                <a:latin typeface="Times New Roman" panose="02020603050405020304" pitchFamily="18" charset="0"/>
                <a:cs typeface="Times New Roman" panose="02020603050405020304" pitchFamily="18" charset="0"/>
              </a:rPr>
              <a:t>Для </a:t>
            </a:r>
            <a:r>
              <a:rPr lang="ru-RU" sz="2500" b="1" i="0" dirty="0" err="1">
                <a:solidFill>
                  <a:srgbClr val="FF0066"/>
                </a:solidFill>
                <a:effectLst/>
                <a:latin typeface="Times New Roman" panose="02020603050405020304" pitchFamily="18" charset="0"/>
                <a:cs typeface="Times New Roman" panose="02020603050405020304" pitchFamily="18" charset="0"/>
              </a:rPr>
              <a:t>чого</a:t>
            </a:r>
            <a:r>
              <a:rPr lang="ru-RU" sz="2500" b="1" i="0" dirty="0">
                <a:solidFill>
                  <a:srgbClr val="FF0066"/>
                </a:solidFill>
                <a:effectLst/>
                <a:latin typeface="Times New Roman" panose="02020603050405020304" pitchFamily="18" charset="0"/>
                <a:cs typeface="Times New Roman" panose="02020603050405020304" pitchFamily="18" charset="0"/>
              </a:rPr>
              <a:t> </a:t>
            </a:r>
            <a:r>
              <a:rPr lang="ru-RU" sz="2500" b="1" i="0" dirty="0" err="1">
                <a:solidFill>
                  <a:srgbClr val="FF0066"/>
                </a:solidFill>
                <a:effectLst/>
                <a:latin typeface="Times New Roman" panose="02020603050405020304" pitchFamily="18" charset="0"/>
                <a:cs typeface="Times New Roman" panose="02020603050405020304" pitchFamily="18" charset="0"/>
              </a:rPr>
              <a:t>потрібні</a:t>
            </a:r>
            <a:r>
              <a:rPr lang="ru-RU" sz="2500" b="1" i="0" dirty="0">
                <a:solidFill>
                  <a:srgbClr val="FF0066"/>
                </a:solidFill>
                <a:effectLst/>
                <a:latin typeface="Times New Roman" panose="02020603050405020304" pitchFamily="18" charset="0"/>
                <a:cs typeface="Times New Roman" panose="02020603050405020304" pitchFamily="18" charset="0"/>
              </a:rPr>
              <a:t> хештеги в Інстаграм?</a:t>
            </a:r>
          </a:p>
          <a:p>
            <a:endParaRPr lang="ru-RU" sz="2500" b="1" i="0" dirty="0">
              <a:effectLst/>
              <a:latin typeface="Times New Roman" panose="02020603050405020304" pitchFamily="18" charset="0"/>
              <a:cs typeface="Times New Roman" panose="02020603050405020304" pitchFamily="18" charset="0"/>
            </a:endParaRPr>
          </a:p>
          <a:p>
            <a:r>
              <a:rPr lang="ru-RU" b="0" i="0" dirty="0">
                <a:effectLst/>
                <a:latin typeface="Times New Roman" panose="02020603050405020304" pitchFamily="18" charset="0"/>
                <a:cs typeface="Times New Roman" panose="02020603050405020304" pitchFamily="18" charset="0"/>
              </a:rPr>
              <a:t>1. </a:t>
            </a:r>
            <a:r>
              <a:rPr lang="ru-RU" b="0" i="0" dirty="0" err="1">
                <a:effectLst/>
                <a:latin typeface="Times New Roman" panose="02020603050405020304" pitchFamily="18" charset="0"/>
                <a:cs typeface="Times New Roman" panose="02020603050405020304" pitchFamily="18" charset="0"/>
              </a:rPr>
              <a:t>Нові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підписники</a:t>
            </a:r>
            <a:r>
              <a:rPr lang="ru-RU" b="0" i="0" dirty="0">
                <a:effectLst/>
                <a:latin typeface="Times New Roman" panose="02020603050405020304" pitchFamily="18" charset="0"/>
                <a:cs typeface="Times New Roman" panose="02020603050405020304" pitchFamily="18" charset="0"/>
              </a:rPr>
              <a:t> і лайки. Хештеги - </a:t>
            </a:r>
            <a:r>
              <a:rPr lang="ru-RU" b="0" i="0" dirty="0" err="1">
                <a:effectLst/>
                <a:latin typeface="Times New Roman" panose="02020603050405020304" pitchFamily="18" charset="0"/>
                <a:cs typeface="Times New Roman" panose="02020603050405020304" pitchFamily="18" charset="0"/>
              </a:rPr>
              <a:t>це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кращий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безкоштовний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спосіб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набрати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нових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підписників</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Соромитеся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ставити</a:t>
            </a:r>
            <a:r>
              <a:rPr lang="ru-RU" b="0" i="0" dirty="0">
                <a:effectLst/>
                <a:latin typeface="Times New Roman" panose="02020603050405020304" pitchFamily="18" charset="0"/>
                <a:cs typeface="Times New Roman" panose="02020603050405020304" pitchFamily="18" charset="0"/>
              </a:rPr>
              <a:t> хештеги - </a:t>
            </a:r>
            <a:r>
              <a:rPr lang="ru-RU" b="0" i="0" dirty="0" err="1">
                <a:effectLst/>
                <a:latin typeface="Times New Roman" panose="02020603050405020304" pitchFamily="18" charset="0"/>
                <a:cs typeface="Times New Roman" panose="02020603050405020304" pitchFamily="18" charset="0"/>
              </a:rPr>
              <a:t>втрачаєте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підписників</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падає</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охоплення</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2. Для </a:t>
            </a:r>
            <a:r>
              <a:rPr lang="ru-RU" b="0" i="0" dirty="0" err="1">
                <a:effectLst/>
                <a:latin typeface="Times New Roman" panose="02020603050405020304" pitchFamily="18" charset="0"/>
                <a:cs typeface="Times New Roman" panose="02020603050405020304" pitchFamily="18" charset="0"/>
              </a:rPr>
              <a:t>блогерів</a:t>
            </a:r>
            <a:r>
              <a:rPr lang="ru-RU" b="0" i="0" dirty="0">
                <a:effectLst/>
                <a:latin typeface="Times New Roman" panose="02020603050405020304" pitchFamily="18" charset="0"/>
                <a:cs typeface="Times New Roman" panose="02020603050405020304" pitchFamily="18" charset="0"/>
              </a:rPr>
              <a:t> - </a:t>
            </a:r>
            <a:r>
              <a:rPr lang="ru-RU" b="0" i="0" dirty="0" err="1">
                <a:effectLst/>
                <a:latin typeface="Times New Roman" panose="02020603050405020304" pitchFamily="18" charset="0"/>
                <a:cs typeface="Times New Roman" panose="02020603050405020304" pitchFamily="18" charset="0"/>
              </a:rPr>
              <a:t>привернення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уваги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брендів</a:t>
            </a:r>
            <a:r>
              <a:rPr lang="ru-RU" b="0" i="0" dirty="0">
                <a:effectLst/>
                <a:latin typeface="Times New Roman" panose="02020603050405020304" pitchFamily="18" charset="0"/>
                <a:cs typeface="Times New Roman" panose="02020603050405020304" pitchFamily="18" charset="0"/>
              </a:rPr>
              <a:t> і великих </a:t>
            </a:r>
            <a:r>
              <a:rPr lang="ru-RU" b="0" i="0" dirty="0" err="1">
                <a:effectLst/>
                <a:latin typeface="Times New Roman" panose="02020603050405020304" pitchFamily="18" charset="0"/>
                <a:cs typeface="Times New Roman" panose="02020603050405020304" pitchFamily="18" charset="0"/>
              </a:rPr>
              <a:t>пабліків</a:t>
            </a:r>
            <a:r>
              <a:rPr lang="ru-RU" b="0" i="0" dirty="0">
                <a:effectLst/>
                <a:latin typeface="Times New Roman" panose="02020603050405020304" pitchFamily="18" charset="0"/>
                <a:cs typeface="Times New Roman" panose="02020603050405020304" pitchFamily="18" charset="0"/>
              </a:rPr>
              <a:t> (ставите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тематичний</a:t>
            </a:r>
            <a:r>
              <a:rPr lang="ru-RU" b="0" i="0" dirty="0">
                <a:effectLst/>
                <a:latin typeface="Times New Roman" panose="02020603050405020304" pitchFamily="18" charset="0"/>
                <a:cs typeface="Times New Roman" panose="02020603050405020304" pitchFamily="18" charset="0"/>
              </a:rPr>
              <a:t> Хештег і </a:t>
            </a:r>
            <a:r>
              <a:rPr lang="ru-RU" b="0" i="0" dirty="0" err="1">
                <a:effectLst/>
                <a:latin typeface="Times New Roman" panose="02020603050405020304" pitchFamily="18" charset="0"/>
                <a:cs typeface="Times New Roman" panose="02020603050405020304" pitchFamily="18" charset="0"/>
              </a:rPr>
              <a:t>можливо</a:t>
            </a:r>
            <a:r>
              <a:rPr lang="ru-RU" b="0" i="0" dirty="0">
                <a:effectLst/>
                <a:latin typeface="Times New Roman" panose="02020603050405020304" pitchFamily="18" charset="0"/>
                <a:cs typeface="Times New Roman" panose="02020603050405020304" pitchFamily="18" charset="0"/>
              </a:rPr>
              <a:t>, вони </a:t>
            </a:r>
            <a:r>
              <a:rPr lang="ru-RU" b="0" i="0" dirty="0" err="1">
                <a:effectLst/>
                <a:latin typeface="Times New Roman" panose="02020603050405020304" pitchFamily="18" charset="0"/>
                <a:cs typeface="Times New Roman" panose="02020603050405020304" pitchFamily="18" charset="0"/>
              </a:rPr>
              <a:t>опублікують</a:t>
            </a:r>
            <a:r>
              <a:rPr lang="ru-RU" b="0" i="0" dirty="0">
                <a:effectLst/>
                <a:latin typeface="Times New Roman" panose="02020603050405020304" pitchFamily="18" charset="0"/>
                <a:cs typeface="Times New Roman" panose="02020603050405020304" pitchFamily="18" charset="0"/>
              </a:rPr>
              <a:t> вас у себе в </a:t>
            </a:r>
            <a:r>
              <a:rPr lang="ru-RU" b="0" i="0" dirty="0" err="1">
                <a:effectLst/>
                <a:latin typeface="Times New Roman" panose="02020603050405020304" pitchFamily="18" charset="0"/>
                <a:cs typeface="Times New Roman" panose="02020603050405020304" pitchFamily="18" charset="0"/>
              </a:rPr>
              <a:t>акаунті</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3. </a:t>
            </a:r>
            <a:r>
              <a:rPr lang="ru-RU" b="0" i="0" dirty="0" err="1">
                <a:effectLst/>
                <a:latin typeface="Times New Roman" panose="02020603050405020304" pitchFamily="18" charset="0"/>
                <a:cs typeface="Times New Roman" panose="02020603050405020304" pitchFamily="18" charset="0"/>
              </a:rPr>
              <a:t>Просування</a:t>
            </a:r>
            <a:r>
              <a:rPr lang="ru-RU" b="0" i="0" dirty="0">
                <a:effectLst/>
                <a:latin typeface="Times New Roman" panose="02020603050405020304" pitchFamily="18" charset="0"/>
                <a:cs typeface="Times New Roman" panose="02020603050405020304" pitchFamily="18" charset="0"/>
              </a:rPr>
              <a:t> бренду. </a:t>
            </a:r>
            <a:r>
              <a:rPr lang="ru-RU" b="0" i="0" dirty="0" err="1">
                <a:effectLst/>
                <a:latin typeface="Times New Roman" panose="02020603050405020304" pitchFamily="18" charset="0"/>
                <a:cs typeface="Times New Roman" panose="02020603050405020304" pitchFamily="18" charset="0"/>
              </a:rPr>
              <a:t>Придумуєте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свій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унікальний</a:t>
            </a:r>
            <a:r>
              <a:rPr lang="ru-RU" b="0" i="0" dirty="0">
                <a:effectLst/>
                <a:latin typeface="Times New Roman" panose="02020603050405020304" pitchFamily="18" charset="0"/>
                <a:cs typeface="Times New Roman" panose="02020603050405020304" pitchFamily="18" charset="0"/>
              </a:rPr>
              <a:t> Хештег і </a:t>
            </a:r>
            <a:r>
              <a:rPr lang="ru-RU" b="0" i="0" dirty="0" err="1">
                <a:effectLst/>
                <a:latin typeface="Times New Roman" panose="02020603050405020304" pitchFamily="18" charset="0"/>
                <a:cs typeface="Times New Roman" panose="02020603050405020304" pitchFamily="18" charset="0"/>
              </a:rPr>
              <a:t>завжди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використовуєте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щоб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він</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запам'ятався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підписникам</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4. </a:t>
            </a:r>
            <a:r>
              <a:rPr lang="ru-RU" b="0" i="0" dirty="0" err="1">
                <a:effectLst/>
                <a:latin typeface="Times New Roman" panose="02020603050405020304" pitchFamily="18" charset="0"/>
                <a:cs typeface="Times New Roman" panose="02020603050405020304" pitchFamily="18" charset="0"/>
              </a:rPr>
              <a:t>Навігація</a:t>
            </a:r>
            <a:r>
              <a:rPr lang="ru-RU" b="0" i="0" dirty="0">
                <a:effectLst/>
                <a:latin typeface="Times New Roman" panose="02020603050405020304" pitchFamily="18" charset="0"/>
                <a:cs typeface="Times New Roman" panose="02020603050405020304" pitchFamily="18" charset="0"/>
              </a:rPr>
              <a:t> по </a:t>
            </a:r>
            <a:r>
              <a:rPr lang="ru-RU" b="0" i="0" dirty="0" err="1">
                <a:effectLst/>
                <a:latin typeface="Times New Roman" panose="02020603050405020304" pitchFamily="18" charset="0"/>
                <a:cs typeface="Times New Roman" panose="02020603050405020304" pitchFamily="18" charset="0"/>
              </a:rPr>
              <a:t>акаунту</a:t>
            </a:r>
            <a:r>
              <a:rPr lang="ru-RU" b="0" i="0" dirty="0">
                <a:effectLst/>
                <a:latin typeface="Times New Roman" panose="02020603050405020304" pitchFamily="18" charset="0"/>
                <a:cs typeface="Times New Roman" panose="02020603050405020304" pitchFamily="18" charset="0"/>
              </a:rPr>
              <a:t> в Інстаграм. </a:t>
            </a:r>
            <a:r>
              <a:rPr lang="ru-RU" b="0" i="0" dirty="0" err="1">
                <a:effectLst/>
                <a:latin typeface="Times New Roman" panose="02020603050405020304" pitchFamily="18" charset="0"/>
                <a:cs typeface="Times New Roman" panose="02020603050405020304" pitchFamily="18" charset="0"/>
              </a:rPr>
              <a:t>Щоб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зробити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акаунт</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цікавішим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створюєте</a:t>
            </a:r>
            <a:r>
              <a:rPr lang="ru-RU" b="0" i="0" dirty="0">
                <a:effectLst/>
                <a:latin typeface="Times New Roman" panose="02020603050405020304" pitchFamily="18" charset="0"/>
                <a:cs typeface="Times New Roman" panose="02020603050405020304" pitchFamily="18" charset="0"/>
              </a:rPr>
              <a:t> рубрики і </a:t>
            </a:r>
            <a:r>
              <a:rPr lang="ru-RU" b="0" i="0" dirty="0" err="1">
                <a:effectLst/>
                <a:latin typeface="Times New Roman" panose="02020603050405020304" pitchFamily="18" charset="0"/>
                <a:cs typeface="Times New Roman" panose="02020603050405020304" pitchFamily="18" charset="0"/>
              </a:rPr>
              <a:t>відзначаєте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відповідними</a:t>
            </a:r>
            <a:r>
              <a:rPr lang="ru-RU" b="0" i="0" dirty="0">
                <a:effectLst/>
                <a:latin typeface="Times New Roman" panose="02020603050405020304" pitchFamily="18" charset="0"/>
                <a:cs typeface="Times New Roman" panose="02020603050405020304" pitchFamily="18" charset="0"/>
              </a:rPr>
              <a:t> хештегом. За ним </a:t>
            </a:r>
            <a:r>
              <a:rPr lang="ru-RU" b="0" i="0" dirty="0" err="1">
                <a:effectLst/>
                <a:latin typeface="Times New Roman" panose="02020603050405020304" pitchFamily="18" charset="0"/>
                <a:cs typeface="Times New Roman" panose="02020603050405020304" pitchFamily="18" charset="0"/>
              </a:rPr>
              <a:t>підписники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зацікавились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цією</a:t>
            </a:r>
            <a:r>
              <a:rPr lang="ru-RU" b="0" i="0" dirty="0">
                <a:effectLst/>
                <a:latin typeface="Times New Roman" panose="02020603050405020304" pitchFamily="18" charset="0"/>
                <a:cs typeface="Times New Roman" panose="02020603050405020304" pitchFamily="18" charset="0"/>
              </a:rPr>
              <a:t> рубрикою, легко </a:t>
            </a:r>
            <a:r>
              <a:rPr lang="ru-RU" b="0" i="0" dirty="0" err="1">
                <a:effectLst/>
                <a:latin typeface="Times New Roman" panose="02020603050405020304" pitchFamily="18" charset="0"/>
                <a:cs typeface="Times New Roman" panose="02020603050405020304" pitchFamily="18" charset="0"/>
              </a:rPr>
              <a:t>зможуть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подивитися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всі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пости</a:t>
            </a:r>
            <a:r>
              <a:rPr lang="ru-RU" b="0" i="0" dirty="0">
                <a:effectLst/>
                <a:latin typeface="Times New Roman" panose="02020603050405020304" pitchFamily="18" charset="0"/>
                <a:cs typeface="Times New Roman" panose="02020603050405020304" pitchFamily="18" charset="0"/>
              </a:rPr>
              <a:t> на </a:t>
            </a:r>
            <a:r>
              <a:rPr lang="ru-RU" b="0" i="0" dirty="0" err="1">
                <a:effectLst/>
                <a:latin typeface="Times New Roman" panose="02020603050405020304" pitchFamily="18" charset="0"/>
                <a:cs typeface="Times New Roman" panose="02020603050405020304" pitchFamily="18" charset="0"/>
              </a:rPr>
              <a:t>цю</a:t>
            </a:r>
            <a:r>
              <a:rPr lang="ru-RU" b="0" i="0" dirty="0">
                <a:effectLst/>
                <a:latin typeface="Times New Roman" panose="02020603050405020304" pitchFamily="18" charset="0"/>
                <a:cs typeface="Times New Roman" panose="02020603050405020304" pitchFamily="18" charset="0"/>
              </a:rPr>
              <a:t> тему.</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5. </a:t>
            </a:r>
            <a:r>
              <a:rPr lang="ru-RU" b="0" i="0" dirty="0" err="1">
                <a:effectLst/>
                <a:latin typeface="Times New Roman" panose="02020603050405020304" pitchFamily="18" charset="0"/>
                <a:cs typeface="Times New Roman" panose="02020603050405020304" pitchFamily="18" charset="0"/>
              </a:rPr>
              <a:t>Відстеження</a:t>
            </a:r>
            <a:r>
              <a:rPr lang="ru-RU" b="0" i="0" dirty="0">
                <a:effectLst/>
                <a:latin typeface="Times New Roman" panose="02020603050405020304" pitchFamily="18" charset="0"/>
                <a:cs typeface="Times New Roman" panose="02020603050405020304" pitchFamily="18" charset="0"/>
              </a:rPr>
              <a:t> контенту </a:t>
            </a:r>
            <a:r>
              <a:rPr lang="ru-RU" b="0" i="0" dirty="0" err="1">
                <a:effectLst/>
                <a:latin typeface="Times New Roman" panose="02020603050405020304" pitchFamily="18" charset="0"/>
                <a:cs typeface="Times New Roman" panose="02020603050405020304" pitchFamily="18" charset="0"/>
              </a:rPr>
              <a:t>користувачів</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Якщо</a:t>
            </a:r>
            <a:r>
              <a:rPr lang="ru-RU" b="0" i="0" dirty="0">
                <a:effectLst/>
                <a:latin typeface="Times New Roman" panose="02020603050405020304" pitchFamily="18" charset="0"/>
                <a:cs typeface="Times New Roman" panose="02020603050405020304" pitchFamily="18" charset="0"/>
              </a:rPr>
              <a:t> люди </a:t>
            </a:r>
            <a:r>
              <a:rPr lang="ru-RU" b="0" i="0" dirty="0" err="1">
                <a:effectLst/>
                <a:latin typeface="Times New Roman" panose="02020603050405020304" pitchFamily="18" charset="0"/>
                <a:cs typeface="Times New Roman" panose="02020603050405020304" pitchFamily="18" charset="0"/>
              </a:rPr>
              <a:t>ставлять</a:t>
            </a:r>
            <a:r>
              <a:rPr lang="ru-RU" b="0" i="0" dirty="0">
                <a:effectLst/>
                <a:latin typeface="Times New Roman" panose="02020603050405020304" pitchFamily="18" charset="0"/>
                <a:cs typeface="Times New Roman" panose="02020603050405020304" pitchFamily="18" charset="0"/>
              </a:rPr>
              <a:t> Хештег </a:t>
            </a:r>
            <a:r>
              <a:rPr lang="ru-RU" b="0" i="0" dirty="0" err="1">
                <a:effectLst/>
                <a:latin typeface="Times New Roman" panose="02020603050405020304" pitchFamily="18" charset="0"/>
                <a:cs typeface="Times New Roman" panose="02020603050405020304" pitchFamily="18" charset="0"/>
              </a:rPr>
              <a:t>вашого</a:t>
            </a:r>
            <a:r>
              <a:rPr lang="ru-RU" b="0" i="0" dirty="0">
                <a:effectLst/>
                <a:latin typeface="Times New Roman" panose="02020603050405020304" pitchFamily="18" charset="0"/>
                <a:cs typeface="Times New Roman" panose="02020603050405020304" pitchFamily="18" charset="0"/>
              </a:rPr>
              <a:t> бренду, то </a:t>
            </a:r>
            <a:r>
              <a:rPr lang="ru-RU" b="0" i="0" dirty="0" err="1">
                <a:effectLst/>
                <a:latin typeface="Times New Roman" panose="02020603050405020304" pitchFamily="18" charset="0"/>
                <a:cs typeface="Times New Roman" panose="02020603050405020304" pitchFamily="18" charset="0"/>
              </a:rPr>
              <a:t>ви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зможете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знайти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такі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пости</a:t>
            </a:r>
            <a:r>
              <a:rPr lang="ru-RU" b="0" i="0" dirty="0">
                <a:effectLst/>
                <a:latin typeface="Times New Roman" panose="02020603050405020304" pitchFamily="18" charset="0"/>
                <a:cs typeface="Times New Roman" panose="02020603050405020304" pitchFamily="18" charset="0"/>
              </a:rPr>
              <a:t> і </a:t>
            </a:r>
            <a:r>
              <a:rPr lang="ru-RU" b="0" i="0" dirty="0" err="1">
                <a:effectLst/>
                <a:latin typeface="Times New Roman" panose="02020603050405020304" pitchFamily="18" charset="0"/>
                <a:cs typeface="Times New Roman" panose="02020603050405020304" pitchFamily="18" charset="0"/>
              </a:rPr>
              <a:t>опублікувати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у себе (з </a:t>
            </a:r>
            <a:r>
              <a:rPr lang="ru-RU" b="0" i="0" dirty="0" err="1">
                <a:effectLst/>
                <a:latin typeface="Times New Roman" panose="02020603050405020304" pitchFamily="18" charset="0"/>
                <a:cs typeface="Times New Roman" panose="02020603050405020304" pitchFamily="18" charset="0"/>
              </a:rPr>
              <a:t>дозволу</a:t>
            </a:r>
            <a:r>
              <a:rPr lang="ru-RU" b="0" i="0" dirty="0">
                <a:effectLst/>
                <a:latin typeface="Times New Roman" panose="02020603050405020304" pitchFamily="18" charset="0"/>
                <a:cs typeface="Times New Roman" panose="02020603050405020304" pitchFamily="18" charset="0"/>
              </a:rPr>
              <a:t> автора). </a:t>
            </a:r>
            <a:r>
              <a:rPr lang="ru-RU" b="0" i="0" dirty="0" err="1">
                <a:effectLst/>
                <a:latin typeface="Times New Roman" panose="02020603050405020304" pitchFamily="18" charset="0"/>
                <a:cs typeface="Times New Roman" panose="02020603050405020304" pitchFamily="18" charset="0"/>
              </a:rPr>
              <a:t>Це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можуть</a:t>
            </a:r>
            <a:r>
              <a:rPr lang="ru-RU" b="0" i="0" dirty="0">
                <a:effectLst/>
                <a:latin typeface="Times New Roman" panose="02020603050405020304" pitchFamily="18" charset="0"/>
                <a:cs typeface="Times New Roman" panose="02020603050405020304" pitchFamily="18" charset="0"/>
              </a:rPr>
              <a:t> бути </a:t>
            </a:r>
            <a:r>
              <a:rPr lang="ru-RU" b="0" i="0" dirty="0" err="1">
                <a:effectLst/>
                <a:latin typeface="Times New Roman" panose="02020603050405020304" pitchFamily="18" charset="0"/>
                <a:cs typeface="Times New Roman" panose="02020603050405020304" pitchFamily="18" charset="0"/>
              </a:rPr>
              <a:t>відгуки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або</a:t>
            </a:r>
            <a:r>
              <a:rPr lang="ru-RU" b="0" i="0" dirty="0">
                <a:effectLst/>
                <a:latin typeface="Times New Roman" panose="02020603050405020304" pitchFamily="18" charset="0"/>
                <a:cs typeface="Times New Roman" panose="02020603050405020304" pitchFamily="18" charset="0"/>
              </a:rPr>
              <a:t> фото у </a:t>
            </a:r>
            <a:r>
              <a:rPr lang="ru-RU" b="0" i="0" dirty="0" err="1">
                <a:effectLst/>
                <a:latin typeface="Times New Roman" panose="02020603050405020304" pitchFamily="18" charset="0"/>
                <a:cs typeface="Times New Roman" panose="02020603050405020304" pitchFamily="18" charset="0"/>
              </a:rPr>
              <a:t>вашому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закладі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наприклад</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Такий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призначений</a:t>
            </a:r>
            <a:r>
              <a:rPr lang="ru-RU" b="0" i="0" dirty="0">
                <a:effectLst/>
                <a:latin typeface="Times New Roman" panose="02020603050405020304" pitchFamily="18" charset="0"/>
                <a:cs typeface="Times New Roman" panose="02020603050405020304" pitchFamily="18" charset="0"/>
              </a:rPr>
              <a:t> для </a:t>
            </a:r>
            <a:r>
              <a:rPr lang="ru-RU" b="0" i="0" dirty="0" err="1">
                <a:effectLst/>
                <a:latin typeface="Times New Roman" panose="02020603050405020304" pitchFamily="18" charset="0"/>
                <a:cs typeface="Times New Roman" panose="02020603050405020304" pitchFamily="18" charset="0"/>
              </a:rPr>
              <a:t>користувача</a:t>
            </a:r>
            <a:r>
              <a:rPr lang="ru-RU" b="0" i="0" dirty="0">
                <a:effectLst/>
                <a:latin typeface="Times New Roman" panose="02020603050405020304" pitchFamily="18" charset="0"/>
                <a:cs typeface="Times New Roman" panose="02020603050405020304" pitchFamily="18" charset="0"/>
              </a:rPr>
              <a:t> контент </a:t>
            </a:r>
            <a:r>
              <a:rPr lang="ru-RU" b="0" i="0" dirty="0" err="1">
                <a:effectLst/>
                <a:latin typeface="Times New Roman" panose="02020603050405020304" pitchFamily="18" charset="0"/>
                <a:cs typeface="Times New Roman" panose="02020603050405020304" pitchFamily="18" charset="0"/>
              </a:rPr>
              <a:t>підвищує</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довіру</a:t>
            </a:r>
            <a:r>
              <a:rPr lang="ru-RU" b="0" i="0" dirty="0">
                <a:effectLst/>
                <a:latin typeface="Times New Roman" panose="02020603050405020304" pitchFamily="18" charset="0"/>
                <a:cs typeface="Times New Roman" panose="02020603050405020304" pitchFamily="18" charset="0"/>
              </a:rPr>
              <a:t> до вас </a:t>
            </a:r>
            <a:r>
              <a:rPr lang="ru-RU" b="0" i="0" dirty="0" err="1">
                <a:effectLst/>
                <a:latin typeface="Times New Roman" panose="02020603050405020304" pitchFamily="18" charset="0"/>
                <a:cs typeface="Times New Roman" panose="02020603050405020304" pitchFamily="18" charset="0"/>
              </a:rPr>
              <a:t>інших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користувачів</a:t>
            </a:r>
            <a:r>
              <a:rPr lang="ru-RU" b="0" i="0" dirty="0">
                <a:effectLst/>
                <a:latin typeface="Times New Roman" panose="02020603050405020304" pitchFamily="18" charset="0"/>
                <a:cs typeface="Times New Roman" panose="02020603050405020304" pitchFamily="18" charset="0"/>
              </a:rPr>
              <a:t> Інстаграм.</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6. </a:t>
            </a:r>
            <a:r>
              <a:rPr lang="ru-RU" b="0" i="0" dirty="0" err="1">
                <a:effectLst/>
                <a:latin typeface="Times New Roman" panose="02020603050405020304" pitchFamily="18" charset="0"/>
                <a:cs typeface="Times New Roman" panose="02020603050405020304" pitchFamily="18" charset="0"/>
              </a:rPr>
              <a:t>Гівевеї</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марафони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конкурси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акції</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Якщо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користуєтеся</a:t>
            </a:r>
            <a:r>
              <a:rPr lang="ru-RU" b="0" i="0" dirty="0">
                <a:effectLst/>
                <a:latin typeface="Times New Roman" panose="02020603050405020304" pitchFamily="18" charset="0"/>
                <a:cs typeface="Times New Roman" panose="02020603050405020304" pitchFamily="18" charset="0"/>
              </a:rPr>
              <a:t> такими методами </a:t>
            </a:r>
            <a:r>
              <a:rPr lang="ru-RU" b="0" i="0" dirty="0" err="1">
                <a:effectLst/>
                <a:latin typeface="Times New Roman" panose="02020603050405020304" pitchFamily="18" charset="0"/>
                <a:cs typeface="Times New Roman" panose="02020603050405020304" pitchFamily="18" charset="0"/>
              </a:rPr>
              <a:t>просування</a:t>
            </a:r>
            <a:r>
              <a:rPr lang="ru-RU" b="0" i="0" dirty="0">
                <a:effectLst/>
                <a:latin typeface="Times New Roman" panose="02020603050405020304" pitchFamily="18" charset="0"/>
                <a:cs typeface="Times New Roman" panose="02020603050405020304" pitchFamily="18" charset="0"/>
              </a:rPr>
              <a:t>, то хештеги </a:t>
            </a:r>
            <a:r>
              <a:rPr lang="ru-RU" b="0" i="0" dirty="0" err="1">
                <a:effectLst/>
                <a:latin typeface="Times New Roman" panose="02020603050405020304" pitchFamily="18" charset="0"/>
                <a:cs typeface="Times New Roman" panose="02020603050405020304" pitchFamily="18" charset="0"/>
              </a:rPr>
              <a:t>допоможуть</a:t>
            </a:r>
            <a:r>
              <a:rPr lang="ru-RU" b="0" i="0" dirty="0">
                <a:effectLst/>
                <a:latin typeface="Times New Roman" panose="02020603050405020304" pitchFamily="18" charset="0"/>
                <a:cs typeface="Times New Roman" panose="02020603050405020304" pitchFamily="18" charset="0"/>
              </a:rPr>
              <a:t> вам і вашим </a:t>
            </a:r>
            <a:r>
              <a:rPr lang="ru-RU" b="0" i="0" dirty="0" err="1">
                <a:effectLst/>
                <a:latin typeface="Times New Roman" panose="02020603050405020304" pitchFamily="18" charset="0"/>
                <a:cs typeface="Times New Roman" panose="02020603050405020304" pitchFamily="18" charset="0"/>
              </a:rPr>
              <a:t>підписникам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відстежувати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потрібну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інформацію</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7. </a:t>
            </a:r>
            <a:r>
              <a:rPr lang="ru-RU" b="0" i="0" dirty="0" err="1">
                <a:effectLst/>
                <a:latin typeface="Times New Roman" panose="02020603050405020304" pitchFamily="18" charset="0"/>
                <a:cs typeface="Times New Roman" panose="02020603050405020304" pitchFamily="18" charset="0"/>
              </a:rPr>
              <a:t>Продажі</a:t>
            </a:r>
            <a:r>
              <a:rPr lang="ru-RU" b="0" i="0" dirty="0">
                <a:effectLst/>
                <a:latin typeface="Times New Roman" panose="02020603050405020304" pitchFamily="18" charset="0"/>
                <a:cs typeface="Times New Roman" panose="02020603050405020304" pitchFamily="18" charset="0"/>
              </a:rPr>
              <a:t> через хештег. </a:t>
            </a:r>
            <a:r>
              <a:rPr lang="ru-RU" b="0" i="0" dirty="0" err="1">
                <a:effectLst/>
                <a:latin typeface="Times New Roman" panose="02020603050405020304" pitchFamily="18" charset="0"/>
                <a:cs typeface="Times New Roman" panose="02020603050405020304" pitchFamily="18" charset="0"/>
              </a:rPr>
              <a:t>Щоб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підписники</a:t>
            </a:r>
            <a:r>
              <a:rPr lang="ru-RU" b="0" i="0" dirty="0">
                <a:effectLst/>
                <a:latin typeface="Times New Roman" panose="02020603050405020304" pitchFamily="18" charset="0"/>
                <a:cs typeface="Times New Roman" panose="02020603050405020304" pitchFamily="18" charset="0"/>
              </a:rPr>
              <a:t> легко могли </a:t>
            </a:r>
            <a:r>
              <a:rPr lang="ru-RU" b="0" i="0" dirty="0" err="1">
                <a:effectLst/>
                <a:latin typeface="Times New Roman" panose="02020603050405020304" pitchFamily="18" charset="0"/>
                <a:cs typeface="Times New Roman" panose="02020603050405020304" pitchFamily="18" charset="0"/>
              </a:rPr>
              <a:t>замовити</a:t>
            </a:r>
            <a:r>
              <a:rPr lang="ru-RU" b="0" i="0" dirty="0">
                <a:effectLst/>
                <a:latin typeface="Times New Roman" panose="02020603050405020304" pitchFamily="18" charset="0"/>
                <a:cs typeface="Times New Roman" panose="02020603050405020304" pitchFamily="18" charset="0"/>
              </a:rPr>
              <a:t> у вас товар/</a:t>
            </a:r>
            <a:r>
              <a:rPr lang="ru-RU" b="0" i="0" dirty="0" err="1">
                <a:effectLst/>
                <a:latin typeface="Times New Roman" panose="02020603050405020304" pitchFamily="18" charset="0"/>
                <a:cs typeface="Times New Roman" panose="02020603050405020304" pitchFamily="18" charset="0"/>
              </a:rPr>
              <a:t>послугу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просіть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відповідним</a:t>
            </a:r>
            <a:r>
              <a:rPr lang="ru-RU" b="0" i="0" dirty="0">
                <a:effectLst/>
                <a:latin typeface="Times New Roman" panose="02020603050405020304" pitchFamily="18" charset="0"/>
                <a:cs typeface="Times New Roman" panose="02020603050405020304" pitchFamily="18" charset="0"/>
              </a:rPr>
              <a:t> постом </a:t>
            </a:r>
            <a:r>
              <a:rPr lang="ru-RU" b="0" i="0" dirty="0" err="1">
                <a:effectLst/>
                <a:latin typeface="Times New Roman" panose="02020603050405020304" pitchFamily="18" charset="0"/>
                <a:cs typeface="Times New Roman" panose="02020603050405020304" pitchFamily="18" charset="0"/>
              </a:rPr>
              <a:t>ставити</a:t>
            </a:r>
            <a:r>
              <a:rPr lang="ru-RU" b="0" i="0" dirty="0">
                <a:effectLst/>
                <a:latin typeface="Times New Roman" panose="02020603050405020304" pitchFamily="18" charset="0"/>
                <a:cs typeface="Times New Roman" panose="02020603050405020304" pitchFamily="18" charset="0"/>
              </a:rPr>
              <a:t> Хештег #</a:t>
            </a:r>
            <a:r>
              <a:rPr lang="ru-RU" b="0" i="0" dirty="0" err="1">
                <a:effectLst/>
                <a:latin typeface="Times New Roman" panose="02020603050405020304" pitchFamily="18" charset="0"/>
                <a:cs typeface="Times New Roman" panose="02020603050405020304" pitchFamily="18" charset="0"/>
              </a:rPr>
              <a:t>хочукупити_бренд</a:t>
            </a:r>
            <a:r>
              <a:rPr lang="ru-RU" b="0" i="0" dirty="0">
                <a:effectLst/>
                <a:latin typeface="Times New Roman" panose="02020603050405020304" pitchFamily="18" charset="0"/>
                <a:cs typeface="Times New Roman" panose="02020603050405020304" pitchFamily="18" charset="0"/>
              </a:rPr>
              <a:t> + </a:t>
            </a:r>
            <a:r>
              <a:rPr lang="en-US" b="0" i="0" dirty="0">
                <a:effectLst/>
                <a:latin typeface="Times New Roman" panose="02020603050405020304" pitchFamily="18" charset="0"/>
                <a:cs typeface="Times New Roman" panose="02020603050405020304" pitchFamily="18" charset="0"/>
              </a:rPr>
              <a:t>e-mail. </a:t>
            </a:r>
            <a:r>
              <a:rPr lang="ru-RU" b="0" i="0" dirty="0" err="1">
                <a:effectLst/>
                <a:latin typeface="Times New Roman" panose="02020603050405020304" pitchFamily="18" charset="0"/>
                <a:cs typeface="Times New Roman" panose="02020603050405020304" pitchFamily="18" charset="0"/>
              </a:rPr>
              <a:t>Якщо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тільки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починаєте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або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асортимент</a:t>
            </a:r>
            <a:r>
              <a:rPr lang="ru-RU" b="0" i="0" dirty="0">
                <a:effectLst/>
                <a:latin typeface="Times New Roman" panose="02020603050405020304" pitchFamily="18" charset="0"/>
                <a:cs typeface="Times New Roman" panose="02020603050405020304" pitchFamily="18" charset="0"/>
              </a:rPr>
              <a:t> невеликий, то </a:t>
            </a:r>
            <a:r>
              <a:rPr lang="ru-RU" b="0" i="0" dirty="0" err="1">
                <a:effectLst/>
                <a:latin typeface="Times New Roman" panose="02020603050405020304" pitchFamily="18" charset="0"/>
                <a:cs typeface="Times New Roman" panose="02020603050405020304" pitchFamily="18" charset="0"/>
              </a:rPr>
              <a:t>такі</a:t>
            </a:r>
            <a:r>
              <a:rPr lang="ru-RU" b="0" i="0" dirty="0">
                <a:effectLst/>
                <a:latin typeface="Times New Roman" panose="02020603050405020304" pitchFamily="18" charset="0"/>
                <a:cs typeface="Times New Roman" panose="02020603050405020304" pitchFamily="18" charset="0"/>
              </a:rPr>
              <a:t> хештеги </a:t>
            </a:r>
            <a:r>
              <a:rPr lang="ru-RU" b="0" i="0" dirty="0" err="1">
                <a:effectLst/>
                <a:latin typeface="Times New Roman" panose="02020603050405020304" pitchFamily="18" charset="0"/>
                <a:cs typeface="Times New Roman" panose="02020603050405020304" pitchFamily="18" charset="0"/>
              </a:rPr>
              <a:t>можна</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відстежувати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самостійно</a:t>
            </a:r>
            <a:r>
              <a:rPr lang="ru-RU" b="0" i="0" dirty="0">
                <a:effectLst/>
                <a:latin typeface="Times New Roman" panose="02020603050405020304" pitchFamily="18" charset="0"/>
                <a:cs typeface="Times New Roman" panose="02020603050405020304" pitchFamily="18" charset="0"/>
              </a:rPr>
              <a:t>. І </a:t>
            </a:r>
            <a:r>
              <a:rPr lang="ru-RU" b="0" i="0" dirty="0" err="1">
                <a:effectLst/>
                <a:latin typeface="Times New Roman" panose="02020603050405020304" pitchFamily="18" charset="0"/>
                <a:cs typeface="Times New Roman" panose="02020603050405020304" pitchFamily="18" charset="0"/>
              </a:rPr>
              <a:t>також</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самостійно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писати</a:t>
            </a:r>
            <a:r>
              <a:rPr lang="ru-RU" b="0" i="0" dirty="0">
                <a:effectLst/>
                <a:latin typeface="Times New Roman" panose="02020603050405020304" pitchFamily="18" charset="0"/>
                <a:cs typeface="Times New Roman" panose="02020603050405020304" pitchFamily="18" charset="0"/>
              </a:rPr>
              <a:t> на </a:t>
            </a:r>
            <a:r>
              <a:rPr lang="ru-RU" b="0" i="0" dirty="0" err="1">
                <a:effectLst/>
                <a:latin typeface="Times New Roman" panose="02020603050405020304" pitchFamily="18" charset="0"/>
                <a:cs typeface="Times New Roman" panose="02020603050405020304" pitchFamily="18" charset="0"/>
              </a:rPr>
              <a:t>пошту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клієнтам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деталі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замовлення</a:t>
            </a:r>
            <a:r>
              <a:rPr lang="ru-RU" b="0" i="0" dirty="0">
                <a:effectLst/>
                <a:latin typeface="Times New Roman" panose="02020603050405020304" pitchFamily="18" charset="0"/>
                <a:cs typeface="Times New Roman" panose="02020603050405020304" pitchFamily="18" charset="0"/>
              </a:rPr>
              <a:t>. Але </a:t>
            </a:r>
            <a:r>
              <a:rPr lang="ru-RU" b="0" i="0" dirty="0" err="1">
                <a:effectLst/>
                <a:latin typeface="Times New Roman" panose="02020603050405020304" pitchFamily="18" charset="0"/>
                <a:cs typeface="Times New Roman" panose="02020603050405020304" pitchFamily="18" charset="0"/>
              </a:rPr>
              <a:t>далі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можна</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скористатися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платним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сервісом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який</a:t>
            </a:r>
            <a:r>
              <a:rPr lang="ru-RU" b="0" i="0" dirty="0">
                <a:effectLst/>
                <a:latin typeface="Times New Roman" panose="02020603050405020304" pitchFamily="18" charset="0"/>
                <a:cs typeface="Times New Roman" panose="02020603050405020304" pitchFamily="18" charset="0"/>
              </a:rPr>
              <a:t> робить </a:t>
            </a:r>
            <a:r>
              <a:rPr lang="ru-RU" b="0" i="0" dirty="0" err="1">
                <a:effectLst/>
                <a:latin typeface="Times New Roman" panose="02020603050405020304" pitchFamily="18" charset="0"/>
                <a:cs typeface="Times New Roman" panose="02020603050405020304" pitchFamily="18" charset="0"/>
              </a:rPr>
              <a:t>це</a:t>
            </a:r>
            <a:r>
              <a:rPr lang="ru-RU" b="0" i="0" dirty="0">
                <a:effectLst/>
                <a:latin typeface="Times New Roman" panose="02020603050405020304" pitchFamily="18" charset="0"/>
                <a:cs typeface="Times New Roman" panose="02020603050405020304" pitchFamily="18" charset="0"/>
              </a:rPr>
              <a:t> в автоматичному </a:t>
            </a:r>
            <a:r>
              <a:rPr lang="ru-RU" b="0" i="0" dirty="0" err="1">
                <a:effectLst/>
                <a:latin typeface="Times New Roman" panose="02020603050405020304" pitchFamily="18" charset="0"/>
                <a:cs typeface="Times New Roman" panose="02020603050405020304" pitchFamily="18" charset="0"/>
              </a:rPr>
              <a:t>режимі</a:t>
            </a:r>
            <a:r>
              <a:rPr lang="ru-RU"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5732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853FD-6E02-48D2-9CD2-9B6F3EFE350A}"/>
              </a:ext>
            </a:extLst>
          </p:cNvPr>
          <p:cNvSpPr>
            <a:spLocks noGrp="1"/>
          </p:cNvSpPr>
          <p:nvPr>
            <p:ph type="title"/>
          </p:nvPr>
        </p:nvSpPr>
        <p:spPr/>
        <p:txBody>
          <a:bodyPr/>
          <a:lstStyle/>
          <a:p>
            <a:r>
              <a:rPr lang="uk-UA" dirty="0">
                <a:solidFill>
                  <a:srgbClr val="FF0066"/>
                </a:solidFill>
                <a:latin typeface="Times New Roman" panose="02020603050405020304" pitchFamily="18" charset="0"/>
                <a:cs typeface="Times New Roman" panose="02020603050405020304" pitchFamily="18" charset="0"/>
              </a:rPr>
              <a:t>Відмітка в соціальних мережах</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96B5175-1C62-4B4D-99C0-87EC1857FDEC}"/>
              </a:ext>
            </a:extLst>
          </p:cNvPr>
          <p:cNvSpPr>
            <a:spLocks noGrp="1"/>
          </p:cNvSpPr>
          <p:nvPr>
            <p:ph idx="1"/>
          </p:nvPr>
        </p:nvSpPr>
        <p:spPr>
          <a:xfrm>
            <a:off x="737533" y="1775291"/>
            <a:ext cx="10515600" cy="4351338"/>
          </a:xfrm>
        </p:spPr>
        <p:txBody>
          <a:bodyPr/>
          <a:lstStyle/>
          <a:p>
            <a:pPr>
              <a:lnSpc>
                <a:spcPct val="150000"/>
              </a:lnSpc>
            </a:pPr>
            <a:r>
              <a:rPr lang="uk-UA" dirty="0">
                <a:latin typeface="Times New Roman" panose="02020603050405020304" pitchFamily="18" charset="0"/>
                <a:cs typeface="Times New Roman" panose="02020603050405020304" pitchFamily="18" charset="0"/>
              </a:rPr>
              <a:t>Відмічати пабліки як постять (</a:t>
            </a:r>
            <a:r>
              <a:rPr lang="uk-UA" dirty="0" err="1">
                <a:latin typeface="Times New Roman" panose="02020603050405020304" pitchFamily="18" charset="0"/>
                <a:cs typeface="Times New Roman" panose="02020603050405020304" pitchFamily="18" charset="0"/>
              </a:rPr>
              <a:t>перепости</a:t>
            </a:r>
            <a:r>
              <a:rPr lang="uk-UA" dirty="0">
                <a:latin typeface="Times New Roman" panose="02020603050405020304" pitchFamily="18" charset="0"/>
                <a:cs typeface="Times New Roman" panose="02020603050405020304" pitchFamily="18" charset="0"/>
              </a:rPr>
              <a:t>) гарні або тематичні фото з відміткою цього </a:t>
            </a:r>
            <a:r>
              <a:rPr lang="uk-UA" dirty="0" err="1">
                <a:latin typeface="Times New Roman" panose="02020603050405020304" pitchFamily="18" charset="0"/>
                <a:cs typeface="Times New Roman" panose="02020603050405020304" pitchFamily="18" charset="0"/>
              </a:rPr>
              <a:t>пабліка</a:t>
            </a:r>
            <a:endParaRPr lang="uk-UA"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Коли зірки (блогери) оголошують конкурс з відміткою їх сторінки</a:t>
            </a:r>
          </a:p>
          <a:p>
            <a:pPr>
              <a:lnSpc>
                <a:spcPct val="150000"/>
              </a:lnSpc>
            </a:pPr>
            <a:r>
              <a:rPr lang="en-US" dirty="0">
                <a:latin typeface="Times New Roman" panose="02020603050405020304" pitchFamily="18" charset="0"/>
                <a:cs typeface="Times New Roman" panose="02020603050405020304" pitchFamily="18" charset="0"/>
              </a:rPr>
              <a:t>SFS</a:t>
            </a: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33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99436-9B35-4A6D-AB0E-154E0512176F}"/>
              </a:ext>
            </a:extLst>
          </p:cNvPr>
          <p:cNvSpPr>
            <a:spLocks noGrp="1"/>
          </p:cNvSpPr>
          <p:nvPr>
            <p:ph type="title"/>
          </p:nvPr>
        </p:nvSpPr>
        <p:spPr>
          <a:xfrm>
            <a:off x="989900" y="365125"/>
            <a:ext cx="10363899" cy="1325563"/>
          </a:xfrm>
        </p:spPr>
        <p:txBody>
          <a:bodyPr>
            <a:normAutofit fontScale="90000"/>
          </a:bodyPr>
          <a:lstStyle/>
          <a:p>
            <a:br>
              <a:rPr lang="en-US" dirty="0"/>
            </a:br>
            <a:r>
              <a:rPr lang="uk-UA" b="1" dirty="0" err="1">
                <a:solidFill>
                  <a:srgbClr val="FF0066"/>
                </a:solidFill>
                <a:latin typeface="Times New Roman" panose="02020603050405020304" pitchFamily="18" charset="0"/>
                <a:cs typeface="Times New Roman" panose="02020603050405020304" pitchFamily="18" charset="0"/>
              </a:rPr>
              <a:t>Взаємопіар</a:t>
            </a:r>
            <a:r>
              <a:rPr lang="uk-UA" b="1" dirty="0">
                <a:solidFill>
                  <a:srgbClr val="FF0066"/>
                </a:solidFill>
                <a:latin typeface="Times New Roman" panose="02020603050405020304" pitchFamily="18" charset="0"/>
                <a:cs typeface="Times New Roman" panose="02020603050405020304" pitchFamily="18" charset="0"/>
              </a:rPr>
              <a:t> (</a:t>
            </a:r>
            <a:r>
              <a:rPr lang="en-US" b="1" dirty="0">
                <a:solidFill>
                  <a:srgbClr val="FF0066"/>
                </a:solidFill>
                <a:latin typeface="Times New Roman" panose="02020603050405020304" pitchFamily="18" charset="0"/>
                <a:cs typeface="Times New Roman" panose="02020603050405020304" pitchFamily="18" charset="0"/>
              </a:rPr>
              <a:t>SFS</a:t>
            </a:r>
            <a:r>
              <a:rPr lang="uk-UA" b="1" dirty="0">
                <a:solidFill>
                  <a:srgbClr val="FF0066"/>
                </a:solidFill>
                <a:latin typeface="Times New Roman" panose="02020603050405020304" pitchFamily="18" charset="0"/>
                <a:cs typeface="Times New Roman" panose="02020603050405020304" pitchFamily="18" charset="0"/>
              </a:rPr>
              <a:t>)</a:t>
            </a:r>
            <a:br>
              <a:rPr lang="en-US" b="1" dirty="0">
                <a:solidFill>
                  <a:srgbClr val="FF0066"/>
                </a:solidFill>
                <a:latin typeface="Times New Roman" panose="02020603050405020304" pitchFamily="18" charset="0"/>
                <a:cs typeface="Times New Roman" panose="02020603050405020304" pitchFamily="18" charset="0"/>
              </a:rPr>
            </a:b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AE559C7-E57C-4EDB-B161-1884D2371C43}"/>
              </a:ext>
            </a:extLst>
          </p:cNvPr>
          <p:cNvSpPr>
            <a:spLocks noGrp="1"/>
          </p:cNvSpPr>
          <p:nvPr>
            <p:ph idx="1"/>
          </p:nvPr>
        </p:nvSpPr>
        <p:spPr>
          <a:xfrm>
            <a:off x="838200" y="1501629"/>
            <a:ext cx="10515600" cy="4776002"/>
          </a:xfrm>
        </p:spPr>
        <p:txBody>
          <a:bodyPr>
            <a:normAutofit/>
          </a:bodyPr>
          <a:lstStyle/>
          <a:p>
            <a:r>
              <a:rPr lang="uk-UA" dirty="0">
                <a:latin typeface="Times New Roman" panose="02020603050405020304" pitchFamily="18" charset="0"/>
                <a:cs typeface="Times New Roman" panose="02020603050405020304" pitchFamily="18" charset="0"/>
              </a:rPr>
              <a:t>Необхідно обирати суміжні (не однакові послуги товари, а суміжні) сторінки з такою ж кількістю підписників </a:t>
            </a:r>
          </a:p>
          <a:p>
            <a:r>
              <a:rPr lang="uk-UA" dirty="0">
                <a:latin typeface="Times New Roman" panose="02020603050405020304" pitchFamily="18" charset="0"/>
                <a:cs typeface="Times New Roman" panose="02020603050405020304" pitchFamily="18" charset="0"/>
              </a:rPr>
              <a:t>Пропонуєте </a:t>
            </a:r>
            <a:r>
              <a:rPr lang="uk-UA" dirty="0" err="1">
                <a:latin typeface="Times New Roman" panose="02020603050405020304" pitchFamily="18" charset="0"/>
                <a:cs typeface="Times New Roman" panose="02020603050405020304" pitchFamily="18" charset="0"/>
              </a:rPr>
              <a:t>взаємопіар</a:t>
            </a:r>
            <a:r>
              <a:rPr lang="uk-UA" dirty="0">
                <a:latin typeface="Times New Roman" panose="02020603050405020304" pitchFamily="18" charset="0"/>
                <a:cs typeface="Times New Roman" panose="02020603050405020304" pitchFamily="18" charset="0"/>
              </a:rPr>
              <a:t> та наголошуєте на вигоду для аналогічної сторінки, вказуєте що ви надаєте свою аудиторію, що вам цікава сторінка з суміжними послугами/товарами…</a:t>
            </a:r>
          </a:p>
          <a:p>
            <a:r>
              <a:rPr lang="uk-UA" dirty="0">
                <a:latin typeface="Times New Roman" panose="02020603050405020304" pitchFamily="18" charset="0"/>
                <a:cs typeface="Times New Roman" panose="02020603050405020304" pitchFamily="18" charset="0"/>
              </a:rPr>
              <a:t>Але звертаєте увага на ЦА, щоб вона не була така ж сама </a:t>
            </a:r>
          </a:p>
          <a:p>
            <a:r>
              <a:rPr lang="uk-UA" dirty="0">
                <a:latin typeface="Times New Roman" panose="02020603050405020304" pitchFamily="18" charset="0"/>
                <a:cs typeface="Times New Roman" panose="02020603050405020304" pitchFamily="18" charset="0"/>
              </a:rPr>
              <a:t>Наприклад (магазин жіночого і чоловічого одягу, послуги перукаря і майстра з манікюру, </a:t>
            </a:r>
            <a:r>
              <a:rPr lang="uk-UA" dirty="0" err="1">
                <a:latin typeface="Times New Roman" panose="02020603050405020304" pitchFamily="18" charset="0"/>
                <a:cs typeface="Times New Roman" panose="02020603050405020304" pitchFamily="18" charset="0"/>
              </a:rPr>
              <a:t>фінтес</a:t>
            </a:r>
            <a:r>
              <a:rPr lang="uk-UA" dirty="0">
                <a:latin typeface="Times New Roman" panose="02020603050405020304" pitchFamily="18" charset="0"/>
                <a:cs typeface="Times New Roman" panose="02020603050405020304" pitchFamily="18" charset="0"/>
              </a:rPr>
              <a:t>-тренер з лікарем-дієтологом)</a:t>
            </a:r>
          </a:p>
          <a:p>
            <a:r>
              <a:rPr lang="uk-UA" dirty="0">
                <a:latin typeface="Times New Roman" panose="02020603050405020304" pitchFamily="18" charset="0"/>
                <a:cs typeface="Times New Roman" panose="02020603050405020304" pitchFamily="18" charset="0"/>
              </a:rPr>
              <a:t>Проводити прямі ефіри, рекламуєте один одного.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73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7607B-79EA-4D6E-B6B9-CF9A4A2E561C}"/>
              </a:ext>
            </a:extLst>
          </p:cNvPr>
          <p:cNvSpPr>
            <a:spLocks noGrp="1"/>
          </p:cNvSpPr>
          <p:nvPr>
            <p:ph type="title"/>
          </p:nvPr>
        </p:nvSpPr>
        <p:spPr/>
        <p:txBody>
          <a:bodyPr/>
          <a:lstStyle/>
          <a:p>
            <a:pPr algn="ctr"/>
            <a:r>
              <a:rPr lang="uk-UA" dirty="0">
                <a:solidFill>
                  <a:srgbClr val="FF0066"/>
                </a:solidFill>
                <a:latin typeface="Times New Roman" panose="02020603050405020304" pitchFamily="18" charset="0"/>
                <a:cs typeface="Times New Roman" panose="02020603050405020304" pitchFamily="18" charset="0"/>
              </a:rPr>
              <a:t>Переваги і недоліки </a:t>
            </a:r>
            <a:r>
              <a:rPr lang="uk-UA" u="sng" dirty="0">
                <a:solidFill>
                  <a:srgbClr val="FF0066"/>
                </a:solidFill>
                <a:latin typeface="Times New Roman" panose="02020603050405020304" pitchFamily="18" charset="0"/>
                <a:cs typeface="Times New Roman" panose="02020603050405020304" pitchFamily="18" charset="0"/>
              </a:rPr>
              <a:t>безкоштовних</a:t>
            </a:r>
            <a:r>
              <a:rPr lang="uk-UA" dirty="0">
                <a:solidFill>
                  <a:srgbClr val="FF0066"/>
                </a:solidFill>
                <a:latin typeface="Times New Roman" panose="02020603050405020304" pitchFamily="18" charset="0"/>
                <a:cs typeface="Times New Roman" panose="02020603050405020304" pitchFamily="18" charset="0"/>
              </a:rPr>
              <a:t> методів просування </a:t>
            </a:r>
            <a:endParaRPr lang="ru-RU" dirty="0"/>
          </a:p>
        </p:txBody>
      </p:sp>
      <p:sp>
        <p:nvSpPr>
          <p:cNvPr id="3" name="Объект 2">
            <a:extLst>
              <a:ext uri="{FF2B5EF4-FFF2-40B4-BE49-F238E27FC236}">
                <a16:creationId xmlns:a16="http://schemas.microsoft.com/office/drawing/2014/main" id="{357EDBB7-3E87-4849-BF4B-C220864F3F6B}"/>
              </a:ext>
            </a:extLst>
          </p:cNvPr>
          <p:cNvSpPr>
            <a:spLocks noGrp="1"/>
          </p:cNvSpPr>
          <p:nvPr>
            <p:ph idx="1"/>
          </p:nvPr>
        </p:nvSpPr>
        <p:spPr/>
        <p:txBody>
          <a:bodyPr>
            <a:normAutofit lnSpcReduction="10000"/>
          </a:bodyPr>
          <a:lstStyle/>
          <a:p>
            <a:r>
              <a:rPr lang="uk-UA" u="sng" dirty="0">
                <a:latin typeface="Times New Roman" panose="02020603050405020304" pitchFamily="18" charset="0"/>
                <a:cs typeface="Times New Roman" panose="02020603050405020304" pitchFamily="18" charset="0"/>
              </a:rPr>
              <a:t>Переваги:</a:t>
            </a:r>
          </a:p>
          <a:p>
            <a:r>
              <a:rPr lang="uk-UA" dirty="0">
                <a:latin typeface="Times New Roman" panose="02020603050405020304" pitchFamily="18" charset="0"/>
                <a:cs typeface="Times New Roman" panose="02020603050405020304" pitchFamily="18" charset="0"/>
              </a:rPr>
              <a:t>Найкращій підхід для старту сторінки</a:t>
            </a:r>
          </a:p>
          <a:p>
            <a:r>
              <a:rPr lang="uk-UA" dirty="0">
                <a:latin typeface="Times New Roman" panose="02020603050405020304" pitchFamily="18" charset="0"/>
                <a:cs typeface="Times New Roman" panose="02020603050405020304" pitchFamily="18" charset="0"/>
              </a:rPr>
              <a:t>Не потребує додаткових ресурсів</a:t>
            </a:r>
          </a:p>
          <a:p>
            <a:r>
              <a:rPr lang="uk-UA" dirty="0">
                <a:latin typeface="Times New Roman" panose="02020603050405020304" pitchFamily="18" charset="0"/>
                <a:cs typeface="Times New Roman" panose="02020603050405020304" pitchFamily="18" charset="0"/>
              </a:rPr>
              <a:t>Спосіб заробити гроші без капіталовкладень</a:t>
            </a:r>
          </a:p>
          <a:p>
            <a:endParaRPr lang="uk-UA" dirty="0">
              <a:latin typeface="Times New Roman" panose="02020603050405020304" pitchFamily="18" charset="0"/>
              <a:cs typeface="Times New Roman" panose="02020603050405020304" pitchFamily="18" charset="0"/>
            </a:endParaRPr>
          </a:p>
          <a:p>
            <a:r>
              <a:rPr lang="uk-UA" u="sng" dirty="0">
                <a:latin typeface="Times New Roman" panose="02020603050405020304" pitchFamily="18" charset="0"/>
                <a:cs typeface="Times New Roman" panose="02020603050405020304" pitchFamily="18" charset="0"/>
              </a:rPr>
              <a:t>Недоліки:</a:t>
            </a:r>
          </a:p>
          <a:p>
            <a:r>
              <a:rPr lang="uk-UA" dirty="0">
                <a:latin typeface="Times New Roman" panose="02020603050405020304" pitchFamily="18" charset="0"/>
                <a:cs typeface="Times New Roman" panose="02020603050405020304" pitchFamily="18" charset="0"/>
              </a:rPr>
              <a:t>Занадто обмежені методи</a:t>
            </a:r>
          </a:p>
          <a:p>
            <a:r>
              <a:rPr lang="uk-UA" dirty="0">
                <a:latin typeface="Times New Roman" panose="02020603050405020304" pitchFamily="18" charset="0"/>
                <a:cs typeface="Times New Roman" panose="02020603050405020304" pitchFamily="18" charset="0"/>
              </a:rPr>
              <a:t>Потребують багато часу для отримання результату</a:t>
            </a:r>
          </a:p>
          <a:p>
            <a:r>
              <a:rPr lang="uk-UA" dirty="0">
                <a:latin typeface="Times New Roman" panose="02020603050405020304" pitchFamily="18" charset="0"/>
                <a:cs typeface="Times New Roman" panose="02020603050405020304" pitchFamily="18" charset="0"/>
              </a:rPr>
              <a:t>Тіньовий бан за не дотримання правил</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05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12264-1CA4-4FFE-807F-0D86982998BB}"/>
              </a:ext>
            </a:extLst>
          </p:cNvPr>
          <p:cNvSpPr>
            <a:spLocks noGrp="1"/>
          </p:cNvSpPr>
          <p:nvPr>
            <p:ph type="title"/>
          </p:nvPr>
        </p:nvSpPr>
        <p:spPr>
          <a:xfrm>
            <a:off x="477472" y="1187245"/>
            <a:ext cx="10931555" cy="1325563"/>
          </a:xfrm>
        </p:spPr>
        <p:txBody>
          <a:bodyPr>
            <a:noAutofit/>
          </a:bodyPr>
          <a:lstStyle/>
          <a:p>
            <a:pPr>
              <a:lnSpc>
                <a:spcPct val="150000"/>
              </a:lnSpc>
            </a:pPr>
            <a:r>
              <a:rPr lang="uk-UA" sz="2000" b="1" dirty="0">
                <a:solidFill>
                  <a:srgbClr val="FF0066"/>
                </a:solidFill>
                <a:latin typeface="Times New Roman" panose="02020603050405020304" pitchFamily="18" charset="0"/>
                <a:cs typeface="Times New Roman" panose="02020603050405020304" pitchFamily="18" charset="0"/>
              </a:rPr>
              <a:t>Оптимізація пошуку - </a:t>
            </a:r>
            <a:r>
              <a:rPr lang="ru-RU" sz="2000" dirty="0" err="1">
                <a:latin typeface="Times New Roman" panose="02020603050405020304" pitchFamily="18" charset="0"/>
                <a:cs typeface="Times New Roman" panose="02020603050405020304" pitchFamily="18" charset="0"/>
              </a:rPr>
              <a:t>процес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коригування</a:t>
            </a:r>
            <a:r>
              <a:rPr lang="ru-RU"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hlinkClick r:id="rId2" tooltip="HTML"/>
              </a:rPr>
              <a:t>HTML</a:t>
            </a:r>
            <a:r>
              <a:rPr lang="ru-RU" sz="2000" dirty="0">
                <a:latin typeface="Times New Roman" panose="02020603050405020304" pitchFamily="18" charset="0"/>
                <a:cs typeface="Times New Roman" panose="02020603050405020304" pitchFamily="18" charset="0"/>
              </a:rPr>
              <a:t>-коду, текстового </a:t>
            </a:r>
            <a:r>
              <a:rPr lang="ru-RU" sz="2000" dirty="0" err="1">
                <a:latin typeface="Times New Roman" panose="02020603050405020304" pitchFamily="18" charset="0"/>
                <a:cs typeface="Times New Roman" panose="02020603050405020304" pitchFamily="18" charset="0"/>
              </a:rPr>
              <a:t>наповнення</a:t>
            </a:r>
            <a:r>
              <a:rPr lang="ru-RU" sz="2000" dirty="0">
                <a:latin typeface="Times New Roman" panose="02020603050405020304" pitchFamily="18" charset="0"/>
                <a:cs typeface="Times New Roman" panose="02020603050405020304" pitchFamily="18" charset="0"/>
              </a:rPr>
              <a:t> (контенту), </a:t>
            </a:r>
            <a:r>
              <a:rPr lang="ru-RU" sz="2000" dirty="0" err="1">
                <a:latin typeface="Times New Roman" panose="02020603050405020304" pitchFamily="18" charset="0"/>
                <a:cs typeface="Times New Roman" panose="02020603050405020304" pitchFamily="18" charset="0"/>
              </a:rPr>
              <a:t>структури</a:t>
            </a:r>
            <a:r>
              <a:rPr lang="ru-RU" sz="2000" dirty="0">
                <a:latin typeface="Times New Roman" panose="02020603050405020304" pitchFamily="18" charset="0"/>
                <a:cs typeface="Times New Roman" panose="02020603050405020304" pitchFamily="18" charset="0"/>
              </a:rPr>
              <a:t> сайту, контроль </a:t>
            </a:r>
            <a:r>
              <a:rPr lang="ru-RU" sz="2000" dirty="0" err="1">
                <a:latin typeface="Times New Roman" panose="02020603050405020304" pitchFamily="18" charset="0"/>
                <a:cs typeface="Times New Roman" panose="02020603050405020304" pitchFamily="18" charset="0"/>
              </a:rPr>
              <a:t>зовнішніх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чинників</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відповідності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вимогам</a:t>
            </a:r>
            <a:r>
              <a:rPr lang="ru-RU" sz="2000" dirty="0">
                <a:latin typeface="Times New Roman" panose="02020603050405020304" pitchFamily="18" charset="0"/>
                <a:cs typeface="Times New Roman" panose="02020603050405020304" pitchFamily="18" charset="0"/>
              </a:rPr>
              <a:t> алгоритму </a:t>
            </a:r>
            <a:r>
              <a:rPr lang="ru-RU" sz="2000" dirty="0" err="1">
                <a:latin typeface="Times New Roman" panose="02020603050405020304" pitchFamily="18" charset="0"/>
                <a:cs typeface="Times New Roman" panose="02020603050405020304" pitchFamily="18" charset="0"/>
                <a:hlinkClick r:id="rId3" tooltip="Пошукова система"/>
              </a:rPr>
              <a:t>пошукових</a:t>
            </a:r>
            <a:r>
              <a:rPr lang="ru-RU" sz="2000" dirty="0">
                <a:latin typeface="Times New Roman" panose="02020603050405020304" pitchFamily="18" charset="0"/>
                <a:cs typeface="Times New Roman" panose="02020603050405020304" pitchFamily="18" charset="0"/>
                <a:hlinkClick r:id="rId3" tooltip="Пошукова система"/>
              </a:rPr>
              <a:t> систем</a:t>
            </a:r>
            <a:r>
              <a:rPr lang="ru-RU" sz="2000" dirty="0">
                <a:latin typeface="Times New Roman" panose="02020603050405020304" pitchFamily="18" charset="0"/>
                <a:cs typeface="Times New Roman" panose="02020603050405020304" pitchFamily="18" charset="0"/>
              </a:rPr>
              <a:t>, з метою </a:t>
            </a:r>
            <a:r>
              <a:rPr lang="ru-RU" sz="2000" dirty="0" err="1">
                <a:latin typeface="Times New Roman" panose="02020603050405020304" pitchFamily="18" charset="0"/>
                <a:cs typeface="Times New Roman" panose="02020603050405020304" pitchFamily="18" charset="0"/>
              </a:rPr>
              <a:t>підняття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позиції</a:t>
            </a:r>
            <a:r>
              <a:rPr lang="ru-RU" sz="2000" dirty="0">
                <a:latin typeface="Times New Roman" panose="02020603050405020304" pitchFamily="18" charset="0"/>
                <a:cs typeface="Times New Roman" panose="02020603050405020304" pitchFamily="18" charset="0"/>
              </a:rPr>
              <a:t> сайту в результатах </a:t>
            </a:r>
            <a:r>
              <a:rPr lang="ru-RU" sz="2000" dirty="0" err="1">
                <a:latin typeface="Times New Roman" panose="02020603050405020304" pitchFamily="18" charset="0"/>
                <a:cs typeface="Times New Roman" panose="02020603050405020304" pitchFamily="18" charset="0"/>
              </a:rPr>
              <a:t>пошуку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цих</a:t>
            </a:r>
            <a:r>
              <a:rPr lang="ru-RU" sz="2000" dirty="0">
                <a:latin typeface="Times New Roman" panose="02020603050405020304" pitchFamily="18" charset="0"/>
                <a:cs typeface="Times New Roman" panose="02020603050405020304" pitchFamily="18" charset="0"/>
              </a:rPr>
              <a:t> системах за </a:t>
            </a:r>
            <a:r>
              <a:rPr lang="ru-RU" sz="2000" dirty="0" err="1">
                <a:latin typeface="Times New Roman" panose="02020603050405020304" pitchFamily="18" charset="0"/>
                <a:cs typeface="Times New Roman" panose="02020603050405020304" pitchFamily="18" charset="0"/>
              </a:rPr>
              <a:t>певними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запитами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користувачів</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Чим </a:t>
            </a:r>
            <a:r>
              <a:rPr lang="ru-RU" sz="2000" dirty="0" err="1">
                <a:latin typeface="Times New Roman" panose="02020603050405020304" pitchFamily="18" charset="0"/>
                <a:cs typeface="Times New Roman" panose="02020603050405020304" pitchFamily="18" charset="0"/>
              </a:rPr>
              <a:t>вище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позиція</a:t>
            </a:r>
            <a:r>
              <a:rPr lang="ru-RU" sz="2000" dirty="0">
                <a:latin typeface="Times New Roman" panose="02020603050405020304" pitchFamily="18" charset="0"/>
                <a:cs typeface="Times New Roman" panose="02020603050405020304" pitchFamily="18" charset="0"/>
              </a:rPr>
              <a:t> сайту в результатах </a:t>
            </a:r>
            <a:r>
              <a:rPr lang="ru-RU" sz="2000" dirty="0" err="1">
                <a:latin typeface="Times New Roman" panose="02020603050405020304" pitchFamily="18" charset="0"/>
                <a:cs typeface="Times New Roman" panose="02020603050405020304" pitchFamily="18" charset="0"/>
              </a:rPr>
              <a:t>пошуку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hlinkClick r:id="rId4" tooltip="Імовірність"/>
              </a:rPr>
              <a:t>ймовірність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відвідувач</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перейде</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нього</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пошукових</a:t>
            </a:r>
            <a:r>
              <a:rPr lang="ru-RU" sz="2000" dirty="0">
                <a:latin typeface="Times New Roman" panose="02020603050405020304" pitchFamily="18" charset="0"/>
                <a:cs typeface="Times New Roman" panose="02020603050405020304" pitchFamily="18" charset="0"/>
              </a:rPr>
              <a:t> систем,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люди </a:t>
            </a:r>
            <a:r>
              <a:rPr lang="ru-RU" sz="2000" dirty="0" err="1">
                <a:latin typeface="Times New Roman" panose="02020603050405020304" pitchFamily="18" charset="0"/>
                <a:cs typeface="Times New Roman" panose="02020603050405020304" pitchFamily="18" charset="0"/>
              </a:rPr>
              <a:t>зазвичай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йдуть</a:t>
            </a:r>
            <a:r>
              <a:rPr lang="ru-RU" sz="2000" dirty="0">
                <a:latin typeface="Times New Roman" panose="02020603050405020304" pitchFamily="18" charset="0"/>
                <a:cs typeface="Times New Roman" panose="02020603050405020304" pitchFamily="18" charset="0"/>
              </a:rPr>
              <a:t> за першими </a:t>
            </a:r>
            <a:r>
              <a:rPr lang="ru-RU" sz="2000" dirty="0" err="1">
                <a:latin typeface="Times New Roman" panose="02020603050405020304" pitchFamily="18" charset="0"/>
                <a:cs typeface="Times New Roman" panose="02020603050405020304" pitchFamily="18" charset="0"/>
                <a:hlinkClick r:id="rId5" tooltip="Посилання"/>
              </a:rPr>
              <a:t>посиланнями</a:t>
            </a:r>
            <a:r>
              <a:rPr lang="ru-RU" sz="2000" dirty="0">
                <a:latin typeface="Times New Roman" panose="02020603050405020304" pitchFamily="18" charset="0"/>
                <a:cs typeface="Times New Roman" panose="02020603050405020304" pitchFamily="18" charset="0"/>
              </a:rPr>
              <a:t>.</a:t>
            </a:r>
            <a:endParaRPr lang="ru-RU" sz="2000"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81B1A06-2F2D-4DDE-B978-190F9C19B533}"/>
              </a:ext>
            </a:extLst>
          </p:cNvPr>
          <p:cNvSpPr>
            <a:spLocks noGrp="1"/>
          </p:cNvSpPr>
          <p:nvPr>
            <p:ph idx="1"/>
          </p:nvPr>
        </p:nvSpPr>
        <p:spPr>
          <a:xfrm>
            <a:off x="685449" y="3506598"/>
            <a:ext cx="10515600" cy="3257594"/>
          </a:xfrm>
        </p:spPr>
        <p:txBody>
          <a:bodyPr>
            <a:normAutofit/>
          </a:bodyPr>
          <a:lstStyle/>
          <a:p>
            <a:r>
              <a:rPr lang="uk-UA" sz="2000" dirty="0">
                <a:latin typeface="Times New Roman" panose="02020603050405020304" pitchFamily="18" charset="0"/>
                <a:cs typeface="Times New Roman" panose="02020603050405020304" pitchFamily="18" charset="0"/>
              </a:rPr>
              <a:t>Для оптимізації пошуку в соціальних мережах необхідно прописувати продукт і послугу в..:</a:t>
            </a:r>
          </a:p>
          <a:p>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Імені</a:t>
            </a:r>
          </a:p>
          <a:p>
            <a:r>
              <a:rPr lang="uk-UA" sz="2000" dirty="0">
                <a:latin typeface="Times New Roman" panose="02020603050405020304" pitchFamily="18" charset="0"/>
                <a:cs typeface="Times New Roman" panose="02020603050405020304" pitchFamily="18" charset="0"/>
              </a:rPr>
              <a:t>Логіні</a:t>
            </a:r>
          </a:p>
          <a:p>
            <a:r>
              <a:rPr lang="uk-UA" sz="2000" dirty="0">
                <a:latin typeface="Times New Roman" panose="02020603050405020304" pitchFamily="18" charset="0"/>
                <a:cs typeface="Times New Roman" panose="02020603050405020304" pitchFamily="18" charset="0"/>
              </a:rPr>
              <a:t>Шапці профілю</a:t>
            </a:r>
          </a:p>
          <a:p>
            <a:r>
              <a:rPr lang="uk-UA" sz="2000" dirty="0">
                <a:latin typeface="Times New Roman" panose="02020603050405020304" pitchFamily="18" charset="0"/>
                <a:cs typeface="Times New Roman" panose="02020603050405020304" pitchFamily="18" charset="0"/>
              </a:rPr>
              <a:t>Постах</a:t>
            </a:r>
          </a:p>
          <a:p>
            <a:r>
              <a:rPr lang="uk-UA" sz="2000" dirty="0">
                <a:latin typeface="Times New Roman" panose="02020603050405020304" pitchFamily="18" charset="0"/>
                <a:cs typeface="Times New Roman" panose="02020603050405020304" pitchFamily="18" charset="0"/>
              </a:rPr>
              <a:t>Тегах</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97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DCD5D-9A6B-441C-A3CE-CC515859459D}"/>
              </a:ext>
            </a:extLst>
          </p:cNvPr>
          <p:cNvSpPr>
            <a:spLocks noGrp="1"/>
          </p:cNvSpPr>
          <p:nvPr>
            <p:ph type="title"/>
          </p:nvPr>
        </p:nvSpPr>
        <p:spPr/>
        <p:txBody>
          <a:bodyPr/>
          <a:lstStyle/>
          <a:p>
            <a:r>
              <a:rPr lang="ru-RU" dirty="0">
                <a:solidFill>
                  <a:srgbClr val="FF0066"/>
                </a:solidFill>
                <a:latin typeface="Times New Roman" panose="02020603050405020304" pitchFamily="18" charset="0"/>
                <a:cs typeface="Times New Roman" panose="02020603050405020304" pitchFamily="18" charset="0"/>
              </a:rPr>
              <a:t>Т</a:t>
            </a:r>
            <a:r>
              <a:rPr lang="uk-UA" dirty="0" err="1">
                <a:solidFill>
                  <a:srgbClr val="FF0066"/>
                </a:solidFill>
                <a:latin typeface="Times New Roman" panose="02020603050405020304" pitchFamily="18" charset="0"/>
                <a:cs typeface="Times New Roman" panose="02020603050405020304" pitchFamily="18" charset="0"/>
              </a:rPr>
              <a:t>ік</a:t>
            </a:r>
            <a:r>
              <a:rPr lang="uk-UA" dirty="0">
                <a:solidFill>
                  <a:srgbClr val="FF0066"/>
                </a:solidFill>
                <a:latin typeface="Times New Roman" panose="02020603050405020304" pitchFamily="18" charset="0"/>
                <a:cs typeface="Times New Roman" panose="02020603050405020304" pitchFamily="18" charset="0"/>
              </a:rPr>
              <a:t> </a:t>
            </a:r>
            <a:r>
              <a:rPr lang="uk-UA" dirty="0" err="1">
                <a:solidFill>
                  <a:srgbClr val="FF0066"/>
                </a:solidFill>
                <a:latin typeface="Times New Roman" panose="02020603050405020304" pitchFamily="18" charset="0"/>
                <a:cs typeface="Times New Roman" panose="02020603050405020304" pitchFamily="18" charset="0"/>
              </a:rPr>
              <a:t>ток</a:t>
            </a:r>
            <a:r>
              <a:rPr lang="uk-UA" dirty="0">
                <a:solidFill>
                  <a:srgbClr val="FF0066"/>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інструмент для просування бізнесу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30E6FA0-6A34-4895-9874-9FD0678EEE34}"/>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Як через тік-</a:t>
            </a:r>
            <a:r>
              <a:rPr lang="uk-UA" dirty="0" err="1">
                <a:latin typeface="Times New Roman" panose="02020603050405020304" pitchFamily="18" charset="0"/>
                <a:cs typeface="Times New Roman" panose="02020603050405020304" pitchFamily="18" charset="0"/>
              </a:rPr>
              <a:t>ток</a:t>
            </a:r>
            <a:r>
              <a:rPr lang="uk-UA" dirty="0">
                <a:latin typeface="Times New Roman" panose="02020603050405020304" pitchFamily="18" charset="0"/>
                <a:cs typeface="Times New Roman" panose="02020603050405020304" pitchFamily="18" charset="0"/>
              </a:rPr>
              <a:t> збільшити охват та залучити потенційних клієнтів?</a:t>
            </a:r>
          </a:p>
          <a:p>
            <a:r>
              <a:rPr lang="uk-UA" dirty="0">
                <a:latin typeface="Times New Roman" panose="02020603050405020304" pitchFamily="18" charset="0"/>
                <a:cs typeface="Times New Roman" panose="02020603050405020304" pitchFamily="18" charset="0"/>
              </a:rPr>
              <a:t>1.запустити рекламу в тік </a:t>
            </a:r>
            <a:r>
              <a:rPr lang="uk-UA" dirty="0" err="1">
                <a:latin typeface="Times New Roman" panose="02020603050405020304" pitchFamily="18" charset="0"/>
                <a:cs typeface="Times New Roman" panose="02020603050405020304" pitchFamily="18" charset="0"/>
              </a:rPr>
              <a:t>ток</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 адаптувати рекламу під цікаві ролики (аудіозапис)</a:t>
            </a:r>
          </a:p>
          <a:p>
            <a:r>
              <a:rPr lang="uk-UA" dirty="0">
                <a:latin typeface="Times New Roman" panose="02020603050405020304" pitchFamily="18" charset="0"/>
                <a:cs typeface="Times New Roman" panose="02020603050405020304" pitchFamily="18" charset="0"/>
              </a:rPr>
              <a:t>3. </a:t>
            </a:r>
            <a:r>
              <a:rPr lang="uk-UA" u="sng" dirty="0">
                <a:latin typeface="Times New Roman" panose="02020603050405020304" pitchFamily="18" charset="0"/>
                <a:cs typeface="Times New Roman" panose="02020603050405020304" pitchFamily="18" charset="0"/>
              </a:rPr>
              <a:t>зацікавити </a:t>
            </a:r>
            <a:r>
              <a:rPr lang="uk-UA" dirty="0">
                <a:latin typeface="Times New Roman" panose="02020603050405020304" pitchFamily="18" charset="0"/>
                <a:cs typeface="Times New Roman" panose="02020603050405020304" pitchFamily="18" charset="0"/>
              </a:rPr>
              <a:t>потенційних клієнтів для переходу на посадочну сторінку, де ви просуваєте продукт.</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23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3743599-95CF-4EFE-AE74-0F49978B3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82" y="3020387"/>
            <a:ext cx="6058134" cy="3464303"/>
          </a:xfrm>
          <a:prstGeom prst="rect">
            <a:avLst/>
          </a:prstGeom>
          <a:ln>
            <a:solidFill>
              <a:schemeClr val="accent6">
                <a:lumMod val="75000"/>
              </a:schemeClr>
            </a:solidFill>
          </a:ln>
        </p:spPr>
      </p:pic>
      <p:pic>
        <p:nvPicPr>
          <p:cNvPr id="6" name="Рисунок 5">
            <a:extLst>
              <a:ext uri="{FF2B5EF4-FFF2-40B4-BE49-F238E27FC236}">
                <a16:creationId xmlns:a16="http://schemas.microsoft.com/office/drawing/2014/main" id="{880E8649-DF5A-4493-B6AC-EDA781C48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428" y="276825"/>
            <a:ext cx="5506218" cy="3953427"/>
          </a:xfrm>
          <a:prstGeom prst="rect">
            <a:avLst/>
          </a:prstGeom>
          <a:ln>
            <a:solidFill>
              <a:srgbClr val="FF3399"/>
            </a:solidFill>
          </a:ln>
        </p:spPr>
      </p:pic>
    </p:spTree>
    <p:extLst>
      <p:ext uri="{BB962C8B-B14F-4D97-AF65-F5344CB8AC3E}">
        <p14:creationId xmlns:p14="http://schemas.microsoft.com/office/powerpoint/2010/main" val="249917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0D17AE6-3DC6-4AF3-AD7B-02B3EC6C4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168" y="3429000"/>
            <a:ext cx="3589756" cy="2729362"/>
          </a:xfrm>
          <a:prstGeom prst="rect">
            <a:avLst/>
          </a:prstGeom>
        </p:spPr>
      </p:pic>
      <p:sp>
        <p:nvSpPr>
          <p:cNvPr id="4" name="Прямоугольник 3">
            <a:extLst>
              <a:ext uri="{FF2B5EF4-FFF2-40B4-BE49-F238E27FC236}">
                <a16:creationId xmlns:a16="http://schemas.microsoft.com/office/drawing/2014/main" id="{48BE9FB1-CAFA-4735-92FB-5B887DEEBDEB}"/>
              </a:ext>
            </a:extLst>
          </p:cNvPr>
          <p:cNvSpPr/>
          <p:nvPr/>
        </p:nvSpPr>
        <p:spPr>
          <a:xfrm>
            <a:off x="1616580" y="446327"/>
            <a:ext cx="8958840" cy="2585323"/>
          </a:xfrm>
          <a:prstGeom prst="rect">
            <a:avLst/>
          </a:prstGeom>
          <a:noFill/>
          <a:ln>
            <a:solidFill>
              <a:schemeClr val="bg1"/>
            </a:solidFill>
          </a:ln>
        </p:spPr>
        <p:txBody>
          <a:bodyPr wrap="square" lIns="91440" tIns="45720" rIns="91440" bIns="45720">
            <a:spAutoFit/>
            <a:scene3d>
              <a:camera prst="perspectiveFront"/>
              <a:lightRig rig="threePt" dir="t"/>
            </a:scene3d>
          </a:bodyPr>
          <a:lstStyle/>
          <a:p>
            <a:pPr algn="ctr"/>
            <a:r>
              <a:rPr lang="ru-RU" sz="5400" b="1" dirty="0" err="1">
                <a:ln w="22225">
                  <a:solidFill>
                    <a:srgbClr val="FF0066"/>
                  </a:solidFill>
                  <a:prstDash val="solid"/>
                </a:ln>
                <a:solidFill>
                  <a:srgbClr val="FF2104"/>
                </a:solidFill>
              </a:rPr>
              <a:t>Платні</a:t>
            </a:r>
            <a:r>
              <a:rPr lang="ru-RU" sz="5400" b="1" dirty="0">
                <a:ln w="22225">
                  <a:solidFill>
                    <a:srgbClr val="FF0066"/>
                  </a:solidFill>
                  <a:prstDash val="solid"/>
                </a:ln>
                <a:solidFill>
                  <a:srgbClr val="FF2104"/>
                </a:solidFill>
              </a:rPr>
              <a:t> </a:t>
            </a:r>
            <a:r>
              <a:rPr lang="ru-RU" sz="5400" b="1" dirty="0" err="1">
                <a:ln w="22225">
                  <a:solidFill>
                    <a:srgbClr val="FF0066"/>
                  </a:solidFill>
                  <a:prstDash val="solid"/>
                </a:ln>
                <a:solidFill>
                  <a:srgbClr val="FF2104"/>
                </a:solidFill>
              </a:rPr>
              <a:t>методи</a:t>
            </a:r>
            <a:r>
              <a:rPr lang="ru-RU" sz="5400" b="1" dirty="0">
                <a:ln w="22225">
                  <a:solidFill>
                    <a:srgbClr val="FF0066"/>
                  </a:solidFill>
                  <a:prstDash val="solid"/>
                </a:ln>
                <a:solidFill>
                  <a:srgbClr val="FF2104"/>
                </a:solidFill>
              </a:rPr>
              <a:t> </a:t>
            </a:r>
          </a:p>
          <a:p>
            <a:pPr algn="ctr"/>
            <a:r>
              <a:rPr lang="ru-RU" sz="5400" b="1" dirty="0">
                <a:ln w="22225">
                  <a:solidFill>
                    <a:srgbClr val="FF0066"/>
                  </a:solidFill>
                  <a:prstDash val="solid"/>
                </a:ln>
                <a:solidFill>
                  <a:srgbClr val="FF2104"/>
                </a:solidFill>
              </a:rPr>
              <a:t>маркетингу (</a:t>
            </a:r>
            <a:r>
              <a:rPr lang="ru-RU" sz="5400" b="1" dirty="0" err="1">
                <a:ln w="22225">
                  <a:solidFill>
                    <a:srgbClr val="FF0066"/>
                  </a:solidFill>
                  <a:prstDash val="solid"/>
                </a:ln>
                <a:solidFill>
                  <a:srgbClr val="FF2104"/>
                </a:solidFill>
              </a:rPr>
              <a:t>просування</a:t>
            </a:r>
            <a:r>
              <a:rPr lang="ru-RU" sz="5400" b="1" dirty="0">
                <a:ln w="22225">
                  <a:solidFill>
                    <a:srgbClr val="FF0066"/>
                  </a:solidFill>
                  <a:prstDash val="solid"/>
                </a:ln>
                <a:solidFill>
                  <a:srgbClr val="FF2104"/>
                </a:solidFill>
              </a:rPr>
              <a:t>) </a:t>
            </a:r>
          </a:p>
          <a:p>
            <a:pPr algn="ctr"/>
            <a:r>
              <a:rPr lang="ru-RU" sz="5400" b="1" dirty="0">
                <a:ln w="22225">
                  <a:solidFill>
                    <a:srgbClr val="FF0066"/>
                  </a:solidFill>
                  <a:prstDash val="solid"/>
                </a:ln>
                <a:solidFill>
                  <a:srgbClr val="FF2104"/>
                </a:solidFill>
              </a:rPr>
              <a:t>у </a:t>
            </a:r>
            <a:r>
              <a:rPr lang="ru-RU" sz="5400" b="1" dirty="0" err="1">
                <a:ln w="22225">
                  <a:solidFill>
                    <a:srgbClr val="FF0066"/>
                  </a:solidFill>
                  <a:prstDash val="solid"/>
                </a:ln>
                <a:solidFill>
                  <a:srgbClr val="FF2104"/>
                </a:solidFill>
              </a:rPr>
              <a:t>соціальних</a:t>
            </a:r>
            <a:r>
              <a:rPr lang="ru-RU" sz="5400" b="1" dirty="0">
                <a:ln w="22225">
                  <a:solidFill>
                    <a:srgbClr val="FF0066"/>
                  </a:solidFill>
                  <a:prstDash val="solid"/>
                </a:ln>
                <a:solidFill>
                  <a:srgbClr val="FF2104"/>
                </a:solidFill>
              </a:rPr>
              <a:t> мережах</a:t>
            </a:r>
          </a:p>
        </p:txBody>
      </p:sp>
    </p:spTree>
    <p:extLst>
      <p:ext uri="{BB962C8B-B14F-4D97-AF65-F5344CB8AC3E}">
        <p14:creationId xmlns:p14="http://schemas.microsoft.com/office/powerpoint/2010/main" val="389237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144E9-E2B2-44CF-AAAA-AE36486C63A8}"/>
              </a:ext>
            </a:extLst>
          </p:cNvPr>
          <p:cNvSpPr>
            <a:spLocks noGrp="1"/>
          </p:cNvSpPr>
          <p:nvPr>
            <p:ph type="title"/>
          </p:nvPr>
        </p:nvSpPr>
        <p:spPr>
          <a:xfrm>
            <a:off x="938868" y="2336538"/>
            <a:ext cx="10515600" cy="1325563"/>
          </a:xfrm>
        </p:spPr>
        <p:txBody>
          <a:bodyPr>
            <a:noAutofit/>
          </a:bodyPr>
          <a:lstStyle/>
          <a:p>
            <a:pPr>
              <a:lnSpc>
                <a:spcPct val="150000"/>
              </a:lnSpc>
            </a:pPr>
            <a:r>
              <a:rPr lang="uk-UA" sz="3000" b="1" dirty="0" err="1">
                <a:solidFill>
                  <a:srgbClr val="FF0066"/>
                </a:solidFill>
                <a:latin typeface="Times New Roman" panose="02020603050405020304" pitchFamily="18" charset="0"/>
                <a:cs typeface="Times New Roman" panose="02020603050405020304" pitchFamily="18" charset="0"/>
              </a:rPr>
              <a:t>Таргетинг</a:t>
            </a:r>
            <a:r>
              <a:rPr lang="uk-UA" sz="3000" dirty="0">
                <a:latin typeface="Times New Roman" panose="02020603050405020304" pitchFamily="18" charset="0"/>
                <a:cs typeface="Times New Roman" panose="02020603050405020304" pitchFamily="18" charset="0"/>
              </a:rPr>
              <a:t> (</a:t>
            </a:r>
            <a:r>
              <a:rPr lang="en-US" sz="3000" i="1" dirty="0"/>
              <a:t>target–</a:t>
            </a:r>
            <a:r>
              <a:rPr lang="ru-RU" sz="3000" i="1" dirty="0" err="1"/>
              <a:t>ціль</a:t>
            </a:r>
            <a:r>
              <a:rPr lang="ru-RU" sz="3000" i="1" dirty="0"/>
              <a:t>) </a:t>
            </a:r>
            <a:r>
              <a:rPr lang="uk-UA"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технологія</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інтернет-реклами</a:t>
            </a:r>
            <a:r>
              <a:rPr lang="ru-RU" sz="3000" dirty="0">
                <a:latin typeface="Times New Roman" panose="02020603050405020304" pitchFamily="18" charset="0"/>
                <a:cs typeface="Times New Roman" panose="02020603050405020304" pitchFamily="18" charset="0"/>
              </a:rPr>
              <a:t>, яка </a:t>
            </a:r>
            <a:r>
              <a:rPr lang="ru-RU" sz="3000" dirty="0" err="1">
                <a:latin typeface="Times New Roman" panose="02020603050405020304" pitchFamily="18" charset="0"/>
                <a:cs typeface="Times New Roman" panose="02020603050405020304" pitchFamily="18" charset="0"/>
              </a:rPr>
              <a:t>допомагає</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знизити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витрати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рекламодавця</a:t>
            </a:r>
            <a:r>
              <a:rPr lang="ru-RU" sz="3000" dirty="0">
                <a:latin typeface="Times New Roman" panose="02020603050405020304" pitchFamily="18" charset="0"/>
                <a:cs typeface="Times New Roman" panose="02020603050405020304" pitchFamily="18" charset="0"/>
              </a:rPr>
              <a:t> на </a:t>
            </a:r>
            <a:r>
              <a:rPr lang="ru-RU" sz="3000" dirty="0" err="1">
                <a:latin typeface="Times New Roman" panose="02020603050405020304" pitchFamily="18" charset="0"/>
                <a:cs typeface="Times New Roman" panose="02020603050405020304" pitchFamily="18" charset="0"/>
              </a:rPr>
              <a:t>залучення</a:t>
            </a:r>
            <a:r>
              <a:rPr lang="ru-RU" sz="3000" dirty="0">
                <a:latin typeface="Times New Roman" panose="02020603050405020304" pitchFamily="18" charset="0"/>
                <a:cs typeface="Times New Roman" panose="02020603050405020304" pitchFamily="18" charset="0"/>
              </a:rPr>
              <a:t> до </a:t>
            </a:r>
            <a:r>
              <a:rPr lang="ru-RU" sz="3000" dirty="0" err="1">
                <a:latin typeface="Times New Roman" panose="02020603050405020304" pitchFamily="18" charset="0"/>
                <a:cs typeface="Times New Roman" panose="02020603050405020304" pitchFamily="18" charset="0"/>
              </a:rPr>
              <a:t>рекламованого</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об'єкту</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цільової</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аудиторії</a:t>
            </a:r>
            <a:r>
              <a:rPr lang="ru-RU" sz="3000" dirty="0">
                <a:latin typeface="Times New Roman" panose="02020603050405020304" pitchFamily="18" charset="0"/>
                <a:cs typeface="Times New Roman" panose="02020603050405020304" pitchFamily="18" charset="0"/>
              </a:rPr>
              <a:t>. Суть </a:t>
            </a:r>
            <a:r>
              <a:rPr lang="ru-RU" sz="3000" dirty="0" err="1">
                <a:latin typeface="Times New Roman" panose="02020603050405020304" pitchFamily="18" charset="0"/>
                <a:cs typeface="Times New Roman" panose="02020603050405020304" pitchFamily="18" charset="0"/>
              </a:rPr>
              <a:t>її</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полягає</a:t>
            </a:r>
            <a:r>
              <a:rPr lang="ru-RU" sz="3000" dirty="0">
                <a:latin typeface="Times New Roman" panose="02020603050405020304" pitchFamily="18" charset="0"/>
                <a:cs typeface="Times New Roman" panose="02020603050405020304" pitchFamily="18" charset="0"/>
              </a:rPr>
              <a:t> у </a:t>
            </a:r>
            <a:r>
              <a:rPr lang="ru-RU" sz="3000" dirty="0" err="1">
                <a:latin typeface="Times New Roman" panose="02020603050405020304" pitchFamily="18" charset="0"/>
                <a:cs typeface="Times New Roman" panose="02020603050405020304" pitchFamily="18" charset="0"/>
              </a:rPr>
              <a:t>виділенні</a:t>
            </a:r>
            <a:r>
              <a:rPr lang="ru-RU" sz="3000" dirty="0">
                <a:latin typeface="Times New Roman" panose="02020603050405020304" pitchFamily="18" charset="0"/>
                <a:cs typeface="Times New Roman" panose="02020603050405020304" pitchFamily="18" charset="0"/>
              </a:rPr>
              <a:t> з числа </a:t>
            </a:r>
            <a:r>
              <a:rPr lang="ru-RU" sz="3000" dirty="0" err="1">
                <a:latin typeface="Times New Roman" panose="02020603050405020304" pitchFamily="18" charset="0"/>
                <a:cs typeface="Times New Roman" panose="02020603050405020304" pitchFamily="18" charset="0"/>
              </a:rPr>
              <a:t>відвідувачів</a:t>
            </a:r>
            <a:r>
              <a:rPr lang="ru-RU" sz="3000" dirty="0">
                <a:latin typeface="Times New Roman" panose="02020603050405020304" pitchFamily="18" charset="0"/>
                <a:cs typeface="Times New Roman" panose="02020603050405020304" pitchFamily="18" charset="0"/>
              </a:rPr>
              <a:t> сайту </a:t>
            </a:r>
            <a:r>
              <a:rPr lang="ru-RU" sz="3000" dirty="0" err="1">
                <a:latin typeface="Times New Roman" panose="02020603050405020304" pitchFamily="18" charset="0"/>
                <a:cs typeface="Times New Roman" panose="02020603050405020304" pitchFamily="18" charset="0"/>
              </a:rPr>
              <a:t>групи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осіб</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які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відповідають</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деяким</a:t>
            </a:r>
            <a:r>
              <a:rPr lang="ru-RU" sz="3000"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заздалегідь</a:t>
            </a:r>
            <a:r>
              <a:rPr lang="ru-RU" sz="3000" u="sng"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визначеними</a:t>
            </a:r>
            <a:r>
              <a:rPr lang="ru-RU" sz="3000" u="sng"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умовами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які</a:t>
            </a:r>
            <a:r>
              <a:rPr lang="ru-RU" sz="3000" dirty="0">
                <a:latin typeface="Times New Roman" panose="02020603050405020304" pitchFamily="18" charset="0"/>
                <a:cs typeface="Times New Roman" panose="02020603050405020304" pitchFamily="18" charset="0"/>
              </a:rPr>
              <a:t> і </a:t>
            </a:r>
            <a:r>
              <a:rPr lang="ru-RU" sz="3000" dirty="0" err="1">
                <a:latin typeface="Times New Roman" panose="02020603050405020304" pitchFamily="18" charset="0"/>
                <a:cs typeface="Times New Roman" panose="02020603050405020304" pitchFamily="18" charset="0"/>
              </a:rPr>
              <a:t>формують</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основні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види</a:t>
            </a:r>
            <a:r>
              <a:rPr lang="ru-RU" sz="3000" dirty="0">
                <a:latin typeface="Times New Roman" panose="02020603050405020304" pitchFamily="18" charset="0"/>
                <a:cs typeface="Times New Roman" panose="02020603050405020304" pitchFamily="18" charset="0"/>
              </a:rPr>
              <a:t> таргетингу</a:t>
            </a:r>
          </a:p>
        </p:txBody>
      </p:sp>
      <p:sp>
        <p:nvSpPr>
          <p:cNvPr id="6" name="Прямоугольник 5">
            <a:extLst>
              <a:ext uri="{FF2B5EF4-FFF2-40B4-BE49-F238E27FC236}">
                <a16:creationId xmlns:a16="http://schemas.microsoft.com/office/drawing/2014/main" id="{FA3BEF71-8A5A-4A31-88EC-79E7BA1B470C}"/>
              </a:ext>
            </a:extLst>
          </p:cNvPr>
          <p:cNvSpPr/>
          <p:nvPr/>
        </p:nvSpPr>
        <p:spPr>
          <a:xfrm>
            <a:off x="1492541" y="5362473"/>
            <a:ext cx="9832596" cy="400110"/>
          </a:xfrm>
          <a:prstGeom prst="rect">
            <a:avLst/>
          </a:prstGeom>
        </p:spPr>
        <p:txBody>
          <a:bodyPr wrap="square">
            <a:spAutoFit/>
          </a:bodyPr>
          <a:lstStyle/>
          <a:p>
            <a:r>
              <a:rPr lang="ru-RU" sz="2000" b="0" i="1" dirty="0" err="1">
                <a:solidFill>
                  <a:srgbClr val="FF0066"/>
                </a:solidFill>
                <a:effectLst/>
                <a:latin typeface="Roboto"/>
              </a:rPr>
              <a:t>Основна</a:t>
            </a:r>
            <a:r>
              <a:rPr lang="ru-RU" sz="2000" b="0" i="1" dirty="0">
                <a:solidFill>
                  <a:srgbClr val="FF0066"/>
                </a:solidFill>
                <a:effectLst/>
                <a:latin typeface="Roboto"/>
              </a:rPr>
              <a:t> мета - </a:t>
            </a:r>
            <a:r>
              <a:rPr lang="ru-RU" sz="2000" b="0" i="1" dirty="0" err="1">
                <a:solidFill>
                  <a:srgbClr val="FF0066"/>
                </a:solidFill>
                <a:effectLst/>
                <a:latin typeface="Roboto"/>
              </a:rPr>
              <a:t>визначення</a:t>
            </a:r>
            <a:r>
              <a:rPr lang="ru-RU" sz="2000" b="0" i="1" dirty="0">
                <a:solidFill>
                  <a:srgbClr val="FF0066"/>
                </a:solidFill>
                <a:effectLst/>
                <a:latin typeface="Roboto"/>
              </a:rPr>
              <a:t> </a:t>
            </a:r>
            <a:r>
              <a:rPr lang="ru-RU" sz="2000" b="0" i="1" dirty="0" err="1">
                <a:solidFill>
                  <a:srgbClr val="FF0066"/>
                </a:solidFill>
                <a:effectLst/>
                <a:latin typeface="Roboto"/>
              </a:rPr>
              <a:t>актуальних</a:t>
            </a:r>
            <a:r>
              <a:rPr lang="ru-RU" sz="2000" b="0" i="1" dirty="0">
                <a:solidFill>
                  <a:srgbClr val="FF0066"/>
                </a:solidFill>
                <a:effectLst/>
                <a:latin typeface="Roboto"/>
              </a:rPr>
              <a:t> </a:t>
            </a:r>
            <a:r>
              <a:rPr lang="ru-RU" sz="2000" b="0" i="1" dirty="0" err="1">
                <a:solidFill>
                  <a:srgbClr val="FF0066"/>
                </a:solidFill>
                <a:effectLst/>
                <a:latin typeface="Roboto"/>
              </a:rPr>
              <a:t>сегментів</a:t>
            </a:r>
            <a:r>
              <a:rPr lang="ru-RU" sz="2000" b="0" i="0" dirty="0">
                <a:solidFill>
                  <a:srgbClr val="FF0066"/>
                </a:solidFill>
                <a:effectLst/>
                <a:latin typeface="Roboto"/>
              </a:rPr>
              <a:t> і </a:t>
            </a:r>
            <a:r>
              <a:rPr lang="ru-RU" sz="2000" b="0" i="1" dirty="0" err="1">
                <a:solidFill>
                  <a:srgbClr val="FF0066"/>
                </a:solidFill>
                <a:effectLst/>
                <a:latin typeface="Roboto"/>
              </a:rPr>
              <a:t>вплив</a:t>
            </a:r>
            <a:r>
              <a:rPr lang="ru-RU" sz="2000" b="0" i="1" dirty="0">
                <a:solidFill>
                  <a:srgbClr val="FF0066"/>
                </a:solidFill>
                <a:effectLst/>
                <a:latin typeface="Roboto"/>
              </a:rPr>
              <a:t> на </a:t>
            </a:r>
            <a:r>
              <a:rPr lang="ru-RU" sz="2000" b="0" i="1" dirty="0" err="1">
                <a:solidFill>
                  <a:srgbClr val="FF0066"/>
                </a:solidFill>
                <a:effectLst/>
                <a:latin typeface="Roboto"/>
              </a:rPr>
              <a:t>їх</a:t>
            </a:r>
            <a:r>
              <a:rPr lang="ru-RU" sz="2000" b="0" i="1" dirty="0">
                <a:solidFill>
                  <a:srgbClr val="FF0066"/>
                </a:solidFill>
                <a:effectLst/>
                <a:latin typeface="Roboto"/>
              </a:rPr>
              <a:t> </a:t>
            </a:r>
            <a:r>
              <a:rPr lang="ru-RU" sz="2000" b="0" i="1" dirty="0" err="1">
                <a:solidFill>
                  <a:srgbClr val="FF0066"/>
                </a:solidFill>
                <a:effectLst/>
                <a:latin typeface="Roboto"/>
              </a:rPr>
              <a:t>поведінку</a:t>
            </a:r>
            <a:r>
              <a:rPr lang="ru-RU" sz="2000" b="0" i="1" dirty="0">
                <a:solidFill>
                  <a:srgbClr val="FF0066"/>
                </a:solidFill>
                <a:effectLst/>
                <a:latin typeface="Roboto"/>
              </a:rPr>
              <a:t>.</a:t>
            </a:r>
            <a:endParaRPr lang="ru-RU" sz="2000" dirty="0">
              <a:solidFill>
                <a:srgbClr val="FF0066"/>
              </a:solidFill>
            </a:endParaRPr>
          </a:p>
        </p:txBody>
      </p:sp>
    </p:spTree>
    <p:extLst>
      <p:ext uri="{BB962C8B-B14F-4D97-AF65-F5344CB8AC3E}">
        <p14:creationId xmlns:p14="http://schemas.microsoft.com/office/powerpoint/2010/main" val="382161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2085ED2-5F1C-4560-83C1-2B8E65725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253" y="836957"/>
            <a:ext cx="8564046" cy="5136003"/>
          </a:xfrm>
          <a:prstGeom prst="rect">
            <a:avLst/>
          </a:prstGeom>
        </p:spPr>
      </p:pic>
    </p:spTree>
    <p:extLst>
      <p:ext uri="{BB962C8B-B14F-4D97-AF65-F5344CB8AC3E}">
        <p14:creationId xmlns:p14="http://schemas.microsoft.com/office/powerpoint/2010/main" val="34460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C136B55-4CA4-41B1-A444-539556723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222" y="725252"/>
            <a:ext cx="7199327" cy="5407495"/>
          </a:xfrm>
          <a:prstGeom prst="rect">
            <a:avLst/>
          </a:prstGeom>
        </p:spPr>
      </p:pic>
    </p:spTree>
    <p:extLst>
      <p:ext uri="{BB962C8B-B14F-4D97-AF65-F5344CB8AC3E}">
        <p14:creationId xmlns:p14="http://schemas.microsoft.com/office/powerpoint/2010/main" val="85804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38403-43F1-4648-8DD1-3611D4F711D4}"/>
              </a:ext>
            </a:extLst>
          </p:cNvPr>
          <p:cNvSpPr>
            <a:spLocks noGrp="1"/>
          </p:cNvSpPr>
          <p:nvPr>
            <p:ph type="title"/>
          </p:nvPr>
        </p:nvSpPr>
        <p:spPr/>
        <p:txBody>
          <a:bodyPr/>
          <a:lstStyle/>
          <a:p>
            <a:r>
              <a:rPr lang="uk-UA" dirty="0" err="1">
                <a:solidFill>
                  <a:srgbClr val="FF0066"/>
                </a:solidFill>
                <a:latin typeface="Times New Roman" panose="02020603050405020304" pitchFamily="18" charset="0"/>
                <a:cs typeface="Times New Roman" panose="02020603050405020304" pitchFamily="18" charset="0"/>
              </a:rPr>
              <a:t>Таргетолог</a:t>
            </a:r>
            <a:r>
              <a:rPr lang="uk-UA" dirty="0">
                <a:solidFill>
                  <a:srgbClr val="FF0066"/>
                </a:solidFill>
                <a:latin typeface="Times New Roman" panose="02020603050405020304" pitchFamily="18" charset="0"/>
                <a:cs typeface="Times New Roman" panose="02020603050405020304" pitchFamily="18" charset="0"/>
              </a:rPr>
              <a:t> має сформувати для реклами</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4" name="Объект 2">
            <a:extLst>
              <a:ext uri="{FF2B5EF4-FFF2-40B4-BE49-F238E27FC236}">
                <a16:creationId xmlns:a16="http://schemas.microsoft.com/office/drawing/2014/main" id="{CB3F97E8-E0DB-47BF-838A-54AA027D3367}"/>
              </a:ext>
            </a:extLst>
          </p:cNvPr>
          <p:cNvSpPr>
            <a:spLocks noGrp="1"/>
          </p:cNvSpPr>
          <p:nvPr>
            <p:ph idx="1"/>
          </p:nvPr>
        </p:nvSpPr>
        <p:spPr>
          <a:xfrm>
            <a:off x="838200" y="1825625"/>
            <a:ext cx="10515600" cy="4351338"/>
          </a:xfrm>
        </p:spPr>
        <p:txBody>
          <a:bodyPr/>
          <a:lstStyle/>
          <a:p>
            <a:r>
              <a:rPr lang="uk-UA" dirty="0">
                <a:latin typeface="Times New Roman" panose="02020603050405020304" pitchFamily="18" charset="0"/>
                <a:cs typeface="Times New Roman" panose="02020603050405020304" pitchFamily="18" charset="0"/>
              </a:rPr>
              <a:t>Назву реклами</a:t>
            </a:r>
          </a:p>
          <a:p>
            <a:r>
              <a:rPr lang="uk-UA" dirty="0">
                <a:latin typeface="Times New Roman" panose="02020603050405020304" pitchFamily="18" charset="0"/>
                <a:cs typeface="Times New Roman" panose="02020603050405020304" pitchFamily="18" charset="0"/>
              </a:rPr>
              <a:t>Текст</a:t>
            </a:r>
          </a:p>
          <a:p>
            <a:r>
              <a:rPr lang="uk-UA" dirty="0">
                <a:latin typeface="Times New Roman" panose="02020603050405020304" pitchFamily="18" charset="0"/>
                <a:cs typeface="Times New Roman" panose="02020603050405020304" pitchFamily="18" charset="0"/>
              </a:rPr>
              <a:t>Картинку (відео)</a:t>
            </a:r>
          </a:p>
          <a:p>
            <a:r>
              <a:rPr lang="uk-UA" dirty="0">
                <a:latin typeface="Times New Roman" panose="02020603050405020304" pitchFamily="18" charset="0"/>
                <a:cs typeface="Times New Roman" panose="02020603050405020304" pitchFamily="18" charset="0"/>
              </a:rPr>
              <a:t>Визначити цільову аудиторію</a:t>
            </a:r>
          </a:p>
          <a:p>
            <a:endParaRPr lang="uk-UA" dirty="0">
              <a:latin typeface="Times New Roman" panose="02020603050405020304" pitchFamily="18" charset="0"/>
              <a:cs typeface="Times New Roman" panose="02020603050405020304" pitchFamily="18" charset="0"/>
            </a:endParaRPr>
          </a:p>
          <a:p>
            <a:r>
              <a:rPr lang="uk-UA" dirty="0" err="1">
                <a:latin typeface="Times New Roman" panose="02020603050405020304" pitchFamily="18" charset="0"/>
                <a:cs typeface="Times New Roman" panose="02020603050405020304" pitchFamily="18" charset="0"/>
              </a:rPr>
              <a:t>Таргетолог</a:t>
            </a:r>
            <a:r>
              <a:rPr lang="uk-UA" dirty="0">
                <a:latin typeface="Times New Roman" panose="02020603050405020304" pitchFamily="18" charset="0"/>
                <a:cs typeface="Times New Roman" panose="02020603050405020304" pitchFamily="18" charset="0"/>
              </a:rPr>
              <a:t> повинен мати декілька варіантів рекламних проектів і експериментувати з ними аналізуючи ефективність кожного.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58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387BD-5275-49AA-AD1A-BC4B7E4CD4D1}"/>
              </a:ext>
            </a:extLst>
          </p:cNvPr>
          <p:cNvSpPr>
            <a:spLocks noGrp="1"/>
          </p:cNvSpPr>
          <p:nvPr>
            <p:ph type="title"/>
          </p:nvPr>
        </p:nvSpPr>
        <p:spPr>
          <a:xfrm>
            <a:off x="443917" y="2296385"/>
            <a:ext cx="10515600" cy="1325563"/>
          </a:xfrm>
        </p:spPr>
        <p:txBody>
          <a:bodyPr>
            <a:noAutofit/>
          </a:bodyPr>
          <a:lstStyle/>
          <a:p>
            <a:pPr>
              <a:lnSpc>
                <a:spcPct val="150000"/>
              </a:lnSpc>
            </a:pPr>
            <a:r>
              <a:rPr lang="uk-UA" sz="2500" b="1" dirty="0">
                <a:solidFill>
                  <a:srgbClr val="FF0066"/>
                </a:solidFill>
                <a:latin typeface="Times New Roman" panose="02020603050405020304" pitchFamily="18" charset="0"/>
                <a:cs typeface="Times New Roman" panose="02020603050405020304" pitchFamily="18" charset="0"/>
              </a:rPr>
              <a:t>	</a:t>
            </a:r>
            <a:r>
              <a:rPr lang="uk-UA" sz="2500" b="1" dirty="0" err="1">
                <a:solidFill>
                  <a:srgbClr val="FF0066"/>
                </a:solidFill>
                <a:latin typeface="Times New Roman" panose="02020603050405020304" pitchFamily="18" charset="0"/>
                <a:cs typeface="Times New Roman" panose="02020603050405020304" pitchFamily="18" charset="0"/>
              </a:rPr>
              <a:t>Гівевей</a:t>
            </a:r>
            <a:r>
              <a:rPr lang="uk-UA" sz="2500" dirty="0">
                <a:solidFill>
                  <a:srgbClr val="FF0066"/>
                </a:solidFill>
                <a:latin typeface="Times New Roman" panose="02020603050405020304" pitchFamily="18" charset="0"/>
                <a:cs typeface="Times New Roman" panose="02020603050405020304" pitchFamily="18" charset="0"/>
              </a:rPr>
              <a:t>-</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конкурс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розіграш</a:t>
            </a:r>
            <a:r>
              <a:rPr lang="ru-RU" sz="2500" dirty="0">
                <a:latin typeface="Times New Roman" panose="02020603050405020304" pitchFamily="18" charset="0"/>
                <a:cs typeface="Times New Roman" panose="02020603050405020304" pitchFamily="18" charset="0"/>
              </a:rPr>
              <a:t>, для перемоги у </a:t>
            </a:r>
            <a:r>
              <a:rPr lang="ru-RU" sz="2500" dirty="0" err="1">
                <a:latin typeface="Times New Roman" panose="02020603050405020304" pitchFamily="18" charset="0"/>
                <a:cs typeface="Times New Roman" panose="02020603050405020304" pitchFamily="18" charset="0"/>
              </a:rPr>
              <a:t>якому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потрібно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виконати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певні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умови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щоб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отримати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безкоштовно</a:t>
            </a:r>
            <a:r>
              <a:rPr lang="ru-RU" sz="2500" dirty="0">
                <a:latin typeface="Times New Roman" panose="02020603050405020304" pitchFamily="18" charset="0"/>
                <a:cs typeface="Times New Roman" panose="02020603050405020304" pitchFamily="18" charset="0"/>
              </a:rPr>
              <a:t> приз. </a:t>
            </a:r>
            <a:r>
              <a:rPr lang="ru-RU" sz="2500" dirty="0" err="1">
                <a:latin typeface="Times New Roman" panose="02020603050405020304" pitchFamily="18" charset="0"/>
                <a:cs typeface="Times New Roman" panose="02020603050405020304" pitchFamily="18" charset="0"/>
              </a:rPr>
              <a:t>Останні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кілька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років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такий</a:t>
            </a:r>
            <a:r>
              <a:rPr lang="ru-RU" sz="2500" dirty="0">
                <a:latin typeface="Times New Roman" panose="02020603050405020304" pitchFamily="18" charset="0"/>
                <a:cs typeface="Times New Roman" panose="02020603050405020304" pitchFamily="18" charset="0"/>
              </a:rPr>
              <a:t> формат </a:t>
            </a:r>
            <a:r>
              <a:rPr lang="ru-RU" sz="2500" dirty="0" err="1">
                <a:latin typeface="Times New Roman" panose="02020603050405020304" pitchFamily="18" charset="0"/>
                <a:cs typeface="Times New Roman" panose="02020603050405020304" pitchFamily="18" charset="0"/>
              </a:rPr>
              <a:t>подарунків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набуває</a:t>
            </a:r>
            <a:r>
              <a:rPr lang="ru-RU" sz="2500" dirty="0">
                <a:latin typeface="Times New Roman" panose="02020603050405020304" pitchFamily="18" charset="0"/>
                <a:cs typeface="Times New Roman" panose="02020603050405020304" pitchFamily="18" charset="0"/>
              </a:rPr>
              <a:t> все </a:t>
            </a:r>
            <a:r>
              <a:rPr lang="ru-RU" sz="2500" dirty="0" err="1">
                <a:latin typeface="Times New Roman" panose="02020603050405020304" pitchFamily="18" charset="0"/>
                <a:cs typeface="Times New Roman" panose="02020603050405020304" pitchFamily="18" charset="0"/>
              </a:rPr>
              <a:t>більшої</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популярності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адже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блогери</a:t>
            </a:r>
            <a:r>
              <a:rPr lang="ru-RU" sz="2500" dirty="0">
                <a:latin typeface="Times New Roman" panose="02020603050405020304" pitchFamily="18" charset="0"/>
                <a:cs typeface="Times New Roman" panose="02020603050405020304" pitchFamily="18" charset="0"/>
              </a:rPr>
              <a:t> радо </a:t>
            </a:r>
            <a:r>
              <a:rPr lang="ru-RU" sz="2500" dirty="0" err="1">
                <a:latin typeface="Times New Roman" panose="02020603050405020304" pitchFamily="18" charset="0"/>
                <a:cs typeface="Times New Roman" panose="02020603050405020304" pitchFamily="18" charset="0"/>
              </a:rPr>
              <a:t>діляться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різними</a:t>
            </a:r>
            <a:r>
              <a:rPr lang="ru-RU" sz="2500" dirty="0">
                <a:latin typeface="Times New Roman" panose="02020603050405020304" pitchFamily="18" charset="0"/>
                <a:cs typeface="Times New Roman" panose="02020603050405020304" pitchFamily="18" charset="0"/>
              </a:rPr>
              <a:t> речами та </a:t>
            </a:r>
            <a:r>
              <a:rPr lang="ru-RU" sz="2500" dirty="0" err="1">
                <a:latin typeface="Times New Roman" panose="02020603050405020304" pitchFamily="18" charset="0"/>
                <a:cs typeface="Times New Roman" panose="02020603050405020304" pitchFamily="18" charset="0"/>
              </a:rPr>
              <a:t>продукцією</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своїми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підписниками</a:t>
            </a:r>
            <a:r>
              <a:rPr lang="ru-RU" sz="2500" dirty="0">
                <a:latin typeface="Times New Roman" panose="02020603050405020304" pitchFamily="18" charset="0"/>
                <a:cs typeface="Times New Roman" panose="02020603050405020304" pitchFamily="18" charset="0"/>
              </a:rPr>
              <a:t> та </a:t>
            </a:r>
            <a:r>
              <a:rPr lang="ru-RU" sz="2500" dirty="0" err="1">
                <a:latin typeface="Times New Roman" panose="02020603050405020304" pitchFamily="18" charset="0"/>
                <a:cs typeface="Times New Roman" panose="02020603050405020304" pitchFamily="18" charset="0"/>
              </a:rPr>
              <a:t>шанувальниками</a:t>
            </a:r>
            <a:r>
              <a:rPr lang="ru-RU" sz="2500" dirty="0">
                <a:latin typeface="Times New Roman" panose="02020603050405020304" pitchFamily="18" charset="0"/>
                <a:cs typeface="Times New Roman" panose="02020603050405020304" pitchFamily="18" charset="0"/>
              </a:rPr>
              <a:t> у </a:t>
            </a:r>
            <a:r>
              <a:rPr lang="ru-RU" sz="2500" dirty="0" err="1">
                <a:latin typeface="Times New Roman" panose="02020603050405020304" pitchFamily="18" charset="0"/>
                <a:cs typeface="Times New Roman" panose="02020603050405020304" pitchFamily="18" charset="0"/>
              </a:rPr>
              <a:t>різних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соцмережах</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i="1" dirty="0" err="1">
                <a:solidFill>
                  <a:srgbClr val="FF0066"/>
                </a:solidFill>
                <a:latin typeface="Times New Roman" panose="02020603050405020304" pitchFamily="18" charset="0"/>
                <a:cs typeface="Times New Roman" panose="02020603050405020304" pitchFamily="18" charset="0"/>
              </a:rPr>
              <a:t>Гівевей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використовується</a:t>
            </a:r>
            <a:r>
              <a:rPr lang="ru-RU" sz="2500" dirty="0">
                <a:latin typeface="Times New Roman" panose="02020603050405020304" pitchFamily="18" charset="0"/>
                <a:cs typeface="Times New Roman" panose="02020603050405020304" pitchFamily="18" charset="0"/>
              </a:rPr>
              <a:t> як </a:t>
            </a:r>
            <a:r>
              <a:rPr lang="ru-RU" sz="2500" dirty="0" err="1">
                <a:latin typeface="Times New Roman" panose="02020603050405020304" pitchFamily="18" charset="0"/>
                <a:cs typeface="Times New Roman" panose="02020603050405020304" pitchFamily="18" charset="0"/>
              </a:rPr>
              <a:t>спосіб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адже</a:t>
            </a:r>
            <a:r>
              <a:rPr lang="ru-RU" sz="2500" dirty="0">
                <a:latin typeface="Times New Roman" panose="02020603050405020304" pitchFamily="18" charset="0"/>
                <a:cs typeface="Times New Roman" panose="02020603050405020304" pitchFamily="18" charset="0"/>
              </a:rPr>
              <a:t> основною </a:t>
            </a:r>
            <a:r>
              <a:rPr lang="ru-RU" sz="2500" dirty="0" err="1">
                <a:latin typeface="Times New Roman" panose="02020603050405020304" pitchFamily="18" charset="0"/>
                <a:cs typeface="Times New Roman" panose="02020603050405020304" pitchFamily="18" charset="0"/>
              </a:rPr>
              <a:t>умовою</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участі</a:t>
            </a:r>
            <a:r>
              <a:rPr lang="ru-RU" sz="2500" dirty="0">
                <a:latin typeface="Times New Roman" panose="02020603050405020304" pitchFamily="18" charset="0"/>
                <a:cs typeface="Times New Roman" panose="02020603050405020304" pitchFamily="18" charset="0"/>
              </a:rPr>
              <a:t> у </a:t>
            </a:r>
            <a:r>
              <a:rPr lang="ru-RU" sz="2500" dirty="0" err="1">
                <a:latin typeface="Times New Roman" panose="02020603050405020304" pitchFamily="18" charset="0"/>
                <a:cs typeface="Times New Roman" panose="02020603050405020304" pitchFamily="18" charset="0"/>
              </a:rPr>
              <a:t>розіграші</a:t>
            </a:r>
            <a:r>
              <a:rPr lang="ru-RU" sz="2500" dirty="0">
                <a:latin typeface="Times New Roman" panose="02020603050405020304" pitchFamily="18" charset="0"/>
                <a:cs typeface="Times New Roman" panose="02020603050405020304" pitchFamily="18" charset="0"/>
              </a:rPr>
              <a:t> є </a:t>
            </a:r>
            <a:r>
              <a:rPr lang="ru-RU" sz="2500" dirty="0" err="1">
                <a:latin typeface="Times New Roman" panose="02020603050405020304" pitchFamily="18" charset="0"/>
                <a:cs typeface="Times New Roman" panose="02020603050405020304" pitchFamily="18" charset="0"/>
              </a:rPr>
              <a:t>підписка</a:t>
            </a:r>
            <a:r>
              <a:rPr lang="ru-RU" sz="2500" dirty="0">
                <a:latin typeface="Times New Roman" panose="02020603050405020304" pitchFamily="18" charset="0"/>
                <a:cs typeface="Times New Roman" panose="02020603050405020304" pitchFamily="18" charset="0"/>
              </a:rPr>
              <a:t> (лайки) на вашу </a:t>
            </a:r>
            <a:br>
              <a:rPr lang="ru-RU" sz="2500" dirty="0">
                <a:latin typeface="Times New Roman" panose="02020603050405020304" pitchFamily="18" charset="0"/>
                <a:cs typeface="Times New Roman" panose="02020603050405020304" pitchFamily="18" charset="0"/>
              </a:rPr>
            </a:br>
            <a:r>
              <a:rPr lang="ru-RU" sz="2500" dirty="0" err="1">
                <a:latin typeface="Times New Roman" panose="02020603050405020304" pitchFamily="18" charset="0"/>
                <a:cs typeface="Times New Roman" panose="02020603050405020304" pitchFamily="18" charset="0"/>
              </a:rPr>
              <a:t>торгову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сторінку</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i="1" dirty="0" err="1">
                <a:solidFill>
                  <a:srgbClr val="FF0066"/>
                </a:solidFill>
                <a:latin typeface="Times New Roman" panose="02020603050405020304" pitchFamily="18" charset="0"/>
                <a:cs typeface="Times New Roman" panose="02020603050405020304" pitchFamily="18" charset="0"/>
              </a:rPr>
              <a:t>Гівевей</a:t>
            </a:r>
            <a:r>
              <a:rPr lang="ru-RU" sz="2500" dirty="0">
                <a:solidFill>
                  <a:srgbClr val="FF0066"/>
                </a:solidFill>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зазвичай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бартерний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платний</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спосіб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a:t>
            </a:r>
            <a:endParaRPr lang="ru-RU" sz="2500"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09F8FF5-7B33-4C42-BE96-31D081E06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094" y="4280620"/>
            <a:ext cx="4234503" cy="1812897"/>
          </a:xfrm>
          <a:prstGeom prst="rect">
            <a:avLst/>
          </a:prstGeom>
        </p:spPr>
      </p:pic>
    </p:spTree>
    <p:extLst>
      <p:ext uri="{BB962C8B-B14F-4D97-AF65-F5344CB8AC3E}">
        <p14:creationId xmlns:p14="http://schemas.microsoft.com/office/powerpoint/2010/main" val="1361463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D91CCA-D105-45CF-AAD2-F66134AED4BA}"/>
              </a:ext>
            </a:extLst>
          </p:cNvPr>
          <p:cNvSpPr>
            <a:spLocks noGrp="1"/>
          </p:cNvSpPr>
          <p:nvPr>
            <p:ph type="title"/>
          </p:nvPr>
        </p:nvSpPr>
        <p:spPr/>
        <p:txBody>
          <a:bodyPr/>
          <a:lstStyle/>
          <a:p>
            <a:r>
              <a:rPr lang="uk-UA" dirty="0" err="1">
                <a:solidFill>
                  <a:srgbClr val="FF0066"/>
                </a:solidFill>
                <a:latin typeface="Times New Roman" panose="02020603050405020304" pitchFamily="18" charset="0"/>
                <a:cs typeface="Times New Roman" panose="02020603050405020304" pitchFamily="18" charset="0"/>
              </a:rPr>
              <a:t>Накрутка</a:t>
            </a:r>
            <a:r>
              <a:rPr lang="uk-UA" dirty="0">
                <a:solidFill>
                  <a:srgbClr val="FF0066"/>
                </a:solidFill>
                <a:latin typeface="Times New Roman" panose="02020603050405020304" pitchFamily="18" charset="0"/>
                <a:cs typeface="Times New Roman" panose="02020603050405020304" pitchFamily="18" charset="0"/>
              </a:rPr>
              <a:t> </a:t>
            </a:r>
            <a:r>
              <a:rPr lang="uk-UA" dirty="0" err="1">
                <a:solidFill>
                  <a:srgbClr val="FF0066"/>
                </a:solidFill>
                <a:latin typeface="Times New Roman" panose="02020603050405020304" pitchFamily="18" charset="0"/>
                <a:cs typeface="Times New Roman" panose="02020603050405020304" pitchFamily="18" charset="0"/>
              </a:rPr>
              <a:t>лайків</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9A3C8F0-042D-43AB-9B31-8DB4B2F4D9BD}"/>
              </a:ext>
            </a:extLst>
          </p:cNvPr>
          <p:cNvSpPr>
            <a:spLocks noGrp="1"/>
          </p:cNvSpPr>
          <p:nvPr>
            <p:ph idx="1"/>
          </p:nvPr>
        </p:nvSpPr>
        <p:spPr>
          <a:xfrm>
            <a:off x="756138" y="1690688"/>
            <a:ext cx="10679723" cy="4667250"/>
          </a:xfrm>
        </p:spPr>
        <p:txBody>
          <a:bodyPr>
            <a:normAutofit/>
          </a:bodyPr>
          <a:lstStyle/>
          <a:p>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чорний</a:t>
            </a:r>
            <a:r>
              <a:rPr lang="ru-RU" dirty="0">
                <a:latin typeface="Times New Roman" panose="02020603050405020304" pitchFamily="18" charset="0"/>
                <a:cs typeface="Times New Roman" panose="02020603050405020304" pitchFamily="18" charset="0"/>
              </a:rPr>
              <a:t>» метод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швидко</a:t>
            </a:r>
            <a:r>
              <a:rPr lang="ru-RU" dirty="0">
                <a:latin typeface="Times New Roman" panose="02020603050405020304" pitchFamily="18" charset="0"/>
                <a:cs typeface="Times New Roman" panose="02020603050405020304" pitchFamily="18" charset="0"/>
              </a:rPr>
              <a:t> і дешево (а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безкоштовно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лайків</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розуміти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підписки</a:t>
            </a:r>
            <a:r>
              <a:rPr lang="ru-RU" dirty="0">
                <a:latin typeface="Times New Roman" panose="02020603050405020304" pitchFamily="18" charset="0"/>
                <a:cs typeface="Times New Roman" panose="02020603050405020304" pitchFamily="18" charset="0"/>
              </a:rPr>
              <a:t> і лайки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ботів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роботів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тих,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підписується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підряд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в онлайн-</a:t>
            </a:r>
            <a:r>
              <a:rPr lang="ru-RU" dirty="0" err="1">
                <a:latin typeface="Times New Roman" panose="02020603050405020304" pitchFamily="18" charset="0"/>
                <a:cs typeface="Times New Roman" panose="02020603050405020304" pitchFamily="18" charset="0"/>
              </a:rPr>
              <a:t>сервісі</a:t>
            </a:r>
            <a:r>
              <a:rPr lang="ru-RU" dirty="0">
                <a:latin typeface="Times New Roman" panose="02020603050405020304" pitchFamily="18" charset="0"/>
                <a:cs typeface="Times New Roman" panose="02020603050405020304" pitchFamily="18" charset="0"/>
              </a:rPr>
              <a:t> для накрутки </a:t>
            </a:r>
            <a:r>
              <a:rPr lang="ru-RU" dirty="0" err="1">
                <a:latin typeface="Times New Roman" panose="02020603050405020304" pitchFamily="18" charset="0"/>
                <a:cs typeface="Times New Roman" panose="02020603050405020304" pitchFamily="18" charset="0"/>
              </a:rPr>
              <a:t>заробити</a:t>
            </a:r>
            <a:r>
              <a:rPr lang="ru-RU" dirty="0">
                <a:latin typeface="Times New Roman" panose="02020603050405020304" pitchFamily="18" charset="0"/>
                <a:cs typeface="Times New Roman" panose="02020603050405020304" pitchFamily="18" charset="0"/>
              </a:rPr>
              <a:t> на таких же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свого</a:t>
            </a:r>
            <a:r>
              <a:rPr lang="ru-RU" dirty="0">
                <a:latin typeface="Times New Roman" panose="02020603050405020304" pitchFamily="18" charset="0"/>
                <a:cs typeface="Times New Roman" panose="02020603050405020304" pitchFamily="18" charset="0"/>
              </a:rPr>
              <a:t> Інстаграм.</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Тобто</a:t>
            </a:r>
            <a:r>
              <a:rPr lang="ru-RU" dirty="0">
                <a:latin typeface="Times New Roman" panose="02020603050405020304" pitchFamily="18" charset="0"/>
                <a:cs typeface="Times New Roman" panose="02020603050405020304" pitchFamily="18" charset="0"/>
              </a:rPr>
              <a:t> в будь-</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безкоштовно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платно -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отримаєте</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неактивних</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потім</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лайкати</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коментувати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дивитися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точно </a:t>
            </a:r>
            <a:r>
              <a:rPr lang="ru-RU" dirty="0" err="1">
                <a:latin typeface="Times New Roman" panose="02020603050405020304" pitchFamily="18" charset="0"/>
                <a:cs typeface="Times New Roman" panose="02020603050405020304" pitchFamily="18" charset="0"/>
              </a:rPr>
              <a:t>нічого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куплять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у вас </a:t>
            </a:r>
            <a:r>
              <a:rPr lang="ru-RU" dirty="0" err="1">
                <a:latin typeface="Times New Roman" panose="02020603050405020304" pitchFamily="18" charset="0"/>
                <a:cs typeface="Times New Roman" panose="02020603050405020304" pitchFamily="18" charset="0"/>
              </a:rPr>
              <a:t>бізнес-акаунт</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106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CDC3FA-E797-4D97-A90E-6C8BDAEE794E}"/>
              </a:ext>
            </a:extLst>
          </p:cNvPr>
          <p:cNvSpPr>
            <a:spLocks noGrp="1"/>
          </p:cNvSpPr>
          <p:nvPr>
            <p:ph type="title"/>
          </p:nvPr>
        </p:nvSpPr>
        <p:spPr/>
        <p:txBody>
          <a:bodyPr/>
          <a:lstStyle/>
          <a:p>
            <a:pPr algn="ctr"/>
            <a:r>
              <a:rPr lang="uk-UA" dirty="0">
                <a:solidFill>
                  <a:srgbClr val="FF0066"/>
                </a:solidFill>
                <a:latin typeface="Times New Roman" panose="02020603050405020304" pitchFamily="18" charset="0"/>
                <a:cs typeface="Times New Roman" panose="02020603050405020304" pitchFamily="18" charset="0"/>
              </a:rPr>
              <a:t>Переваги і недоліки </a:t>
            </a:r>
            <a:r>
              <a:rPr lang="uk-UA" u="sng" dirty="0">
                <a:solidFill>
                  <a:srgbClr val="FF0066"/>
                </a:solidFill>
                <a:latin typeface="Times New Roman" panose="02020603050405020304" pitchFamily="18" charset="0"/>
                <a:cs typeface="Times New Roman" panose="02020603050405020304" pitchFamily="18" charset="0"/>
              </a:rPr>
              <a:t>платних</a:t>
            </a:r>
            <a:r>
              <a:rPr lang="uk-UA" dirty="0">
                <a:solidFill>
                  <a:srgbClr val="FF0066"/>
                </a:solidFill>
                <a:latin typeface="Times New Roman" panose="02020603050405020304" pitchFamily="18" charset="0"/>
                <a:cs typeface="Times New Roman" panose="02020603050405020304" pitchFamily="18" charset="0"/>
              </a:rPr>
              <a:t> методів просування </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462578B-E01D-47F0-B489-47494F49FAB7}"/>
              </a:ext>
            </a:extLst>
          </p:cNvPr>
          <p:cNvSpPr>
            <a:spLocks noGrp="1"/>
          </p:cNvSpPr>
          <p:nvPr>
            <p:ph idx="1"/>
          </p:nvPr>
        </p:nvSpPr>
        <p:spPr/>
        <p:txBody>
          <a:bodyPr>
            <a:normAutofit fontScale="92500" lnSpcReduction="20000"/>
          </a:bodyPr>
          <a:lstStyle/>
          <a:p>
            <a:r>
              <a:rPr lang="uk-UA" sz="2000" u="sng" dirty="0">
                <a:latin typeface="Times New Roman" panose="02020603050405020304" pitchFamily="18" charset="0"/>
                <a:cs typeface="Times New Roman" panose="02020603050405020304" pitchFamily="18" charset="0"/>
              </a:rPr>
              <a:t>Переваги:</a:t>
            </a:r>
          </a:p>
          <a:p>
            <a:r>
              <a:rPr lang="uk-UA" sz="2000" dirty="0">
                <a:latin typeface="Times New Roman" panose="02020603050405020304" pitchFamily="18" charset="0"/>
                <a:cs typeface="Times New Roman" panose="02020603050405020304" pitchFamily="18" charset="0"/>
              </a:rPr>
              <a:t>Миттєве просування акаунту в соціальних мережах</a:t>
            </a:r>
          </a:p>
          <a:p>
            <a:r>
              <a:rPr lang="uk-UA" sz="2000" dirty="0">
                <a:latin typeface="Times New Roman" panose="02020603050405020304" pitchFamily="18" charset="0"/>
                <a:cs typeface="Times New Roman" panose="02020603050405020304" pitchFamily="18" charset="0"/>
              </a:rPr>
              <a:t>Миттєве збільшення підписників та рейтингів сторінки</a:t>
            </a:r>
          </a:p>
          <a:p>
            <a:r>
              <a:rPr lang="uk-UA" sz="2000" dirty="0">
                <a:latin typeface="Times New Roman" panose="02020603050405020304" pitchFamily="18" charset="0"/>
                <a:cs typeface="Times New Roman" panose="02020603050405020304" pitchFamily="18" charset="0"/>
              </a:rPr>
              <a:t>Швидкий пошук та збільшення цільової аудиторії</a:t>
            </a:r>
          </a:p>
          <a:p>
            <a:r>
              <a:rPr lang="uk-UA" sz="2000" dirty="0">
                <a:latin typeface="Times New Roman" panose="02020603050405020304" pitchFamily="18" charset="0"/>
                <a:cs typeface="Times New Roman" panose="02020603050405020304" pitchFamily="18" charset="0"/>
              </a:rPr>
              <a:t>Величезні </a:t>
            </a:r>
            <a:r>
              <a:rPr lang="uk-UA" sz="2000" dirty="0" err="1">
                <a:latin typeface="Times New Roman" panose="02020603050405020304" pitchFamily="18" charset="0"/>
                <a:cs typeface="Times New Roman" panose="02020603050405020304" pitchFamily="18" charset="0"/>
              </a:rPr>
              <a:t>охвати</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Економія часу</a:t>
            </a:r>
          </a:p>
          <a:p>
            <a:r>
              <a:rPr lang="uk-UA" sz="2000" dirty="0">
                <a:latin typeface="Times New Roman" panose="02020603050405020304" pitchFamily="18" charset="0"/>
                <a:cs typeface="Times New Roman" panose="02020603050405020304" pitchFamily="18" charset="0"/>
              </a:rPr>
              <a:t>Налаштування </a:t>
            </a:r>
            <a:r>
              <a:rPr lang="uk-UA" sz="2000" dirty="0" err="1">
                <a:latin typeface="Times New Roman" panose="02020603050405020304" pitchFamily="18" charset="0"/>
                <a:cs typeface="Times New Roman" panose="02020603050405020304" pitchFamily="18" charset="0"/>
              </a:rPr>
              <a:t>таргету</a:t>
            </a:r>
            <a:r>
              <a:rPr lang="uk-UA" sz="2000" dirty="0">
                <a:latin typeface="Times New Roman" panose="02020603050405020304" pitchFamily="18" charset="0"/>
                <a:cs typeface="Times New Roman" panose="02020603050405020304" pitchFamily="18" charset="0"/>
              </a:rPr>
              <a:t> та інших дієвих інструментів просування </a:t>
            </a:r>
          </a:p>
          <a:p>
            <a:endParaRPr lang="uk-UA" sz="2000" dirty="0">
              <a:latin typeface="Times New Roman" panose="02020603050405020304" pitchFamily="18" charset="0"/>
              <a:cs typeface="Times New Roman" panose="02020603050405020304" pitchFamily="18" charset="0"/>
            </a:endParaRPr>
          </a:p>
          <a:p>
            <a:r>
              <a:rPr lang="uk-UA" sz="2000" u="sng" dirty="0">
                <a:latin typeface="Times New Roman" panose="02020603050405020304" pitchFamily="18" charset="0"/>
                <a:cs typeface="Times New Roman" panose="02020603050405020304" pitchFamily="18" charset="0"/>
              </a:rPr>
              <a:t>Недоліки:</a:t>
            </a:r>
          </a:p>
          <a:p>
            <a:r>
              <a:rPr lang="uk-UA" sz="2000" dirty="0">
                <a:latin typeface="Times New Roman" panose="02020603050405020304" pitchFamily="18" charset="0"/>
                <a:cs typeface="Times New Roman" panose="02020603050405020304" pitchFamily="18" charset="0"/>
              </a:rPr>
              <a:t>Потребують додаткових ресурсів</a:t>
            </a:r>
          </a:p>
          <a:p>
            <a:r>
              <a:rPr lang="uk-UA" sz="2000" dirty="0">
                <a:latin typeface="Times New Roman" panose="02020603050405020304" pitchFamily="18" charset="0"/>
                <a:cs typeface="Times New Roman" panose="02020603050405020304" pitchFamily="18" charset="0"/>
              </a:rPr>
              <a:t>Зливається рекламний бюджет, якщо не маєш додаткових навиків</a:t>
            </a:r>
          </a:p>
          <a:p>
            <a:r>
              <a:rPr lang="uk-UA" sz="2000" dirty="0">
                <a:latin typeface="Times New Roman" panose="02020603050405020304" pitchFamily="18" charset="0"/>
                <a:cs typeface="Times New Roman" panose="02020603050405020304" pitchFamily="18" charset="0"/>
              </a:rPr>
              <a:t>Потрібні навики та здобуття додаткових знань для налаштування платних інструментів просування.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777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171B8-5FAE-4198-BB26-E2675E88E288}"/>
              </a:ext>
            </a:extLst>
          </p:cNvPr>
          <p:cNvSpPr>
            <a:spLocks noGrp="1"/>
          </p:cNvSpPr>
          <p:nvPr>
            <p:ph type="title"/>
          </p:nvPr>
        </p:nvSpPr>
        <p:spPr/>
        <p:txBody>
          <a:bodyPr/>
          <a:lstStyle/>
          <a:p>
            <a:r>
              <a:rPr lang="uk-UA" dirty="0" err="1">
                <a:solidFill>
                  <a:srgbClr val="FF0066"/>
                </a:solidFill>
                <a:latin typeface="Times New Roman" panose="02020603050405020304" pitchFamily="18" charset="0"/>
                <a:cs typeface="Times New Roman" panose="02020603050405020304" pitchFamily="18" charset="0"/>
              </a:rPr>
              <a:t>Накрутка</a:t>
            </a:r>
            <a:r>
              <a:rPr lang="uk-UA" dirty="0">
                <a:solidFill>
                  <a:srgbClr val="FF0066"/>
                </a:solidFill>
                <a:latin typeface="Times New Roman" panose="02020603050405020304" pitchFamily="18" charset="0"/>
                <a:cs typeface="Times New Roman" panose="02020603050405020304" pitchFamily="18" charset="0"/>
              </a:rPr>
              <a:t> </a:t>
            </a:r>
            <a:r>
              <a:rPr lang="uk-UA" dirty="0" err="1">
                <a:solidFill>
                  <a:srgbClr val="FF0066"/>
                </a:solidFill>
                <a:latin typeface="Times New Roman" panose="02020603050405020304" pitchFamily="18" charset="0"/>
                <a:cs typeface="Times New Roman" panose="02020603050405020304" pitchFamily="18" charset="0"/>
              </a:rPr>
              <a:t>лайків</a:t>
            </a:r>
            <a:endParaRPr lang="ru-RU" dirty="0"/>
          </a:p>
        </p:txBody>
      </p:sp>
      <p:sp>
        <p:nvSpPr>
          <p:cNvPr id="3" name="Объект 2">
            <a:extLst>
              <a:ext uri="{FF2B5EF4-FFF2-40B4-BE49-F238E27FC236}">
                <a16:creationId xmlns:a16="http://schemas.microsoft.com/office/drawing/2014/main" id="{061CCEB4-AEEF-40C0-8FF8-FA589803A066}"/>
              </a:ext>
            </a:extLst>
          </p:cNvPr>
          <p:cNvSpPr>
            <a:spLocks noGrp="1"/>
          </p:cNvSpPr>
          <p:nvPr>
            <p:ph idx="1"/>
          </p:nvPr>
        </p:nvSpPr>
        <p:spPr>
          <a:xfrm>
            <a:off x="562708" y="1690688"/>
            <a:ext cx="10791092" cy="4486275"/>
          </a:xfrm>
        </p:spPr>
        <p:txBody>
          <a:bodyPr>
            <a:normAutofit/>
          </a:bodyPr>
          <a:lstStyle/>
          <a:p>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вам </a:t>
            </a:r>
            <a:r>
              <a:rPr lang="ru-RU" dirty="0" err="1">
                <a:latin typeface="Times New Roman" panose="02020603050405020304" pitchFamily="18" charset="0"/>
                <a:cs typeface="Times New Roman" panose="02020603050405020304" pitchFamily="18" charset="0"/>
              </a:rPr>
              <a:t>потрібна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програма</a:t>
            </a:r>
            <a:r>
              <a:rPr lang="ru-RU" dirty="0">
                <a:latin typeface="Times New Roman" panose="02020603050405020304" pitchFamily="18" charset="0"/>
                <a:cs typeface="Times New Roman" panose="02020603050405020304" pitchFamily="18" charset="0"/>
              </a:rPr>
              <a:t> для накрутки «</a:t>
            </a:r>
            <a:r>
              <a:rPr lang="ru-RU" dirty="0" err="1">
                <a:latin typeface="Times New Roman" panose="02020603050405020304" pitchFamily="18" charset="0"/>
                <a:cs typeface="Times New Roman" panose="02020603050405020304" pitchFamily="18" charset="0"/>
              </a:rPr>
              <a:t>живих</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активних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в Інстаграм, то вам </a:t>
            </a:r>
            <a:r>
              <a:rPr lang="ru-RU" dirty="0" err="1">
                <a:latin typeface="Times New Roman" panose="02020603050405020304" pitchFamily="18" charset="0"/>
                <a:cs typeface="Times New Roman" panose="02020603050405020304" pitchFamily="18" charset="0"/>
              </a:rPr>
              <a:t>потрібна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массфоловінгу</a:t>
            </a:r>
            <a:r>
              <a:rPr lang="ru-RU" dirty="0">
                <a:latin typeface="Times New Roman" panose="02020603050405020304" pitchFamily="18" charset="0"/>
                <a:cs typeface="Times New Roman" panose="02020603050405020304" pitchFamily="18" charset="0"/>
              </a:rPr>
              <a:t>, а не </a:t>
            </a:r>
            <a:r>
              <a:rPr lang="ru-RU" u="sng" dirty="0" err="1">
                <a:latin typeface="Times New Roman" panose="02020603050405020304" pitchFamily="18" charset="0"/>
                <a:cs typeface="Times New Roman" panose="02020603050405020304" pitchFamily="18" charset="0"/>
              </a:rPr>
              <a:t>сервіс</a:t>
            </a:r>
            <a:r>
              <a:rPr lang="ru-RU" u="sng" dirty="0">
                <a:latin typeface="Times New Roman" panose="02020603050405020304" pitchFamily="18" charset="0"/>
                <a:cs typeface="Times New Roman" panose="02020603050405020304" pitchFamily="18" charset="0"/>
              </a:rPr>
              <a:t> по </a:t>
            </a:r>
            <a:r>
              <a:rPr lang="ru-RU" u="sng" dirty="0" err="1">
                <a:latin typeface="Times New Roman" panose="02020603050405020304" pitchFamily="18" charset="0"/>
                <a:cs typeface="Times New Roman" panose="02020603050405020304" pitchFamily="18" charset="0"/>
              </a:rPr>
              <a:t>накрутці</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Але </a:t>
            </a:r>
            <a:r>
              <a:rPr lang="ru-RU" dirty="0" err="1">
                <a:latin typeface="Times New Roman" panose="02020603050405020304" pitchFamily="18" charset="0"/>
                <a:cs typeface="Times New Roman" panose="02020603050405020304" pitchFamily="18" charset="0"/>
              </a:rPr>
              <a:t>зважайте</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співпрац</a:t>
            </a:r>
            <a:r>
              <a:rPr lang="uk-UA" dirty="0">
                <a:latin typeface="Times New Roman" panose="02020603050405020304" pitchFamily="18" charset="0"/>
                <a:cs typeface="Times New Roman" panose="02020603050405020304" pitchFamily="18" charset="0"/>
              </a:rPr>
              <a:t>і з блогами та блогерами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підпискники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Завжди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відрізнити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насправді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накрученого</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хочете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купити</a:t>
            </a:r>
            <a:r>
              <a:rPr lang="ru-RU" dirty="0">
                <a:latin typeface="Times New Roman" panose="02020603050405020304" pitchFamily="18" charset="0"/>
                <a:cs typeface="Times New Roman" panose="02020603050405020304" pitchFamily="18" charset="0"/>
              </a:rPr>
              <a:t> рекламу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попрацювати</a:t>
            </a:r>
            <a:r>
              <a:rPr lang="ru-RU" dirty="0">
                <a:latin typeface="Times New Roman" panose="02020603050405020304" pitchFamily="18" charset="0"/>
                <a:cs typeface="Times New Roman" panose="02020603050405020304" pitchFamily="18" charset="0"/>
              </a:rPr>
              <a:t> за бартером з блогером, </a:t>
            </a:r>
            <a:r>
              <a:rPr lang="ru-RU" dirty="0" err="1">
                <a:latin typeface="Times New Roman" panose="02020603050405020304" pitchFamily="18" charset="0"/>
                <a:cs typeface="Times New Roman" panose="02020603050405020304" pitchFamily="18" charset="0"/>
              </a:rPr>
              <a:t>зробити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SFS. </a:t>
            </a:r>
            <a:endParaRPr lang="uk-UA"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Інстаграм </a:t>
            </a:r>
            <a:r>
              <a:rPr lang="ru-RU" dirty="0" err="1">
                <a:latin typeface="Times New Roman" panose="02020603050405020304" pitchFamily="18" charset="0"/>
                <a:cs typeface="Times New Roman" panose="02020603050405020304" pitchFamily="18" charset="0"/>
              </a:rPr>
              <a:t>накручений</a:t>
            </a:r>
            <a:r>
              <a:rPr lang="ru-RU" dirty="0">
                <a:latin typeface="Times New Roman" panose="02020603050405020304" pitchFamily="18" charset="0"/>
                <a:cs typeface="Times New Roman" panose="02020603050405020304" pitchFamily="18" charset="0"/>
              </a:rPr>
              <a:t> - то </a:t>
            </a:r>
            <a:r>
              <a:rPr lang="ru-RU" dirty="0" err="1">
                <a:latin typeface="Times New Roman" panose="02020603050405020304" pitchFamily="18" charset="0"/>
                <a:cs typeface="Times New Roman" panose="02020603050405020304" pitchFamily="18" charset="0"/>
              </a:rPr>
              <a:t>ефекту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співпраці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власником</a:t>
            </a:r>
            <a:r>
              <a:rPr lang="ru-RU" dirty="0">
                <a:latin typeface="Times New Roman" panose="02020603050405020304" pitchFamily="18" charset="0"/>
                <a:cs typeface="Times New Roman" panose="02020603050405020304" pitchFamily="18" charset="0"/>
              </a:rPr>
              <a:t> не буде.</a:t>
            </a:r>
          </a:p>
          <a:p>
            <a:pPr marL="0" indent="0">
              <a:buNone/>
            </a:pP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841E961-CADB-475E-BAD8-AF51420D7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996520" y="4662519"/>
            <a:ext cx="1787577" cy="2603383"/>
          </a:xfrm>
          <a:prstGeom prst="rect">
            <a:avLst/>
          </a:prstGeom>
        </p:spPr>
      </p:pic>
    </p:spTree>
    <p:extLst>
      <p:ext uri="{BB962C8B-B14F-4D97-AF65-F5344CB8AC3E}">
        <p14:creationId xmlns:p14="http://schemas.microsoft.com/office/powerpoint/2010/main" val="1667869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FE5A67D-F261-439E-8364-3A727294E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08" y="490989"/>
            <a:ext cx="6813200" cy="5610871"/>
          </a:xfrm>
          <a:prstGeom prst="rect">
            <a:avLst/>
          </a:prstGeom>
        </p:spPr>
      </p:pic>
    </p:spTree>
    <p:extLst>
      <p:ext uri="{BB962C8B-B14F-4D97-AF65-F5344CB8AC3E}">
        <p14:creationId xmlns:p14="http://schemas.microsoft.com/office/powerpoint/2010/main" val="287931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6E0699-2246-4808-87E7-07D495959120}"/>
              </a:ext>
            </a:extLst>
          </p:cNvPr>
          <p:cNvSpPr>
            <a:spLocks noGrp="1"/>
          </p:cNvSpPr>
          <p:nvPr>
            <p:ph type="title"/>
          </p:nvPr>
        </p:nvSpPr>
        <p:spPr>
          <a:xfrm>
            <a:off x="1530410" y="997514"/>
            <a:ext cx="10515600" cy="1325563"/>
          </a:xfrm>
        </p:spPr>
        <p:txBody>
          <a:bodyPr>
            <a:noAutofit/>
          </a:bodyPr>
          <a:lstStyle/>
          <a:p>
            <a:r>
              <a:rPr lang="uk-UA" sz="3000" b="1" dirty="0">
                <a:solidFill>
                  <a:srgbClr val="FF0066"/>
                </a:solidFill>
                <a:latin typeface="Times New Roman" panose="02020603050405020304" pitchFamily="18" charset="0"/>
                <a:cs typeface="Times New Roman" panose="02020603050405020304" pitchFamily="18" charset="0"/>
              </a:rPr>
              <a:t>Блогер -</a:t>
            </a:r>
            <a:r>
              <a:rPr lang="uk-UA" sz="3000" dirty="0">
                <a:latin typeface="Times New Roman" panose="02020603050405020304" pitchFamily="18" charset="0"/>
                <a:cs typeface="Times New Roman" panose="02020603050405020304" pitchFamily="18" charset="0"/>
              </a:rPr>
              <a:t> це</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людина</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що</a:t>
            </a:r>
            <a:r>
              <a:rPr lang="ru-RU" sz="3000" dirty="0">
                <a:latin typeface="Times New Roman" panose="02020603050405020304" pitchFamily="18" charset="0"/>
                <a:cs typeface="Times New Roman" panose="02020603050405020304" pitchFamily="18" charset="0"/>
              </a:rPr>
              <a:t> є автором </a:t>
            </a:r>
            <a:r>
              <a:rPr lang="ru-RU" sz="3000" dirty="0">
                <a:latin typeface="Times New Roman" panose="02020603050405020304" pitchFamily="18" charset="0"/>
                <a:cs typeface="Times New Roman" panose="02020603050405020304" pitchFamily="18" charset="0"/>
                <a:hlinkClick r:id="rId2" tooltip="Блог"/>
              </a:rPr>
              <a:t>блогу</a:t>
            </a:r>
            <a:r>
              <a:rPr lang="ru-RU" sz="3000" dirty="0">
                <a:latin typeface="Times New Roman" panose="02020603050405020304" pitchFamily="18" charset="0"/>
                <a:cs typeface="Times New Roman" panose="02020603050405020304" pitchFamily="18" charset="0"/>
              </a:rPr>
              <a:t>.</a:t>
            </a:r>
            <a:br>
              <a:rPr lang="ru-RU" sz="3000" dirty="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C69C189-7701-46CC-9472-5DA4C8BEA2E5}"/>
              </a:ext>
            </a:extLst>
          </p:cNvPr>
          <p:cNvSpPr>
            <a:spLocks noGrp="1"/>
          </p:cNvSpPr>
          <p:nvPr>
            <p:ph idx="1"/>
          </p:nvPr>
        </p:nvSpPr>
        <p:spPr>
          <a:xfrm>
            <a:off x="2927059" y="2416029"/>
            <a:ext cx="8883229" cy="4935392"/>
          </a:xfrm>
        </p:spPr>
        <p:txBody>
          <a:bodyPr/>
          <a:lstStyle/>
          <a:p>
            <a:r>
              <a:rPr lang="ru-RU" dirty="0">
                <a:latin typeface="Times New Roman" panose="02020603050405020304" pitchFamily="18" charset="0"/>
                <a:cs typeface="Times New Roman" panose="02020603050405020304" pitchFamily="18" charset="0"/>
              </a:rPr>
              <a:t>Блогер є </a:t>
            </a:r>
            <a:r>
              <a:rPr lang="ru-RU" dirty="0" err="1">
                <a:latin typeface="Times New Roman" panose="02020603050405020304" pitchFamily="18" charset="0"/>
                <a:cs typeface="Times New Roman" panose="02020603050405020304" pitchFamily="18" charset="0"/>
              </a:rPr>
              <a:t>ефективною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комунікацією</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Б</a:t>
            </a:r>
            <a:r>
              <a:rPr lang="ru-RU" dirty="0" err="1">
                <a:latin typeface="Times New Roman" panose="02020603050405020304" pitchFamily="18" charset="0"/>
                <a:cs typeface="Times New Roman" panose="02020603050405020304" pitchFamily="18" charset="0"/>
              </a:rPr>
              <a:t>логер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вид </a:t>
            </a:r>
            <a:r>
              <a:rPr lang="ru-RU" dirty="0" err="1">
                <a:latin typeface="Times New Roman" panose="02020603050405020304" pitchFamily="18" charset="0"/>
                <a:cs typeface="Times New Roman" panose="02020603050405020304" pitchFamily="18" charset="0"/>
              </a:rPr>
              <a:t>комерційної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направлений на </a:t>
            </a:r>
            <a:r>
              <a:rPr lang="ru-RU" dirty="0" err="1">
                <a:latin typeface="Times New Roman" panose="02020603050405020304" pitchFamily="18" charset="0"/>
                <a:cs typeface="Times New Roman" panose="02020603050405020304" pitchFamily="18" charset="0"/>
              </a:rPr>
              <a:t>отримання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прибутку</a:t>
            </a:r>
            <a:r>
              <a:rPr lang="ru-RU" dirty="0">
                <a:latin typeface="Times New Roman" panose="02020603050405020304" pitchFamily="18" charset="0"/>
                <a:cs typeface="Times New Roman" panose="02020603050405020304" pitchFamily="18" charset="0"/>
              </a:rPr>
              <a:t>.</a:t>
            </a:r>
          </a:p>
          <a:p>
            <a:r>
              <a:rPr lang="uk-UA" dirty="0">
                <a:latin typeface="Times New Roman" panose="02020603050405020304" pitchFamily="18" charset="0"/>
                <a:cs typeface="Times New Roman" panose="02020603050405020304" pitchFamily="18" charset="0"/>
              </a:rPr>
              <a:t>Б</a:t>
            </a:r>
            <a:r>
              <a:rPr lang="ru-RU" dirty="0" err="1">
                <a:latin typeface="Times New Roman" panose="02020603050405020304" pitchFamily="18" charset="0"/>
                <a:cs typeface="Times New Roman" panose="02020603050405020304" pitchFamily="18" charset="0"/>
              </a:rPr>
              <a:t>логер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виступає</a:t>
            </a:r>
            <a:r>
              <a:rPr lang="ru-RU"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інструментом</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соціальних</a:t>
            </a:r>
            <a:r>
              <a:rPr lang="ru-RU" dirty="0">
                <a:latin typeface="Times New Roman" panose="02020603050405020304" pitchFamily="18" charset="0"/>
                <a:cs typeface="Times New Roman" panose="02020603050405020304" pitchFamily="18" charset="0"/>
              </a:rPr>
              <a:t> мережах </a:t>
            </a:r>
          </a:p>
        </p:txBody>
      </p:sp>
      <p:pic>
        <p:nvPicPr>
          <p:cNvPr id="5" name="Рисунок 4">
            <a:extLst>
              <a:ext uri="{FF2B5EF4-FFF2-40B4-BE49-F238E27FC236}">
                <a16:creationId xmlns:a16="http://schemas.microsoft.com/office/drawing/2014/main" id="{2E691652-1B43-4E9B-9DC6-DF61A17A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5590"/>
            <a:ext cx="2838450" cy="4133850"/>
          </a:xfrm>
          <a:prstGeom prst="rect">
            <a:avLst/>
          </a:prstGeom>
        </p:spPr>
      </p:pic>
      <p:pic>
        <p:nvPicPr>
          <p:cNvPr id="6" name="Рисунок 5">
            <a:extLst>
              <a:ext uri="{FF2B5EF4-FFF2-40B4-BE49-F238E27FC236}">
                <a16:creationId xmlns:a16="http://schemas.microsoft.com/office/drawing/2014/main" id="{453C4572-730C-487A-8E9D-2A23D22B409D}"/>
              </a:ext>
            </a:extLst>
          </p:cNvPr>
          <p:cNvPicPr>
            <a:picLocks noChangeAspect="1"/>
          </p:cNvPicPr>
          <p:nvPr/>
        </p:nvPicPr>
        <p:blipFill rotWithShape="1">
          <a:blip r:embed="rId3">
            <a:extLst>
              <a:ext uri="{28A0092B-C50C-407E-A947-70E740481C1C}">
                <a14:useLocalDpi xmlns:a14="http://schemas.microsoft.com/office/drawing/2010/main" val="0"/>
              </a:ext>
            </a:extLst>
          </a:blip>
          <a:srcRect t="48703"/>
          <a:stretch/>
        </p:blipFill>
        <p:spPr>
          <a:xfrm rot="5400000">
            <a:off x="9712496" y="358946"/>
            <a:ext cx="2838450" cy="2120558"/>
          </a:xfrm>
          <a:prstGeom prst="rect">
            <a:avLst/>
          </a:prstGeom>
        </p:spPr>
      </p:pic>
    </p:spTree>
    <p:extLst>
      <p:ext uri="{BB962C8B-B14F-4D97-AF65-F5344CB8AC3E}">
        <p14:creationId xmlns:p14="http://schemas.microsoft.com/office/powerpoint/2010/main" val="273230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D4594-3AC0-461D-B9A4-A6A2C88D1F41}"/>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Типи співпраці з блогером:</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873BACC-8900-4C4A-8E22-EB0BACF8DECC}"/>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За певну оплату</a:t>
            </a:r>
          </a:p>
          <a:p>
            <a:r>
              <a:rPr lang="uk-UA" dirty="0" err="1">
                <a:latin typeface="Times New Roman" panose="02020603050405020304" pitchFamily="18" charset="0"/>
                <a:cs typeface="Times New Roman" panose="02020603050405020304" pitchFamily="18" charset="0"/>
              </a:rPr>
              <a:t>Взаємореклама</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Бартерна система</a:t>
            </a:r>
          </a:p>
          <a:p>
            <a:r>
              <a:rPr lang="uk-UA" dirty="0">
                <a:latin typeface="Times New Roman" panose="02020603050405020304" pitchFamily="18" charset="0"/>
                <a:cs typeface="Times New Roman" panose="02020603050405020304" pitchFamily="18" charset="0"/>
              </a:rPr>
              <a:t>Домовленість</a:t>
            </a:r>
          </a:p>
          <a:p>
            <a:r>
              <a:rPr lang="uk-UA" dirty="0">
                <a:latin typeface="Times New Roman" panose="02020603050405020304" pitchFamily="18" charset="0"/>
                <a:cs typeface="Times New Roman" panose="02020603050405020304" pitchFamily="18" charset="0"/>
              </a:rPr>
              <a:t>Інші види співробітництва, </a:t>
            </a:r>
          </a:p>
          <a:p>
            <a:pPr marL="0" indent="0">
              <a:buNone/>
            </a:pPr>
            <a:r>
              <a:rPr lang="uk-UA" dirty="0">
                <a:latin typeface="Times New Roman" panose="02020603050405020304" pitchFamily="18" charset="0"/>
                <a:cs typeface="Times New Roman" panose="02020603050405020304" pitchFamily="18" charset="0"/>
              </a:rPr>
              <a:t>які влаштовують обидві сторони</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solidFill>
                  <a:srgbClr val="ED7B09"/>
                </a:solidFill>
                <a:latin typeface="Times New Roman" panose="02020603050405020304" pitchFamily="18" charset="0"/>
                <a:cs typeface="Times New Roman" panose="02020603050405020304" pitchFamily="18" charset="0"/>
              </a:rPr>
              <a:t>Типи співробітництва блогерів регламентуються самим блогером</a:t>
            </a:r>
            <a:endParaRPr lang="ru-RU" dirty="0">
              <a:solidFill>
                <a:srgbClr val="ED7B09"/>
              </a:solidFill>
              <a:latin typeface="Times New Roman" panose="02020603050405020304" pitchFamily="18" charset="0"/>
              <a:cs typeface="Times New Roman" panose="02020603050405020304" pitchFamily="18" charset="0"/>
            </a:endParaRPr>
          </a:p>
        </p:txBody>
      </p:sp>
      <p:pic>
        <p:nvPicPr>
          <p:cNvPr id="4" name="Объект 4">
            <a:extLst>
              <a:ext uri="{FF2B5EF4-FFF2-40B4-BE49-F238E27FC236}">
                <a16:creationId xmlns:a16="http://schemas.microsoft.com/office/drawing/2014/main" id="{3E0453AD-DAC7-4D04-84CE-862679486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827" y="1979547"/>
            <a:ext cx="4477973" cy="2612151"/>
          </a:xfrm>
          <a:prstGeom prst="rect">
            <a:avLst/>
          </a:prstGeom>
        </p:spPr>
      </p:pic>
    </p:spTree>
    <p:extLst>
      <p:ext uri="{BB962C8B-B14F-4D97-AF65-F5344CB8AC3E}">
        <p14:creationId xmlns:p14="http://schemas.microsoft.com/office/powerpoint/2010/main" val="2908772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1B0E3-CEB5-4A8F-BB42-23247CF4705C}"/>
              </a:ext>
            </a:extLst>
          </p:cNvPr>
          <p:cNvSpPr>
            <a:spLocks noGrp="1"/>
          </p:cNvSpPr>
          <p:nvPr>
            <p:ph type="title"/>
          </p:nvPr>
        </p:nvSpPr>
        <p:spPr>
          <a:xfrm>
            <a:off x="0" y="-651588"/>
            <a:ext cx="12192000" cy="7063530"/>
          </a:xfrm>
          <a:solidFill>
            <a:srgbClr val="EBEBEB"/>
          </a:solidFill>
        </p:spPr>
        <p:txBody>
          <a:bodyPr/>
          <a:lstStyle/>
          <a:p>
            <a:r>
              <a:rPr lang="uk-UA"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Як обрати блогера:</a:t>
            </a:r>
            <a:endParaRPr lang="ru-RU"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85FE2DE-B231-4273-B22F-935E94989699}"/>
              </a:ext>
            </a:extLst>
          </p:cNvPr>
          <p:cNvSpPr>
            <a:spLocks noGrp="1"/>
          </p:cNvSpPr>
          <p:nvPr>
            <p:ph idx="1"/>
          </p:nvPr>
        </p:nvSpPr>
        <p:spPr>
          <a:xfrm>
            <a:off x="385194" y="3646036"/>
            <a:ext cx="7592736" cy="4351338"/>
          </a:xfrm>
        </p:spPr>
        <p:txBody>
          <a:bodyPr/>
          <a:lstStyle/>
          <a:p>
            <a:r>
              <a:rPr lang="uk-UA" dirty="0">
                <a:latin typeface="Times New Roman" panose="02020603050405020304" pitchFamily="18" charset="0"/>
                <a:cs typeface="Times New Roman" panose="02020603050405020304" pitchFamily="18" charset="0"/>
              </a:rPr>
              <a:t>Реклама у блогера який рекламує аналогічний товар</a:t>
            </a:r>
          </a:p>
          <a:p>
            <a:r>
              <a:rPr lang="uk-UA" dirty="0">
                <a:latin typeface="Times New Roman" panose="02020603050405020304" pitchFamily="18" charset="0"/>
                <a:cs typeface="Times New Roman" panose="02020603050405020304" pitchFamily="18" charset="0"/>
              </a:rPr>
              <a:t>Ознайомитися з відгуками</a:t>
            </a:r>
          </a:p>
          <a:p>
            <a:r>
              <a:rPr lang="uk-UA" dirty="0">
                <a:latin typeface="Times New Roman" panose="02020603050405020304" pitchFamily="18" charset="0"/>
                <a:cs typeface="Times New Roman" panose="02020603050405020304" pitchFamily="18" charset="0"/>
              </a:rPr>
              <a:t>Знайти по </a:t>
            </a:r>
            <a:r>
              <a:rPr lang="uk-UA" dirty="0" err="1">
                <a:latin typeface="Times New Roman" panose="02020603050405020304" pitchFamily="18" charset="0"/>
                <a:cs typeface="Times New Roman" panose="02020603050405020304" pitchFamily="18" charset="0"/>
              </a:rPr>
              <a:t>геолокації</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Зайти у підписки до блогера і передивитись його аудиторію</a:t>
            </a: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FAA53B16-8B63-4F4C-97B0-D1774DCA5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745960" y="3371850"/>
            <a:ext cx="2838450" cy="4133850"/>
          </a:xfrm>
          <a:prstGeom prst="rect">
            <a:avLst/>
          </a:prstGeom>
        </p:spPr>
      </p:pic>
      <p:pic>
        <p:nvPicPr>
          <p:cNvPr id="6" name="Рисунок 5">
            <a:extLst>
              <a:ext uri="{FF2B5EF4-FFF2-40B4-BE49-F238E27FC236}">
                <a16:creationId xmlns:a16="http://schemas.microsoft.com/office/drawing/2014/main" id="{C2266007-567C-4422-B971-4E917E7CB078}"/>
              </a:ext>
            </a:extLst>
          </p:cNvPr>
          <p:cNvPicPr>
            <a:picLocks noChangeAspect="1"/>
          </p:cNvPicPr>
          <p:nvPr/>
        </p:nvPicPr>
        <p:blipFill rotWithShape="1">
          <a:blip r:embed="rId3">
            <a:extLst>
              <a:ext uri="{28A0092B-C50C-407E-A947-70E740481C1C}">
                <a14:useLocalDpi xmlns:a14="http://schemas.microsoft.com/office/drawing/2010/main" val="0"/>
              </a:ext>
            </a:extLst>
          </a:blip>
          <a:srcRect r="70826" b="66883"/>
          <a:stretch/>
        </p:blipFill>
        <p:spPr>
          <a:xfrm>
            <a:off x="0" y="13879"/>
            <a:ext cx="3251171" cy="2069284"/>
          </a:xfrm>
          <a:prstGeom prst="rect">
            <a:avLst/>
          </a:prstGeom>
        </p:spPr>
      </p:pic>
      <p:pic>
        <p:nvPicPr>
          <p:cNvPr id="8" name="Рисунок 7">
            <a:extLst>
              <a:ext uri="{FF2B5EF4-FFF2-40B4-BE49-F238E27FC236}">
                <a16:creationId xmlns:a16="http://schemas.microsoft.com/office/drawing/2014/main" id="{914DA3F7-0D6D-41DC-B3E3-9B0A0304246C}"/>
              </a:ext>
            </a:extLst>
          </p:cNvPr>
          <p:cNvPicPr>
            <a:picLocks noChangeAspect="1"/>
          </p:cNvPicPr>
          <p:nvPr/>
        </p:nvPicPr>
        <p:blipFill rotWithShape="1">
          <a:blip r:embed="rId3">
            <a:extLst>
              <a:ext uri="{28A0092B-C50C-407E-A947-70E740481C1C}">
                <a14:useLocalDpi xmlns:a14="http://schemas.microsoft.com/office/drawing/2010/main" val="0"/>
              </a:ext>
            </a:extLst>
          </a:blip>
          <a:srcRect l="61693" t="63996"/>
          <a:stretch/>
        </p:blipFill>
        <p:spPr>
          <a:xfrm rot="10800000">
            <a:off x="7922965" y="-18775"/>
            <a:ext cx="4269035" cy="2249648"/>
          </a:xfrm>
          <a:prstGeom prst="rect">
            <a:avLst/>
          </a:prstGeom>
        </p:spPr>
      </p:pic>
    </p:spTree>
    <p:extLst>
      <p:ext uri="{BB962C8B-B14F-4D97-AF65-F5344CB8AC3E}">
        <p14:creationId xmlns:p14="http://schemas.microsoft.com/office/powerpoint/2010/main" val="26862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E3B5F43-8FBB-4AD5-A4B4-640025865E11}"/>
              </a:ext>
            </a:extLst>
          </p:cNvPr>
          <p:cNvSpPr/>
          <p:nvPr/>
        </p:nvSpPr>
        <p:spPr>
          <a:xfrm>
            <a:off x="2048143" y="429235"/>
            <a:ext cx="7941918" cy="2585323"/>
          </a:xfrm>
          <a:prstGeom prst="rect">
            <a:avLst/>
          </a:prstGeom>
          <a:noFill/>
          <a:ln>
            <a:solidFill>
              <a:schemeClr val="bg1"/>
            </a:solidFill>
          </a:ln>
        </p:spPr>
        <p:txBody>
          <a:bodyPr wrap="none" lIns="91440" tIns="45720" rIns="91440" bIns="45720">
            <a:spAutoFit/>
            <a:scene3d>
              <a:camera prst="perspectiveFront"/>
              <a:lightRig rig="threePt" dir="t"/>
            </a:scene3d>
          </a:bodyPr>
          <a:lstStyle/>
          <a:p>
            <a:pPr algn="ctr"/>
            <a:r>
              <a:rPr lang="ru-RU" sz="5400" b="1" dirty="0" err="1">
                <a:ln w="22225">
                  <a:solidFill>
                    <a:srgbClr val="FF0066"/>
                  </a:solidFill>
                  <a:prstDash val="solid"/>
                </a:ln>
                <a:solidFill>
                  <a:srgbClr val="FF3399"/>
                </a:solidFill>
              </a:rPr>
              <a:t>Безкоштовні</a:t>
            </a:r>
            <a:r>
              <a:rPr lang="ru-RU" sz="5400" b="1" dirty="0">
                <a:ln w="22225">
                  <a:solidFill>
                    <a:srgbClr val="FF0066"/>
                  </a:solidFill>
                  <a:prstDash val="solid"/>
                </a:ln>
                <a:solidFill>
                  <a:srgbClr val="FF3399"/>
                </a:solidFill>
              </a:rPr>
              <a:t> </a:t>
            </a:r>
            <a:r>
              <a:rPr lang="ru-RU" sz="5400" b="1" dirty="0" err="1">
                <a:ln w="22225">
                  <a:solidFill>
                    <a:srgbClr val="FF0066"/>
                  </a:solidFill>
                  <a:prstDash val="solid"/>
                </a:ln>
                <a:solidFill>
                  <a:srgbClr val="FF3399"/>
                </a:solidFill>
              </a:rPr>
              <a:t>методи</a:t>
            </a:r>
            <a:r>
              <a:rPr lang="ru-RU" sz="5400" b="1" dirty="0">
                <a:ln w="22225">
                  <a:solidFill>
                    <a:srgbClr val="FF0066"/>
                  </a:solidFill>
                  <a:prstDash val="solid"/>
                </a:ln>
                <a:solidFill>
                  <a:srgbClr val="FF3399"/>
                </a:solidFill>
              </a:rPr>
              <a:t> </a:t>
            </a:r>
          </a:p>
          <a:p>
            <a:pPr algn="ctr"/>
            <a:r>
              <a:rPr lang="ru-RU" sz="5400" b="1" dirty="0">
                <a:ln w="22225">
                  <a:solidFill>
                    <a:srgbClr val="FF0066"/>
                  </a:solidFill>
                  <a:prstDash val="solid"/>
                </a:ln>
                <a:solidFill>
                  <a:srgbClr val="FF3399"/>
                </a:solidFill>
              </a:rPr>
              <a:t>маркетингу (</a:t>
            </a:r>
            <a:r>
              <a:rPr lang="ru-RU" sz="5400" b="1" dirty="0" err="1">
                <a:ln w="22225">
                  <a:solidFill>
                    <a:srgbClr val="FF0066"/>
                  </a:solidFill>
                  <a:prstDash val="solid"/>
                </a:ln>
                <a:solidFill>
                  <a:srgbClr val="FF3399"/>
                </a:solidFill>
              </a:rPr>
              <a:t>просування</a:t>
            </a:r>
            <a:r>
              <a:rPr lang="ru-RU" sz="5400" b="1" dirty="0">
                <a:ln w="22225">
                  <a:solidFill>
                    <a:srgbClr val="FF0066"/>
                  </a:solidFill>
                  <a:prstDash val="solid"/>
                </a:ln>
                <a:solidFill>
                  <a:srgbClr val="FF3399"/>
                </a:solidFill>
              </a:rPr>
              <a:t>) </a:t>
            </a:r>
          </a:p>
          <a:p>
            <a:pPr algn="ctr"/>
            <a:r>
              <a:rPr lang="ru-RU" sz="5400" b="1" dirty="0">
                <a:ln w="22225">
                  <a:solidFill>
                    <a:srgbClr val="FF0066"/>
                  </a:solidFill>
                  <a:prstDash val="solid"/>
                </a:ln>
                <a:solidFill>
                  <a:srgbClr val="FF3399"/>
                </a:solidFill>
              </a:rPr>
              <a:t>у </a:t>
            </a:r>
            <a:r>
              <a:rPr lang="ru-RU" sz="5400" b="1" dirty="0" err="1">
                <a:ln w="22225">
                  <a:solidFill>
                    <a:srgbClr val="FF0066"/>
                  </a:solidFill>
                  <a:prstDash val="solid"/>
                </a:ln>
                <a:solidFill>
                  <a:srgbClr val="FF3399"/>
                </a:solidFill>
              </a:rPr>
              <a:t>соціальних</a:t>
            </a:r>
            <a:r>
              <a:rPr lang="ru-RU" sz="5400" b="1" dirty="0">
                <a:ln w="22225">
                  <a:solidFill>
                    <a:srgbClr val="FF0066"/>
                  </a:solidFill>
                  <a:prstDash val="solid"/>
                </a:ln>
                <a:solidFill>
                  <a:srgbClr val="FF3399"/>
                </a:solidFill>
              </a:rPr>
              <a:t> мережах</a:t>
            </a:r>
          </a:p>
        </p:txBody>
      </p:sp>
      <p:pic>
        <p:nvPicPr>
          <p:cNvPr id="5" name="Рисунок 4">
            <a:extLst>
              <a:ext uri="{FF2B5EF4-FFF2-40B4-BE49-F238E27FC236}">
                <a16:creationId xmlns:a16="http://schemas.microsoft.com/office/drawing/2014/main" id="{0C15DF8F-51B4-4F4C-96FF-6E7C58B57334}"/>
              </a:ext>
            </a:extLst>
          </p:cNvPr>
          <p:cNvPicPr>
            <a:picLocks noChangeAspect="1"/>
          </p:cNvPicPr>
          <p:nvPr/>
        </p:nvPicPr>
        <p:blipFill rotWithShape="1">
          <a:blip r:embed="rId2">
            <a:extLst>
              <a:ext uri="{28A0092B-C50C-407E-A947-70E740481C1C}">
                <a14:useLocalDpi xmlns:a14="http://schemas.microsoft.com/office/drawing/2010/main" val="0"/>
              </a:ext>
            </a:extLst>
          </a:blip>
          <a:srcRect r="1594"/>
          <a:stretch/>
        </p:blipFill>
        <p:spPr>
          <a:xfrm>
            <a:off x="4845575" y="3223901"/>
            <a:ext cx="2620518" cy="3274237"/>
          </a:xfrm>
          <a:prstGeom prst="rect">
            <a:avLst/>
          </a:prstGeom>
        </p:spPr>
      </p:pic>
    </p:spTree>
    <p:extLst>
      <p:ext uri="{BB962C8B-B14F-4D97-AF65-F5344CB8AC3E}">
        <p14:creationId xmlns:p14="http://schemas.microsoft.com/office/powerpoint/2010/main" val="62451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BAD12-089D-40A4-B00B-E55BF4B9BAD8}"/>
              </a:ext>
            </a:extLst>
          </p:cNvPr>
          <p:cNvSpPr>
            <a:spLocks noGrp="1"/>
          </p:cNvSpPr>
          <p:nvPr>
            <p:ph type="title"/>
          </p:nvPr>
        </p:nvSpPr>
        <p:spPr>
          <a:xfrm>
            <a:off x="1047925" y="2103437"/>
            <a:ext cx="10515600" cy="1325563"/>
          </a:xfrm>
        </p:spPr>
        <p:txBody>
          <a:bodyPr>
            <a:normAutofit fontScale="90000"/>
          </a:bodyPr>
          <a:lstStyle/>
          <a:p>
            <a:pPr algn="ctr"/>
            <a:r>
              <a:rPr lang="uk-UA" dirty="0">
                <a:solidFill>
                  <a:srgbClr val="FF0066"/>
                </a:solidFill>
                <a:latin typeface="Times New Roman" panose="02020603050405020304" pitchFamily="18" charset="0"/>
                <a:cs typeface="Times New Roman" panose="02020603050405020304" pitchFamily="18" charset="0"/>
              </a:rPr>
              <a:t>ЛЕГЕНДА ПРОФІЛЮ – ІНСТРУМЕНТ ПІДВИЩЕННЯ ІНТЕРЕРСУ ДО СТОРІНКИ/ПАБЛІКУ</a:t>
            </a:r>
            <a:endParaRPr lang="ru-RU"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56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81618-E1C7-4439-B3E1-868F4F2A1B1C}"/>
              </a:ext>
            </a:extLst>
          </p:cNvPr>
          <p:cNvSpPr>
            <a:spLocks noGrp="1"/>
          </p:cNvSpPr>
          <p:nvPr>
            <p:ph type="title"/>
          </p:nvPr>
        </p:nvSpPr>
        <p:spPr/>
        <p:txBody>
          <a:bodyPr/>
          <a:lstStyle/>
          <a:p>
            <a:r>
              <a:rPr lang="uk-UA" dirty="0">
                <a:solidFill>
                  <a:srgbClr val="FF210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Легенда:</a:t>
            </a:r>
            <a:endParaRPr lang="ru-RU" dirty="0">
              <a:solidFill>
                <a:srgbClr val="FF210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0DA3635-981C-4179-8A9D-DA90D3321AC4}"/>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Шановні відвідувачі заповідника, ми знаходимося біля озера, в якому купалась богиня….. і за </a:t>
            </a:r>
            <a:r>
              <a:rPr lang="uk-UA" dirty="0" err="1">
                <a:latin typeface="Times New Roman" panose="02020603050405020304" pitchFamily="18" charset="0"/>
                <a:cs typeface="Times New Roman" panose="02020603050405020304" pitchFamily="18" charset="0"/>
              </a:rPr>
              <a:t>повір</a:t>
            </a:r>
            <a:r>
              <a:rPr lang="uk-UA" dirty="0">
                <a:latin typeface="Times New Roman" panose="02020603050405020304" pitchFamily="18" charset="0"/>
                <a:cs typeface="Times New Roman" panose="02020603050405020304" pitchFamily="18" charset="0"/>
              </a:rPr>
              <a:t>*ям , кожна молода дівчина , яка скупається в цьому озері – цього року успішно вийде заміж.</a:t>
            </a: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20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DA7CE8-DE57-466D-B1FB-B075F7697F55}"/>
              </a:ext>
            </a:extLst>
          </p:cNvPr>
          <p:cNvSpPr>
            <a:spLocks noGrp="1"/>
          </p:cNvSpPr>
          <p:nvPr>
            <p:ph type="title"/>
          </p:nvPr>
        </p:nvSpPr>
        <p:spPr>
          <a:xfrm>
            <a:off x="381000" y="19050"/>
            <a:ext cx="10515600" cy="1325563"/>
          </a:xfrm>
        </p:spPr>
        <p:txBody>
          <a:bodyPr/>
          <a:lstStyle/>
          <a:p>
            <a:r>
              <a:rPr lang="uk-UA" b="1" dirty="0">
                <a:solidFill>
                  <a:srgbClr val="FF0066"/>
                </a:solidFill>
                <a:latin typeface="Times New Roman" panose="02020603050405020304" pitchFamily="18" charset="0"/>
                <a:cs typeface="Times New Roman" panose="02020603050405020304" pitchFamily="18" charset="0"/>
              </a:rPr>
              <a:t>Легенда профілю</a:t>
            </a: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DE796BC-B6A1-4F36-A0FB-A0E5F5D54CA6}"/>
              </a:ext>
            </a:extLst>
          </p:cNvPr>
          <p:cNvSpPr>
            <a:spLocks noGrp="1"/>
          </p:cNvSpPr>
          <p:nvPr>
            <p:ph idx="1"/>
          </p:nvPr>
        </p:nvSpPr>
        <p:spPr>
          <a:xfrm>
            <a:off x="381000" y="1119106"/>
            <a:ext cx="11620500" cy="5337969"/>
          </a:xfrm>
        </p:spPr>
        <p:txBody>
          <a:bodyPr>
            <a:normAutofit lnSpcReduction="10000"/>
          </a:bodyPr>
          <a:lstStyle/>
          <a:p>
            <a:r>
              <a:rPr lang="uk-UA" dirty="0" err="1">
                <a:latin typeface="Times New Roman" panose="02020603050405020304" pitchFamily="18" charset="0"/>
                <a:cs typeface="Times New Roman" panose="02020603050405020304" pitchFamily="18" charset="0"/>
              </a:rPr>
              <a:t>Наприкад</a:t>
            </a:r>
            <a:r>
              <a:rPr lang="uk-UA" dirty="0">
                <a:latin typeface="Times New Roman" panose="02020603050405020304" pitchFamily="18" charset="0"/>
                <a:cs typeface="Times New Roman" panose="02020603050405020304" pitchFamily="18" charset="0"/>
              </a:rPr>
              <a:t>: </a:t>
            </a:r>
            <a:r>
              <a:rPr lang="uk-UA" u="sng" dirty="0">
                <a:latin typeface="Times New Roman" panose="02020603050405020304" pitchFamily="18" charset="0"/>
                <a:cs typeface="Times New Roman" panose="02020603050405020304" pitchFamily="18" charset="0"/>
              </a:rPr>
              <a:t>ще рік тому я був звичайним студентом, а сьогодні я успішно поєдную роботу в інтернеті і навчання в університеті, що дає мені можливість подорожувати, купувати брендові речі та провідну техніку.</a:t>
            </a:r>
          </a:p>
          <a:p>
            <a:r>
              <a:rPr lang="uk-UA" u="sng" dirty="0">
                <a:latin typeface="Times New Roman" panose="02020603050405020304" pitchFamily="18" charset="0"/>
                <a:cs typeface="Times New Roman" panose="02020603050405020304" pitchFamily="18" charset="0"/>
              </a:rPr>
              <a:t>Одного дня я пройшов тренінг, який змінив моє уявлення про заробіток грошей для студентів.</a:t>
            </a:r>
          </a:p>
          <a:p>
            <a:r>
              <a:rPr lang="uk-UA" dirty="0">
                <a:latin typeface="Times New Roman" panose="02020603050405020304" pitchFamily="18" charset="0"/>
                <a:cs typeface="Times New Roman" panose="02020603050405020304" pitchFamily="18" charset="0"/>
              </a:rPr>
              <a:t>Підписуйся на мій профіль, став плюс під цим постом і я розповім тобі секрети заробітку.</a:t>
            </a:r>
          </a:p>
          <a:p>
            <a:r>
              <a:rPr lang="uk-UA" dirty="0">
                <a:latin typeface="Times New Roman" panose="02020603050405020304" pitchFamily="18" charset="0"/>
                <a:cs typeface="Times New Roman" panose="02020603050405020304" pitchFamily="18" charset="0"/>
              </a:rPr>
              <a:t>Слідуючи порадам з мого тренінгу - вже за рік ти станеш успішним!</a:t>
            </a:r>
          </a:p>
          <a:p>
            <a:r>
              <a:rPr lang="uk-UA" dirty="0">
                <a:latin typeface="Times New Roman" panose="02020603050405020304" pitchFamily="18" charset="0"/>
                <a:cs typeface="Times New Roman" panose="02020603050405020304" pitchFamily="18" charset="0"/>
              </a:rPr>
              <a:t>Місця на тренінг обмежені.</a:t>
            </a:r>
          </a:p>
          <a:p>
            <a:r>
              <a:rPr lang="uk-UA" dirty="0">
                <a:solidFill>
                  <a:srgbClr val="FF2104"/>
                </a:solidFill>
                <a:latin typeface="Times New Roman" panose="02020603050405020304" pitchFamily="18" charset="0"/>
                <a:cs typeface="Times New Roman" panose="02020603050405020304" pitchFamily="18" charset="0"/>
              </a:rPr>
              <a:t>Або </a:t>
            </a:r>
            <a:r>
              <a:rPr lang="uk-UA" dirty="0">
                <a:latin typeface="Times New Roman" panose="02020603050405020304" pitchFamily="18" charset="0"/>
                <a:cs typeface="Times New Roman" panose="02020603050405020304" pitchFamily="18" charset="0"/>
              </a:rPr>
              <a:t>Пройди 1й урок курсу безкоштовно, щоб зрозуміти на скільки це просто</a:t>
            </a:r>
          </a:p>
          <a:p>
            <a:r>
              <a:rPr lang="uk-UA" dirty="0">
                <a:latin typeface="Times New Roman" panose="02020603050405020304" pitchFamily="18" charset="0"/>
                <a:cs typeface="Times New Roman" panose="02020603050405020304" pitchFamily="18" charset="0"/>
              </a:rPr>
              <a:t>Відзнач мене на скріншоті цього посту у своєму </a:t>
            </a:r>
            <a:r>
              <a:rPr lang="uk-UA" dirty="0" err="1">
                <a:latin typeface="Times New Roman" panose="02020603050405020304" pitchFamily="18" charset="0"/>
                <a:cs typeface="Times New Roman" panose="02020603050405020304" pitchFamily="18" charset="0"/>
              </a:rPr>
              <a:t>сторіз</a:t>
            </a:r>
            <a:r>
              <a:rPr lang="uk-UA" dirty="0">
                <a:latin typeface="Times New Roman" panose="02020603050405020304" pitchFamily="18" charset="0"/>
                <a:cs typeface="Times New Roman" panose="02020603050405020304" pitchFamily="18" charset="0"/>
              </a:rPr>
              <a:t> та отримай знижку на мій курс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39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6EEF7-44DD-476D-8637-9D48107DC204}"/>
              </a:ext>
            </a:extLst>
          </p:cNvPr>
          <p:cNvSpPr>
            <a:spLocks noGrp="1"/>
          </p:cNvSpPr>
          <p:nvPr>
            <p:ph type="title"/>
          </p:nvPr>
        </p:nvSpPr>
        <p:spPr>
          <a:xfrm>
            <a:off x="1173760" y="500062"/>
            <a:ext cx="10515600" cy="1325563"/>
          </a:xfrm>
        </p:spPr>
        <p:txBody>
          <a:bodyPr>
            <a:normAutofit/>
          </a:bodyPr>
          <a:lstStyle/>
          <a:p>
            <a:r>
              <a:rPr lang="uk-UA" b="1" dirty="0" err="1">
                <a:solidFill>
                  <a:srgbClr val="FF0066"/>
                </a:solidFill>
                <a:latin typeface="Times New Roman" panose="02020603050405020304" pitchFamily="18" charset="0"/>
                <a:cs typeface="Times New Roman" panose="02020603050405020304" pitchFamily="18" charset="0"/>
              </a:rPr>
              <a:t>Коментинг</a:t>
            </a:r>
            <a:r>
              <a:rPr lang="uk-UA" b="1" dirty="0">
                <a:solidFill>
                  <a:srgbClr val="FF0066"/>
                </a:solidFill>
                <a:latin typeface="Times New Roman" panose="02020603050405020304" pitchFamily="18" charset="0"/>
                <a:cs typeface="Times New Roman" panose="02020603050405020304" pitchFamily="18" charset="0"/>
              </a:rPr>
              <a:t> – </a:t>
            </a:r>
            <a:r>
              <a:rPr lang="uk-UA" sz="2800" b="1" dirty="0">
                <a:latin typeface="Times New Roman" panose="02020603050405020304" pitchFamily="18" charset="0"/>
                <a:cs typeface="Times New Roman" panose="02020603050405020304" pitchFamily="18" charset="0"/>
              </a:rPr>
              <a:t>це коментарі, відгуки, відображення власної думки під постами у соціальних мережах.</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2D3F278-3EC4-4127-9438-31F1E5E0C9A1}"/>
              </a:ext>
            </a:extLst>
          </p:cNvPr>
          <p:cNvSpPr>
            <a:spLocks noGrp="1"/>
          </p:cNvSpPr>
          <p:nvPr>
            <p:ph idx="1"/>
          </p:nvPr>
        </p:nvSpPr>
        <p:spPr>
          <a:xfrm>
            <a:off x="913701" y="1943071"/>
            <a:ext cx="10515600" cy="4351338"/>
          </a:xfrm>
        </p:spPr>
        <p:txBody>
          <a:bodyPr>
            <a:normAutofit fontScale="92500" lnSpcReduction="20000"/>
          </a:bodyPr>
          <a:lstStyle/>
          <a:p>
            <a:r>
              <a:rPr lang="uk-UA" dirty="0">
                <a:latin typeface="Times New Roman" panose="02020603050405020304" pitchFamily="18" charset="0"/>
                <a:cs typeface="Times New Roman" panose="02020603050405020304" pitchFamily="18" charset="0"/>
              </a:rPr>
              <a:t>Не вступати в дискусії з авторами проекту (якщо питають думку-</a:t>
            </a:r>
            <a:r>
              <a:rPr lang="uk-UA" dirty="0" err="1">
                <a:latin typeface="Times New Roman" panose="02020603050405020304" pitchFamily="18" charset="0"/>
                <a:cs typeface="Times New Roman" panose="02020603050405020304" pitchFamily="18" charset="0"/>
              </a:rPr>
              <a:t>вискажіться</a:t>
            </a:r>
            <a:r>
              <a:rPr lang="uk-UA" dirty="0">
                <a:latin typeface="Times New Roman" panose="02020603050405020304" pitchFamily="18" charset="0"/>
                <a:cs typeface="Times New Roman" panose="02020603050405020304" pitchFamily="18" charset="0"/>
              </a:rPr>
              <a:t>, якщо ні-мовчіть.). Ціниться конструктивна критика</a:t>
            </a:r>
          </a:p>
          <a:p>
            <a:r>
              <a:rPr lang="uk-UA" dirty="0">
                <a:latin typeface="Times New Roman" panose="02020603050405020304" pitchFamily="18" charset="0"/>
                <a:cs typeface="Times New Roman" panose="02020603050405020304" pitchFamily="18" charset="0"/>
              </a:rPr>
              <a:t>Коментарі під постами суміжних блогерів, інформування. НЕ СПАМИТИ</a:t>
            </a:r>
          </a:p>
          <a:p>
            <a:r>
              <a:rPr lang="uk-UA" dirty="0">
                <a:latin typeface="Times New Roman" panose="02020603050405020304" pitchFamily="18" charset="0"/>
                <a:cs typeface="Times New Roman" panose="02020603050405020304" pitchFamily="18" charset="0"/>
              </a:rPr>
              <a:t>Проявити свої знання, досвід та навики (наприклад дієтолог коментує тренера з фітнесу), (інтернет-маркетолог коментує у пабліку власника бізнесу).</a:t>
            </a:r>
          </a:p>
          <a:p>
            <a:r>
              <a:rPr lang="uk-UA" dirty="0">
                <a:latin typeface="Times New Roman" panose="02020603050405020304" pitchFamily="18" charset="0"/>
                <a:cs typeface="Times New Roman" panose="02020603050405020304" pitchFamily="18" charset="0"/>
              </a:rPr>
              <a:t>Коментарі теж </a:t>
            </a:r>
            <a:r>
              <a:rPr lang="uk-UA" dirty="0" err="1">
                <a:latin typeface="Times New Roman" panose="02020603050405020304" pitchFamily="18" charset="0"/>
                <a:cs typeface="Times New Roman" panose="02020603050405020304" pitchFamily="18" charset="0"/>
              </a:rPr>
              <a:t>лайкають</a:t>
            </a:r>
            <a:r>
              <a:rPr lang="uk-UA" dirty="0">
                <a:latin typeface="Times New Roman" panose="02020603050405020304" pitchFamily="18" charset="0"/>
                <a:cs typeface="Times New Roman" panose="02020603050405020304" pitchFamily="18" charset="0"/>
              </a:rPr>
              <a:t> , коментар має бути конструктивний. </a:t>
            </a:r>
          </a:p>
          <a:p>
            <a:r>
              <a:rPr lang="uk-UA" dirty="0">
                <a:latin typeface="Times New Roman" panose="02020603050405020304" pitchFamily="18" charset="0"/>
                <a:cs typeface="Times New Roman" panose="02020603050405020304" pitchFamily="18" charset="0"/>
              </a:rPr>
              <a:t>ЦА приваблюють розумні коментарі і вони з цікавості заходять на сторінку коментатора, коментарі влітають в топ. </a:t>
            </a:r>
          </a:p>
          <a:p>
            <a:r>
              <a:rPr lang="uk-UA" dirty="0">
                <a:latin typeface="Times New Roman" panose="02020603050405020304" pitchFamily="18" charset="0"/>
                <a:cs typeface="Times New Roman" panose="02020603050405020304" pitchFamily="18" charset="0"/>
              </a:rPr>
              <a:t>Блогери самі пропонують прокоментувати- «придумайте назву фото», «як ви вважаєте …ваша думка щодо ситуації», «яка відповідь в задачі..»-використайте це в свою користь.</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60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238057-EA8E-442C-8B2C-1A338A62B549}"/>
              </a:ext>
            </a:extLst>
          </p:cNvPr>
          <p:cNvSpPr>
            <a:spLocks noGrp="1"/>
          </p:cNvSpPr>
          <p:nvPr>
            <p:ph type="ctrTitle"/>
          </p:nvPr>
        </p:nvSpPr>
        <p:spPr>
          <a:xfrm>
            <a:off x="1314275" y="598545"/>
            <a:ext cx="9935362" cy="1001655"/>
          </a:xfrm>
        </p:spPr>
        <p:txBody>
          <a:bodyPr>
            <a:noAutofit/>
          </a:bodyPr>
          <a:lstStyle/>
          <a:p>
            <a:pPr algn="l"/>
            <a:r>
              <a:rPr lang="uk-UA" sz="3000" b="1" dirty="0" err="1">
                <a:solidFill>
                  <a:srgbClr val="FF0066"/>
                </a:solidFill>
                <a:latin typeface="Times New Roman" panose="02020603050405020304" pitchFamily="18" charset="0"/>
                <a:cs typeface="Times New Roman" panose="02020603050405020304" pitchFamily="18" charset="0"/>
              </a:rPr>
              <a:t>Нетворкінг</a:t>
            </a:r>
            <a:r>
              <a:rPr lang="uk-UA" sz="3000" b="1" dirty="0">
                <a:solidFill>
                  <a:srgbClr val="FF0066"/>
                </a:solidFill>
                <a:latin typeface="Times New Roman" panose="02020603050405020304" pitchFamily="18" charset="0"/>
                <a:cs typeface="Times New Roman" panose="02020603050405020304" pitchFamily="18" charset="0"/>
              </a:rPr>
              <a:t> –</a:t>
            </a:r>
            <a:r>
              <a:rPr lang="uk-UA" sz="2500" b="1" dirty="0">
                <a:solidFill>
                  <a:srgbClr val="FF0066"/>
                </a:solidFill>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це </a:t>
            </a:r>
            <a:r>
              <a:rPr lang="ru-RU" sz="2500" dirty="0" err="1">
                <a:latin typeface="Times New Roman" panose="02020603050405020304" pitchFamily="18" charset="0"/>
                <a:cs typeface="Times New Roman" panose="02020603050405020304" pitchFamily="18" charset="0"/>
              </a:rPr>
              <a:t>соціальна</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професійна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діяльність</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спрямована</a:t>
            </a:r>
            <a:r>
              <a:rPr lang="ru-RU" sz="2500" dirty="0">
                <a:latin typeface="Times New Roman" panose="02020603050405020304" pitchFamily="18" charset="0"/>
                <a:cs typeface="Times New Roman" panose="02020603050405020304" pitchFamily="18" charset="0"/>
              </a:rPr>
              <a:t> на те, </a:t>
            </a:r>
            <a:r>
              <a:rPr lang="ru-RU" sz="2500" dirty="0" err="1">
                <a:latin typeface="Times New Roman" panose="02020603050405020304" pitchFamily="18" charset="0"/>
                <a:cs typeface="Times New Roman" panose="02020603050405020304" pitchFamily="18" charset="0"/>
              </a:rPr>
              <a:t>щоб</a:t>
            </a:r>
            <a:r>
              <a:rPr lang="ru-RU" sz="2500" dirty="0">
                <a:latin typeface="Times New Roman" panose="02020603050405020304" pitchFamily="18" charset="0"/>
                <a:cs typeface="Times New Roman" panose="02020603050405020304" pitchFamily="18" charset="0"/>
              </a:rPr>
              <a:t> за </a:t>
            </a:r>
            <a:r>
              <a:rPr lang="ru-RU" sz="2500" dirty="0" err="1">
                <a:latin typeface="Times New Roman" panose="02020603050405020304" pitchFamily="18" charset="0"/>
                <a:cs typeface="Times New Roman" panose="02020603050405020304" pitchFamily="18" charset="0"/>
              </a:rPr>
              <a:t>допомогою</a:t>
            </a:r>
            <a:r>
              <a:rPr lang="ru-RU" sz="2500" dirty="0">
                <a:latin typeface="Times New Roman" panose="02020603050405020304" pitchFamily="18" charset="0"/>
                <a:cs typeface="Times New Roman" panose="02020603050405020304" pitchFamily="18" charset="0"/>
              </a:rPr>
              <a:t> кола </a:t>
            </a:r>
            <a:r>
              <a:rPr lang="ru-RU" sz="2500" dirty="0" err="1">
                <a:latin typeface="Times New Roman" panose="02020603050405020304" pitchFamily="18" charset="0"/>
                <a:cs typeface="Times New Roman" panose="02020603050405020304" pitchFamily="18" charset="0"/>
              </a:rPr>
              <a:t>друзів</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знайомих</a:t>
            </a:r>
            <a:r>
              <a:rPr lang="ru-RU" sz="2500" dirty="0">
                <a:latin typeface="Times New Roman" panose="02020603050405020304" pitchFamily="18" charset="0"/>
                <a:cs typeface="Times New Roman" panose="02020603050405020304" pitchFamily="18" charset="0"/>
              </a:rPr>
              <a:t> максимально </a:t>
            </a:r>
            <a:r>
              <a:rPr lang="ru-RU" sz="2500" dirty="0" err="1">
                <a:latin typeface="Times New Roman" panose="02020603050405020304" pitchFamily="18" charset="0"/>
                <a:cs typeface="Times New Roman" panose="02020603050405020304" pitchFamily="18" charset="0"/>
              </a:rPr>
              <a:t>швидко</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ефективно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вирішувати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складні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життєві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завдання</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бізнес-питання</a:t>
            </a:r>
            <a:r>
              <a:rPr lang="ru-RU" sz="2500" dirty="0">
                <a:latin typeface="Times New Roman" panose="02020603050405020304" pitchFamily="18" charset="0"/>
                <a:cs typeface="Times New Roman" panose="02020603050405020304" pitchFamily="18" charset="0"/>
              </a:rPr>
              <a:t> </a:t>
            </a:r>
            <a:endParaRPr lang="ru-RU" sz="2500" b="1" dirty="0">
              <a:solidFill>
                <a:srgbClr val="FF0066"/>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55691C48-51D4-4553-A8B0-2EB07D03714B}"/>
              </a:ext>
            </a:extLst>
          </p:cNvPr>
          <p:cNvSpPr>
            <a:spLocks noGrp="1"/>
          </p:cNvSpPr>
          <p:nvPr>
            <p:ph type="subTitle" idx="1"/>
          </p:nvPr>
        </p:nvSpPr>
        <p:spPr>
          <a:xfrm>
            <a:off x="570451" y="1798405"/>
            <a:ext cx="10939244" cy="3763496"/>
          </a:xfrm>
        </p:spPr>
        <p:txBody>
          <a:bodyPr>
            <a:normAutofit fontScale="92500" lnSpcReduction="10000"/>
          </a:bodyPr>
          <a:lstStyle/>
          <a:p>
            <a:pPr algn="just">
              <a:lnSpc>
                <a:spcPct val="150000"/>
              </a:lnSpc>
            </a:pPr>
            <a:r>
              <a:rPr lang="uk-UA" dirty="0">
                <a:latin typeface="Times New Roman" panose="02020603050405020304" pitchFamily="18" charset="0"/>
                <a:cs typeface="Times New Roman" panose="02020603050405020304" pitchFamily="18" charset="0"/>
              </a:rPr>
              <a:t>	Знаходимо площадку де зосереджена наша цільова аудиторія.</a:t>
            </a:r>
          </a:p>
          <a:p>
            <a:pPr algn="just">
              <a:lnSpc>
                <a:spcPct val="150000"/>
              </a:lnSpc>
            </a:pPr>
            <a:r>
              <a:rPr lang="uk-UA" dirty="0">
                <a:latin typeface="Times New Roman" panose="02020603050405020304" pitchFamily="18" charset="0"/>
                <a:cs typeface="Times New Roman" panose="02020603050405020304" pitchFamily="18" charset="0"/>
              </a:rPr>
              <a:t>	Пропонуєте спільний прямий ефір, </a:t>
            </a:r>
            <a:r>
              <a:rPr lang="uk-UA" dirty="0" err="1">
                <a:latin typeface="Times New Roman" panose="02020603050405020304" pitchFamily="18" charset="0"/>
                <a:cs typeface="Times New Roman" panose="02020603050405020304" pitchFamily="18" charset="0"/>
              </a:rPr>
              <a:t>колаборацію</a:t>
            </a:r>
            <a:r>
              <a:rPr lang="uk-UA" dirty="0">
                <a:latin typeface="Times New Roman" panose="02020603050405020304" pitchFamily="18" charset="0"/>
                <a:cs typeface="Times New Roman" panose="02020603050405020304" pitchFamily="18" charset="0"/>
              </a:rPr>
              <a:t>, щоб обмінятися підписниками, придумуєте актуальну тему ефіру.</a:t>
            </a:r>
          </a:p>
          <a:p>
            <a:pPr algn="just">
              <a:lnSpc>
                <a:spcPct val="150000"/>
              </a:lnSpc>
            </a:pPr>
            <a:r>
              <a:rPr lang="uk-UA" dirty="0">
                <a:latin typeface="Times New Roman" panose="02020603050405020304" pitchFamily="18" charset="0"/>
                <a:cs typeface="Times New Roman" panose="02020603050405020304" pitchFamily="18" charset="0"/>
              </a:rPr>
              <a:t>	Важливий індивідуальний підхід НЕ СПАМ не копіюєте одне і те саме повідомлення.</a:t>
            </a:r>
          </a:p>
          <a:p>
            <a:pPr algn="just">
              <a:lnSpc>
                <a:spcPct val="150000"/>
              </a:lnSpc>
            </a:pPr>
            <a:r>
              <a:rPr lang="uk-UA" dirty="0">
                <a:latin typeface="Times New Roman" panose="02020603050405020304" pitchFamily="18" charset="0"/>
                <a:cs typeface="Times New Roman" panose="02020603050405020304" pitchFamily="18" charset="0"/>
              </a:rPr>
              <a:t>	Задача-показати себе якомога більшій кількості користувачів у соціальних мережах (лайки коментарі, відмітки)</a:t>
            </a:r>
          </a:p>
          <a:p>
            <a:pPr algn="just">
              <a:lnSpc>
                <a:spcPct val="150000"/>
              </a:lnSpc>
            </a:pPr>
            <a:endParaRPr lang="uk-UA" dirty="0">
              <a:latin typeface="Times New Roman" panose="02020603050405020304" pitchFamily="18" charset="0"/>
              <a:cs typeface="Times New Roman" panose="02020603050405020304" pitchFamily="18" charset="0"/>
            </a:endParaRPr>
          </a:p>
          <a:p>
            <a:pPr algn="just">
              <a:lnSpc>
                <a:spcPct val="150000"/>
              </a:lnSpc>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1849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26647</TotalTime>
  <Words>2048</Words>
  <Application>Microsoft Office PowerPoint</Application>
  <PresentationFormat>Широкоэкранный</PresentationFormat>
  <Paragraphs>161</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Calibri Light</vt:lpstr>
      <vt:lpstr>Roboto</vt:lpstr>
      <vt:lpstr>Times New Roman</vt:lpstr>
      <vt:lpstr>Тема Office</vt:lpstr>
      <vt:lpstr>Платні та безкоштовні способи просування та маркетингу у соціальних мережах</vt:lpstr>
      <vt:lpstr>Переваги і недоліки безкоштовних методів просування </vt:lpstr>
      <vt:lpstr>Переваги і недоліки платних методів просування </vt:lpstr>
      <vt:lpstr>Презентация PowerPoint</vt:lpstr>
      <vt:lpstr>ЛЕГЕНДА ПРОФІЛЮ – ІНСТРУМЕНТ ПІДВИЩЕННЯ ІНТЕРЕРСУ ДО СТОРІНКИ/ПАБЛІКУ</vt:lpstr>
      <vt:lpstr>Легенда:</vt:lpstr>
      <vt:lpstr>Легенда профілю</vt:lpstr>
      <vt:lpstr>Коментинг – це коментарі, відгуки, відображення власної думки під постами у соціальних мережах.</vt:lpstr>
      <vt:lpstr>Нетворкінг – це соціальна і професійна діяльність, спрямована на те, щоб за допомогою кола друзів і знайомих максимально швидко і ефективно вирішувати складні життєві завдання і бізнес-питання </vt:lpstr>
      <vt:lpstr>Ведуча на весілля</vt:lpstr>
      <vt:lpstr>#Хештег – це один з основних методів для розкрутки. Це ключове слово для пошуку матеріалу за тематикою, хештеги включають в себе як одне слово, так і більше об'єднаних слів (але без пробілів). Користувачі можуть об'єднувати групу повідомлень за темою або типом з використанням хештегів — слів або фраз, які починаються з #.</vt:lpstr>
      <vt:lpstr>Програми та додатки для пошуку хештегів</vt:lpstr>
      <vt:lpstr>Види хештегів</vt:lpstr>
      <vt:lpstr>Релевантні хештеги - це ті, які підходять за змістом до вашого посту. Де їх взяти?</vt:lpstr>
      <vt:lpstr>Релевантні хештеги</vt:lpstr>
      <vt:lpstr>Як правильно ставити хештеги в Інстаграм </vt:lpstr>
      <vt:lpstr>Презентация PowerPoint</vt:lpstr>
      <vt:lpstr>Відмітка в соціальних мережах</vt:lpstr>
      <vt:lpstr> Взаємопіар (SFS) </vt:lpstr>
      <vt:lpstr>Оптимізація пошуку - процес коригування HTML-коду, текстового наповнення (контенту), структури сайту, контроль зовнішніх чинників для відповідності вимогам алгоритму пошукових систем, з метою підняття позиції сайту в результатах пошуку в цих системах за певними запитами користувачів.   Чим вище позиція сайту в результатах пошуку, тим більша ймовірність, що відвідувач перейде на нього з пошукових систем, оскільки люди зазвичай йдуть за першими посиланнями.</vt:lpstr>
      <vt:lpstr>Тік ток – інструмент для просування бізнесу </vt:lpstr>
      <vt:lpstr>Презентация PowerPoint</vt:lpstr>
      <vt:lpstr>Презентация PowerPoint</vt:lpstr>
      <vt:lpstr>Таргетинг (target–ціль) - технологія інтернет-реклами, яка допомагає знизити витрати рекламодавця на залучення до рекламованого об'єкту цільової аудиторії. Суть її полягає у виділенні з числа відвідувачів сайту групи осіб, які відповідають деяким заздалегідь визначеними умовами, які і формують основні види таргетингу</vt:lpstr>
      <vt:lpstr>Презентация PowerPoint</vt:lpstr>
      <vt:lpstr>Презентация PowerPoint</vt:lpstr>
      <vt:lpstr>Таргетолог має сформувати для реклами</vt:lpstr>
      <vt:lpstr> Гівевей-це конкурс або розіграш, для перемоги у якому потрібно виконати певні умови, щоб отримати безкоштовно приз. Останні кілька років такий формат подарунків набуває все більшої популярності, адже блогери радо діляться різними речами та продукцією зі своїми підписниками та шанувальниками у різних соцмережах.  Гівевей використовується як спосіб просування, адже основною умовою участі у розіграші є підписка (лайки) на вашу  торгову сторінку.  Гівевей – це зазвичай бартерний або платний  спосіб просування.</vt:lpstr>
      <vt:lpstr>Накрутка лайків</vt:lpstr>
      <vt:lpstr>Накрутка лайків</vt:lpstr>
      <vt:lpstr>Презентация PowerPoint</vt:lpstr>
      <vt:lpstr>Блогер - це людина, що є автором блогу. </vt:lpstr>
      <vt:lpstr>Типи співпраці з блогером:</vt:lpstr>
      <vt:lpstr>   Як обрати блогера: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Платна та безкоштовна ркулама</dc:title>
  <dc:creator>Komp</dc:creator>
  <cp:lastModifiedBy>Komp</cp:lastModifiedBy>
  <cp:revision>139</cp:revision>
  <dcterms:created xsi:type="dcterms:W3CDTF">2020-09-29T16:38:27Z</dcterms:created>
  <dcterms:modified xsi:type="dcterms:W3CDTF">2021-10-14T10:41:31Z</dcterms:modified>
</cp:coreProperties>
</file>