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3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ТЕМА: ВІДДІЛ МОХОПОДІБНІ – </a:t>
            </a:r>
            <a:r>
              <a:rPr lang="en-US" dirty="0"/>
              <a:t>BRYOPHYTA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2" y="1716088"/>
            <a:ext cx="8398816" cy="50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76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98586" cy="683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7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084501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21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146250"/>
          </a:xfrm>
        </p:spPr>
        <p:txBody>
          <a:bodyPr>
            <a:normAutofit fontScale="90000"/>
          </a:bodyPr>
          <a:lstStyle/>
          <a:p>
            <a:r>
              <a:rPr lang="ru-RU" sz="2200" dirty="0" err="1"/>
              <a:t>Клас</a:t>
            </a:r>
            <a:r>
              <a:rPr lang="ru-RU" sz="2200" dirty="0"/>
              <a:t> </a:t>
            </a:r>
            <a:r>
              <a:rPr lang="ru-RU" sz="2200" dirty="0" err="1"/>
              <a:t>Печіночники</a:t>
            </a:r>
            <a:r>
              <a:rPr lang="ru-RU" sz="2200" dirty="0"/>
              <a:t> – </a:t>
            </a:r>
            <a:r>
              <a:rPr lang="en-US" sz="2200" dirty="0" err="1"/>
              <a:t>Marchantiopsida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 err="1"/>
              <a:t>Підклас</a:t>
            </a:r>
            <a:r>
              <a:rPr lang="ru-RU" sz="2200" dirty="0"/>
              <a:t> </a:t>
            </a:r>
            <a:r>
              <a:rPr lang="ru-RU" sz="2200" dirty="0" err="1"/>
              <a:t>Маршанцієві</a:t>
            </a:r>
            <a:r>
              <a:rPr lang="ru-RU" sz="2200" dirty="0"/>
              <a:t> </a:t>
            </a:r>
            <a:r>
              <a:rPr lang="ru-RU" sz="2200" dirty="0" err="1"/>
              <a:t>печіночники</a:t>
            </a:r>
            <a:r>
              <a:rPr lang="ru-RU" sz="2200" dirty="0"/>
              <a:t>,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Маршанцііди</a:t>
            </a:r>
            <a:r>
              <a:rPr lang="ru-RU" sz="2200" dirty="0"/>
              <a:t> – </a:t>
            </a:r>
            <a:r>
              <a:rPr lang="en-US" sz="2200" dirty="0" err="1"/>
              <a:t>Marchantiidae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/>
              <a:t>Порядок </a:t>
            </a:r>
            <a:r>
              <a:rPr lang="ru-RU" sz="2200" dirty="0" err="1"/>
              <a:t>Маршанцієві</a:t>
            </a:r>
            <a:r>
              <a:rPr lang="ru-RU" sz="2200" dirty="0"/>
              <a:t> – </a:t>
            </a:r>
            <a:r>
              <a:rPr lang="en-US" sz="2200" dirty="0" err="1"/>
              <a:t>Marchantiales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ru-RU" sz="2200" dirty="0"/>
              <a:t>Родина </a:t>
            </a:r>
            <a:r>
              <a:rPr lang="ru-RU" sz="2200" dirty="0" err="1"/>
              <a:t>Маршанцієві</a:t>
            </a:r>
            <a:r>
              <a:rPr lang="ru-RU" sz="2200" dirty="0"/>
              <a:t> – </a:t>
            </a:r>
            <a:r>
              <a:rPr lang="en-US" sz="2200" dirty="0" err="1"/>
              <a:t>Marchantiaceae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 err="1"/>
              <a:t>Рід</a:t>
            </a:r>
            <a:r>
              <a:rPr lang="ru-RU" sz="2200" dirty="0"/>
              <a:t> </a:t>
            </a:r>
            <a:r>
              <a:rPr lang="ru-RU" sz="2200" dirty="0" err="1"/>
              <a:t>Маршанція</a:t>
            </a:r>
            <a:r>
              <a:rPr lang="ru-RU" sz="2200" dirty="0"/>
              <a:t> –  </a:t>
            </a:r>
            <a:r>
              <a:rPr lang="en-US" sz="2200" dirty="0" err="1"/>
              <a:t>Marchantia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/>
              <a:t>Вид М. </a:t>
            </a:r>
            <a:r>
              <a:rPr lang="ru-RU" sz="2200" dirty="0" err="1"/>
              <a:t>звичайна</a:t>
            </a:r>
            <a:r>
              <a:rPr lang="ru-RU" sz="2200" dirty="0"/>
              <a:t> – </a:t>
            </a:r>
            <a:r>
              <a:rPr lang="en-US" sz="2200" dirty="0"/>
              <a:t>M. </a:t>
            </a:r>
            <a:r>
              <a:rPr lang="ru-RU" sz="2200" dirty="0"/>
              <a:t>р</a:t>
            </a:r>
            <a:r>
              <a:rPr lang="en-US" sz="2200" dirty="0" err="1"/>
              <a:t>olymorpha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5" y="2063750"/>
            <a:ext cx="8928806" cy="41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10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94421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А – </a:t>
            </a:r>
            <a:r>
              <a:rPr lang="ru-RU" sz="2000" dirty="0" err="1"/>
              <a:t>вертикальний</a:t>
            </a:r>
            <a:r>
              <a:rPr lang="ru-RU" sz="2000" dirty="0"/>
              <a:t> </a:t>
            </a:r>
            <a:r>
              <a:rPr lang="ru-RU" sz="2000" dirty="0" err="1"/>
              <a:t>розріз</a:t>
            </a:r>
            <a:r>
              <a:rPr lang="ru-RU" sz="2000" dirty="0"/>
              <a:t> через </a:t>
            </a:r>
            <a:r>
              <a:rPr lang="ru-RU" sz="2000" dirty="0" err="1"/>
              <a:t>жіночу</a:t>
            </a:r>
            <a:r>
              <a:rPr lang="ru-RU" sz="2000" dirty="0"/>
              <a:t> </a:t>
            </a:r>
            <a:r>
              <a:rPr lang="ru-RU" sz="2000" dirty="0" err="1"/>
              <a:t>підставку</a:t>
            </a:r>
            <a:r>
              <a:rPr lang="ru-RU" sz="2000" dirty="0"/>
              <a:t>, Б – </a:t>
            </a:r>
            <a:r>
              <a:rPr lang="ru-RU" sz="2000" dirty="0" err="1"/>
              <a:t>будова</a:t>
            </a:r>
            <a:r>
              <a:rPr lang="ru-RU" sz="2000" dirty="0"/>
              <a:t> </a:t>
            </a:r>
            <a:r>
              <a:rPr lang="ru-RU" sz="2000" dirty="0" err="1"/>
              <a:t>архегонію</a:t>
            </a:r>
            <a:r>
              <a:rPr lang="ru-RU" sz="2000" dirty="0"/>
              <a:t>,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В – </a:t>
            </a:r>
            <a:r>
              <a:rPr lang="ru-RU" sz="2000" dirty="0" err="1"/>
              <a:t>вертикальний</a:t>
            </a:r>
            <a:r>
              <a:rPr lang="ru-RU" sz="2000" dirty="0"/>
              <a:t> </a:t>
            </a:r>
            <a:r>
              <a:rPr lang="ru-RU" sz="2000" dirty="0" err="1"/>
              <a:t>розріз</a:t>
            </a:r>
            <a:r>
              <a:rPr lang="ru-RU" sz="2000" dirty="0"/>
              <a:t> через </a:t>
            </a:r>
            <a:r>
              <a:rPr lang="ru-RU" sz="2000" dirty="0" err="1"/>
              <a:t>чоловічу</a:t>
            </a:r>
            <a:r>
              <a:rPr lang="ru-RU" sz="2000" dirty="0"/>
              <a:t> </a:t>
            </a:r>
            <a:r>
              <a:rPr lang="ru-RU" sz="2000" dirty="0" err="1"/>
              <a:t>підставку</a:t>
            </a:r>
            <a:r>
              <a:rPr lang="ru-RU" sz="2000" dirty="0"/>
              <a:t>, Г – </a:t>
            </a:r>
            <a:r>
              <a:rPr lang="ru-RU" sz="2000" dirty="0" err="1"/>
              <a:t>дводжгутиковий</a:t>
            </a:r>
            <a:r>
              <a:rPr lang="ru-RU" sz="2000" dirty="0"/>
              <a:t> </a:t>
            </a:r>
            <a:r>
              <a:rPr lang="ru-RU" sz="2000" dirty="0" err="1"/>
              <a:t>сперматозоїд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1 – пучок </a:t>
            </a:r>
            <a:r>
              <a:rPr lang="ru-RU" sz="2000" dirty="0" err="1"/>
              <a:t>ризоїдів</a:t>
            </a:r>
            <a:r>
              <a:rPr lang="ru-RU" sz="2000" dirty="0"/>
              <a:t>, 2 – </a:t>
            </a:r>
            <a:r>
              <a:rPr lang="ru-RU" sz="2000" dirty="0" err="1"/>
              <a:t>молодий</a:t>
            </a:r>
            <a:r>
              <a:rPr lang="ru-RU" sz="2000" dirty="0"/>
              <a:t> </a:t>
            </a:r>
            <a:r>
              <a:rPr lang="ru-RU" sz="2000" dirty="0" err="1"/>
              <a:t>архегоній</a:t>
            </a:r>
            <a:r>
              <a:rPr lang="ru-RU" sz="2000" dirty="0"/>
              <a:t>, 3 – </a:t>
            </a:r>
            <a:r>
              <a:rPr lang="ru-RU" sz="2000" dirty="0" err="1"/>
              <a:t>старий</a:t>
            </a:r>
            <a:r>
              <a:rPr lang="ru-RU" sz="2000" dirty="0"/>
              <a:t>, </a:t>
            </a:r>
            <a:r>
              <a:rPr lang="ru-RU" sz="2000" dirty="0" err="1"/>
              <a:t>запліднений</a:t>
            </a:r>
            <a:r>
              <a:rPr lang="ru-RU" sz="2000" dirty="0"/>
              <a:t> </a:t>
            </a:r>
            <a:r>
              <a:rPr lang="ru-RU" sz="2000" dirty="0" err="1"/>
              <a:t>архегоній</a:t>
            </a:r>
            <a:r>
              <a:rPr lang="ru-RU" sz="2000" dirty="0"/>
              <a:t>, 4 – </a:t>
            </a:r>
            <a:r>
              <a:rPr lang="ru-RU" sz="2000" dirty="0" err="1"/>
              <a:t>перихецій</a:t>
            </a:r>
            <a:r>
              <a:rPr lang="ru-RU" sz="2000" dirty="0"/>
              <a:t>, 5 – </a:t>
            </a:r>
            <a:r>
              <a:rPr lang="ru-RU" sz="2000" dirty="0" err="1"/>
              <a:t>періанцій</a:t>
            </a:r>
            <a:r>
              <a:rPr lang="ru-RU" sz="2000" dirty="0"/>
              <a:t>, 6 – </a:t>
            </a:r>
            <a:r>
              <a:rPr lang="ru-RU" sz="2000" dirty="0" err="1"/>
              <a:t>яйцеклітина</a:t>
            </a:r>
            <a:r>
              <a:rPr lang="ru-RU" sz="2000" dirty="0"/>
              <a:t>, 7 – </a:t>
            </a:r>
            <a:r>
              <a:rPr lang="ru-RU" sz="2000" dirty="0" err="1"/>
              <a:t>черевце</a:t>
            </a:r>
            <a:r>
              <a:rPr lang="ru-RU" sz="2000" dirty="0"/>
              <a:t>,            8 – </a:t>
            </a:r>
            <a:r>
              <a:rPr lang="ru-RU" sz="2000" dirty="0" err="1"/>
              <a:t>шийка</a:t>
            </a:r>
            <a:r>
              <a:rPr lang="ru-RU" sz="2000" dirty="0"/>
              <a:t>, 9 – </a:t>
            </a:r>
            <a:r>
              <a:rPr lang="ru-RU" sz="2000" dirty="0" err="1"/>
              <a:t>канальцеві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, 10 – </a:t>
            </a:r>
            <a:r>
              <a:rPr lang="ru-RU" sz="2000" dirty="0" err="1"/>
              <a:t>антеридій</a:t>
            </a:r>
            <a:r>
              <a:rPr lang="ru-RU" sz="2000" dirty="0"/>
              <a:t>, 11 – </a:t>
            </a:r>
            <a:r>
              <a:rPr lang="ru-RU" sz="2000" dirty="0" err="1"/>
              <a:t>гаусторія</a:t>
            </a:r>
            <a:r>
              <a:rPr lang="ru-RU" sz="2000" dirty="0"/>
              <a:t>,                12 – </a:t>
            </a:r>
            <a:r>
              <a:rPr lang="ru-RU" sz="2000" dirty="0" err="1"/>
              <a:t>ніжка</a:t>
            </a:r>
            <a:r>
              <a:rPr lang="ru-RU" sz="2000" dirty="0"/>
              <a:t>, 13 – </a:t>
            </a:r>
            <a:r>
              <a:rPr lang="ru-RU" sz="2000" dirty="0" err="1"/>
              <a:t>залишки</a:t>
            </a:r>
            <a:r>
              <a:rPr lang="ru-RU" sz="2000" dirty="0"/>
              <a:t> </a:t>
            </a:r>
            <a:r>
              <a:rPr lang="ru-RU" sz="2000" dirty="0" err="1"/>
              <a:t>черевця</a:t>
            </a:r>
            <a:r>
              <a:rPr lang="ru-RU" sz="2000" dirty="0"/>
              <a:t> </a:t>
            </a:r>
            <a:r>
              <a:rPr lang="ru-RU" sz="2000" dirty="0" err="1"/>
              <a:t>архегонія</a:t>
            </a:r>
            <a:r>
              <a:rPr lang="ru-RU" sz="2000" dirty="0"/>
              <a:t>, 14 – </a:t>
            </a:r>
            <a:r>
              <a:rPr lang="ru-RU" sz="2000" dirty="0" err="1"/>
              <a:t>елатери</a:t>
            </a:r>
            <a:r>
              <a:rPr lang="ru-RU" sz="2000" dirty="0"/>
              <a:t>, 15 – спори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64903"/>
            <a:ext cx="4437027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236420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04" y="1772816"/>
            <a:ext cx="231625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2" y="116632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69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35280" cy="1557619"/>
          </a:xfrm>
        </p:spPr>
        <p:txBody>
          <a:bodyPr>
            <a:noAutofit/>
          </a:bodyPr>
          <a:lstStyle/>
          <a:p>
            <a:r>
              <a:rPr lang="ru-RU" sz="2000" dirty="0" err="1"/>
              <a:t>Клас</a:t>
            </a:r>
            <a:r>
              <a:rPr lang="ru-RU" sz="2000" dirty="0"/>
              <a:t> </a:t>
            </a:r>
            <a:r>
              <a:rPr lang="ru-RU" sz="2000" dirty="0" err="1"/>
              <a:t>Листкостеблові</a:t>
            </a:r>
            <a:r>
              <a:rPr lang="ru-RU" sz="2000" dirty="0"/>
              <a:t> </a:t>
            </a:r>
            <a:r>
              <a:rPr lang="ru-RU" sz="2000" dirty="0" err="1"/>
              <a:t>мохи</a:t>
            </a:r>
            <a:r>
              <a:rPr lang="ru-RU" sz="2000" dirty="0"/>
              <a:t> – В</a:t>
            </a:r>
            <a:r>
              <a:rPr lang="en-US" sz="2000" dirty="0" err="1"/>
              <a:t>ryopsida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err="1"/>
              <a:t>Підклас</a:t>
            </a:r>
            <a:r>
              <a:rPr lang="ru-RU" sz="2000" dirty="0"/>
              <a:t> </a:t>
            </a:r>
            <a:r>
              <a:rPr lang="ru-RU" sz="2000" dirty="0" err="1"/>
              <a:t>Брієві</a:t>
            </a:r>
            <a:r>
              <a:rPr lang="ru-RU" sz="2000" dirty="0"/>
              <a:t> – </a:t>
            </a:r>
            <a:r>
              <a:rPr lang="en-US" sz="2000" dirty="0" err="1"/>
              <a:t>Bryidae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Порядок </a:t>
            </a:r>
            <a:r>
              <a:rPr lang="ru-RU" sz="2000" dirty="0" err="1"/>
              <a:t>Політрихові</a:t>
            </a:r>
            <a:r>
              <a:rPr lang="ru-RU" sz="2000" dirty="0"/>
              <a:t> – </a:t>
            </a:r>
            <a:r>
              <a:rPr lang="en-US" sz="2000" dirty="0" err="1"/>
              <a:t>Polytrichales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Родина – </a:t>
            </a:r>
            <a:r>
              <a:rPr lang="en-US" sz="2000" dirty="0" err="1"/>
              <a:t>Polytrichaceae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err="1"/>
              <a:t>Рід</a:t>
            </a:r>
            <a:r>
              <a:rPr lang="ru-RU" sz="2000" dirty="0"/>
              <a:t> </a:t>
            </a:r>
            <a:r>
              <a:rPr lang="ru-RU" sz="2000" dirty="0" err="1"/>
              <a:t>Політрих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Зозулин </a:t>
            </a:r>
            <a:r>
              <a:rPr lang="ru-RU" sz="2000" dirty="0" err="1"/>
              <a:t>льон</a:t>
            </a:r>
            <a:r>
              <a:rPr lang="ru-RU" sz="2000" dirty="0"/>
              <a:t> – </a:t>
            </a:r>
            <a:r>
              <a:rPr lang="en-US" sz="2000" dirty="0" err="1"/>
              <a:t>Polytrichum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Вид П. </a:t>
            </a:r>
            <a:r>
              <a:rPr lang="ru-RU" sz="2000" dirty="0" err="1"/>
              <a:t>звичайний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Зозулин </a:t>
            </a:r>
            <a:r>
              <a:rPr lang="ru-RU" sz="2000" dirty="0" err="1"/>
              <a:t>льон</a:t>
            </a:r>
            <a:r>
              <a:rPr lang="ru-RU" sz="2000" dirty="0"/>
              <a:t> </a:t>
            </a:r>
            <a:r>
              <a:rPr lang="ru-RU" sz="2000" dirty="0" err="1"/>
              <a:t>звичайний</a:t>
            </a:r>
            <a:r>
              <a:rPr lang="ru-RU" sz="2000" dirty="0"/>
              <a:t> – </a:t>
            </a:r>
            <a:r>
              <a:rPr lang="en-US" sz="2000" dirty="0"/>
              <a:t>P.  commune</a:t>
            </a:r>
            <a:br>
              <a:rPr lang="en-US" sz="2000" dirty="0"/>
            </a:b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4" y="1965986"/>
            <a:ext cx="44964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25686"/>
            <a:ext cx="2304256" cy="50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084501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3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29" y="274638"/>
            <a:ext cx="8919333" cy="1426170"/>
          </a:xfrm>
        </p:spPr>
        <p:txBody>
          <a:bodyPr>
            <a:noAutofit/>
          </a:bodyPr>
          <a:lstStyle/>
          <a:p>
            <a:r>
              <a:rPr lang="ru-RU" sz="2000" dirty="0" err="1"/>
              <a:t>Клас</a:t>
            </a:r>
            <a:r>
              <a:rPr lang="ru-RU" sz="2000" dirty="0"/>
              <a:t> </a:t>
            </a:r>
            <a:r>
              <a:rPr lang="ru-RU" sz="2000" dirty="0" err="1"/>
              <a:t>Листкостеблові</a:t>
            </a:r>
            <a:r>
              <a:rPr lang="ru-RU" sz="2000" dirty="0"/>
              <a:t> </a:t>
            </a:r>
            <a:r>
              <a:rPr lang="ru-RU" sz="2000" dirty="0" err="1"/>
              <a:t>мохи</a:t>
            </a:r>
            <a:r>
              <a:rPr lang="ru-RU" sz="2000" dirty="0"/>
              <a:t> – В</a:t>
            </a:r>
            <a:r>
              <a:rPr lang="en-US" sz="2000" dirty="0" err="1"/>
              <a:t>ryopsida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err="1"/>
              <a:t>Підклас</a:t>
            </a:r>
            <a:r>
              <a:rPr lang="ru-RU" sz="2000" dirty="0"/>
              <a:t> </a:t>
            </a:r>
            <a:r>
              <a:rPr lang="ru-RU" sz="2000" dirty="0" err="1"/>
              <a:t>Сфагнові</a:t>
            </a:r>
            <a:r>
              <a:rPr lang="ru-RU" sz="2000" dirty="0"/>
              <a:t> – </a:t>
            </a:r>
            <a:r>
              <a:rPr lang="en-US" sz="2000" dirty="0" err="1"/>
              <a:t>Sphagnidae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Порядок </a:t>
            </a:r>
            <a:r>
              <a:rPr lang="ru-RU" sz="2000" dirty="0" err="1"/>
              <a:t>Сфагнові</a:t>
            </a:r>
            <a:r>
              <a:rPr lang="ru-RU" sz="2000" dirty="0"/>
              <a:t> – </a:t>
            </a:r>
            <a:r>
              <a:rPr lang="en-US" sz="2000" dirty="0" err="1"/>
              <a:t>Sphagnales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Родина </a:t>
            </a:r>
            <a:r>
              <a:rPr lang="ru-RU" sz="2000" dirty="0" err="1"/>
              <a:t>Сфагнові</a:t>
            </a:r>
            <a:r>
              <a:rPr lang="ru-RU" sz="2000" dirty="0"/>
              <a:t> – </a:t>
            </a:r>
            <a:r>
              <a:rPr lang="en-US" sz="2000" dirty="0" err="1"/>
              <a:t>Sphagnaceae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err="1"/>
              <a:t>Рід</a:t>
            </a:r>
            <a:r>
              <a:rPr lang="ru-RU" sz="2000" dirty="0"/>
              <a:t> Сфагнум – </a:t>
            </a:r>
            <a:r>
              <a:rPr lang="en-US" sz="2000" dirty="0"/>
              <a:t>Sphagnum</a:t>
            </a:r>
            <a:br>
              <a:rPr lang="en-US" sz="2000" dirty="0"/>
            </a:b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0" y="1944688"/>
            <a:ext cx="8919333" cy="47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07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ТЕМА: ВІДДІЛ МОХОПОДІБНІ – BRYOPHYTA</vt:lpstr>
      <vt:lpstr>Презентация PowerPoint</vt:lpstr>
      <vt:lpstr>Презентация PowerPoint</vt:lpstr>
      <vt:lpstr>Клас Печіночники – Marchantiopsida Підклас Маршанцієві печіночники, або Маршанцііди – Marchantiidae Порядок Маршанцієві – Marchantiales  Родина Маршанцієві – Marchantiaceae Рід Маршанція –  Marchantia Вид М. звичайна – M. рolymorpha </vt:lpstr>
      <vt:lpstr>А – вертикальний розріз через жіночу підставку, Б – будова архегонію,               В – вертикальний розріз через чоловічу підставку, Г – дводжгутиковий сперматозоїд; 1 – пучок ризоїдів, 2 – молодий архегоній, 3 – старий, запліднений архегоній, 4 – перихецій, 5 – періанцій, 6 – яйцеклітина, 7 – черевце,            8 – шийка, 9 – канальцеві клітини, 10 – антеридій, 11 – гаусторія,                12 – ніжка, 13 – залишки черевця архегонія, 14 – елатери, 15 – спори  </vt:lpstr>
      <vt:lpstr>Презентация PowerPoint</vt:lpstr>
      <vt:lpstr>Клас Листкостеблові мохи – Вryopsida Підклас Брієві – Bryidae Порядок Політрихові – Polytrichales Родина – Polytrichaceae Рід Політрих, або Зозулин льон – Polytrichum Вид П. звичайний, або Зозулин льон звичайний – P.  commune </vt:lpstr>
      <vt:lpstr>Презентация PowerPoint</vt:lpstr>
      <vt:lpstr>Клас Листкостеблові мохи – Вryopsida Підклас Сфагнові – Sphagnidae Порядок Сфагнові – Sphagnales Родина Сфагнові – Sphagnaceae Рід Сфагнум – Sphagnum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ВІДДІЛ МОХОПОДІБНІ – BRYOPHYTA</dc:title>
  <dc:creator>УЛЫБНИСЬ!</dc:creator>
  <cp:lastModifiedBy>Gyrocopter_UA</cp:lastModifiedBy>
  <cp:revision>5</cp:revision>
  <dcterms:created xsi:type="dcterms:W3CDTF">2020-11-25T19:45:30Z</dcterms:created>
  <dcterms:modified xsi:type="dcterms:W3CDTF">2020-11-25T20:08:25Z</dcterms:modified>
</cp:coreProperties>
</file>