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7"/>
  </p:notesMasterIdLst>
  <p:sldIdLst>
    <p:sldId id="256" r:id="rId2"/>
    <p:sldId id="257" r:id="rId3"/>
    <p:sldId id="264" r:id="rId4"/>
    <p:sldId id="302" r:id="rId5"/>
    <p:sldId id="309" r:id="rId6"/>
  </p:sldIdLst>
  <p:sldSz cx="9144000" cy="5143500" type="screen16x9"/>
  <p:notesSz cx="6858000" cy="9144000"/>
  <p:embeddedFontLst>
    <p:embeddedFont>
      <p:font typeface="Raleway" panose="020B0604020202020204" charset="-52"/>
      <p:regular r:id="rId8"/>
      <p:bold r:id="rId9"/>
      <p:italic r:id="rId10"/>
      <p:boldItalic r:id="rId11"/>
    </p:embeddedFont>
    <p:embeddedFont>
      <p:font typeface="Lato" panose="020B060402020202020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98665B7-6574-423E-A4B5-A6C020D860FF}">
  <a:tblStyle styleId="{C98665B7-6574-423E-A4B5-A6C020D860F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1A8698C-63BC-4B6A-AE92-7E62379B444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0406112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0485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6616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153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1184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981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45225" y="2762725"/>
            <a:ext cx="67365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938246" y="2533163"/>
            <a:ext cx="7218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659861" y="2533163"/>
            <a:ext cx="7218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-1" y="2533163"/>
            <a:ext cx="7218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721425" y="2533163"/>
            <a:ext cx="52167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6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1"/>
          </p:nvPr>
        </p:nvSpPr>
        <p:spPr>
          <a:xfrm>
            <a:off x="893625" y="1200150"/>
            <a:ext cx="31368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▷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2"/>
          </p:nvPr>
        </p:nvSpPr>
        <p:spPr>
          <a:xfrm>
            <a:off x="4219456" y="1200150"/>
            <a:ext cx="31368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▷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7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7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7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893700" y="1200150"/>
            <a:ext cx="23712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▷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body" idx="2"/>
          </p:nvPr>
        </p:nvSpPr>
        <p:spPr>
          <a:xfrm>
            <a:off x="3386404" y="1200150"/>
            <a:ext cx="23712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▷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body" idx="3"/>
          </p:nvPr>
        </p:nvSpPr>
        <p:spPr>
          <a:xfrm>
            <a:off x="5879107" y="1200150"/>
            <a:ext cx="23712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▷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93700" y="1373588"/>
            <a:ext cx="6462600" cy="3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Lato"/>
              <a:buChar char="▷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3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>
            <a:spLocks noGrp="1"/>
          </p:cNvSpPr>
          <p:nvPr>
            <p:ph type="ctrTitle"/>
          </p:nvPr>
        </p:nvSpPr>
        <p:spPr>
          <a:xfrm>
            <a:off x="645225" y="2762725"/>
            <a:ext cx="67365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 dirty="0" smtClean="0"/>
              <a:t>Digital-</a:t>
            </a:r>
            <a:r>
              <a:rPr lang="en-US" sz="2400" dirty="0"/>
              <a:t>a</a:t>
            </a:r>
            <a:r>
              <a:rPr lang="uk-UA" sz="2400" dirty="0" smtClean="0"/>
              <a:t>наліз </a:t>
            </a:r>
            <a:r>
              <a:rPr lang="uk-UA" sz="2400" dirty="0" smtClean="0"/>
              <a:t>причин, форм та наслідків міграційних процесів</a:t>
            </a:r>
            <a:endParaRPr lang="uk-UA" sz="2400" dirty="0"/>
          </a:p>
        </p:txBody>
      </p:sp>
      <p:sp>
        <p:nvSpPr>
          <p:cNvPr id="2" name="Прямокутник 1"/>
          <p:cNvSpPr/>
          <p:nvPr/>
        </p:nvSpPr>
        <p:spPr>
          <a:xfrm>
            <a:off x="645225" y="1338787"/>
            <a:ext cx="81371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Цифрові дослідження міграції</a:t>
            </a:r>
            <a:endParaRPr lang="uk-UA" sz="4400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893700" y="434588"/>
            <a:ext cx="7628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uk-UA" dirty="0">
                <a:solidFill>
                  <a:schemeClr val="bg2">
                    <a:lumMod val="50000"/>
                  </a:schemeClr>
                </a:solidFill>
              </a:rPr>
              <a:t>Мета курсу </a:t>
            </a:r>
            <a:endParaRPr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893700" y="1523401"/>
            <a:ext cx="6406632" cy="23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Огляд соціальних аспектів міграційних </a:t>
            </a:r>
            <a:r>
              <a:rPr lang="uk-UA" b="1" dirty="0" smtClean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процесів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uk-UA" b="1" dirty="0" smtClean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Вивчення </a:t>
            </a:r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соціальних, економічних, культурних і політичних факторів </a:t>
            </a:r>
            <a:r>
              <a:rPr lang="uk-UA" b="1" dirty="0" smtClean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міграції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uk-UA" b="1" dirty="0" smtClean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з використанням цифрових технологій</a:t>
            </a:r>
            <a:endParaRPr lang="uk-UA" b="1" dirty="0" smtClean="0">
              <a:solidFill>
                <a:schemeClr val="bg2">
                  <a:lumMod val="50000"/>
                </a:schemeClr>
              </a:solidFill>
              <a:latin typeface="Lato"/>
              <a:ea typeface="Lato"/>
              <a:cs typeface="Lato"/>
              <a:sym typeface="Lato"/>
            </a:endParaRP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uk-UA" b="1" dirty="0" smtClean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Розвиток </a:t>
            </a:r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навичок аналізу впливу міграції на суспільство</a:t>
            </a:r>
            <a:endParaRPr lang="uk-UA" sz="1200" dirty="0">
              <a:solidFill>
                <a:schemeClr val="bg2">
                  <a:lumMod val="50000"/>
                </a:schemeClr>
              </a:solidFill>
              <a:sym typeface="Lato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7" name="Google Shape;97;p13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>
            <a:spLocks noGrp="1"/>
          </p:cNvSpPr>
          <p:nvPr>
            <p:ph type="title"/>
          </p:nvPr>
        </p:nvSpPr>
        <p:spPr>
          <a:xfrm>
            <a:off x="893700" y="434588"/>
            <a:ext cx="7239256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uk-UA" dirty="0">
                <a:solidFill>
                  <a:srgbClr val="0070C0"/>
                </a:solidFill>
              </a:rPr>
              <a:t>Завдання курсу</a:t>
            </a:r>
            <a:endParaRPr dirty="0">
              <a:solidFill>
                <a:srgbClr val="0070C0"/>
              </a:solidFill>
            </a:endParaRPr>
          </a:p>
        </p:txBody>
      </p:sp>
      <p:sp>
        <p:nvSpPr>
          <p:cNvPr id="156" name="Google Shape;156;p20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93700" y="1241485"/>
            <a:ext cx="620233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Дослідження основних типів та форм міграції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Аналіз взаємодії мігрантів із приймаючим суспільством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Вивчення впливу глобалізації на міграційні </a:t>
            </a: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процеси </a:t>
            </a: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Ознайомлення з політикою і регулюванням міграції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>
            <a:spLocks noGrp="1"/>
          </p:cNvSpPr>
          <p:nvPr>
            <p:ph type="title"/>
          </p:nvPr>
        </p:nvSpPr>
        <p:spPr>
          <a:xfrm>
            <a:off x="893700" y="434588"/>
            <a:ext cx="7239256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uk-UA" sz="2400" dirty="0">
                <a:solidFill>
                  <a:srgbClr val="0070C0"/>
                </a:solidFill>
              </a:rPr>
              <a:t>Структура курсу</a:t>
            </a:r>
            <a:endParaRPr sz="2400" dirty="0">
              <a:solidFill>
                <a:srgbClr val="0070C0"/>
              </a:solidFill>
            </a:endParaRPr>
          </a:p>
        </p:txBody>
      </p:sp>
      <p:sp>
        <p:nvSpPr>
          <p:cNvPr id="156" name="Google Shape;156;p20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idx="3"/>
          </p:nvPr>
        </p:nvSpPr>
        <p:spPr>
          <a:xfrm>
            <a:off x="3278460" y="1200150"/>
            <a:ext cx="4971847" cy="3725700"/>
          </a:xfrm>
        </p:spPr>
        <p:txBody>
          <a:bodyPr/>
          <a:lstStyle/>
          <a:p>
            <a:r>
              <a:rPr lang="uk-UA" sz="1600" b="1" u="sng" dirty="0">
                <a:solidFill>
                  <a:schemeClr val="bg2">
                    <a:lumMod val="50000"/>
                  </a:schemeClr>
                </a:solidFill>
              </a:rPr>
              <a:t>Основи теорії </a:t>
            </a:r>
            <a:r>
              <a:rPr lang="uk-UA" sz="1600" b="1" u="sng" dirty="0" smtClean="0">
                <a:solidFill>
                  <a:schemeClr val="bg2">
                    <a:lumMod val="50000"/>
                  </a:schemeClr>
                </a:solidFill>
              </a:rPr>
              <a:t>міграції</a:t>
            </a:r>
          </a:p>
          <a:p>
            <a:r>
              <a:rPr lang="uk-UA" sz="1600" b="1" u="sng" dirty="0" smtClean="0">
                <a:solidFill>
                  <a:schemeClr val="bg2">
                    <a:lumMod val="50000"/>
                  </a:schemeClr>
                </a:solidFill>
              </a:rPr>
              <a:t>Історичний </a:t>
            </a:r>
            <a:r>
              <a:rPr lang="uk-UA" sz="1600" b="1" u="sng" dirty="0">
                <a:solidFill>
                  <a:schemeClr val="bg2">
                    <a:lumMod val="50000"/>
                  </a:schemeClr>
                </a:solidFill>
              </a:rPr>
              <a:t>розвиток міграційних </a:t>
            </a:r>
            <a:r>
              <a:rPr lang="uk-UA" sz="1600" b="1" u="sng" dirty="0" smtClean="0">
                <a:solidFill>
                  <a:schemeClr val="bg2">
                    <a:lumMod val="50000"/>
                  </a:schemeClr>
                </a:solidFill>
              </a:rPr>
              <a:t>процесів</a:t>
            </a:r>
          </a:p>
          <a:p>
            <a:r>
              <a:rPr lang="uk-UA" sz="1600" b="1" u="sng" dirty="0" smtClean="0">
                <a:solidFill>
                  <a:schemeClr val="bg2">
                    <a:lumMod val="50000"/>
                  </a:schemeClr>
                </a:solidFill>
              </a:rPr>
              <a:t>Глобалізація </a:t>
            </a:r>
            <a:r>
              <a:rPr lang="uk-UA" sz="1600" b="1" u="sng" dirty="0">
                <a:solidFill>
                  <a:schemeClr val="bg2">
                    <a:lumMod val="50000"/>
                  </a:schemeClr>
                </a:solidFill>
              </a:rPr>
              <a:t>і </a:t>
            </a:r>
            <a:r>
              <a:rPr lang="uk-UA" sz="1600" b="1" u="sng" dirty="0" smtClean="0">
                <a:solidFill>
                  <a:schemeClr val="bg2">
                    <a:lumMod val="50000"/>
                  </a:schemeClr>
                </a:solidFill>
              </a:rPr>
              <a:t>міграція</a:t>
            </a:r>
          </a:p>
          <a:p>
            <a:r>
              <a:rPr lang="uk-UA" sz="1600" b="1" u="sng" dirty="0" smtClean="0">
                <a:solidFill>
                  <a:schemeClr val="bg2">
                    <a:lumMod val="50000"/>
                  </a:schemeClr>
                </a:solidFill>
              </a:rPr>
              <a:t>Інтеграція </a:t>
            </a:r>
            <a:r>
              <a:rPr lang="uk-UA" sz="1600" b="1" u="sng" dirty="0">
                <a:solidFill>
                  <a:schemeClr val="bg2">
                    <a:lumMod val="50000"/>
                  </a:schemeClr>
                </a:solidFill>
              </a:rPr>
              <a:t>та асиміляція </a:t>
            </a:r>
            <a:r>
              <a:rPr lang="uk-UA" sz="1600" b="1" u="sng" dirty="0" smtClean="0">
                <a:solidFill>
                  <a:schemeClr val="bg2">
                    <a:lumMod val="50000"/>
                  </a:schemeClr>
                </a:solidFill>
              </a:rPr>
              <a:t>мігрантів</a:t>
            </a:r>
          </a:p>
          <a:p>
            <a:r>
              <a:rPr lang="uk-UA" sz="1600" b="1" u="sng" dirty="0" smtClean="0">
                <a:solidFill>
                  <a:schemeClr val="bg2">
                    <a:lumMod val="50000"/>
                  </a:schemeClr>
                </a:solidFill>
              </a:rPr>
              <a:t>Міграційна </a:t>
            </a:r>
            <a:r>
              <a:rPr lang="uk-UA" sz="1600" b="1" u="sng" dirty="0">
                <a:solidFill>
                  <a:schemeClr val="bg2">
                    <a:lumMod val="50000"/>
                  </a:schemeClr>
                </a:solidFill>
              </a:rPr>
              <a:t>політика та </a:t>
            </a:r>
            <a:r>
              <a:rPr lang="uk-UA" sz="1600" b="1" u="sng" dirty="0" smtClean="0">
                <a:solidFill>
                  <a:schemeClr val="bg2">
                    <a:lumMod val="50000"/>
                  </a:schemeClr>
                </a:solidFill>
              </a:rPr>
              <a:t>регулювання</a:t>
            </a:r>
          </a:p>
          <a:p>
            <a:r>
              <a:rPr lang="uk-UA" sz="1600" b="1" u="sng" dirty="0" smtClean="0">
                <a:solidFill>
                  <a:schemeClr val="bg2">
                    <a:lumMod val="50000"/>
                  </a:schemeClr>
                </a:solidFill>
              </a:rPr>
              <a:t>Соціальні </a:t>
            </a:r>
            <a:r>
              <a:rPr lang="uk-UA" sz="1600" b="1" u="sng" dirty="0">
                <a:solidFill>
                  <a:schemeClr val="bg2">
                    <a:lumMod val="50000"/>
                  </a:schemeClr>
                </a:solidFill>
              </a:rPr>
              <a:t>та культурні наслідки міграції</a:t>
            </a:r>
            <a:endParaRPr lang="uk-UA" sz="16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362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>
            <a:spLocks noGrp="1"/>
          </p:cNvSpPr>
          <p:nvPr>
            <p:ph type="title"/>
          </p:nvPr>
        </p:nvSpPr>
        <p:spPr>
          <a:xfrm>
            <a:off x="893700" y="434588"/>
            <a:ext cx="7239256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uk-UA" sz="2400" dirty="0" smtClean="0">
                <a:solidFill>
                  <a:srgbClr val="0070C0"/>
                </a:solidFill>
              </a:rPr>
              <a:t>Особливості діджиталізації міграційних процесів</a:t>
            </a:r>
            <a:endParaRPr sz="2400" dirty="0">
              <a:solidFill>
                <a:srgbClr val="0070C0"/>
              </a:solidFill>
            </a:endParaRPr>
          </a:p>
        </p:txBody>
      </p:sp>
      <p:sp>
        <p:nvSpPr>
          <p:cNvPr id="156" name="Google Shape;156;p20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idx="3"/>
          </p:nvPr>
        </p:nvSpPr>
        <p:spPr>
          <a:xfrm>
            <a:off x="983556" y="1559858"/>
            <a:ext cx="7266751" cy="3365991"/>
          </a:xfrm>
        </p:spPr>
        <p:txBody>
          <a:bodyPr/>
          <a:lstStyle/>
          <a:p>
            <a:r>
              <a:rPr lang="uk-UA" sz="1600" b="1" dirty="0">
                <a:solidFill>
                  <a:schemeClr val="bg2">
                    <a:lumMod val="50000"/>
                  </a:schemeClr>
                </a:solidFill>
              </a:rPr>
              <a:t>Д</a:t>
            </a:r>
            <a:r>
              <a:rPr lang="uk-UA" sz="1600" b="1" dirty="0" smtClean="0">
                <a:solidFill>
                  <a:schemeClr val="bg2">
                    <a:lumMod val="50000"/>
                  </a:schemeClr>
                </a:solidFill>
              </a:rPr>
              <a:t>іджиталізація </a:t>
            </a:r>
            <a:r>
              <a:rPr lang="uk-UA" sz="1600" b="1" dirty="0">
                <a:solidFill>
                  <a:schemeClr val="bg2">
                    <a:lumMod val="50000"/>
                  </a:schemeClr>
                </a:solidFill>
              </a:rPr>
              <a:t>у міграційних процесах має амбівалентний </a:t>
            </a:r>
            <a:r>
              <a:rPr lang="uk-UA" sz="1600" b="1" dirty="0" smtClean="0">
                <a:solidFill>
                  <a:schemeClr val="bg2">
                    <a:lumMod val="50000"/>
                  </a:schemeClr>
                </a:solidFill>
              </a:rPr>
              <a:t>характер. </a:t>
            </a:r>
            <a:r>
              <a:rPr lang="uk-UA" sz="1600" b="1" dirty="0">
                <a:solidFill>
                  <a:schemeClr val="bg2">
                    <a:lumMod val="50000"/>
                  </a:schemeClr>
                </a:solidFill>
              </a:rPr>
              <a:t>З одного боку вона розширює можливості мігрантів, які завдяки соціальним медіа отримують доступ до інформації про країни прибуття і можуть створювати мігрантські цифрові </a:t>
            </a:r>
            <a:r>
              <a:rPr lang="uk-UA" sz="1600" b="1" dirty="0" smtClean="0">
                <a:solidFill>
                  <a:schemeClr val="bg2">
                    <a:lumMod val="50000"/>
                  </a:schemeClr>
                </a:solidFill>
              </a:rPr>
              <a:t>спільноти, </a:t>
            </a:r>
            <a:r>
              <a:rPr lang="uk-UA" sz="1600" b="1" dirty="0">
                <a:solidFill>
                  <a:schemeClr val="bg2">
                    <a:lumMod val="50000"/>
                  </a:schemeClr>
                </a:solidFill>
              </a:rPr>
              <a:t>з іншого – дає державним органам цифрові інструменти обмеження і контролю міграційних потоків, а також посилює загрози цифрового шахрайства, кібербулінгу, експлуатації тощо. </a:t>
            </a:r>
            <a:endParaRPr lang="uk-UA" sz="16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923898"/>
      </p:ext>
    </p:extLst>
  </p:cSld>
  <p:clrMapOvr>
    <a:masterClrMapping/>
  </p:clrMapOvr>
</p:sld>
</file>

<file path=ppt/theme/theme1.xml><?xml version="1.0" encoding="utf-8"?>
<a:theme xmlns:a="http://schemas.openxmlformats.org/drawingml/2006/main" name="Antonio template">
  <a:themeElements>
    <a:clrScheme name="Custom 347">
      <a:dk1>
        <a:srgbClr val="677480"/>
      </a:dk1>
      <a:lt1>
        <a:srgbClr val="FFFFFF"/>
      </a:lt1>
      <a:dk2>
        <a:srgbClr val="2185C5"/>
      </a:dk2>
      <a:lt2>
        <a:srgbClr val="DEE2E6"/>
      </a:lt2>
      <a:accent1>
        <a:srgbClr val="2185C5"/>
      </a:accent1>
      <a:accent2>
        <a:srgbClr val="7ECEFD"/>
      </a:accent2>
      <a:accent3>
        <a:srgbClr val="F20253"/>
      </a:accent3>
      <a:accent4>
        <a:srgbClr val="FF9715"/>
      </a:accent4>
      <a:accent5>
        <a:srgbClr val="1C3AA9"/>
      </a:accent5>
      <a:accent6>
        <a:srgbClr val="97ABBC"/>
      </a:accent6>
      <a:hlink>
        <a:srgbClr val="2185C5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159</Words>
  <Application>Microsoft Office PowerPoint</Application>
  <PresentationFormat>Екран (16:9)</PresentationFormat>
  <Paragraphs>25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Raleway</vt:lpstr>
      <vt:lpstr>Arial</vt:lpstr>
      <vt:lpstr>Lato</vt:lpstr>
      <vt:lpstr>Antonio template</vt:lpstr>
      <vt:lpstr>Digital-aналіз причин, форм та наслідків міграційних процесів</vt:lpstr>
      <vt:lpstr>Мета курсу </vt:lpstr>
      <vt:lpstr>Завдання курсу</vt:lpstr>
      <vt:lpstr>Структура курсу</vt:lpstr>
      <vt:lpstr>Особливості діджиталізації міграційних процесів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 ОП Соціологія (магістр) на 2024-2025 рік</dc:title>
  <dc:creator>Taisiia</dc:creator>
  <cp:lastModifiedBy>Taisiia</cp:lastModifiedBy>
  <cp:revision>28</cp:revision>
  <dcterms:modified xsi:type="dcterms:W3CDTF">2024-11-01T20:31:15Z</dcterms:modified>
</cp:coreProperties>
</file>