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61" r:id="rId2"/>
    <p:sldId id="262" r:id="rId3"/>
    <p:sldId id="279" r:id="rId4"/>
    <p:sldId id="280" r:id="rId5"/>
    <p:sldId id="281" r:id="rId6"/>
    <p:sldId id="282" r:id="rId7"/>
    <p:sldId id="285" r:id="rId8"/>
    <p:sldId id="286" r:id="rId9"/>
    <p:sldId id="287" r:id="rId10"/>
    <p:sldId id="288" r:id="rId11"/>
    <p:sldId id="291" r:id="rId12"/>
    <p:sldId id="293" r:id="rId13"/>
    <p:sldId id="320" r:id="rId14"/>
    <p:sldId id="321" r:id="rId15"/>
    <p:sldId id="322" r:id="rId16"/>
    <p:sldId id="323" r:id="rId17"/>
    <p:sldId id="324" r:id="rId18"/>
    <p:sldId id="325" r:id="rId19"/>
    <p:sldId id="326" r:id="rId20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5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55" d="100"/>
          <a:sy n="55" d="100"/>
        </p:scale>
        <p:origin x="614" y="43"/>
      </p:cViewPr>
      <p:guideLst>
        <p:guide orient="horz" pos="285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4A55A-AC4E-4C3D-B10A-1A3606044565}" type="datetimeFigureOut">
              <a:rPr lang="ru-RU" smtClean="0"/>
              <a:t>18.11.2025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E03A2-3AD8-46BF-8EEB-8965A35DC3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2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F6C989-3149-4748-838D-04E89654922A}" type="slidenum">
              <a:rPr lang="ru-RU" altLang="ru-RU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24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>
          <a:xfrm>
            <a:off x="914400" y="9566910"/>
            <a:ext cx="420624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217920" y="9566910"/>
            <a:ext cx="585216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>
          <a:xfrm>
            <a:off x="13167361" y="9566910"/>
            <a:ext cx="4206240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96913-4C70-48AA-8F9F-B7E7D9B82E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5323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DB0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44B7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6269990" cy="10274300"/>
          </a:xfrm>
          <a:custGeom>
            <a:avLst/>
            <a:gdLst/>
            <a:ahLst/>
            <a:cxnLst/>
            <a:rect l="l" t="t" r="r" b="b"/>
            <a:pathLst>
              <a:path w="6269990" h="10274300">
                <a:moveTo>
                  <a:pt x="3118559" y="10274300"/>
                </a:moveTo>
                <a:lnTo>
                  <a:pt x="0" y="10274300"/>
                </a:lnTo>
                <a:lnTo>
                  <a:pt x="0" y="0"/>
                </a:lnTo>
                <a:lnTo>
                  <a:pt x="3120547" y="0"/>
                </a:lnTo>
                <a:lnTo>
                  <a:pt x="3145977" y="12700"/>
                </a:lnTo>
                <a:lnTo>
                  <a:pt x="3186220" y="25400"/>
                </a:lnTo>
                <a:lnTo>
                  <a:pt x="3266143" y="76200"/>
                </a:lnTo>
                <a:lnTo>
                  <a:pt x="3305821" y="88900"/>
                </a:lnTo>
                <a:lnTo>
                  <a:pt x="3423701" y="165100"/>
                </a:lnTo>
                <a:lnTo>
                  <a:pt x="3462604" y="177800"/>
                </a:lnTo>
                <a:lnTo>
                  <a:pt x="3654129" y="304800"/>
                </a:lnTo>
                <a:lnTo>
                  <a:pt x="3840523" y="431800"/>
                </a:lnTo>
                <a:lnTo>
                  <a:pt x="3985813" y="533400"/>
                </a:lnTo>
                <a:lnTo>
                  <a:pt x="4021592" y="558800"/>
                </a:lnTo>
                <a:lnTo>
                  <a:pt x="4057150" y="596900"/>
                </a:lnTo>
                <a:lnTo>
                  <a:pt x="4162482" y="673100"/>
                </a:lnTo>
                <a:lnTo>
                  <a:pt x="4197141" y="711200"/>
                </a:lnTo>
                <a:lnTo>
                  <a:pt x="4265772" y="762000"/>
                </a:lnTo>
                <a:lnTo>
                  <a:pt x="4299741" y="800100"/>
                </a:lnTo>
                <a:lnTo>
                  <a:pt x="4366977" y="850900"/>
                </a:lnTo>
                <a:lnTo>
                  <a:pt x="4400241" y="889000"/>
                </a:lnTo>
                <a:lnTo>
                  <a:pt x="4466054" y="939800"/>
                </a:lnTo>
                <a:lnTo>
                  <a:pt x="4498600" y="977900"/>
                </a:lnTo>
                <a:lnTo>
                  <a:pt x="4530904" y="1003300"/>
                </a:lnTo>
                <a:lnTo>
                  <a:pt x="4562963" y="1041400"/>
                </a:lnTo>
                <a:lnTo>
                  <a:pt x="4594777" y="1066800"/>
                </a:lnTo>
                <a:lnTo>
                  <a:pt x="4626344" y="1104900"/>
                </a:lnTo>
                <a:lnTo>
                  <a:pt x="4657661" y="1130300"/>
                </a:lnTo>
                <a:lnTo>
                  <a:pt x="4688729" y="1168400"/>
                </a:lnTo>
                <a:lnTo>
                  <a:pt x="4719545" y="1206500"/>
                </a:lnTo>
                <a:lnTo>
                  <a:pt x="4750107" y="1231900"/>
                </a:lnTo>
                <a:lnTo>
                  <a:pt x="4780414" y="1270000"/>
                </a:lnTo>
                <a:lnTo>
                  <a:pt x="4810465" y="1295400"/>
                </a:lnTo>
                <a:lnTo>
                  <a:pt x="4840257" y="1333500"/>
                </a:lnTo>
                <a:lnTo>
                  <a:pt x="4869790" y="1371600"/>
                </a:lnTo>
                <a:lnTo>
                  <a:pt x="4899062" y="1397000"/>
                </a:lnTo>
                <a:lnTo>
                  <a:pt x="4928071" y="1435100"/>
                </a:lnTo>
                <a:lnTo>
                  <a:pt x="4956816" y="1473200"/>
                </a:lnTo>
                <a:lnTo>
                  <a:pt x="4985294" y="1511300"/>
                </a:lnTo>
                <a:lnTo>
                  <a:pt x="5013506" y="1536700"/>
                </a:lnTo>
                <a:lnTo>
                  <a:pt x="5041448" y="1574800"/>
                </a:lnTo>
                <a:lnTo>
                  <a:pt x="5069120" y="1612900"/>
                </a:lnTo>
                <a:lnTo>
                  <a:pt x="5096520" y="1651000"/>
                </a:lnTo>
                <a:lnTo>
                  <a:pt x="5123646" y="1689100"/>
                </a:lnTo>
                <a:lnTo>
                  <a:pt x="5150497" y="1714500"/>
                </a:lnTo>
                <a:lnTo>
                  <a:pt x="5177072" y="1752600"/>
                </a:lnTo>
                <a:lnTo>
                  <a:pt x="5203368" y="1790700"/>
                </a:lnTo>
                <a:lnTo>
                  <a:pt x="5229384" y="1828800"/>
                </a:lnTo>
                <a:lnTo>
                  <a:pt x="5255119" y="1866900"/>
                </a:lnTo>
                <a:lnTo>
                  <a:pt x="5280571" y="1905000"/>
                </a:lnTo>
                <a:lnTo>
                  <a:pt x="5305738" y="1943100"/>
                </a:lnTo>
                <a:lnTo>
                  <a:pt x="5330619" y="1981200"/>
                </a:lnTo>
                <a:lnTo>
                  <a:pt x="5355213" y="2019300"/>
                </a:lnTo>
                <a:lnTo>
                  <a:pt x="5379517" y="2057400"/>
                </a:lnTo>
                <a:lnTo>
                  <a:pt x="5403531" y="2095500"/>
                </a:lnTo>
                <a:lnTo>
                  <a:pt x="5427252" y="2133600"/>
                </a:lnTo>
                <a:lnTo>
                  <a:pt x="5450680" y="2171700"/>
                </a:lnTo>
                <a:lnTo>
                  <a:pt x="5473812" y="2209800"/>
                </a:lnTo>
                <a:lnTo>
                  <a:pt x="5496647" y="2247900"/>
                </a:lnTo>
                <a:lnTo>
                  <a:pt x="5519184" y="2286000"/>
                </a:lnTo>
                <a:lnTo>
                  <a:pt x="5541421" y="2324100"/>
                </a:lnTo>
                <a:lnTo>
                  <a:pt x="5563356" y="2362200"/>
                </a:lnTo>
                <a:lnTo>
                  <a:pt x="5584988" y="2413000"/>
                </a:lnTo>
                <a:lnTo>
                  <a:pt x="5606315" y="2451100"/>
                </a:lnTo>
                <a:lnTo>
                  <a:pt x="5627336" y="2489200"/>
                </a:lnTo>
                <a:lnTo>
                  <a:pt x="5648049" y="2527300"/>
                </a:lnTo>
                <a:lnTo>
                  <a:pt x="5668453" y="2565400"/>
                </a:lnTo>
                <a:lnTo>
                  <a:pt x="5688546" y="2616200"/>
                </a:lnTo>
                <a:lnTo>
                  <a:pt x="5708326" y="2654300"/>
                </a:lnTo>
                <a:lnTo>
                  <a:pt x="5727792" y="2692400"/>
                </a:lnTo>
                <a:lnTo>
                  <a:pt x="5746943" y="2730500"/>
                </a:lnTo>
                <a:lnTo>
                  <a:pt x="5765776" y="2768600"/>
                </a:lnTo>
                <a:lnTo>
                  <a:pt x="5784291" y="2819400"/>
                </a:lnTo>
                <a:lnTo>
                  <a:pt x="5802486" y="2857500"/>
                </a:lnTo>
                <a:lnTo>
                  <a:pt x="5820358" y="2895600"/>
                </a:lnTo>
                <a:lnTo>
                  <a:pt x="5837908" y="2946400"/>
                </a:lnTo>
                <a:lnTo>
                  <a:pt x="5855132" y="2984500"/>
                </a:lnTo>
                <a:lnTo>
                  <a:pt x="5872030" y="3022600"/>
                </a:lnTo>
                <a:lnTo>
                  <a:pt x="5888600" y="3073400"/>
                </a:lnTo>
                <a:lnTo>
                  <a:pt x="5904840" y="3111500"/>
                </a:lnTo>
                <a:lnTo>
                  <a:pt x="5920749" y="3162300"/>
                </a:lnTo>
                <a:lnTo>
                  <a:pt x="5936326" y="3200400"/>
                </a:lnTo>
                <a:lnTo>
                  <a:pt x="5951568" y="3238500"/>
                </a:lnTo>
                <a:lnTo>
                  <a:pt x="5966475" y="3289300"/>
                </a:lnTo>
                <a:lnTo>
                  <a:pt x="5981044" y="3327400"/>
                </a:lnTo>
                <a:lnTo>
                  <a:pt x="5995274" y="3378200"/>
                </a:lnTo>
                <a:lnTo>
                  <a:pt x="6009163" y="3416300"/>
                </a:lnTo>
                <a:lnTo>
                  <a:pt x="6022711" y="3467100"/>
                </a:lnTo>
                <a:lnTo>
                  <a:pt x="6035915" y="3505200"/>
                </a:lnTo>
                <a:lnTo>
                  <a:pt x="6048774" y="3556000"/>
                </a:lnTo>
                <a:lnTo>
                  <a:pt x="6061286" y="3594100"/>
                </a:lnTo>
                <a:lnTo>
                  <a:pt x="6073450" y="3644900"/>
                </a:lnTo>
                <a:lnTo>
                  <a:pt x="6085264" y="3683000"/>
                </a:lnTo>
                <a:lnTo>
                  <a:pt x="6096727" y="3733800"/>
                </a:lnTo>
                <a:lnTo>
                  <a:pt x="6107837" y="3771900"/>
                </a:lnTo>
                <a:lnTo>
                  <a:pt x="6118593" y="3822700"/>
                </a:lnTo>
                <a:lnTo>
                  <a:pt x="6128992" y="3860800"/>
                </a:lnTo>
                <a:lnTo>
                  <a:pt x="6139034" y="3911600"/>
                </a:lnTo>
                <a:lnTo>
                  <a:pt x="6148717" y="3962400"/>
                </a:lnTo>
                <a:lnTo>
                  <a:pt x="6158039" y="4000500"/>
                </a:lnTo>
                <a:lnTo>
                  <a:pt x="6166999" y="4051300"/>
                </a:lnTo>
                <a:lnTo>
                  <a:pt x="6175595" y="4089400"/>
                </a:lnTo>
                <a:lnTo>
                  <a:pt x="6183826" y="4140200"/>
                </a:lnTo>
                <a:lnTo>
                  <a:pt x="6191689" y="4191000"/>
                </a:lnTo>
                <a:lnTo>
                  <a:pt x="6199185" y="4229100"/>
                </a:lnTo>
                <a:lnTo>
                  <a:pt x="6206310" y="4279900"/>
                </a:lnTo>
                <a:lnTo>
                  <a:pt x="6213064" y="4330700"/>
                </a:lnTo>
                <a:lnTo>
                  <a:pt x="6219445" y="4368800"/>
                </a:lnTo>
                <a:lnTo>
                  <a:pt x="6225451" y="4419600"/>
                </a:lnTo>
                <a:lnTo>
                  <a:pt x="6231081" y="4470400"/>
                </a:lnTo>
                <a:lnTo>
                  <a:pt x="6236333" y="4508500"/>
                </a:lnTo>
                <a:lnTo>
                  <a:pt x="6241205" y="4559300"/>
                </a:lnTo>
                <a:lnTo>
                  <a:pt x="6245697" y="4610100"/>
                </a:lnTo>
                <a:lnTo>
                  <a:pt x="6249807" y="4660900"/>
                </a:lnTo>
                <a:lnTo>
                  <a:pt x="6253532" y="4699000"/>
                </a:lnTo>
                <a:lnTo>
                  <a:pt x="6256872" y="4749800"/>
                </a:lnTo>
                <a:lnTo>
                  <a:pt x="6259825" y="4800600"/>
                </a:lnTo>
                <a:lnTo>
                  <a:pt x="6262389" y="4851400"/>
                </a:lnTo>
                <a:lnTo>
                  <a:pt x="6264563" y="4889500"/>
                </a:lnTo>
                <a:lnTo>
                  <a:pt x="6266345" y="4940300"/>
                </a:lnTo>
                <a:lnTo>
                  <a:pt x="6267734" y="4991100"/>
                </a:lnTo>
                <a:lnTo>
                  <a:pt x="6268728" y="5041900"/>
                </a:lnTo>
                <a:lnTo>
                  <a:pt x="6269325" y="5092700"/>
                </a:lnTo>
                <a:lnTo>
                  <a:pt x="6269525" y="5130800"/>
                </a:lnTo>
                <a:lnTo>
                  <a:pt x="6269325" y="5181600"/>
                </a:lnTo>
                <a:lnTo>
                  <a:pt x="6268728" y="5232400"/>
                </a:lnTo>
                <a:lnTo>
                  <a:pt x="6267734" y="5283200"/>
                </a:lnTo>
                <a:lnTo>
                  <a:pt x="6266345" y="5334000"/>
                </a:lnTo>
                <a:lnTo>
                  <a:pt x="6264563" y="5372100"/>
                </a:lnTo>
                <a:lnTo>
                  <a:pt x="6262389" y="5422900"/>
                </a:lnTo>
                <a:lnTo>
                  <a:pt x="6259825" y="5473700"/>
                </a:lnTo>
                <a:lnTo>
                  <a:pt x="6256872" y="5524500"/>
                </a:lnTo>
                <a:lnTo>
                  <a:pt x="6253532" y="5575300"/>
                </a:lnTo>
                <a:lnTo>
                  <a:pt x="6249807" y="5613400"/>
                </a:lnTo>
                <a:lnTo>
                  <a:pt x="6245697" y="5664200"/>
                </a:lnTo>
                <a:lnTo>
                  <a:pt x="6241205" y="5715000"/>
                </a:lnTo>
                <a:lnTo>
                  <a:pt x="6236333" y="5753100"/>
                </a:lnTo>
                <a:lnTo>
                  <a:pt x="6231081" y="5803900"/>
                </a:lnTo>
                <a:lnTo>
                  <a:pt x="6225451" y="5854700"/>
                </a:lnTo>
                <a:lnTo>
                  <a:pt x="6219445" y="5905500"/>
                </a:lnTo>
                <a:lnTo>
                  <a:pt x="6213064" y="5943600"/>
                </a:lnTo>
                <a:lnTo>
                  <a:pt x="6206310" y="5994400"/>
                </a:lnTo>
                <a:lnTo>
                  <a:pt x="6199185" y="6045200"/>
                </a:lnTo>
                <a:lnTo>
                  <a:pt x="6191689" y="6083300"/>
                </a:lnTo>
                <a:lnTo>
                  <a:pt x="6183826" y="6134100"/>
                </a:lnTo>
                <a:lnTo>
                  <a:pt x="6175595" y="6184900"/>
                </a:lnTo>
                <a:lnTo>
                  <a:pt x="6166999" y="6223000"/>
                </a:lnTo>
                <a:lnTo>
                  <a:pt x="6158039" y="6273800"/>
                </a:lnTo>
                <a:lnTo>
                  <a:pt x="6148717" y="6311900"/>
                </a:lnTo>
                <a:lnTo>
                  <a:pt x="6139034" y="6362700"/>
                </a:lnTo>
                <a:lnTo>
                  <a:pt x="6128992" y="6413500"/>
                </a:lnTo>
                <a:lnTo>
                  <a:pt x="6118593" y="6451600"/>
                </a:lnTo>
                <a:lnTo>
                  <a:pt x="6107837" y="6502400"/>
                </a:lnTo>
                <a:lnTo>
                  <a:pt x="6096727" y="6540500"/>
                </a:lnTo>
                <a:lnTo>
                  <a:pt x="6085264" y="6591300"/>
                </a:lnTo>
                <a:lnTo>
                  <a:pt x="6073450" y="6629400"/>
                </a:lnTo>
                <a:lnTo>
                  <a:pt x="6061286" y="6680200"/>
                </a:lnTo>
                <a:lnTo>
                  <a:pt x="6048774" y="6718300"/>
                </a:lnTo>
                <a:lnTo>
                  <a:pt x="6035915" y="6769100"/>
                </a:lnTo>
                <a:lnTo>
                  <a:pt x="6022711" y="6807200"/>
                </a:lnTo>
                <a:lnTo>
                  <a:pt x="6009163" y="6858000"/>
                </a:lnTo>
                <a:lnTo>
                  <a:pt x="5995274" y="6896100"/>
                </a:lnTo>
                <a:lnTo>
                  <a:pt x="5981044" y="6946900"/>
                </a:lnTo>
                <a:lnTo>
                  <a:pt x="5966475" y="6985000"/>
                </a:lnTo>
                <a:lnTo>
                  <a:pt x="5951568" y="7035800"/>
                </a:lnTo>
                <a:lnTo>
                  <a:pt x="5936326" y="7073900"/>
                </a:lnTo>
                <a:lnTo>
                  <a:pt x="5920749" y="7112000"/>
                </a:lnTo>
                <a:lnTo>
                  <a:pt x="5904840" y="7162800"/>
                </a:lnTo>
                <a:lnTo>
                  <a:pt x="5888600" y="7200900"/>
                </a:lnTo>
                <a:lnTo>
                  <a:pt x="5872030" y="7251700"/>
                </a:lnTo>
                <a:lnTo>
                  <a:pt x="5855132" y="7289800"/>
                </a:lnTo>
                <a:lnTo>
                  <a:pt x="5837908" y="7327900"/>
                </a:lnTo>
                <a:lnTo>
                  <a:pt x="5820358" y="7378700"/>
                </a:lnTo>
                <a:lnTo>
                  <a:pt x="5802486" y="7416800"/>
                </a:lnTo>
                <a:lnTo>
                  <a:pt x="5784291" y="7454900"/>
                </a:lnTo>
                <a:lnTo>
                  <a:pt x="5765776" y="7493000"/>
                </a:lnTo>
                <a:lnTo>
                  <a:pt x="5746943" y="7543800"/>
                </a:lnTo>
                <a:lnTo>
                  <a:pt x="5727792" y="7581900"/>
                </a:lnTo>
                <a:lnTo>
                  <a:pt x="5708326" y="7620000"/>
                </a:lnTo>
                <a:lnTo>
                  <a:pt x="5688546" y="7658100"/>
                </a:lnTo>
                <a:lnTo>
                  <a:pt x="5668453" y="7708900"/>
                </a:lnTo>
                <a:lnTo>
                  <a:pt x="5648049" y="7747000"/>
                </a:lnTo>
                <a:lnTo>
                  <a:pt x="5627336" y="7785100"/>
                </a:lnTo>
                <a:lnTo>
                  <a:pt x="5606315" y="7823200"/>
                </a:lnTo>
                <a:lnTo>
                  <a:pt x="5584988" y="7861300"/>
                </a:lnTo>
                <a:lnTo>
                  <a:pt x="5563356" y="7899400"/>
                </a:lnTo>
                <a:lnTo>
                  <a:pt x="5541421" y="7950200"/>
                </a:lnTo>
                <a:lnTo>
                  <a:pt x="5519184" y="7988300"/>
                </a:lnTo>
                <a:lnTo>
                  <a:pt x="5496647" y="8026400"/>
                </a:lnTo>
                <a:lnTo>
                  <a:pt x="5473812" y="8064500"/>
                </a:lnTo>
                <a:lnTo>
                  <a:pt x="5450680" y="8102600"/>
                </a:lnTo>
                <a:lnTo>
                  <a:pt x="5427252" y="8140700"/>
                </a:lnTo>
                <a:lnTo>
                  <a:pt x="5403531" y="8178800"/>
                </a:lnTo>
                <a:lnTo>
                  <a:pt x="5379517" y="8216900"/>
                </a:lnTo>
                <a:lnTo>
                  <a:pt x="5355213" y="8255000"/>
                </a:lnTo>
                <a:lnTo>
                  <a:pt x="5330619" y="8293100"/>
                </a:lnTo>
                <a:lnTo>
                  <a:pt x="5305738" y="8331200"/>
                </a:lnTo>
                <a:lnTo>
                  <a:pt x="5280571" y="8369300"/>
                </a:lnTo>
                <a:lnTo>
                  <a:pt x="5255119" y="8407400"/>
                </a:lnTo>
                <a:lnTo>
                  <a:pt x="5229384" y="8445500"/>
                </a:lnTo>
                <a:lnTo>
                  <a:pt x="5203368" y="8483600"/>
                </a:lnTo>
                <a:lnTo>
                  <a:pt x="5177072" y="8521700"/>
                </a:lnTo>
                <a:lnTo>
                  <a:pt x="5150497" y="8547100"/>
                </a:lnTo>
                <a:lnTo>
                  <a:pt x="5123646" y="8585200"/>
                </a:lnTo>
                <a:lnTo>
                  <a:pt x="5096520" y="8623300"/>
                </a:lnTo>
                <a:lnTo>
                  <a:pt x="5069120" y="8661400"/>
                </a:lnTo>
                <a:lnTo>
                  <a:pt x="5041448" y="8699500"/>
                </a:lnTo>
                <a:lnTo>
                  <a:pt x="5013506" y="8737600"/>
                </a:lnTo>
                <a:lnTo>
                  <a:pt x="4985294" y="8763000"/>
                </a:lnTo>
                <a:lnTo>
                  <a:pt x="4956816" y="8801100"/>
                </a:lnTo>
                <a:lnTo>
                  <a:pt x="4928071" y="8839200"/>
                </a:lnTo>
                <a:lnTo>
                  <a:pt x="4899062" y="8864600"/>
                </a:lnTo>
                <a:lnTo>
                  <a:pt x="4869790" y="8902700"/>
                </a:lnTo>
                <a:lnTo>
                  <a:pt x="4840257" y="8940800"/>
                </a:lnTo>
                <a:lnTo>
                  <a:pt x="4810465" y="8978900"/>
                </a:lnTo>
                <a:lnTo>
                  <a:pt x="4780414" y="9004300"/>
                </a:lnTo>
                <a:lnTo>
                  <a:pt x="4750107" y="9042400"/>
                </a:lnTo>
                <a:lnTo>
                  <a:pt x="4719545" y="9067800"/>
                </a:lnTo>
                <a:lnTo>
                  <a:pt x="4688729" y="9105900"/>
                </a:lnTo>
                <a:lnTo>
                  <a:pt x="4657661" y="9144000"/>
                </a:lnTo>
                <a:lnTo>
                  <a:pt x="4626344" y="9169400"/>
                </a:lnTo>
                <a:lnTo>
                  <a:pt x="4594777" y="9207500"/>
                </a:lnTo>
                <a:lnTo>
                  <a:pt x="4562963" y="9232900"/>
                </a:lnTo>
                <a:lnTo>
                  <a:pt x="4530904" y="9271000"/>
                </a:lnTo>
                <a:lnTo>
                  <a:pt x="4466054" y="9321800"/>
                </a:lnTo>
                <a:lnTo>
                  <a:pt x="4433267" y="9359900"/>
                </a:lnTo>
                <a:lnTo>
                  <a:pt x="4400241" y="9385300"/>
                </a:lnTo>
                <a:lnTo>
                  <a:pt x="4366977" y="9423400"/>
                </a:lnTo>
                <a:lnTo>
                  <a:pt x="4299741" y="9474200"/>
                </a:lnTo>
                <a:lnTo>
                  <a:pt x="4265772" y="9512300"/>
                </a:lnTo>
                <a:lnTo>
                  <a:pt x="4197141" y="9563100"/>
                </a:lnTo>
                <a:lnTo>
                  <a:pt x="4162482" y="9601200"/>
                </a:lnTo>
                <a:lnTo>
                  <a:pt x="4021592" y="9702800"/>
                </a:lnTo>
                <a:lnTo>
                  <a:pt x="3985813" y="9740900"/>
                </a:lnTo>
                <a:lnTo>
                  <a:pt x="3840523" y="9842500"/>
                </a:lnTo>
                <a:lnTo>
                  <a:pt x="3654129" y="9969500"/>
                </a:lnTo>
                <a:lnTo>
                  <a:pt x="3501310" y="10071100"/>
                </a:lnTo>
                <a:lnTo>
                  <a:pt x="3462604" y="10083800"/>
                </a:lnTo>
                <a:lnTo>
                  <a:pt x="3305821" y="10185400"/>
                </a:lnTo>
                <a:lnTo>
                  <a:pt x="3266143" y="10198100"/>
                </a:lnTo>
                <a:lnTo>
                  <a:pt x="3186220" y="10248900"/>
                </a:lnTo>
                <a:lnTo>
                  <a:pt x="3145977" y="10261600"/>
                </a:lnTo>
                <a:lnTo>
                  <a:pt x="3118559" y="10274300"/>
                </a:lnTo>
                <a:close/>
              </a:path>
            </a:pathLst>
          </a:custGeom>
          <a:solidFill>
            <a:srgbClr val="7DB0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6400800" y="190500"/>
            <a:ext cx="9220200" cy="6972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b="1" dirty="0">
                <a:solidFill>
                  <a:schemeClr val="tx1"/>
                </a:solidFill>
              </a:rPr>
              <a:t>Курс </a:t>
            </a:r>
          </a:p>
          <a:p>
            <a:pPr algn="ctr"/>
            <a:r>
              <a:rPr lang="uk-UA" sz="6600" b="1" dirty="0">
                <a:solidFill>
                  <a:schemeClr val="tx1"/>
                </a:solidFill>
              </a:rPr>
              <a:t>Соціальне підприємництво</a:t>
            </a:r>
            <a:endParaRPr lang="uk-UA" sz="6600" dirty="0">
              <a:solidFill>
                <a:schemeClr val="tx1"/>
              </a:solidFill>
            </a:endParaRPr>
          </a:p>
          <a:p>
            <a:endParaRPr lang="en-GB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4294967295"/>
          </p:nvPr>
        </p:nvSpPr>
        <p:spPr>
          <a:xfrm>
            <a:off x="2438400" y="419100"/>
            <a:ext cx="12906375" cy="8982074"/>
          </a:xfrm>
        </p:spPr>
        <p:txBody>
          <a:bodyPr>
            <a:noAutofit/>
          </a:bodyPr>
          <a:lstStyle/>
          <a:p>
            <a:pPr marL="411480" indent="-411480" algn="just">
              <a:buFont typeface="Wingdings"/>
              <a:buChar char=""/>
              <a:defRPr/>
            </a:pPr>
            <a:r>
              <a:rPr lang="uk-UA" sz="4000" dirty="0"/>
              <a:t>Порівняння особливостей соціального підприємництва в </a:t>
            </a:r>
            <a:r>
              <a:rPr lang="uk-UA" sz="4000" b="1" dirty="0"/>
              <a:t>ЄС та США </a:t>
            </a:r>
            <a:r>
              <a:rPr lang="uk-UA" sz="4000" dirty="0"/>
              <a:t>дозволяє визначити позитивний досвід, який може бути використаний для підвищення ефективності господарської діяльності. </a:t>
            </a:r>
          </a:p>
          <a:p>
            <a:pPr algn="just">
              <a:defRPr/>
            </a:pPr>
            <a:endParaRPr lang="uk-UA" sz="4000" dirty="0"/>
          </a:p>
          <a:p>
            <a:pPr marL="571500" indent="-571500" algn="just">
              <a:buFont typeface="Wingdings" panose="05000000000000000000" pitchFamily="2" charset="2"/>
              <a:buChar char="q"/>
              <a:defRPr/>
            </a:pPr>
            <a:r>
              <a:rPr lang="uk-UA" sz="4000" dirty="0"/>
              <a:t>Наприклад, в США соціальні підприємства поширені в різних сферах господарської діяльності та мають розгалужену видову класифікації з точки зору правового регулювання, а також існує тісна взаємодія між державою та соціальними підприємствами через укладання угод щодо придбання їх продукції.</a:t>
            </a:r>
          </a:p>
          <a:p>
            <a:pPr marL="571500" indent="-571500" algn="just">
              <a:buFont typeface="Wingdings" panose="05000000000000000000" pitchFamily="2" charset="2"/>
              <a:buChar char="q"/>
              <a:defRPr/>
            </a:pPr>
            <a:endParaRPr lang="uk-UA" sz="4000" dirty="0"/>
          </a:p>
          <a:p>
            <a:pPr marL="571500" indent="-571500" algn="just">
              <a:buFont typeface="Wingdings" panose="05000000000000000000" pitchFamily="2" charset="2"/>
              <a:buChar char="q"/>
              <a:defRPr/>
            </a:pPr>
            <a:r>
              <a:rPr lang="uk-UA" sz="4000" dirty="0"/>
              <a:t>Зазначені переваги можуть бути використані в організації діяльності соціальних підприємств в країнах ЄС.</a:t>
            </a:r>
            <a:endParaRPr lang="ru-RU" sz="4000" dirty="0"/>
          </a:p>
          <a:p>
            <a:pPr marL="571500" indent="-571500">
              <a:buFont typeface="Wingdings" panose="05000000000000000000" pitchFamily="2" charset="2"/>
              <a:buChar char="q"/>
              <a:defRPr/>
            </a:pPr>
            <a:endParaRPr lang="ru-RU" sz="4000" dirty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677F8B2-D4A9-47FF-910A-8B1A7E5519B9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ru-RU" sz="21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0038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D151A6-74BF-40C4-8FD2-27A0724BABC1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ru-RU" sz="2100">
              <a:latin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2286001" y="-25391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700">
              <a:latin typeface="Arial" panose="020B0604020202020204" pitchFamily="34" charset="0"/>
            </a:endParaRP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2286001" y="-25391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700">
              <a:latin typeface="Arial" panose="020B0604020202020204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286001" y="-25391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700">
              <a:latin typeface="Arial" panose="020B0604020202020204" pitchFamily="34" charset="0"/>
            </a:endParaRPr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2286001" y="-25391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700">
              <a:latin typeface="Arial" panose="020B0604020202020204" pitchFamily="34" charset="0"/>
            </a:endParaRPr>
          </a:p>
        </p:txBody>
      </p:sp>
      <p:sp>
        <p:nvSpPr>
          <p:cNvPr id="25607" name="Прямоугольник 3"/>
          <p:cNvSpPr>
            <a:spLocks noChangeArrowheads="1"/>
          </p:cNvSpPr>
          <p:nvPr/>
        </p:nvSpPr>
        <p:spPr bwMode="auto">
          <a:xfrm>
            <a:off x="2988470" y="714376"/>
            <a:ext cx="12311063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3000" i="1"/>
              <a:t>Успішність розвитку будь-якого підприємства залежить від вмілого та ефективного управління. Засновники соціальних підприємств – </a:t>
            </a:r>
            <a:r>
              <a:rPr lang="uk-UA" altLang="ru-RU" sz="3000" b="1" i="1"/>
              <a:t>соціальні підприємці</a:t>
            </a:r>
            <a:r>
              <a:rPr lang="uk-UA" altLang="ru-RU" sz="3000" i="1"/>
              <a:t> – діють на основі поєднання традиційного та інноваційного бізнесів, що підкреслює їх людиноцентричність. </a:t>
            </a:r>
            <a:endParaRPr lang="ru-RU" altLang="ru-RU" sz="3000" i="1"/>
          </a:p>
        </p:txBody>
      </p:sp>
      <p:sp>
        <p:nvSpPr>
          <p:cNvPr id="25608" name="Прямоугольник 5"/>
          <p:cNvSpPr>
            <a:spLocks noChangeArrowheads="1"/>
          </p:cNvSpPr>
          <p:nvPr/>
        </p:nvSpPr>
        <p:spPr bwMode="auto">
          <a:xfrm>
            <a:off x="2959895" y="3269458"/>
            <a:ext cx="11420475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000" b="1"/>
              <a:t>Основні професійні риси соціального підприємця</a:t>
            </a:r>
          </a:p>
          <a:p>
            <a:pPr algn="ctr" eaLnBrk="1" hangingPunct="1"/>
            <a:r>
              <a:rPr lang="en-US" altLang="ru-RU" sz="2700"/>
              <a:t>	</a:t>
            </a:r>
            <a:endParaRPr lang="ru-RU" altLang="ru-RU" sz="2700"/>
          </a:p>
        </p:txBody>
      </p:sp>
      <p:sp>
        <p:nvSpPr>
          <p:cNvPr id="25609" name="TextBox 6"/>
          <p:cNvSpPr txBox="1">
            <a:spLocks noChangeArrowheads="1"/>
          </p:cNvSpPr>
          <p:nvPr/>
        </p:nvSpPr>
        <p:spPr bwMode="auto">
          <a:xfrm>
            <a:off x="3312320" y="4379120"/>
            <a:ext cx="11556206" cy="738664"/>
          </a:xfrm>
          <a:prstGeom prst="rect">
            <a:avLst/>
          </a:prstGeom>
          <a:noFill/>
          <a:ln w="19050" cmpd="dbl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2100" dirty="0"/>
              <a:t>відповідальність за результати та наслідки своєї діяльності перед суспільством та окремою людиною;</a:t>
            </a:r>
            <a:endParaRPr lang="ru-RU" altLang="ru-RU" sz="2100" dirty="0"/>
          </a:p>
        </p:txBody>
      </p:sp>
      <p:sp>
        <p:nvSpPr>
          <p:cNvPr id="8" name="Стрелка вниз 7"/>
          <p:cNvSpPr/>
          <p:nvPr/>
        </p:nvSpPr>
        <p:spPr>
          <a:xfrm>
            <a:off x="8670133" y="3779045"/>
            <a:ext cx="690563" cy="600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2700"/>
          </a:p>
        </p:txBody>
      </p:sp>
      <p:sp>
        <p:nvSpPr>
          <p:cNvPr id="25611" name="TextBox 16"/>
          <p:cNvSpPr txBox="1">
            <a:spLocks noChangeArrowheads="1"/>
          </p:cNvSpPr>
          <p:nvPr/>
        </p:nvSpPr>
        <p:spPr bwMode="auto">
          <a:xfrm>
            <a:off x="3312320" y="5162550"/>
            <a:ext cx="11556206" cy="415498"/>
          </a:xfrm>
          <a:prstGeom prst="rect">
            <a:avLst/>
          </a:prstGeom>
          <a:noFill/>
          <a:ln w="19050" cmpd="dbl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100"/>
              <a:t>інноваційність у розподілі та концентрації ресурсів щодо реалізації соціального завдання;</a:t>
            </a:r>
            <a:endParaRPr lang="ru-RU" altLang="ru-RU" sz="2100"/>
          </a:p>
        </p:txBody>
      </p:sp>
      <p:sp>
        <p:nvSpPr>
          <p:cNvPr id="25612" name="TextBox 17"/>
          <p:cNvSpPr txBox="1">
            <a:spLocks noChangeArrowheads="1"/>
          </p:cNvSpPr>
          <p:nvPr/>
        </p:nvSpPr>
        <p:spPr bwMode="auto">
          <a:xfrm>
            <a:off x="3302795" y="5624513"/>
            <a:ext cx="11556206" cy="738664"/>
          </a:xfrm>
          <a:prstGeom prst="rect">
            <a:avLst/>
          </a:prstGeom>
          <a:noFill/>
          <a:ln w="19050" cmpd="dbl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2100"/>
              <a:t>домінування некомерційних цілей над комерційними; концентрація на ефективності діяльності, конкурентоспроможності та окупності;</a:t>
            </a:r>
            <a:endParaRPr lang="ru-RU" altLang="ru-RU" sz="2100"/>
          </a:p>
        </p:txBody>
      </p:sp>
      <p:sp>
        <p:nvSpPr>
          <p:cNvPr id="25613" name="TextBox 18"/>
          <p:cNvSpPr txBox="1">
            <a:spLocks noChangeArrowheads="1"/>
          </p:cNvSpPr>
          <p:nvPr/>
        </p:nvSpPr>
        <p:spPr bwMode="auto">
          <a:xfrm>
            <a:off x="3302795" y="6410325"/>
            <a:ext cx="11556206" cy="738664"/>
          </a:xfrm>
          <a:prstGeom prst="rect">
            <a:avLst/>
          </a:prstGeom>
          <a:noFill/>
          <a:ln w="19050" cmpd="dbl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2100"/>
              <a:t>прагнення до створення нових робочих місць, до постійних змін та реформування соціальної реальності;</a:t>
            </a:r>
            <a:endParaRPr lang="ru-RU" altLang="ru-RU" sz="2100"/>
          </a:p>
        </p:txBody>
      </p:sp>
      <p:sp>
        <p:nvSpPr>
          <p:cNvPr id="25614" name="TextBox 19"/>
          <p:cNvSpPr txBox="1">
            <a:spLocks noChangeArrowheads="1"/>
          </p:cNvSpPr>
          <p:nvPr/>
        </p:nvSpPr>
        <p:spPr bwMode="auto">
          <a:xfrm>
            <a:off x="3302795" y="7222332"/>
            <a:ext cx="11556206" cy="415498"/>
          </a:xfrm>
          <a:prstGeom prst="rect">
            <a:avLst/>
          </a:prstGeom>
          <a:noFill/>
          <a:ln w="19050" cmpd="dbl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100"/>
              <a:t>рішучість, що дозволяє ризикувати і виходити на новий рівень розвитку;</a:t>
            </a:r>
            <a:endParaRPr lang="ru-RU" altLang="ru-RU" sz="2100"/>
          </a:p>
        </p:txBody>
      </p:sp>
      <p:sp>
        <p:nvSpPr>
          <p:cNvPr id="25615" name="TextBox 20"/>
          <p:cNvSpPr txBox="1">
            <a:spLocks noChangeArrowheads="1"/>
          </p:cNvSpPr>
          <p:nvPr/>
        </p:nvSpPr>
        <p:spPr bwMode="auto">
          <a:xfrm>
            <a:off x="3302795" y="7684295"/>
            <a:ext cx="11556206" cy="415498"/>
          </a:xfrm>
          <a:prstGeom prst="rect">
            <a:avLst/>
          </a:prstGeom>
          <a:noFill/>
          <a:ln w="19050" cmpd="dbl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100"/>
              <a:t>готовність робити значні внески в економічний і соціальний розвиток суспільства.</a:t>
            </a:r>
            <a:endParaRPr lang="ru-RU" altLang="ru-RU" sz="210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771775" y="4769645"/>
            <a:ext cx="0" cy="31456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781301" y="4769645"/>
            <a:ext cx="5310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25611" idx="1"/>
          </p:cNvCxnSpPr>
          <p:nvPr/>
        </p:nvCxnSpPr>
        <p:spPr>
          <a:xfrm>
            <a:off x="2771776" y="5393532"/>
            <a:ext cx="54054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25612" idx="1"/>
          </p:cNvCxnSpPr>
          <p:nvPr/>
        </p:nvCxnSpPr>
        <p:spPr>
          <a:xfrm>
            <a:off x="2781301" y="6017420"/>
            <a:ext cx="5214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25613" idx="1"/>
          </p:cNvCxnSpPr>
          <p:nvPr/>
        </p:nvCxnSpPr>
        <p:spPr>
          <a:xfrm>
            <a:off x="2781301" y="6800850"/>
            <a:ext cx="5214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25614" idx="1"/>
          </p:cNvCxnSpPr>
          <p:nvPr/>
        </p:nvCxnSpPr>
        <p:spPr>
          <a:xfrm>
            <a:off x="2771776" y="7453313"/>
            <a:ext cx="5310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25615" idx="1"/>
          </p:cNvCxnSpPr>
          <p:nvPr/>
        </p:nvCxnSpPr>
        <p:spPr>
          <a:xfrm>
            <a:off x="2781301" y="7915275"/>
            <a:ext cx="52149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588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1147E6-1F55-4ECD-A17D-A523FFD99395}" type="slidenum">
              <a:rPr lang="ru-RU" altLang="ru-RU">
                <a:solidFill>
                  <a:srgbClr val="FFFFFF"/>
                </a:solidFill>
              </a:rPr>
              <a:pPr/>
              <a:t>12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27651" name="Прямоугольник 1"/>
          <p:cNvSpPr>
            <a:spLocks noChangeArrowheads="1"/>
          </p:cNvSpPr>
          <p:nvPr/>
        </p:nvSpPr>
        <p:spPr bwMode="auto">
          <a:xfrm>
            <a:off x="3312320" y="500063"/>
            <a:ext cx="117729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4800"/>
              <a:t>Діяльність соціальних підприємств в Україні </a:t>
            </a:r>
            <a:endParaRPr lang="ru-RU" altLang="ru-RU" sz="4800"/>
          </a:p>
        </p:txBody>
      </p:sp>
      <p:sp>
        <p:nvSpPr>
          <p:cNvPr id="5" name="Выноска 2 4"/>
          <p:cNvSpPr/>
          <p:nvPr/>
        </p:nvSpPr>
        <p:spPr>
          <a:xfrm>
            <a:off x="2555082" y="2767013"/>
            <a:ext cx="4969668" cy="5617370"/>
          </a:xfrm>
          <a:prstGeom prst="borderCallout2">
            <a:avLst>
              <a:gd name="adj1" fmla="val 18486"/>
              <a:gd name="adj2" fmla="val 103320"/>
              <a:gd name="adj3" fmla="val 18715"/>
              <a:gd name="adj4" fmla="val 112283"/>
              <a:gd name="adj5" fmla="val -11310"/>
              <a:gd name="adj6" fmla="val 1233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000" dirty="0">
                <a:solidFill>
                  <a:schemeClr val="tx1"/>
                </a:solidFill>
              </a:rPr>
              <a:t>ПРОБЛЕМИ:</a:t>
            </a:r>
          </a:p>
          <a:p>
            <a:pPr algn="ctr" eaLnBrk="1" hangingPunct="1">
              <a:defRPr/>
            </a:pPr>
            <a:r>
              <a:rPr lang="uk-UA" sz="3000" dirty="0">
                <a:solidFill>
                  <a:schemeClr val="tx1"/>
                </a:solidFill>
              </a:rPr>
              <a:t>відсутність нормативно-правового регулювання такої форми господарювання, несприйняття суспільством, недосконалість податкової системи, оцінювання соціального впливу</a:t>
            </a:r>
            <a:endParaRPr lang="ru-RU" sz="3000" dirty="0">
              <a:solidFill>
                <a:schemeClr val="tx1"/>
              </a:solidFill>
            </a:endParaRPr>
          </a:p>
        </p:txBody>
      </p:sp>
      <p:sp>
        <p:nvSpPr>
          <p:cNvPr id="9" name="Выноска 2 8"/>
          <p:cNvSpPr/>
          <p:nvPr/>
        </p:nvSpPr>
        <p:spPr>
          <a:xfrm>
            <a:off x="10225088" y="2767013"/>
            <a:ext cx="5183982" cy="5617370"/>
          </a:xfrm>
          <a:prstGeom prst="borderCallout2">
            <a:avLst>
              <a:gd name="adj1" fmla="val 18081"/>
              <a:gd name="adj2" fmla="val -8719"/>
              <a:gd name="adj3" fmla="val 18750"/>
              <a:gd name="adj4" fmla="val -16667"/>
              <a:gd name="adj5" fmla="val -11274"/>
              <a:gd name="adj6" fmla="val -27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000" dirty="0">
                <a:solidFill>
                  <a:schemeClr val="tx1"/>
                </a:solidFill>
              </a:rPr>
              <a:t>ПЕРСПЕКТИВИ:</a:t>
            </a:r>
          </a:p>
          <a:p>
            <a:pPr algn="ctr" eaLnBrk="1" hangingPunct="1">
              <a:defRPr/>
            </a:pPr>
            <a:r>
              <a:rPr lang="uk-UA" sz="3000" dirty="0">
                <a:solidFill>
                  <a:schemeClr val="tx1"/>
                </a:solidFill>
              </a:rPr>
              <a:t>можливість використання трудових ресурсів, котрі не задіяні в діяльності традиційних підприємств; підтримка міжнародних організацій та можливість створення мережі соціальних підприємств як на національному, так і міжнародному рівнях</a:t>
            </a:r>
            <a:endParaRPr lang="ru-RU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839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60501D-1D49-4830-8643-1ADE6FA0AEBB}" type="slidenum">
              <a:rPr lang="ru-RU" altLang="ru-RU">
                <a:solidFill>
                  <a:srgbClr val="FFFFFF"/>
                </a:solidFill>
              </a:rPr>
              <a:pPr/>
              <a:t>13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78963" y="931033"/>
            <a:ext cx="8730082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8100" b="1" spc="45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>ПРАКТИЧНІ </a:t>
            </a:r>
          </a:p>
          <a:p>
            <a:pPr algn="ctr" eaLnBrk="1" hangingPunct="1">
              <a:defRPr/>
            </a:pPr>
            <a:r>
              <a:rPr lang="ru-RU" sz="8100" b="1" spc="45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" charset="0"/>
              </a:rPr>
              <a:t>ДОСЛІДЖЕННЯ</a:t>
            </a:r>
          </a:p>
        </p:txBody>
      </p:sp>
      <p:sp>
        <p:nvSpPr>
          <p:cNvPr id="3" name="Овальная выноска 2"/>
          <p:cNvSpPr/>
          <p:nvPr/>
        </p:nvSpPr>
        <p:spPr>
          <a:xfrm>
            <a:off x="5472113" y="3955257"/>
            <a:ext cx="9936957" cy="1835943"/>
          </a:xfrm>
          <a:prstGeom prst="wedgeEllipseCallout">
            <a:avLst>
              <a:gd name="adj1" fmla="val -40579"/>
              <a:gd name="adj2" fmla="val -652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700" b="1" dirty="0"/>
              <a:t>ОЦ</a:t>
            </a:r>
            <a:r>
              <a:rPr lang="uk-UA" sz="2700" b="1" dirty="0"/>
              <a:t>ІНКА СТАНУ ТА РОЗВИТКУ СОЦІАЛЬНОГО ПІДПРИЄМНИЦТВА</a:t>
            </a: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31359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C6A7B7-5EA0-4E1B-BCB4-F034D917B3B0}" type="slidenum">
              <a:rPr lang="ru-RU" altLang="ru-RU">
                <a:solidFill>
                  <a:srgbClr val="FFFFFF"/>
                </a:solidFill>
              </a:rPr>
              <a:pPr/>
              <a:t>14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29699" name="Прямоугольник 5"/>
          <p:cNvSpPr>
            <a:spLocks noChangeArrowheads="1"/>
          </p:cNvSpPr>
          <p:nvPr/>
        </p:nvSpPr>
        <p:spPr bwMode="auto">
          <a:xfrm>
            <a:off x="2590800" y="190500"/>
            <a:ext cx="132302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3600" b="1" dirty="0">
                <a:solidFill>
                  <a:srgbClr val="002060"/>
                </a:solidFill>
              </a:rPr>
              <a:t>ОЦ</a:t>
            </a:r>
            <a:r>
              <a:rPr lang="uk-UA" altLang="ru-RU" sz="3600" b="1" dirty="0">
                <a:solidFill>
                  <a:srgbClr val="002060"/>
                </a:solidFill>
              </a:rPr>
              <a:t>ІНКА СТАНУ ТА РОЗВИТКУ СОЦІАЛЬНОГО ПІДПРИЄМНИЦТВА</a:t>
            </a:r>
            <a:endParaRPr lang="ru-RU" altLang="ru-RU" sz="3600" dirty="0">
              <a:solidFill>
                <a:srgbClr val="002060"/>
              </a:solidFill>
            </a:endParaRPr>
          </a:p>
        </p:txBody>
      </p:sp>
      <p:sp>
        <p:nvSpPr>
          <p:cNvPr id="29701" name="Прямоугольник 1"/>
          <p:cNvSpPr>
            <a:spLocks noChangeArrowheads="1"/>
          </p:cNvSpPr>
          <p:nvPr/>
        </p:nvSpPr>
        <p:spPr bwMode="auto">
          <a:xfrm>
            <a:off x="2362200" y="1409700"/>
            <a:ext cx="13242132" cy="8217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uk-UA" altLang="ru-RU" sz="4400" dirty="0"/>
              <a:t>За даними Cвітового банку майже 46% населення Землі живуть менш ніж на 5,5 долара США на день (Світовий банк). Середній рівень безробіття в світі сягнув 5,6 % (Міжнародна організація праці). На думку експертів МОП, в багатьох регіонах світу зберігається тенденція до значного зростання кількості безробітних, скорочення ресурсної бази національних економік. </a:t>
            </a:r>
          </a:p>
        </p:txBody>
      </p:sp>
    </p:spTree>
    <p:extLst>
      <p:ext uri="{BB962C8B-B14F-4D97-AF65-F5344CB8AC3E}">
        <p14:creationId xmlns:p14="http://schemas.microsoft.com/office/powerpoint/2010/main" val="3158619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98DA598-DC00-4982-972D-56708DF09F9F}" type="slidenum">
              <a:rPr lang="ru-RU" altLang="ru-RU">
                <a:solidFill>
                  <a:srgbClr val="FFFFFF"/>
                </a:solidFill>
              </a:rPr>
              <a:pPr/>
              <a:t>15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30723" name="Прямоугольник 1"/>
          <p:cNvSpPr>
            <a:spLocks noChangeArrowheads="1"/>
          </p:cNvSpPr>
          <p:nvPr/>
        </p:nvSpPr>
        <p:spPr bwMode="auto">
          <a:xfrm>
            <a:off x="2990850" y="283370"/>
            <a:ext cx="1209913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420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 щодо стану та подальшого розвитку соціального підприємництва: </a:t>
            </a:r>
            <a:r>
              <a:rPr lang="pl-PL" altLang="ru-RU" sz="42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altLang="ru-RU" sz="4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7563" y="2012158"/>
            <a:ext cx="10801350" cy="18907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3600" dirty="0" err="1"/>
              <a:t>Гіпотеза</a:t>
            </a:r>
            <a:r>
              <a:rPr lang="ru-RU" sz="3600" dirty="0"/>
              <a:t> 1 (Н1): </a:t>
            </a:r>
            <a:r>
              <a:rPr lang="uk-UA" sz="3600" dirty="0"/>
              <a:t>підвищення рівня безробіття потребує більш активного розвитку</a:t>
            </a:r>
            <a:r>
              <a:rPr lang="ru-RU" sz="3600" dirty="0"/>
              <a:t> </a:t>
            </a:r>
            <a:r>
              <a:rPr lang="ru-RU" sz="3600" dirty="0" err="1"/>
              <a:t>соціально</a:t>
            </a:r>
            <a:r>
              <a:rPr lang="uk-UA" sz="3600" dirty="0"/>
              <a:t>го</a:t>
            </a:r>
            <a:r>
              <a:rPr lang="ru-RU" sz="3600" dirty="0"/>
              <a:t> </a:t>
            </a:r>
            <a:r>
              <a:rPr lang="ru-RU" sz="3600" dirty="0" err="1"/>
              <a:t>підприємництв</a:t>
            </a:r>
            <a:r>
              <a:rPr lang="uk-UA" sz="3600" dirty="0"/>
              <a:t>а</a:t>
            </a:r>
            <a:r>
              <a:rPr lang="ru-RU" sz="3600" dirty="0"/>
              <a:t>.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3602832" y="4062413"/>
            <a:ext cx="10801350" cy="1838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3600" dirty="0" err="1"/>
              <a:t>Гіпотеза</a:t>
            </a:r>
            <a:r>
              <a:rPr lang="ru-RU" sz="3600" dirty="0"/>
              <a:t> 2 (Н2): </a:t>
            </a:r>
            <a:r>
              <a:rPr lang="uk-UA" sz="3600" dirty="0"/>
              <a:t>зростання рівня доходу населення зменшує потребу </a:t>
            </a:r>
            <a:r>
              <a:rPr lang="ru-RU" sz="3600" dirty="0"/>
              <a:t>в </a:t>
            </a:r>
            <a:r>
              <a:rPr lang="ru-RU" sz="3600" dirty="0" err="1"/>
              <a:t>соціальному</a:t>
            </a:r>
            <a:r>
              <a:rPr lang="ru-RU" sz="3600" dirty="0"/>
              <a:t> </a:t>
            </a:r>
            <a:r>
              <a:rPr lang="ru-RU" sz="3600" dirty="0" err="1"/>
              <a:t>підприємництві</a:t>
            </a:r>
            <a:r>
              <a:rPr lang="ru-RU" sz="3600" dirty="0"/>
              <a:t>.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3960020" y="6115050"/>
            <a:ext cx="10801350" cy="19454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1" hangingPunct="1">
              <a:defRPr/>
            </a:pPr>
            <a:r>
              <a:rPr lang="ru-RU" sz="3600" dirty="0" err="1"/>
              <a:t>Гіпотеза</a:t>
            </a:r>
            <a:r>
              <a:rPr lang="ru-RU" sz="3600" dirty="0"/>
              <a:t> 3 (Н3): </a:t>
            </a:r>
            <a:r>
              <a:rPr lang="ru-RU" sz="3600" dirty="0" err="1"/>
              <a:t>чим</a:t>
            </a:r>
            <a:r>
              <a:rPr lang="ru-RU" sz="3600" dirty="0"/>
              <a:t> </a:t>
            </a:r>
            <a:r>
              <a:rPr lang="ru-RU" sz="3600" dirty="0" err="1"/>
              <a:t>більш</a:t>
            </a:r>
            <a:r>
              <a:rPr lang="ru-RU" sz="3600" dirty="0"/>
              <a:t> </a:t>
            </a:r>
            <a:r>
              <a:rPr lang="ru-RU" sz="3600" dirty="0" err="1"/>
              <a:t>сприятливі</a:t>
            </a:r>
            <a:r>
              <a:rPr lang="ru-RU" sz="3600" dirty="0"/>
              <a:t> </a:t>
            </a:r>
            <a:r>
              <a:rPr lang="ru-RU" sz="3600" dirty="0" err="1"/>
              <a:t>умови</a:t>
            </a:r>
            <a:r>
              <a:rPr lang="ru-RU" sz="3600" dirty="0"/>
              <a:t> </a:t>
            </a:r>
            <a:r>
              <a:rPr lang="ru-RU" sz="3600" dirty="0" err="1"/>
              <a:t>має</a:t>
            </a:r>
            <a:r>
              <a:rPr lang="ru-RU" sz="3600" dirty="0"/>
              <a:t> </a:t>
            </a:r>
            <a:r>
              <a:rPr lang="ru-RU" sz="3600" dirty="0" err="1"/>
              <a:t>країна</a:t>
            </a:r>
            <a:r>
              <a:rPr lang="ru-RU" sz="3600" dirty="0"/>
              <a:t> для </a:t>
            </a:r>
            <a:r>
              <a:rPr lang="ru-RU" sz="3600" dirty="0" err="1"/>
              <a:t>розвитку</a:t>
            </a:r>
            <a:r>
              <a:rPr lang="ru-RU" sz="3600" dirty="0"/>
              <a:t> </a:t>
            </a:r>
            <a:r>
              <a:rPr lang="ru-RU" sz="3600" dirty="0" err="1"/>
              <a:t>соціального</a:t>
            </a:r>
            <a:r>
              <a:rPr lang="ru-RU" sz="3600" dirty="0"/>
              <a:t> </a:t>
            </a:r>
            <a:r>
              <a:rPr lang="ru-RU" sz="3600" dirty="0" err="1"/>
              <a:t>підприємництва</a:t>
            </a:r>
            <a:r>
              <a:rPr lang="ru-RU" sz="3600" dirty="0"/>
              <a:t>, </a:t>
            </a:r>
            <a:r>
              <a:rPr lang="ru-RU" sz="3600" dirty="0" err="1"/>
              <a:t>тим</a:t>
            </a:r>
            <a:r>
              <a:rPr lang="ru-RU" sz="3600" dirty="0"/>
              <a:t> </a:t>
            </a:r>
            <a:r>
              <a:rPr lang="ru-RU" sz="3600" dirty="0" err="1"/>
              <a:t>менш</a:t>
            </a:r>
            <a:r>
              <a:rPr lang="uk-UA" sz="3600" dirty="0"/>
              <a:t>а</a:t>
            </a:r>
            <a:r>
              <a:rPr lang="ru-RU" sz="3600" dirty="0"/>
              <a:t> потреба в </a:t>
            </a:r>
            <a:r>
              <a:rPr lang="ru-RU" sz="3600" dirty="0" err="1"/>
              <a:t>ньому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0071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7758C1-D58C-4276-991F-0289CEE3DF78}" type="slidenum">
              <a:rPr lang="ru-RU" altLang="ru-RU">
                <a:solidFill>
                  <a:srgbClr val="FFFFFF"/>
                </a:solidFill>
              </a:rPr>
              <a:pPr/>
              <a:t>16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44035" name="Прямоугольник 2"/>
          <p:cNvSpPr>
            <a:spLocks noChangeArrowheads="1"/>
          </p:cNvSpPr>
          <p:nvPr/>
        </p:nvSpPr>
        <p:spPr bwMode="auto">
          <a:xfrm>
            <a:off x="2878932" y="173832"/>
            <a:ext cx="12961143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700" i="1" dirty="0"/>
              <a:t>Порівняння Індексу потреби в соціальному підприємництві та Індексу сприятливості умов для розвитку соціального підприємництва з середнім значенням</a:t>
            </a:r>
            <a:r>
              <a:rPr lang="de-DE" altLang="ru-RU" sz="2700" i="1" dirty="0"/>
              <a:t>, 2016</a:t>
            </a:r>
            <a:endParaRPr lang="ru-RU" altLang="ru-RU" sz="2700" dirty="0"/>
          </a:p>
        </p:txBody>
      </p:sp>
      <p:graphicFrame>
        <p:nvGraphicFramePr>
          <p:cNvPr id="44036" name="Объект 27"/>
          <p:cNvGraphicFramePr>
            <a:graphicFrameLocks/>
          </p:cNvGraphicFramePr>
          <p:nvPr/>
        </p:nvGraphicFramePr>
        <p:xfrm>
          <a:off x="2695575" y="1483520"/>
          <a:ext cx="12249150" cy="8055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163251" imgH="5371041" progId="Excel.Chart.8">
                  <p:embed/>
                </p:oleObj>
              </mc:Choice>
              <mc:Fallback>
                <p:oleObj r:id="rId2" imgW="8163251" imgH="5371041" progId="Excel.Chart.8">
                  <p:embed/>
                  <p:pic>
                    <p:nvPicPr>
                      <p:cNvPr id="44036" name="Объект 27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1483520"/>
                        <a:ext cx="12249150" cy="80557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4254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FB75069-AD5D-4B26-BACD-7167CC73083A}" type="slidenum">
              <a:rPr lang="ru-RU" altLang="ru-RU">
                <a:solidFill>
                  <a:srgbClr val="FFFFFF"/>
                </a:solidFill>
              </a:rPr>
              <a:pPr/>
              <a:t>17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45059" name="Прямоугольник 2"/>
          <p:cNvSpPr>
            <a:spLocks noChangeArrowheads="1"/>
          </p:cNvSpPr>
          <p:nvPr/>
        </p:nvSpPr>
        <p:spPr bwMode="auto">
          <a:xfrm>
            <a:off x="2771775" y="283370"/>
            <a:ext cx="12527757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700" i="1"/>
              <a:t>Порівняння Індексу потреби в соціальному підприємництві та Індексу сприятливості умов для розвитку соціального підприємництва з середнім значенням</a:t>
            </a:r>
            <a:r>
              <a:rPr lang="ru-RU" altLang="ru-RU" sz="2700" i="1"/>
              <a:t>, 2019</a:t>
            </a:r>
            <a:endParaRPr lang="ru-RU" altLang="ru-RU" sz="2700"/>
          </a:p>
        </p:txBody>
      </p:sp>
      <p:graphicFrame>
        <p:nvGraphicFramePr>
          <p:cNvPr id="45060" name="Объект 28"/>
          <p:cNvGraphicFramePr>
            <a:graphicFrameLocks/>
          </p:cNvGraphicFramePr>
          <p:nvPr/>
        </p:nvGraphicFramePr>
        <p:xfrm>
          <a:off x="2695575" y="1590675"/>
          <a:ext cx="12680157" cy="8489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455885" imgH="5657578" progId="Excel.Chart.8">
                  <p:embed/>
                </p:oleObj>
              </mc:Choice>
              <mc:Fallback>
                <p:oleObj r:id="rId2" imgW="8455885" imgH="5657578" progId="Excel.Chart.8">
                  <p:embed/>
                  <p:pic>
                    <p:nvPicPr>
                      <p:cNvPr id="45060" name="Объект 28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1590675"/>
                        <a:ext cx="12680157" cy="8489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4388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BF3BAF-18F6-4E6C-8C50-323CE99CDA48}" type="slidenum">
              <a:rPr lang="ru-RU" altLang="ru-RU">
                <a:solidFill>
                  <a:srgbClr val="FFFFFF"/>
                </a:solidFill>
              </a:rPr>
              <a:pPr/>
              <a:t>18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46083" name="Прямоугольник 3"/>
          <p:cNvSpPr>
            <a:spLocks noChangeArrowheads="1"/>
          </p:cNvSpPr>
          <p:nvPr/>
        </p:nvSpPr>
        <p:spPr bwMode="auto">
          <a:xfrm>
            <a:off x="3312320" y="173832"/>
            <a:ext cx="120967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700" dirty="0"/>
              <a:t>На основі отриманих розрахунків складаємо матрицю з чотирьох квадрантів</a:t>
            </a:r>
            <a:endParaRPr lang="ru-RU" altLang="ru-RU" sz="27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971800" y="1471613"/>
          <a:ext cx="11201400" cy="78724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0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399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Індекс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2016 рік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2019 рік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2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Індекс країни за сприятливими умовами розвитку соціального підприємництва вищий за середній рівень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Індекс країни за сприятливими умовами розвитку соціального підприємництва нижчий за середній рівень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Індекс країни за сприятливими умовами розвитку соціального підприємництва вищий за середній рівень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Індекс країни за сприятливими умовами розвитку соціального підприємництва нижчий за середній рівень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01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Індекс потреби в соціальному підприємництві нижчий за середній рівень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 квадрант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Данія, 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Італія, 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Нідерланди,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Німеччина, 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Польща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ІІ квадрант 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Австрія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 квадрант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-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ІІ квадрант 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Австрія,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Греція, 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Ірландія, 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Іспанія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79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Індекс потреби в соціальному підприємництві вищий за середній рівень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</a:t>
                      </a:r>
                      <a:r>
                        <a:rPr lang="de-DE" sz="2100">
                          <a:effectLst/>
                        </a:rPr>
                        <a:t>V</a:t>
                      </a:r>
                      <a:r>
                        <a:rPr lang="ru-RU" sz="2100">
                          <a:effectLst/>
                        </a:rPr>
                        <a:t> квадрант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Бельгія,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Фінляндія,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Франція,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Швеція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ІІІ квадрант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Греція,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Ірландія</a:t>
                      </a:r>
                      <a:endParaRPr lang="ru-RU" sz="21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Іспанія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>
                          <a:effectLst/>
                        </a:rPr>
                        <a:t>І</a:t>
                      </a:r>
                      <a:r>
                        <a:rPr lang="de-DE" sz="2100">
                          <a:effectLst/>
                        </a:rPr>
                        <a:t>V</a:t>
                      </a:r>
                      <a:r>
                        <a:rPr lang="ru-RU" sz="2100">
                          <a:effectLst/>
                        </a:rPr>
                        <a:t> квадрант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Бельгія,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Данія,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Італія,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Нідерланди,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Фінляндія,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100">
                          <a:effectLst/>
                        </a:rPr>
                        <a:t>Франція</a:t>
                      </a:r>
                      <a:endParaRPr lang="ru-RU" sz="2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ІІІ квадрант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Німеччина,</a:t>
                      </a:r>
                      <a:endParaRPr lang="ru-RU" sz="2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</a:rPr>
                        <a:t>Польща</a:t>
                      </a:r>
                      <a:endParaRPr lang="ru-RU" sz="2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70" marR="1028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7929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" y="0"/>
            <a:ext cx="8081645" cy="10287000"/>
          </a:xfrm>
          <a:custGeom>
            <a:avLst/>
            <a:gdLst/>
            <a:ahLst/>
            <a:cxnLst/>
            <a:rect l="l" t="t" r="r" b="b"/>
            <a:pathLst>
              <a:path w="8081645" h="10287000">
                <a:moveTo>
                  <a:pt x="5978288" y="10286998"/>
                </a:moveTo>
                <a:lnTo>
                  <a:pt x="0" y="10286998"/>
                </a:lnTo>
                <a:lnTo>
                  <a:pt x="0" y="0"/>
                </a:lnTo>
                <a:lnTo>
                  <a:pt x="4971416" y="0"/>
                </a:lnTo>
                <a:lnTo>
                  <a:pt x="4984825" y="8112"/>
                </a:lnTo>
                <a:lnTo>
                  <a:pt x="5027239" y="34221"/>
                </a:lnTo>
                <a:lnTo>
                  <a:pt x="5069436" y="60646"/>
                </a:lnTo>
                <a:lnTo>
                  <a:pt x="5111413" y="87388"/>
                </a:lnTo>
                <a:lnTo>
                  <a:pt x="5153170" y="114443"/>
                </a:lnTo>
                <a:lnTo>
                  <a:pt x="5194704" y="141810"/>
                </a:lnTo>
                <a:lnTo>
                  <a:pt x="5236014" y="169488"/>
                </a:lnTo>
                <a:lnTo>
                  <a:pt x="5277098" y="197474"/>
                </a:lnTo>
                <a:lnTo>
                  <a:pt x="5317955" y="225768"/>
                </a:lnTo>
                <a:lnTo>
                  <a:pt x="5358583" y="254367"/>
                </a:lnTo>
                <a:lnTo>
                  <a:pt x="5398980" y="283270"/>
                </a:lnTo>
                <a:lnTo>
                  <a:pt x="5439144" y="312476"/>
                </a:lnTo>
                <a:lnTo>
                  <a:pt x="5479075" y="341981"/>
                </a:lnTo>
                <a:lnTo>
                  <a:pt x="5518769" y="371786"/>
                </a:lnTo>
                <a:lnTo>
                  <a:pt x="5558227" y="401888"/>
                </a:lnTo>
                <a:lnTo>
                  <a:pt x="5597445" y="432285"/>
                </a:lnTo>
                <a:lnTo>
                  <a:pt x="5636422" y="462976"/>
                </a:lnTo>
                <a:lnTo>
                  <a:pt x="5675158" y="493960"/>
                </a:lnTo>
                <a:lnTo>
                  <a:pt x="5713649" y="525234"/>
                </a:lnTo>
                <a:lnTo>
                  <a:pt x="5751894" y="556797"/>
                </a:lnTo>
                <a:lnTo>
                  <a:pt x="5789892" y="588647"/>
                </a:lnTo>
                <a:lnTo>
                  <a:pt x="5827641" y="620782"/>
                </a:lnTo>
                <a:lnTo>
                  <a:pt x="5865139" y="653202"/>
                </a:lnTo>
                <a:lnTo>
                  <a:pt x="5902385" y="685904"/>
                </a:lnTo>
                <a:lnTo>
                  <a:pt x="5939377" y="718886"/>
                </a:lnTo>
                <a:lnTo>
                  <a:pt x="5976113" y="752147"/>
                </a:lnTo>
                <a:lnTo>
                  <a:pt x="6012592" y="785686"/>
                </a:lnTo>
                <a:lnTo>
                  <a:pt x="6048812" y="819500"/>
                </a:lnTo>
                <a:lnTo>
                  <a:pt x="6084771" y="853588"/>
                </a:lnTo>
                <a:lnTo>
                  <a:pt x="6120468" y="887949"/>
                </a:lnTo>
                <a:lnTo>
                  <a:pt x="6155901" y="922580"/>
                </a:lnTo>
                <a:lnTo>
                  <a:pt x="6191068" y="957480"/>
                </a:lnTo>
                <a:lnTo>
                  <a:pt x="6225968" y="992647"/>
                </a:lnTo>
                <a:lnTo>
                  <a:pt x="6260599" y="1028080"/>
                </a:lnTo>
                <a:lnTo>
                  <a:pt x="6294960" y="1063777"/>
                </a:lnTo>
                <a:lnTo>
                  <a:pt x="6329048" y="1099736"/>
                </a:lnTo>
                <a:lnTo>
                  <a:pt x="6362862" y="1135956"/>
                </a:lnTo>
                <a:lnTo>
                  <a:pt x="6396401" y="1172435"/>
                </a:lnTo>
                <a:lnTo>
                  <a:pt x="6429662" y="1209171"/>
                </a:lnTo>
                <a:lnTo>
                  <a:pt x="6462644" y="1246163"/>
                </a:lnTo>
                <a:lnTo>
                  <a:pt x="6495346" y="1283409"/>
                </a:lnTo>
                <a:lnTo>
                  <a:pt x="6527766" y="1320907"/>
                </a:lnTo>
                <a:lnTo>
                  <a:pt x="6559901" y="1358656"/>
                </a:lnTo>
                <a:lnTo>
                  <a:pt x="6591751" y="1396654"/>
                </a:lnTo>
                <a:lnTo>
                  <a:pt x="6623314" y="1434899"/>
                </a:lnTo>
                <a:lnTo>
                  <a:pt x="6654588" y="1473390"/>
                </a:lnTo>
                <a:lnTo>
                  <a:pt x="6685572" y="1512125"/>
                </a:lnTo>
                <a:lnTo>
                  <a:pt x="6716263" y="1551103"/>
                </a:lnTo>
                <a:lnTo>
                  <a:pt x="6746660" y="1590321"/>
                </a:lnTo>
                <a:lnTo>
                  <a:pt x="6776762" y="1629778"/>
                </a:lnTo>
                <a:lnTo>
                  <a:pt x="6806566" y="1669473"/>
                </a:lnTo>
                <a:lnTo>
                  <a:pt x="6836072" y="1709404"/>
                </a:lnTo>
                <a:lnTo>
                  <a:pt x="6865277" y="1749568"/>
                </a:lnTo>
                <a:lnTo>
                  <a:pt x="6894180" y="1789965"/>
                </a:lnTo>
                <a:lnTo>
                  <a:pt x="6922780" y="1830593"/>
                </a:lnTo>
                <a:lnTo>
                  <a:pt x="6951073" y="1871450"/>
                </a:lnTo>
                <a:lnTo>
                  <a:pt x="6979060" y="1912534"/>
                </a:lnTo>
                <a:lnTo>
                  <a:pt x="7006738" y="1953844"/>
                </a:lnTo>
                <a:lnTo>
                  <a:pt x="7034105" y="1995378"/>
                </a:lnTo>
                <a:lnTo>
                  <a:pt x="7061160" y="2037135"/>
                </a:lnTo>
                <a:lnTo>
                  <a:pt x="7087901" y="2079112"/>
                </a:lnTo>
                <a:lnTo>
                  <a:pt x="7114327" y="2121309"/>
                </a:lnTo>
                <a:lnTo>
                  <a:pt x="7140436" y="2163723"/>
                </a:lnTo>
                <a:lnTo>
                  <a:pt x="7166226" y="2206352"/>
                </a:lnTo>
                <a:lnTo>
                  <a:pt x="7191695" y="2249196"/>
                </a:lnTo>
                <a:lnTo>
                  <a:pt x="7216843" y="2292253"/>
                </a:lnTo>
                <a:lnTo>
                  <a:pt x="7241666" y="2335520"/>
                </a:lnTo>
                <a:lnTo>
                  <a:pt x="7266165" y="2378997"/>
                </a:lnTo>
                <a:lnTo>
                  <a:pt x="7290336" y="2422681"/>
                </a:lnTo>
                <a:lnTo>
                  <a:pt x="7314178" y="2466570"/>
                </a:lnTo>
                <a:lnTo>
                  <a:pt x="7337690" y="2510665"/>
                </a:lnTo>
                <a:lnTo>
                  <a:pt x="7360870" y="2554961"/>
                </a:lnTo>
                <a:lnTo>
                  <a:pt x="7383716" y="2599459"/>
                </a:lnTo>
                <a:lnTo>
                  <a:pt x="7406227" y="2644155"/>
                </a:lnTo>
                <a:lnTo>
                  <a:pt x="7428401" y="2689049"/>
                </a:lnTo>
                <a:lnTo>
                  <a:pt x="7450236" y="2734139"/>
                </a:lnTo>
                <a:lnTo>
                  <a:pt x="7471730" y="2779424"/>
                </a:lnTo>
                <a:lnTo>
                  <a:pt x="7492883" y="2824901"/>
                </a:lnTo>
                <a:lnTo>
                  <a:pt x="7513692" y="2870568"/>
                </a:lnTo>
                <a:lnTo>
                  <a:pt x="7534155" y="2916425"/>
                </a:lnTo>
                <a:lnTo>
                  <a:pt x="7554272" y="2962470"/>
                </a:lnTo>
                <a:lnTo>
                  <a:pt x="7574040" y="3008700"/>
                </a:lnTo>
                <a:lnTo>
                  <a:pt x="7593457" y="3055115"/>
                </a:lnTo>
                <a:lnTo>
                  <a:pt x="7612523" y="3101713"/>
                </a:lnTo>
                <a:lnTo>
                  <a:pt x="7631234" y="3148491"/>
                </a:lnTo>
                <a:lnTo>
                  <a:pt x="7649591" y="3195449"/>
                </a:lnTo>
                <a:lnTo>
                  <a:pt x="7667590" y="3242584"/>
                </a:lnTo>
                <a:lnTo>
                  <a:pt x="7685231" y="3289895"/>
                </a:lnTo>
                <a:lnTo>
                  <a:pt x="7702512" y="3337380"/>
                </a:lnTo>
                <a:lnTo>
                  <a:pt x="7719430" y="3385038"/>
                </a:lnTo>
                <a:lnTo>
                  <a:pt x="7735985" y="3432868"/>
                </a:lnTo>
                <a:lnTo>
                  <a:pt x="7752175" y="3480866"/>
                </a:lnTo>
                <a:lnTo>
                  <a:pt x="7767998" y="3529032"/>
                </a:lnTo>
                <a:lnTo>
                  <a:pt x="7783452" y="3577364"/>
                </a:lnTo>
                <a:lnTo>
                  <a:pt x="7798536" y="3625860"/>
                </a:lnTo>
                <a:lnTo>
                  <a:pt x="7813248" y="3674519"/>
                </a:lnTo>
                <a:lnTo>
                  <a:pt x="7827586" y="3723339"/>
                </a:lnTo>
                <a:lnTo>
                  <a:pt x="7841549" y="3772319"/>
                </a:lnTo>
                <a:lnTo>
                  <a:pt x="7855136" y="3821456"/>
                </a:lnTo>
                <a:lnTo>
                  <a:pt x="7868343" y="3870749"/>
                </a:lnTo>
                <a:lnTo>
                  <a:pt x="7881171" y="3920196"/>
                </a:lnTo>
                <a:lnTo>
                  <a:pt x="7893616" y="3969797"/>
                </a:lnTo>
                <a:lnTo>
                  <a:pt x="7905678" y="4019548"/>
                </a:lnTo>
                <a:lnTo>
                  <a:pt x="7917355" y="4069448"/>
                </a:lnTo>
                <a:lnTo>
                  <a:pt x="7928645" y="4119497"/>
                </a:lnTo>
                <a:lnTo>
                  <a:pt x="7939546" y="4169691"/>
                </a:lnTo>
                <a:lnTo>
                  <a:pt x="7950057" y="4220030"/>
                </a:lnTo>
                <a:lnTo>
                  <a:pt x="7960176" y="4270511"/>
                </a:lnTo>
                <a:lnTo>
                  <a:pt x="7969902" y="4321134"/>
                </a:lnTo>
                <a:lnTo>
                  <a:pt x="7979233" y="4371896"/>
                </a:lnTo>
                <a:lnTo>
                  <a:pt x="7988166" y="4422796"/>
                </a:lnTo>
                <a:lnTo>
                  <a:pt x="7996702" y="4473832"/>
                </a:lnTo>
                <a:lnTo>
                  <a:pt x="8004837" y="4525002"/>
                </a:lnTo>
                <a:lnTo>
                  <a:pt x="8012570" y="4576305"/>
                </a:lnTo>
                <a:lnTo>
                  <a:pt x="8019900" y="4627739"/>
                </a:lnTo>
                <a:lnTo>
                  <a:pt x="8026824" y="4679303"/>
                </a:lnTo>
                <a:lnTo>
                  <a:pt x="8033342" y="4730995"/>
                </a:lnTo>
                <a:lnTo>
                  <a:pt x="8039451" y="4782812"/>
                </a:lnTo>
                <a:lnTo>
                  <a:pt x="8045151" y="4834754"/>
                </a:lnTo>
                <a:lnTo>
                  <a:pt x="8050438" y="4886819"/>
                </a:lnTo>
                <a:lnTo>
                  <a:pt x="8055312" y="4939005"/>
                </a:lnTo>
                <a:lnTo>
                  <a:pt x="8059771" y="4991311"/>
                </a:lnTo>
                <a:lnTo>
                  <a:pt x="8063813" y="5043734"/>
                </a:lnTo>
                <a:lnTo>
                  <a:pt x="8067437" y="5096273"/>
                </a:lnTo>
                <a:lnTo>
                  <a:pt x="8070640" y="5148927"/>
                </a:lnTo>
                <a:lnTo>
                  <a:pt x="8073422" y="5201694"/>
                </a:lnTo>
                <a:lnTo>
                  <a:pt x="8075780" y="5254572"/>
                </a:lnTo>
                <a:lnTo>
                  <a:pt x="8077714" y="5307560"/>
                </a:lnTo>
                <a:lnTo>
                  <a:pt x="8079220" y="5360655"/>
                </a:lnTo>
                <a:lnTo>
                  <a:pt x="8080298" y="5413857"/>
                </a:lnTo>
                <a:lnTo>
                  <a:pt x="8080947" y="5467163"/>
                </a:lnTo>
                <a:lnTo>
                  <a:pt x="8081163" y="5520625"/>
                </a:lnTo>
                <a:lnTo>
                  <a:pt x="8080947" y="5573981"/>
                </a:lnTo>
                <a:lnTo>
                  <a:pt x="8080298" y="5627288"/>
                </a:lnTo>
                <a:lnTo>
                  <a:pt x="8079220" y="5680489"/>
                </a:lnTo>
                <a:lnTo>
                  <a:pt x="8077714" y="5733585"/>
                </a:lnTo>
                <a:lnTo>
                  <a:pt x="8075780" y="5786572"/>
                </a:lnTo>
                <a:lnTo>
                  <a:pt x="8073422" y="5839450"/>
                </a:lnTo>
                <a:lnTo>
                  <a:pt x="8070640" y="5892217"/>
                </a:lnTo>
                <a:lnTo>
                  <a:pt x="8067437" y="5944871"/>
                </a:lnTo>
                <a:lnTo>
                  <a:pt x="8063813" y="5997411"/>
                </a:lnTo>
                <a:lnTo>
                  <a:pt x="8059771" y="6049834"/>
                </a:lnTo>
                <a:lnTo>
                  <a:pt x="8055312" y="6102140"/>
                </a:lnTo>
                <a:lnTo>
                  <a:pt x="8050438" y="6154326"/>
                </a:lnTo>
                <a:lnTo>
                  <a:pt x="8045151" y="6206390"/>
                </a:lnTo>
                <a:lnTo>
                  <a:pt x="8039451" y="6258333"/>
                </a:lnTo>
                <a:lnTo>
                  <a:pt x="8033342" y="6310150"/>
                </a:lnTo>
                <a:lnTo>
                  <a:pt x="8026824" y="6361842"/>
                </a:lnTo>
                <a:lnTo>
                  <a:pt x="8019900" y="6413405"/>
                </a:lnTo>
                <a:lnTo>
                  <a:pt x="8012570" y="6464839"/>
                </a:lnTo>
                <a:lnTo>
                  <a:pt x="8004837" y="6516143"/>
                </a:lnTo>
                <a:lnTo>
                  <a:pt x="7996702" y="6567313"/>
                </a:lnTo>
                <a:lnTo>
                  <a:pt x="7988166" y="6618349"/>
                </a:lnTo>
                <a:lnTo>
                  <a:pt x="7979233" y="6669249"/>
                </a:lnTo>
                <a:lnTo>
                  <a:pt x="7969902" y="6720011"/>
                </a:lnTo>
                <a:lnTo>
                  <a:pt x="7960176" y="6770633"/>
                </a:lnTo>
                <a:lnTo>
                  <a:pt x="7950057" y="6821115"/>
                </a:lnTo>
                <a:lnTo>
                  <a:pt x="7939546" y="6871454"/>
                </a:lnTo>
                <a:lnTo>
                  <a:pt x="7928645" y="6921648"/>
                </a:lnTo>
                <a:lnTo>
                  <a:pt x="7917355" y="6971696"/>
                </a:lnTo>
                <a:lnTo>
                  <a:pt x="7905678" y="7021597"/>
                </a:lnTo>
                <a:lnTo>
                  <a:pt x="7893616" y="7071348"/>
                </a:lnTo>
                <a:lnTo>
                  <a:pt x="7881171" y="7120948"/>
                </a:lnTo>
                <a:lnTo>
                  <a:pt x="7868343" y="7170396"/>
                </a:lnTo>
                <a:lnTo>
                  <a:pt x="7855136" y="7219689"/>
                </a:lnTo>
                <a:lnTo>
                  <a:pt x="7841549" y="7268826"/>
                </a:lnTo>
                <a:lnTo>
                  <a:pt x="7827586" y="7317805"/>
                </a:lnTo>
                <a:lnTo>
                  <a:pt x="7813248" y="7366625"/>
                </a:lnTo>
                <a:lnTo>
                  <a:pt x="7798536" y="7415284"/>
                </a:lnTo>
                <a:lnTo>
                  <a:pt x="7783452" y="7463781"/>
                </a:lnTo>
                <a:lnTo>
                  <a:pt x="7767998" y="7512113"/>
                </a:lnTo>
                <a:lnTo>
                  <a:pt x="7752175" y="7560279"/>
                </a:lnTo>
                <a:lnTo>
                  <a:pt x="7735985" y="7608277"/>
                </a:lnTo>
                <a:lnTo>
                  <a:pt x="7719430" y="7656106"/>
                </a:lnTo>
                <a:lnTo>
                  <a:pt x="7702512" y="7703764"/>
                </a:lnTo>
                <a:lnTo>
                  <a:pt x="7685231" y="7751250"/>
                </a:lnTo>
                <a:lnTo>
                  <a:pt x="7667590" y="7798561"/>
                </a:lnTo>
                <a:lnTo>
                  <a:pt x="7649591" y="7845696"/>
                </a:lnTo>
                <a:lnTo>
                  <a:pt x="7631234" y="7892654"/>
                </a:lnTo>
                <a:lnTo>
                  <a:pt x="7612523" y="7939432"/>
                </a:lnTo>
                <a:lnTo>
                  <a:pt x="7593457" y="7986029"/>
                </a:lnTo>
                <a:lnTo>
                  <a:pt x="7574040" y="8032444"/>
                </a:lnTo>
                <a:lnTo>
                  <a:pt x="7554272" y="8078675"/>
                </a:lnTo>
                <a:lnTo>
                  <a:pt x="7534155" y="8124719"/>
                </a:lnTo>
                <a:lnTo>
                  <a:pt x="7513692" y="8170576"/>
                </a:lnTo>
                <a:lnTo>
                  <a:pt x="7492883" y="8216244"/>
                </a:lnTo>
                <a:lnTo>
                  <a:pt x="7471730" y="8261721"/>
                </a:lnTo>
                <a:lnTo>
                  <a:pt x="7450236" y="8307005"/>
                </a:lnTo>
                <a:lnTo>
                  <a:pt x="7428401" y="8352095"/>
                </a:lnTo>
                <a:lnTo>
                  <a:pt x="7406227" y="8396990"/>
                </a:lnTo>
                <a:lnTo>
                  <a:pt x="7383716" y="8441686"/>
                </a:lnTo>
                <a:lnTo>
                  <a:pt x="7360870" y="8486184"/>
                </a:lnTo>
                <a:lnTo>
                  <a:pt x="7337690" y="8530480"/>
                </a:lnTo>
                <a:lnTo>
                  <a:pt x="7314178" y="8574574"/>
                </a:lnTo>
                <a:lnTo>
                  <a:pt x="7290336" y="8618464"/>
                </a:lnTo>
                <a:lnTo>
                  <a:pt x="7266165" y="8662148"/>
                </a:lnTo>
                <a:lnTo>
                  <a:pt x="7241666" y="8705625"/>
                </a:lnTo>
                <a:lnTo>
                  <a:pt x="7216843" y="8748892"/>
                </a:lnTo>
                <a:lnTo>
                  <a:pt x="7191695" y="8791948"/>
                </a:lnTo>
                <a:lnTo>
                  <a:pt x="7166226" y="8834792"/>
                </a:lnTo>
                <a:lnTo>
                  <a:pt x="7140436" y="8877422"/>
                </a:lnTo>
                <a:lnTo>
                  <a:pt x="7114327" y="8919836"/>
                </a:lnTo>
                <a:lnTo>
                  <a:pt x="7087901" y="8962033"/>
                </a:lnTo>
                <a:lnTo>
                  <a:pt x="7061160" y="9004010"/>
                </a:lnTo>
                <a:lnTo>
                  <a:pt x="7034105" y="9045767"/>
                </a:lnTo>
                <a:lnTo>
                  <a:pt x="7006738" y="9087301"/>
                </a:lnTo>
                <a:lnTo>
                  <a:pt x="6979060" y="9128611"/>
                </a:lnTo>
                <a:lnTo>
                  <a:pt x="6951073" y="9169695"/>
                </a:lnTo>
                <a:lnTo>
                  <a:pt x="6922780" y="9210552"/>
                </a:lnTo>
                <a:lnTo>
                  <a:pt x="6894180" y="9251180"/>
                </a:lnTo>
                <a:lnTo>
                  <a:pt x="6865277" y="9291577"/>
                </a:lnTo>
                <a:lnTo>
                  <a:pt x="6836072" y="9331741"/>
                </a:lnTo>
                <a:lnTo>
                  <a:pt x="6806566" y="9371672"/>
                </a:lnTo>
                <a:lnTo>
                  <a:pt x="6776762" y="9411366"/>
                </a:lnTo>
                <a:lnTo>
                  <a:pt x="6746660" y="9450824"/>
                </a:lnTo>
                <a:lnTo>
                  <a:pt x="6716263" y="9490042"/>
                </a:lnTo>
                <a:lnTo>
                  <a:pt x="6685572" y="9529019"/>
                </a:lnTo>
                <a:lnTo>
                  <a:pt x="6654588" y="9567754"/>
                </a:lnTo>
                <a:lnTo>
                  <a:pt x="6623314" y="9606245"/>
                </a:lnTo>
                <a:lnTo>
                  <a:pt x="6591751" y="9644491"/>
                </a:lnTo>
                <a:lnTo>
                  <a:pt x="6559901" y="9682489"/>
                </a:lnTo>
                <a:lnTo>
                  <a:pt x="6527766" y="9720238"/>
                </a:lnTo>
                <a:lnTo>
                  <a:pt x="6495346" y="9757736"/>
                </a:lnTo>
                <a:lnTo>
                  <a:pt x="6462644" y="9794982"/>
                </a:lnTo>
                <a:lnTo>
                  <a:pt x="6429662" y="9831974"/>
                </a:lnTo>
                <a:lnTo>
                  <a:pt x="6396401" y="9868710"/>
                </a:lnTo>
                <a:lnTo>
                  <a:pt x="6362862" y="9905189"/>
                </a:lnTo>
                <a:lnTo>
                  <a:pt x="6329048" y="9941409"/>
                </a:lnTo>
                <a:lnTo>
                  <a:pt x="6294960" y="9977368"/>
                </a:lnTo>
                <a:lnTo>
                  <a:pt x="6260599" y="10013065"/>
                </a:lnTo>
                <a:lnTo>
                  <a:pt x="6225968" y="10048498"/>
                </a:lnTo>
                <a:lnTo>
                  <a:pt x="6191068" y="10083665"/>
                </a:lnTo>
                <a:lnTo>
                  <a:pt x="6155901" y="10118565"/>
                </a:lnTo>
                <a:lnTo>
                  <a:pt x="6120468" y="10153196"/>
                </a:lnTo>
                <a:lnTo>
                  <a:pt x="6084771" y="10187556"/>
                </a:lnTo>
                <a:lnTo>
                  <a:pt x="6048812" y="10221645"/>
                </a:lnTo>
                <a:lnTo>
                  <a:pt x="6012592" y="10255459"/>
                </a:lnTo>
                <a:lnTo>
                  <a:pt x="5978288" y="10286998"/>
                </a:lnTo>
                <a:close/>
              </a:path>
            </a:pathLst>
          </a:custGeom>
          <a:solidFill>
            <a:srgbClr val="DA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4064375" y="4152900"/>
            <a:ext cx="1097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altLang="ru-RU" sz="7200" dirty="0"/>
              <a:t>ПРЕЗЕНТАЦІЮ ЗАВЕРШЕНО </a:t>
            </a:r>
          </a:p>
          <a:p>
            <a:pPr algn="ctr"/>
            <a:r>
              <a:rPr lang="uk-UA" altLang="ru-RU" sz="7200" dirty="0"/>
              <a:t>ДЯКУЮ ЗА УВАГУ</a:t>
            </a:r>
            <a:endParaRPr lang="ru-RU" altLang="ru-RU" sz="7200" dirty="0"/>
          </a:p>
        </p:txBody>
      </p:sp>
    </p:spTree>
    <p:extLst>
      <p:ext uri="{BB962C8B-B14F-4D97-AF65-F5344CB8AC3E}">
        <p14:creationId xmlns:p14="http://schemas.microsoft.com/office/powerpoint/2010/main" val="14617516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44B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643822" y="643322"/>
            <a:ext cx="9001125" cy="9001125"/>
          </a:xfrm>
          <a:custGeom>
            <a:avLst/>
            <a:gdLst/>
            <a:ahLst/>
            <a:cxnLst/>
            <a:rect l="l" t="t" r="r" b="b"/>
            <a:pathLst>
              <a:path w="9001125" h="9001125">
                <a:moveTo>
                  <a:pt x="4500562" y="9001124"/>
                </a:moveTo>
                <a:lnTo>
                  <a:pt x="4452201" y="9000869"/>
                </a:lnTo>
                <a:lnTo>
                  <a:pt x="4403962" y="9000108"/>
                </a:lnTo>
                <a:lnTo>
                  <a:pt x="4355847" y="8998841"/>
                </a:lnTo>
                <a:lnTo>
                  <a:pt x="4307859" y="8997073"/>
                </a:lnTo>
                <a:lnTo>
                  <a:pt x="4260000" y="8994805"/>
                </a:lnTo>
                <a:lnTo>
                  <a:pt x="4212272" y="8992039"/>
                </a:lnTo>
                <a:lnTo>
                  <a:pt x="4164679" y="8988779"/>
                </a:lnTo>
                <a:lnTo>
                  <a:pt x="4117223" y="8985028"/>
                </a:lnTo>
                <a:lnTo>
                  <a:pt x="4069906" y="8980786"/>
                </a:lnTo>
                <a:lnTo>
                  <a:pt x="4022732" y="8976058"/>
                </a:lnTo>
                <a:lnTo>
                  <a:pt x="3975701" y="8970845"/>
                </a:lnTo>
                <a:lnTo>
                  <a:pt x="3928818" y="8965151"/>
                </a:lnTo>
                <a:lnTo>
                  <a:pt x="3882084" y="8958977"/>
                </a:lnTo>
                <a:lnTo>
                  <a:pt x="3835502" y="8952326"/>
                </a:lnTo>
                <a:lnTo>
                  <a:pt x="3789074" y="8945201"/>
                </a:lnTo>
                <a:lnTo>
                  <a:pt x="3742804" y="8937605"/>
                </a:lnTo>
                <a:lnTo>
                  <a:pt x="3696693" y="8929539"/>
                </a:lnTo>
                <a:lnTo>
                  <a:pt x="3650745" y="8921006"/>
                </a:lnTo>
                <a:lnTo>
                  <a:pt x="3604961" y="8912010"/>
                </a:lnTo>
                <a:lnTo>
                  <a:pt x="3559345" y="8902552"/>
                </a:lnTo>
                <a:lnTo>
                  <a:pt x="3513898" y="8892634"/>
                </a:lnTo>
                <a:lnTo>
                  <a:pt x="3468624" y="8882261"/>
                </a:lnTo>
                <a:lnTo>
                  <a:pt x="3423525" y="8871433"/>
                </a:lnTo>
                <a:lnTo>
                  <a:pt x="3378603" y="8860154"/>
                </a:lnTo>
                <a:lnTo>
                  <a:pt x="3333861" y="8848426"/>
                </a:lnTo>
                <a:lnTo>
                  <a:pt x="3289301" y="8836252"/>
                </a:lnTo>
                <a:lnTo>
                  <a:pt x="3244927" y="8823634"/>
                </a:lnTo>
                <a:lnTo>
                  <a:pt x="3200740" y="8810574"/>
                </a:lnTo>
                <a:lnTo>
                  <a:pt x="3156743" y="8797076"/>
                </a:lnTo>
                <a:lnTo>
                  <a:pt x="3112939" y="8783142"/>
                </a:lnTo>
                <a:lnTo>
                  <a:pt x="3069330" y="8768774"/>
                </a:lnTo>
                <a:lnTo>
                  <a:pt x="3025919" y="8753975"/>
                </a:lnTo>
                <a:lnTo>
                  <a:pt x="2982708" y="8738747"/>
                </a:lnTo>
                <a:lnTo>
                  <a:pt x="2939699" y="8723094"/>
                </a:lnTo>
                <a:lnTo>
                  <a:pt x="2896896" y="8707016"/>
                </a:lnTo>
                <a:lnTo>
                  <a:pt x="2854301" y="8690518"/>
                </a:lnTo>
                <a:lnTo>
                  <a:pt x="2811917" y="8673601"/>
                </a:lnTo>
                <a:lnTo>
                  <a:pt x="2769745" y="8656269"/>
                </a:lnTo>
                <a:lnTo>
                  <a:pt x="2727789" y="8638523"/>
                </a:lnTo>
                <a:lnTo>
                  <a:pt x="2686050" y="8620366"/>
                </a:lnTo>
                <a:lnTo>
                  <a:pt x="2644533" y="8601801"/>
                </a:lnTo>
                <a:lnTo>
                  <a:pt x="2603238" y="8582830"/>
                </a:lnTo>
                <a:lnTo>
                  <a:pt x="2562169" y="8563456"/>
                </a:lnTo>
                <a:lnTo>
                  <a:pt x="2521328" y="8543682"/>
                </a:lnTo>
                <a:lnTo>
                  <a:pt x="2480718" y="8523509"/>
                </a:lnTo>
                <a:lnTo>
                  <a:pt x="2440341" y="8502940"/>
                </a:lnTo>
                <a:lnTo>
                  <a:pt x="2400200" y="8481979"/>
                </a:lnTo>
                <a:lnTo>
                  <a:pt x="2360297" y="8460627"/>
                </a:lnTo>
                <a:lnTo>
                  <a:pt x="2320635" y="8438887"/>
                </a:lnTo>
                <a:lnTo>
                  <a:pt x="2281217" y="8416761"/>
                </a:lnTo>
                <a:lnTo>
                  <a:pt x="2242044" y="8394253"/>
                </a:lnTo>
                <a:lnTo>
                  <a:pt x="2203120" y="8371364"/>
                </a:lnTo>
                <a:lnTo>
                  <a:pt x="2164447" y="8348097"/>
                </a:lnTo>
                <a:lnTo>
                  <a:pt x="2126027" y="8324455"/>
                </a:lnTo>
                <a:lnTo>
                  <a:pt x="2087863" y="8300441"/>
                </a:lnTo>
                <a:lnTo>
                  <a:pt x="2049958" y="8276056"/>
                </a:lnTo>
                <a:lnTo>
                  <a:pt x="2012315" y="8251303"/>
                </a:lnTo>
                <a:lnTo>
                  <a:pt x="1974934" y="8226185"/>
                </a:lnTo>
                <a:lnTo>
                  <a:pt x="1937820" y="8200705"/>
                </a:lnTo>
                <a:lnTo>
                  <a:pt x="1900975" y="8174864"/>
                </a:lnTo>
                <a:lnTo>
                  <a:pt x="1864401" y="8148666"/>
                </a:lnTo>
                <a:lnTo>
                  <a:pt x="1828101" y="8122113"/>
                </a:lnTo>
                <a:lnTo>
                  <a:pt x="1792077" y="8095207"/>
                </a:lnTo>
                <a:lnTo>
                  <a:pt x="1756332" y="8067952"/>
                </a:lnTo>
                <a:lnTo>
                  <a:pt x="1720869" y="8040349"/>
                </a:lnTo>
                <a:lnTo>
                  <a:pt x="1685690" y="8012401"/>
                </a:lnTo>
                <a:lnTo>
                  <a:pt x="1650797" y="7984111"/>
                </a:lnTo>
                <a:lnTo>
                  <a:pt x="1616193" y="7955481"/>
                </a:lnTo>
                <a:lnTo>
                  <a:pt x="1581880" y="7926514"/>
                </a:lnTo>
                <a:lnTo>
                  <a:pt x="1547862" y="7897212"/>
                </a:lnTo>
                <a:lnTo>
                  <a:pt x="1514141" y="7867578"/>
                </a:lnTo>
                <a:lnTo>
                  <a:pt x="1480718" y="7837614"/>
                </a:lnTo>
                <a:lnTo>
                  <a:pt x="1447598" y="7807323"/>
                </a:lnTo>
                <a:lnTo>
                  <a:pt x="1414782" y="7776708"/>
                </a:lnTo>
                <a:lnTo>
                  <a:pt x="1382272" y="7745771"/>
                </a:lnTo>
                <a:lnTo>
                  <a:pt x="1350072" y="7714514"/>
                </a:lnTo>
                <a:lnTo>
                  <a:pt x="1318184" y="7682940"/>
                </a:lnTo>
                <a:lnTo>
                  <a:pt x="1286610" y="7651052"/>
                </a:lnTo>
                <a:lnTo>
                  <a:pt x="1255353" y="7618851"/>
                </a:lnTo>
                <a:lnTo>
                  <a:pt x="1224415" y="7586342"/>
                </a:lnTo>
                <a:lnTo>
                  <a:pt x="1193800" y="7553526"/>
                </a:lnTo>
                <a:lnTo>
                  <a:pt x="1163509" y="7520405"/>
                </a:lnTo>
                <a:lnTo>
                  <a:pt x="1133546" y="7486983"/>
                </a:lnTo>
                <a:lnTo>
                  <a:pt x="1103912" y="7453261"/>
                </a:lnTo>
                <a:lnTo>
                  <a:pt x="1074610" y="7419243"/>
                </a:lnTo>
                <a:lnTo>
                  <a:pt x="1045642" y="7384931"/>
                </a:lnTo>
                <a:lnTo>
                  <a:pt x="1017013" y="7350327"/>
                </a:lnTo>
                <a:lnTo>
                  <a:pt x="988722" y="7315434"/>
                </a:lnTo>
                <a:lnTo>
                  <a:pt x="960775" y="7280254"/>
                </a:lnTo>
                <a:lnTo>
                  <a:pt x="933172" y="7244791"/>
                </a:lnTo>
                <a:lnTo>
                  <a:pt x="905916" y="7209046"/>
                </a:lnTo>
                <a:lnTo>
                  <a:pt x="879011" y="7173022"/>
                </a:lnTo>
                <a:lnTo>
                  <a:pt x="852457" y="7136722"/>
                </a:lnTo>
                <a:lnTo>
                  <a:pt x="826259" y="7100148"/>
                </a:lnTo>
                <a:lnTo>
                  <a:pt x="800419" y="7063303"/>
                </a:lnTo>
                <a:lnTo>
                  <a:pt x="774938" y="7026189"/>
                </a:lnTo>
                <a:lnTo>
                  <a:pt x="749821" y="6988809"/>
                </a:lnTo>
                <a:lnTo>
                  <a:pt x="725068" y="6951165"/>
                </a:lnTo>
                <a:lnTo>
                  <a:pt x="700683" y="6913260"/>
                </a:lnTo>
                <a:lnTo>
                  <a:pt x="676668" y="6875096"/>
                </a:lnTo>
                <a:lnTo>
                  <a:pt x="653026" y="6836677"/>
                </a:lnTo>
                <a:lnTo>
                  <a:pt x="629760" y="6798003"/>
                </a:lnTo>
                <a:lnTo>
                  <a:pt x="606871" y="6759079"/>
                </a:lnTo>
                <a:lnTo>
                  <a:pt x="584362" y="6719907"/>
                </a:lnTo>
                <a:lnTo>
                  <a:pt x="562237" y="6680488"/>
                </a:lnTo>
                <a:lnTo>
                  <a:pt x="540497" y="6640826"/>
                </a:lnTo>
                <a:lnTo>
                  <a:pt x="519145" y="6600923"/>
                </a:lnTo>
                <a:lnTo>
                  <a:pt x="498183" y="6560782"/>
                </a:lnTo>
                <a:lnTo>
                  <a:pt x="477615" y="6520405"/>
                </a:lnTo>
                <a:lnTo>
                  <a:pt x="457442" y="6479795"/>
                </a:lnTo>
                <a:lnTo>
                  <a:pt x="437667" y="6438954"/>
                </a:lnTo>
                <a:lnTo>
                  <a:pt x="418293" y="6397885"/>
                </a:lnTo>
                <a:lnTo>
                  <a:pt x="399322" y="6356591"/>
                </a:lnTo>
                <a:lnTo>
                  <a:pt x="380757" y="6315073"/>
                </a:lnTo>
                <a:lnTo>
                  <a:pt x="362600" y="6273335"/>
                </a:lnTo>
                <a:lnTo>
                  <a:pt x="344855" y="6231378"/>
                </a:lnTo>
                <a:lnTo>
                  <a:pt x="327522" y="6189207"/>
                </a:lnTo>
                <a:lnTo>
                  <a:pt x="310605" y="6146822"/>
                </a:lnTo>
                <a:lnTo>
                  <a:pt x="294107" y="6104227"/>
                </a:lnTo>
                <a:lnTo>
                  <a:pt x="278030" y="6061424"/>
                </a:lnTo>
                <a:lnTo>
                  <a:pt x="262376" y="6018416"/>
                </a:lnTo>
                <a:lnTo>
                  <a:pt x="247148" y="5975205"/>
                </a:lnTo>
                <a:lnTo>
                  <a:pt x="232349" y="5931794"/>
                </a:lnTo>
                <a:lnTo>
                  <a:pt x="217981" y="5888185"/>
                </a:lnTo>
                <a:lnTo>
                  <a:pt x="204047" y="5844380"/>
                </a:lnTo>
                <a:lnTo>
                  <a:pt x="190549" y="5800384"/>
                </a:lnTo>
                <a:lnTo>
                  <a:pt x="177490" y="5756197"/>
                </a:lnTo>
                <a:lnTo>
                  <a:pt x="164871" y="5711822"/>
                </a:lnTo>
                <a:lnTo>
                  <a:pt x="152697" y="5667263"/>
                </a:lnTo>
                <a:lnTo>
                  <a:pt x="140969" y="5622521"/>
                </a:lnTo>
                <a:lnTo>
                  <a:pt x="129690" y="5577599"/>
                </a:lnTo>
                <a:lnTo>
                  <a:pt x="118863" y="5532499"/>
                </a:lnTo>
                <a:lnTo>
                  <a:pt x="108489" y="5487225"/>
                </a:lnTo>
                <a:lnTo>
                  <a:pt x="98572" y="5441779"/>
                </a:lnTo>
                <a:lnTo>
                  <a:pt x="89114" y="5396162"/>
                </a:lnTo>
                <a:lnTo>
                  <a:pt x="80117" y="5350378"/>
                </a:lnTo>
                <a:lnTo>
                  <a:pt x="71585" y="5304430"/>
                </a:lnTo>
                <a:lnTo>
                  <a:pt x="63519" y="5258319"/>
                </a:lnTo>
                <a:lnTo>
                  <a:pt x="55922" y="5212049"/>
                </a:lnTo>
                <a:lnTo>
                  <a:pt x="48797" y="5165622"/>
                </a:lnTo>
                <a:lnTo>
                  <a:pt x="42146" y="5119040"/>
                </a:lnTo>
                <a:lnTo>
                  <a:pt x="35973" y="5072306"/>
                </a:lnTo>
                <a:lnTo>
                  <a:pt x="30278" y="5025422"/>
                </a:lnTo>
                <a:lnTo>
                  <a:pt x="25065" y="4978392"/>
                </a:lnTo>
                <a:lnTo>
                  <a:pt x="20337" y="4931217"/>
                </a:lnTo>
                <a:lnTo>
                  <a:pt x="16096" y="4883900"/>
                </a:lnTo>
                <a:lnTo>
                  <a:pt x="12344" y="4836444"/>
                </a:lnTo>
                <a:lnTo>
                  <a:pt x="9084" y="4788851"/>
                </a:lnTo>
                <a:lnTo>
                  <a:pt x="6319" y="4741124"/>
                </a:lnTo>
                <a:lnTo>
                  <a:pt x="4051" y="4693265"/>
                </a:lnTo>
                <a:lnTo>
                  <a:pt x="2282" y="4645276"/>
                </a:lnTo>
                <a:lnTo>
                  <a:pt x="1016" y="4597161"/>
                </a:lnTo>
                <a:lnTo>
                  <a:pt x="254" y="4548922"/>
                </a:lnTo>
                <a:lnTo>
                  <a:pt x="0" y="4500562"/>
                </a:lnTo>
                <a:lnTo>
                  <a:pt x="254" y="4452201"/>
                </a:lnTo>
                <a:lnTo>
                  <a:pt x="1016" y="4403962"/>
                </a:lnTo>
                <a:lnTo>
                  <a:pt x="2282" y="4355847"/>
                </a:lnTo>
                <a:lnTo>
                  <a:pt x="4051" y="4307859"/>
                </a:lnTo>
                <a:lnTo>
                  <a:pt x="6319" y="4260000"/>
                </a:lnTo>
                <a:lnTo>
                  <a:pt x="9084" y="4212272"/>
                </a:lnTo>
                <a:lnTo>
                  <a:pt x="12344" y="4164679"/>
                </a:lnTo>
                <a:lnTo>
                  <a:pt x="16096" y="4117223"/>
                </a:lnTo>
                <a:lnTo>
                  <a:pt x="20337" y="4069906"/>
                </a:lnTo>
                <a:lnTo>
                  <a:pt x="25065" y="4022732"/>
                </a:lnTo>
                <a:lnTo>
                  <a:pt x="30278" y="3975701"/>
                </a:lnTo>
                <a:lnTo>
                  <a:pt x="35973" y="3928818"/>
                </a:lnTo>
                <a:lnTo>
                  <a:pt x="42146" y="3882084"/>
                </a:lnTo>
                <a:lnTo>
                  <a:pt x="48797" y="3835502"/>
                </a:lnTo>
                <a:lnTo>
                  <a:pt x="55922" y="3789074"/>
                </a:lnTo>
                <a:lnTo>
                  <a:pt x="63519" y="3742804"/>
                </a:lnTo>
                <a:lnTo>
                  <a:pt x="71585" y="3696693"/>
                </a:lnTo>
                <a:lnTo>
                  <a:pt x="80117" y="3650745"/>
                </a:lnTo>
                <a:lnTo>
                  <a:pt x="89114" y="3604961"/>
                </a:lnTo>
                <a:lnTo>
                  <a:pt x="98572" y="3559345"/>
                </a:lnTo>
                <a:lnTo>
                  <a:pt x="108489" y="3513898"/>
                </a:lnTo>
                <a:lnTo>
                  <a:pt x="118863" y="3468624"/>
                </a:lnTo>
                <a:lnTo>
                  <a:pt x="129690" y="3423525"/>
                </a:lnTo>
                <a:lnTo>
                  <a:pt x="140969" y="3378603"/>
                </a:lnTo>
                <a:lnTo>
                  <a:pt x="152697" y="3333861"/>
                </a:lnTo>
                <a:lnTo>
                  <a:pt x="164871" y="3289301"/>
                </a:lnTo>
                <a:lnTo>
                  <a:pt x="177490" y="3244927"/>
                </a:lnTo>
                <a:lnTo>
                  <a:pt x="190549" y="3200740"/>
                </a:lnTo>
                <a:lnTo>
                  <a:pt x="204047" y="3156743"/>
                </a:lnTo>
                <a:lnTo>
                  <a:pt x="217981" y="3112939"/>
                </a:lnTo>
                <a:lnTo>
                  <a:pt x="232349" y="3069330"/>
                </a:lnTo>
                <a:lnTo>
                  <a:pt x="247148" y="3025919"/>
                </a:lnTo>
                <a:lnTo>
                  <a:pt x="262376" y="2982708"/>
                </a:lnTo>
                <a:lnTo>
                  <a:pt x="278030" y="2939699"/>
                </a:lnTo>
                <a:lnTo>
                  <a:pt x="294107" y="2896896"/>
                </a:lnTo>
                <a:lnTo>
                  <a:pt x="310605" y="2854301"/>
                </a:lnTo>
                <a:lnTo>
                  <a:pt x="327522" y="2811917"/>
                </a:lnTo>
                <a:lnTo>
                  <a:pt x="344855" y="2769745"/>
                </a:lnTo>
                <a:lnTo>
                  <a:pt x="362600" y="2727789"/>
                </a:lnTo>
                <a:lnTo>
                  <a:pt x="380757" y="2686050"/>
                </a:lnTo>
                <a:lnTo>
                  <a:pt x="399322" y="2644533"/>
                </a:lnTo>
                <a:lnTo>
                  <a:pt x="418293" y="2603238"/>
                </a:lnTo>
                <a:lnTo>
                  <a:pt x="437667" y="2562169"/>
                </a:lnTo>
                <a:lnTo>
                  <a:pt x="457442" y="2521328"/>
                </a:lnTo>
                <a:lnTo>
                  <a:pt x="477615" y="2480718"/>
                </a:lnTo>
                <a:lnTo>
                  <a:pt x="498183" y="2440341"/>
                </a:lnTo>
                <a:lnTo>
                  <a:pt x="519145" y="2400200"/>
                </a:lnTo>
                <a:lnTo>
                  <a:pt x="540497" y="2360297"/>
                </a:lnTo>
                <a:lnTo>
                  <a:pt x="562237" y="2320635"/>
                </a:lnTo>
                <a:lnTo>
                  <a:pt x="584362" y="2281217"/>
                </a:lnTo>
                <a:lnTo>
                  <a:pt x="606871" y="2242044"/>
                </a:lnTo>
                <a:lnTo>
                  <a:pt x="629760" y="2203120"/>
                </a:lnTo>
                <a:lnTo>
                  <a:pt x="653026" y="2164447"/>
                </a:lnTo>
                <a:lnTo>
                  <a:pt x="676668" y="2126027"/>
                </a:lnTo>
                <a:lnTo>
                  <a:pt x="700683" y="2087863"/>
                </a:lnTo>
                <a:lnTo>
                  <a:pt x="725068" y="2049958"/>
                </a:lnTo>
                <a:lnTo>
                  <a:pt x="749821" y="2012315"/>
                </a:lnTo>
                <a:lnTo>
                  <a:pt x="774938" y="1974934"/>
                </a:lnTo>
                <a:lnTo>
                  <a:pt x="800419" y="1937820"/>
                </a:lnTo>
                <a:lnTo>
                  <a:pt x="826259" y="1900975"/>
                </a:lnTo>
                <a:lnTo>
                  <a:pt x="852457" y="1864401"/>
                </a:lnTo>
                <a:lnTo>
                  <a:pt x="879011" y="1828101"/>
                </a:lnTo>
                <a:lnTo>
                  <a:pt x="905916" y="1792077"/>
                </a:lnTo>
                <a:lnTo>
                  <a:pt x="933172" y="1756332"/>
                </a:lnTo>
                <a:lnTo>
                  <a:pt x="960775" y="1720869"/>
                </a:lnTo>
                <a:lnTo>
                  <a:pt x="988722" y="1685690"/>
                </a:lnTo>
                <a:lnTo>
                  <a:pt x="1017013" y="1650797"/>
                </a:lnTo>
                <a:lnTo>
                  <a:pt x="1045642" y="1616193"/>
                </a:lnTo>
                <a:lnTo>
                  <a:pt x="1074610" y="1581880"/>
                </a:lnTo>
                <a:lnTo>
                  <a:pt x="1103912" y="1547862"/>
                </a:lnTo>
                <a:lnTo>
                  <a:pt x="1133546" y="1514141"/>
                </a:lnTo>
                <a:lnTo>
                  <a:pt x="1163509" y="1480718"/>
                </a:lnTo>
                <a:lnTo>
                  <a:pt x="1193800" y="1447598"/>
                </a:lnTo>
                <a:lnTo>
                  <a:pt x="1224415" y="1414782"/>
                </a:lnTo>
                <a:lnTo>
                  <a:pt x="1255353" y="1382272"/>
                </a:lnTo>
                <a:lnTo>
                  <a:pt x="1286610" y="1350072"/>
                </a:lnTo>
                <a:lnTo>
                  <a:pt x="1318184" y="1318184"/>
                </a:lnTo>
                <a:lnTo>
                  <a:pt x="1350072" y="1286610"/>
                </a:lnTo>
                <a:lnTo>
                  <a:pt x="1382272" y="1255353"/>
                </a:lnTo>
                <a:lnTo>
                  <a:pt x="1414782" y="1224415"/>
                </a:lnTo>
                <a:lnTo>
                  <a:pt x="1447598" y="1193800"/>
                </a:lnTo>
                <a:lnTo>
                  <a:pt x="1480718" y="1163509"/>
                </a:lnTo>
                <a:lnTo>
                  <a:pt x="1514141" y="1133546"/>
                </a:lnTo>
                <a:lnTo>
                  <a:pt x="1547862" y="1103912"/>
                </a:lnTo>
                <a:lnTo>
                  <a:pt x="1581880" y="1074610"/>
                </a:lnTo>
                <a:lnTo>
                  <a:pt x="1616193" y="1045642"/>
                </a:lnTo>
                <a:lnTo>
                  <a:pt x="1650797" y="1017013"/>
                </a:lnTo>
                <a:lnTo>
                  <a:pt x="1685690" y="988722"/>
                </a:lnTo>
                <a:lnTo>
                  <a:pt x="1720869" y="960775"/>
                </a:lnTo>
                <a:lnTo>
                  <a:pt x="1756332" y="933172"/>
                </a:lnTo>
                <a:lnTo>
                  <a:pt x="1792077" y="905916"/>
                </a:lnTo>
                <a:lnTo>
                  <a:pt x="1828101" y="879011"/>
                </a:lnTo>
                <a:lnTo>
                  <a:pt x="1864401" y="852457"/>
                </a:lnTo>
                <a:lnTo>
                  <a:pt x="1900975" y="826259"/>
                </a:lnTo>
                <a:lnTo>
                  <a:pt x="1937820" y="800419"/>
                </a:lnTo>
                <a:lnTo>
                  <a:pt x="1974934" y="774938"/>
                </a:lnTo>
                <a:lnTo>
                  <a:pt x="2012315" y="749821"/>
                </a:lnTo>
                <a:lnTo>
                  <a:pt x="2049958" y="725068"/>
                </a:lnTo>
                <a:lnTo>
                  <a:pt x="2087863" y="700683"/>
                </a:lnTo>
                <a:lnTo>
                  <a:pt x="2126027" y="676668"/>
                </a:lnTo>
                <a:lnTo>
                  <a:pt x="2164447" y="653026"/>
                </a:lnTo>
                <a:lnTo>
                  <a:pt x="2203120" y="629760"/>
                </a:lnTo>
                <a:lnTo>
                  <a:pt x="2242044" y="606871"/>
                </a:lnTo>
                <a:lnTo>
                  <a:pt x="2281217" y="584362"/>
                </a:lnTo>
                <a:lnTo>
                  <a:pt x="2320635" y="562237"/>
                </a:lnTo>
                <a:lnTo>
                  <a:pt x="2360297" y="540497"/>
                </a:lnTo>
                <a:lnTo>
                  <a:pt x="2400200" y="519145"/>
                </a:lnTo>
                <a:lnTo>
                  <a:pt x="2440341" y="498183"/>
                </a:lnTo>
                <a:lnTo>
                  <a:pt x="2480718" y="477615"/>
                </a:lnTo>
                <a:lnTo>
                  <a:pt x="2521328" y="457442"/>
                </a:lnTo>
                <a:lnTo>
                  <a:pt x="2562169" y="437667"/>
                </a:lnTo>
                <a:lnTo>
                  <a:pt x="2603238" y="418293"/>
                </a:lnTo>
                <a:lnTo>
                  <a:pt x="2644533" y="399322"/>
                </a:lnTo>
                <a:lnTo>
                  <a:pt x="2686050" y="380757"/>
                </a:lnTo>
                <a:lnTo>
                  <a:pt x="2727789" y="362600"/>
                </a:lnTo>
                <a:lnTo>
                  <a:pt x="2769745" y="344855"/>
                </a:lnTo>
                <a:lnTo>
                  <a:pt x="2811917" y="327522"/>
                </a:lnTo>
                <a:lnTo>
                  <a:pt x="2854301" y="310605"/>
                </a:lnTo>
                <a:lnTo>
                  <a:pt x="2896896" y="294107"/>
                </a:lnTo>
                <a:lnTo>
                  <a:pt x="2939699" y="278030"/>
                </a:lnTo>
                <a:lnTo>
                  <a:pt x="2982708" y="262376"/>
                </a:lnTo>
                <a:lnTo>
                  <a:pt x="3025919" y="247148"/>
                </a:lnTo>
                <a:lnTo>
                  <a:pt x="3069330" y="232349"/>
                </a:lnTo>
                <a:lnTo>
                  <a:pt x="3112939" y="217981"/>
                </a:lnTo>
                <a:lnTo>
                  <a:pt x="3156743" y="204047"/>
                </a:lnTo>
                <a:lnTo>
                  <a:pt x="3200740" y="190549"/>
                </a:lnTo>
                <a:lnTo>
                  <a:pt x="3244927" y="177490"/>
                </a:lnTo>
                <a:lnTo>
                  <a:pt x="3289301" y="164871"/>
                </a:lnTo>
                <a:lnTo>
                  <a:pt x="3333861" y="152697"/>
                </a:lnTo>
                <a:lnTo>
                  <a:pt x="3378603" y="140969"/>
                </a:lnTo>
                <a:lnTo>
                  <a:pt x="3423525" y="129690"/>
                </a:lnTo>
                <a:lnTo>
                  <a:pt x="3468624" y="118863"/>
                </a:lnTo>
                <a:lnTo>
                  <a:pt x="3513898" y="108489"/>
                </a:lnTo>
                <a:lnTo>
                  <a:pt x="3559345" y="98572"/>
                </a:lnTo>
                <a:lnTo>
                  <a:pt x="3604961" y="89114"/>
                </a:lnTo>
                <a:lnTo>
                  <a:pt x="3650745" y="80117"/>
                </a:lnTo>
                <a:lnTo>
                  <a:pt x="3696693" y="71585"/>
                </a:lnTo>
                <a:lnTo>
                  <a:pt x="3742804" y="63519"/>
                </a:lnTo>
                <a:lnTo>
                  <a:pt x="3789074" y="55922"/>
                </a:lnTo>
                <a:lnTo>
                  <a:pt x="3835502" y="48797"/>
                </a:lnTo>
                <a:lnTo>
                  <a:pt x="3882084" y="42146"/>
                </a:lnTo>
                <a:lnTo>
                  <a:pt x="3928818" y="35973"/>
                </a:lnTo>
                <a:lnTo>
                  <a:pt x="3975701" y="30278"/>
                </a:lnTo>
                <a:lnTo>
                  <a:pt x="4022732" y="25065"/>
                </a:lnTo>
                <a:lnTo>
                  <a:pt x="4069906" y="20337"/>
                </a:lnTo>
                <a:lnTo>
                  <a:pt x="4117223" y="16096"/>
                </a:lnTo>
                <a:lnTo>
                  <a:pt x="4164679" y="12344"/>
                </a:lnTo>
                <a:lnTo>
                  <a:pt x="4212272" y="9084"/>
                </a:lnTo>
                <a:lnTo>
                  <a:pt x="4260000" y="6319"/>
                </a:lnTo>
                <a:lnTo>
                  <a:pt x="4307859" y="4051"/>
                </a:lnTo>
                <a:lnTo>
                  <a:pt x="4355847" y="2282"/>
                </a:lnTo>
                <a:lnTo>
                  <a:pt x="4403962" y="1016"/>
                </a:lnTo>
                <a:lnTo>
                  <a:pt x="4452201" y="254"/>
                </a:lnTo>
                <a:lnTo>
                  <a:pt x="4500562" y="0"/>
                </a:lnTo>
                <a:lnTo>
                  <a:pt x="4548922" y="254"/>
                </a:lnTo>
                <a:lnTo>
                  <a:pt x="4597161" y="1016"/>
                </a:lnTo>
                <a:lnTo>
                  <a:pt x="4645276" y="2282"/>
                </a:lnTo>
                <a:lnTo>
                  <a:pt x="4693265" y="4051"/>
                </a:lnTo>
                <a:lnTo>
                  <a:pt x="4741124" y="6319"/>
                </a:lnTo>
                <a:lnTo>
                  <a:pt x="4788851" y="9084"/>
                </a:lnTo>
                <a:lnTo>
                  <a:pt x="4836444" y="12344"/>
                </a:lnTo>
                <a:lnTo>
                  <a:pt x="4883900" y="16096"/>
                </a:lnTo>
                <a:lnTo>
                  <a:pt x="4931217" y="20337"/>
                </a:lnTo>
                <a:lnTo>
                  <a:pt x="4978392" y="25065"/>
                </a:lnTo>
                <a:lnTo>
                  <a:pt x="5025422" y="30278"/>
                </a:lnTo>
                <a:lnTo>
                  <a:pt x="5072306" y="35973"/>
                </a:lnTo>
                <a:lnTo>
                  <a:pt x="5119040" y="42146"/>
                </a:lnTo>
                <a:lnTo>
                  <a:pt x="5165622" y="48797"/>
                </a:lnTo>
                <a:lnTo>
                  <a:pt x="5212049" y="55922"/>
                </a:lnTo>
                <a:lnTo>
                  <a:pt x="5258319" y="63519"/>
                </a:lnTo>
                <a:lnTo>
                  <a:pt x="5304430" y="71585"/>
                </a:lnTo>
                <a:lnTo>
                  <a:pt x="5350378" y="80117"/>
                </a:lnTo>
                <a:lnTo>
                  <a:pt x="5396162" y="89114"/>
                </a:lnTo>
                <a:lnTo>
                  <a:pt x="5441779" y="98572"/>
                </a:lnTo>
                <a:lnTo>
                  <a:pt x="5487225" y="108489"/>
                </a:lnTo>
                <a:lnTo>
                  <a:pt x="5532499" y="118863"/>
                </a:lnTo>
                <a:lnTo>
                  <a:pt x="5577599" y="129690"/>
                </a:lnTo>
                <a:lnTo>
                  <a:pt x="5622521" y="140969"/>
                </a:lnTo>
                <a:lnTo>
                  <a:pt x="5667263" y="152697"/>
                </a:lnTo>
                <a:lnTo>
                  <a:pt x="5711822" y="164871"/>
                </a:lnTo>
                <a:lnTo>
                  <a:pt x="5756197" y="177490"/>
                </a:lnTo>
                <a:lnTo>
                  <a:pt x="5800384" y="190549"/>
                </a:lnTo>
                <a:lnTo>
                  <a:pt x="5844380" y="204047"/>
                </a:lnTo>
                <a:lnTo>
                  <a:pt x="5888185" y="217981"/>
                </a:lnTo>
                <a:lnTo>
                  <a:pt x="5931794" y="232349"/>
                </a:lnTo>
                <a:lnTo>
                  <a:pt x="5975205" y="247148"/>
                </a:lnTo>
                <a:lnTo>
                  <a:pt x="6018416" y="262376"/>
                </a:lnTo>
                <a:lnTo>
                  <a:pt x="6061424" y="278030"/>
                </a:lnTo>
                <a:lnTo>
                  <a:pt x="6104227" y="294107"/>
                </a:lnTo>
                <a:lnTo>
                  <a:pt x="6146822" y="310605"/>
                </a:lnTo>
                <a:lnTo>
                  <a:pt x="6189207" y="327522"/>
                </a:lnTo>
                <a:lnTo>
                  <a:pt x="6231378" y="344855"/>
                </a:lnTo>
                <a:lnTo>
                  <a:pt x="6273335" y="362600"/>
                </a:lnTo>
                <a:lnTo>
                  <a:pt x="6315073" y="380757"/>
                </a:lnTo>
                <a:lnTo>
                  <a:pt x="6356591" y="399322"/>
                </a:lnTo>
                <a:lnTo>
                  <a:pt x="6397885" y="418293"/>
                </a:lnTo>
                <a:lnTo>
                  <a:pt x="6438954" y="437667"/>
                </a:lnTo>
                <a:lnTo>
                  <a:pt x="6479795" y="457442"/>
                </a:lnTo>
                <a:lnTo>
                  <a:pt x="6520405" y="477615"/>
                </a:lnTo>
                <a:lnTo>
                  <a:pt x="6560782" y="498183"/>
                </a:lnTo>
                <a:lnTo>
                  <a:pt x="6600923" y="519145"/>
                </a:lnTo>
                <a:lnTo>
                  <a:pt x="6640826" y="540497"/>
                </a:lnTo>
                <a:lnTo>
                  <a:pt x="6680488" y="562237"/>
                </a:lnTo>
                <a:lnTo>
                  <a:pt x="6719907" y="584362"/>
                </a:lnTo>
                <a:lnTo>
                  <a:pt x="6759079" y="606871"/>
                </a:lnTo>
                <a:lnTo>
                  <a:pt x="6798003" y="629760"/>
                </a:lnTo>
                <a:lnTo>
                  <a:pt x="6836677" y="653026"/>
                </a:lnTo>
                <a:lnTo>
                  <a:pt x="6875096" y="676668"/>
                </a:lnTo>
                <a:lnTo>
                  <a:pt x="6913260" y="700683"/>
                </a:lnTo>
                <a:lnTo>
                  <a:pt x="6951165" y="725068"/>
                </a:lnTo>
                <a:lnTo>
                  <a:pt x="6988809" y="749821"/>
                </a:lnTo>
                <a:lnTo>
                  <a:pt x="7026189" y="774938"/>
                </a:lnTo>
                <a:lnTo>
                  <a:pt x="7063303" y="800419"/>
                </a:lnTo>
                <a:lnTo>
                  <a:pt x="7100148" y="826259"/>
                </a:lnTo>
                <a:lnTo>
                  <a:pt x="7136722" y="852457"/>
                </a:lnTo>
                <a:lnTo>
                  <a:pt x="7173022" y="879011"/>
                </a:lnTo>
                <a:lnTo>
                  <a:pt x="7209046" y="905916"/>
                </a:lnTo>
                <a:lnTo>
                  <a:pt x="7244791" y="933172"/>
                </a:lnTo>
                <a:lnTo>
                  <a:pt x="7280254" y="960775"/>
                </a:lnTo>
                <a:lnTo>
                  <a:pt x="7315434" y="988722"/>
                </a:lnTo>
                <a:lnTo>
                  <a:pt x="7350327" y="1017013"/>
                </a:lnTo>
                <a:lnTo>
                  <a:pt x="7384931" y="1045642"/>
                </a:lnTo>
                <a:lnTo>
                  <a:pt x="7419243" y="1074610"/>
                </a:lnTo>
                <a:lnTo>
                  <a:pt x="7453261" y="1103912"/>
                </a:lnTo>
                <a:lnTo>
                  <a:pt x="7486983" y="1133546"/>
                </a:lnTo>
                <a:lnTo>
                  <a:pt x="7520405" y="1163509"/>
                </a:lnTo>
                <a:lnTo>
                  <a:pt x="7553526" y="1193800"/>
                </a:lnTo>
                <a:lnTo>
                  <a:pt x="7586342" y="1224415"/>
                </a:lnTo>
                <a:lnTo>
                  <a:pt x="7618851" y="1255353"/>
                </a:lnTo>
                <a:lnTo>
                  <a:pt x="7651052" y="1286610"/>
                </a:lnTo>
                <a:lnTo>
                  <a:pt x="7682940" y="1318184"/>
                </a:lnTo>
                <a:lnTo>
                  <a:pt x="7714514" y="1350072"/>
                </a:lnTo>
                <a:lnTo>
                  <a:pt x="7745771" y="1382272"/>
                </a:lnTo>
                <a:lnTo>
                  <a:pt x="7776708" y="1414782"/>
                </a:lnTo>
                <a:lnTo>
                  <a:pt x="7807323" y="1447598"/>
                </a:lnTo>
                <a:lnTo>
                  <a:pt x="7837614" y="1480718"/>
                </a:lnTo>
                <a:lnTo>
                  <a:pt x="7867578" y="1514141"/>
                </a:lnTo>
                <a:lnTo>
                  <a:pt x="7897212" y="1547862"/>
                </a:lnTo>
                <a:lnTo>
                  <a:pt x="7926514" y="1581880"/>
                </a:lnTo>
                <a:lnTo>
                  <a:pt x="7955481" y="1616193"/>
                </a:lnTo>
                <a:lnTo>
                  <a:pt x="7984111" y="1650797"/>
                </a:lnTo>
                <a:lnTo>
                  <a:pt x="8012401" y="1685690"/>
                </a:lnTo>
                <a:lnTo>
                  <a:pt x="8040349" y="1720869"/>
                </a:lnTo>
                <a:lnTo>
                  <a:pt x="8067952" y="1756332"/>
                </a:lnTo>
                <a:lnTo>
                  <a:pt x="8095207" y="1792077"/>
                </a:lnTo>
                <a:lnTo>
                  <a:pt x="8122113" y="1828101"/>
                </a:lnTo>
                <a:lnTo>
                  <a:pt x="8148666" y="1864401"/>
                </a:lnTo>
                <a:lnTo>
                  <a:pt x="8174864" y="1900975"/>
                </a:lnTo>
                <a:lnTo>
                  <a:pt x="8200705" y="1937820"/>
                </a:lnTo>
                <a:lnTo>
                  <a:pt x="8226185" y="1974934"/>
                </a:lnTo>
                <a:lnTo>
                  <a:pt x="8251303" y="2012315"/>
                </a:lnTo>
                <a:lnTo>
                  <a:pt x="8276056" y="2049958"/>
                </a:lnTo>
                <a:lnTo>
                  <a:pt x="8300441" y="2087863"/>
                </a:lnTo>
                <a:lnTo>
                  <a:pt x="8324455" y="2126027"/>
                </a:lnTo>
                <a:lnTo>
                  <a:pt x="8348097" y="2164447"/>
                </a:lnTo>
                <a:lnTo>
                  <a:pt x="8371364" y="2203120"/>
                </a:lnTo>
                <a:lnTo>
                  <a:pt x="8394253" y="2242044"/>
                </a:lnTo>
                <a:lnTo>
                  <a:pt x="8416761" y="2281217"/>
                </a:lnTo>
                <a:lnTo>
                  <a:pt x="8438887" y="2320635"/>
                </a:lnTo>
                <a:lnTo>
                  <a:pt x="8460627" y="2360297"/>
                </a:lnTo>
                <a:lnTo>
                  <a:pt x="8481979" y="2400200"/>
                </a:lnTo>
                <a:lnTo>
                  <a:pt x="8502940" y="2440341"/>
                </a:lnTo>
                <a:lnTo>
                  <a:pt x="8523509" y="2480718"/>
                </a:lnTo>
                <a:lnTo>
                  <a:pt x="8543682" y="2521328"/>
                </a:lnTo>
                <a:lnTo>
                  <a:pt x="8563456" y="2562169"/>
                </a:lnTo>
                <a:lnTo>
                  <a:pt x="8582830" y="2603238"/>
                </a:lnTo>
                <a:lnTo>
                  <a:pt x="8601801" y="2644533"/>
                </a:lnTo>
                <a:lnTo>
                  <a:pt x="8620366" y="2686050"/>
                </a:lnTo>
                <a:lnTo>
                  <a:pt x="8638523" y="2727789"/>
                </a:lnTo>
                <a:lnTo>
                  <a:pt x="8656269" y="2769745"/>
                </a:lnTo>
                <a:lnTo>
                  <a:pt x="8673601" y="2811917"/>
                </a:lnTo>
                <a:lnTo>
                  <a:pt x="8690518" y="2854301"/>
                </a:lnTo>
                <a:lnTo>
                  <a:pt x="8707016" y="2896896"/>
                </a:lnTo>
                <a:lnTo>
                  <a:pt x="8723094" y="2939699"/>
                </a:lnTo>
                <a:lnTo>
                  <a:pt x="8738747" y="2982708"/>
                </a:lnTo>
                <a:lnTo>
                  <a:pt x="8753975" y="3025919"/>
                </a:lnTo>
                <a:lnTo>
                  <a:pt x="8768774" y="3069330"/>
                </a:lnTo>
                <a:lnTo>
                  <a:pt x="8783142" y="3112939"/>
                </a:lnTo>
                <a:lnTo>
                  <a:pt x="8797076" y="3156743"/>
                </a:lnTo>
                <a:lnTo>
                  <a:pt x="8810574" y="3200740"/>
                </a:lnTo>
                <a:lnTo>
                  <a:pt x="8823634" y="3244927"/>
                </a:lnTo>
                <a:lnTo>
                  <a:pt x="8836252" y="3289301"/>
                </a:lnTo>
                <a:lnTo>
                  <a:pt x="8848426" y="3333861"/>
                </a:lnTo>
                <a:lnTo>
                  <a:pt x="8860154" y="3378603"/>
                </a:lnTo>
                <a:lnTo>
                  <a:pt x="8871433" y="3423525"/>
                </a:lnTo>
                <a:lnTo>
                  <a:pt x="8882261" y="3468624"/>
                </a:lnTo>
                <a:lnTo>
                  <a:pt x="8892634" y="3513898"/>
                </a:lnTo>
                <a:lnTo>
                  <a:pt x="8902552" y="3559345"/>
                </a:lnTo>
                <a:lnTo>
                  <a:pt x="8912010" y="3604961"/>
                </a:lnTo>
                <a:lnTo>
                  <a:pt x="8921006" y="3650745"/>
                </a:lnTo>
                <a:lnTo>
                  <a:pt x="8929539" y="3696693"/>
                </a:lnTo>
                <a:lnTo>
                  <a:pt x="8937605" y="3742804"/>
                </a:lnTo>
                <a:lnTo>
                  <a:pt x="8945201" y="3789074"/>
                </a:lnTo>
                <a:lnTo>
                  <a:pt x="8952326" y="3835502"/>
                </a:lnTo>
                <a:lnTo>
                  <a:pt x="8958977" y="3882084"/>
                </a:lnTo>
                <a:lnTo>
                  <a:pt x="8965151" y="3928818"/>
                </a:lnTo>
                <a:lnTo>
                  <a:pt x="8970845" y="3975701"/>
                </a:lnTo>
                <a:lnTo>
                  <a:pt x="8976058" y="4022732"/>
                </a:lnTo>
                <a:lnTo>
                  <a:pt x="8980786" y="4069906"/>
                </a:lnTo>
                <a:lnTo>
                  <a:pt x="8985028" y="4117223"/>
                </a:lnTo>
                <a:lnTo>
                  <a:pt x="8988779" y="4164679"/>
                </a:lnTo>
                <a:lnTo>
                  <a:pt x="8992039" y="4212272"/>
                </a:lnTo>
                <a:lnTo>
                  <a:pt x="8994805" y="4260000"/>
                </a:lnTo>
                <a:lnTo>
                  <a:pt x="8997073" y="4307859"/>
                </a:lnTo>
                <a:lnTo>
                  <a:pt x="8998841" y="4355847"/>
                </a:lnTo>
                <a:lnTo>
                  <a:pt x="9000108" y="4403962"/>
                </a:lnTo>
                <a:lnTo>
                  <a:pt x="9000869" y="4452201"/>
                </a:lnTo>
                <a:lnTo>
                  <a:pt x="9001124" y="4500562"/>
                </a:lnTo>
                <a:lnTo>
                  <a:pt x="9000869" y="4548922"/>
                </a:lnTo>
                <a:lnTo>
                  <a:pt x="9000108" y="4597161"/>
                </a:lnTo>
                <a:lnTo>
                  <a:pt x="8998841" y="4645276"/>
                </a:lnTo>
                <a:lnTo>
                  <a:pt x="8997073" y="4693265"/>
                </a:lnTo>
                <a:lnTo>
                  <a:pt x="8994805" y="4741124"/>
                </a:lnTo>
                <a:lnTo>
                  <a:pt x="8992039" y="4788851"/>
                </a:lnTo>
                <a:lnTo>
                  <a:pt x="8988779" y="4836444"/>
                </a:lnTo>
                <a:lnTo>
                  <a:pt x="8985028" y="4883900"/>
                </a:lnTo>
                <a:lnTo>
                  <a:pt x="8980786" y="4931217"/>
                </a:lnTo>
                <a:lnTo>
                  <a:pt x="8976058" y="4978392"/>
                </a:lnTo>
                <a:lnTo>
                  <a:pt x="8970845" y="5025422"/>
                </a:lnTo>
                <a:lnTo>
                  <a:pt x="8965151" y="5072306"/>
                </a:lnTo>
                <a:lnTo>
                  <a:pt x="8958977" y="5119040"/>
                </a:lnTo>
                <a:lnTo>
                  <a:pt x="8952326" y="5165622"/>
                </a:lnTo>
                <a:lnTo>
                  <a:pt x="8945201" y="5212049"/>
                </a:lnTo>
                <a:lnTo>
                  <a:pt x="8937605" y="5258319"/>
                </a:lnTo>
                <a:lnTo>
                  <a:pt x="8929539" y="5304430"/>
                </a:lnTo>
                <a:lnTo>
                  <a:pt x="8921006" y="5350378"/>
                </a:lnTo>
                <a:lnTo>
                  <a:pt x="8912010" y="5396162"/>
                </a:lnTo>
                <a:lnTo>
                  <a:pt x="8902552" y="5441779"/>
                </a:lnTo>
                <a:lnTo>
                  <a:pt x="8892634" y="5487225"/>
                </a:lnTo>
                <a:lnTo>
                  <a:pt x="8882261" y="5532499"/>
                </a:lnTo>
                <a:lnTo>
                  <a:pt x="8871433" y="5577599"/>
                </a:lnTo>
                <a:lnTo>
                  <a:pt x="8860154" y="5622521"/>
                </a:lnTo>
                <a:lnTo>
                  <a:pt x="8848426" y="5667263"/>
                </a:lnTo>
                <a:lnTo>
                  <a:pt x="8836252" y="5711822"/>
                </a:lnTo>
                <a:lnTo>
                  <a:pt x="8823634" y="5756197"/>
                </a:lnTo>
                <a:lnTo>
                  <a:pt x="8810574" y="5800384"/>
                </a:lnTo>
                <a:lnTo>
                  <a:pt x="8797076" y="5844380"/>
                </a:lnTo>
                <a:lnTo>
                  <a:pt x="8783142" y="5888185"/>
                </a:lnTo>
                <a:lnTo>
                  <a:pt x="8768774" y="5931794"/>
                </a:lnTo>
                <a:lnTo>
                  <a:pt x="8753975" y="5975205"/>
                </a:lnTo>
                <a:lnTo>
                  <a:pt x="8738747" y="6018416"/>
                </a:lnTo>
                <a:lnTo>
                  <a:pt x="8723094" y="6061424"/>
                </a:lnTo>
                <a:lnTo>
                  <a:pt x="8707016" y="6104227"/>
                </a:lnTo>
                <a:lnTo>
                  <a:pt x="8690518" y="6146822"/>
                </a:lnTo>
                <a:lnTo>
                  <a:pt x="8673601" y="6189207"/>
                </a:lnTo>
                <a:lnTo>
                  <a:pt x="8656269" y="6231378"/>
                </a:lnTo>
                <a:lnTo>
                  <a:pt x="8638523" y="6273335"/>
                </a:lnTo>
                <a:lnTo>
                  <a:pt x="8620366" y="6315073"/>
                </a:lnTo>
                <a:lnTo>
                  <a:pt x="8601801" y="6356591"/>
                </a:lnTo>
                <a:lnTo>
                  <a:pt x="8582830" y="6397885"/>
                </a:lnTo>
                <a:lnTo>
                  <a:pt x="8563456" y="6438954"/>
                </a:lnTo>
                <a:lnTo>
                  <a:pt x="8543682" y="6479795"/>
                </a:lnTo>
                <a:lnTo>
                  <a:pt x="8523509" y="6520405"/>
                </a:lnTo>
                <a:lnTo>
                  <a:pt x="8502940" y="6560782"/>
                </a:lnTo>
                <a:lnTo>
                  <a:pt x="8481979" y="6600923"/>
                </a:lnTo>
                <a:lnTo>
                  <a:pt x="8460627" y="6640826"/>
                </a:lnTo>
                <a:lnTo>
                  <a:pt x="8438887" y="6680488"/>
                </a:lnTo>
                <a:lnTo>
                  <a:pt x="8416761" y="6719907"/>
                </a:lnTo>
                <a:lnTo>
                  <a:pt x="8394253" y="6759079"/>
                </a:lnTo>
                <a:lnTo>
                  <a:pt x="8371364" y="6798003"/>
                </a:lnTo>
                <a:lnTo>
                  <a:pt x="8348097" y="6836677"/>
                </a:lnTo>
                <a:lnTo>
                  <a:pt x="8324455" y="6875096"/>
                </a:lnTo>
                <a:lnTo>
                  <a:pt x="8300441" y="6913260"/>
                </a:lnTo>
                <a:lnTo>
                  <a:pt x="8276056" y="6951165"/>
                </a:lnTo>
                <a:lnTo>
                  <a:pt x="8251303" y="6988809"/>
                </a:lnTo>
                <a:lnTo>
                  <a:pt x="8226185" y="7026189"/>
                </a:lnTo>
                <a:lnTo>
                  <a:pt x="8200705" y="7063303"/>
                </a:lnTo>
                <a:lnTo>
                  <a:pt x="8174864" y="7100148"/>
                </a:lnTo>
                <a:lnTo>
                  <a:pt x="8148666" y="7136722"/>
                </a:lnTo>
                <a:lnTo>
                  <a:pt x="8122113" y="7173022"/>
                </a:lnTo>
                <a:lnTo>
                  <a:pt x="8095207" y="7209046"/>
                </a:lnTo>
                <a:lnTo>
                  <a:pt x="8067952" y="7244791"/>
                </a:lnTo>
                <a:lnTo>
                  <a:pt x="8040349" y="7280254"/>
                </a:lnTo>
                <a:lnTo>
                  <a:pt x="8012401" y="7315434"/>
                </a:lnTo>
                <a:lnTo>
                  <a:pt x="7984111" y="7350327"/>
                </a:lnTo>
                <a:lnTo>
                  <a:pt x="7955481" y="7384931"/>
                </a:lnTo>
                <a:lnTo>
                  <a:pt x="7926514" y="7419243"/>
                </a:lnTo>
                <a:lnTo>
                  <a:pt x="7897212" y="7453261"/>
                </a:lnTo>
                <a:lnTo>
                  <a:pt x="7867578" y="7486983"/>
                </a:lnTo>
                <a:lnTo>
                  <a:pt x="7837614" y="7520405"/>
                </a:lnTo>
                <a:lnTo>
                  <a:pt x="7807323" y="7553526"/>
                </a:lnTo>
                <a:lnTo>
                  <a:pt x="7776708" y="7586342"/>
                </a:lnTo>
                <a:lnTo>
                  <a:pt x="7745771" y="7618851"/>
                </a:lnTo>
                <a:lnTo>
                  <a:pt x="7714514" y="7651052"/>
                </a:lnTo>
                <a:lnTo>
                  <a:pt x="7682940" y="7682940"/>
                </a:lnTo>
                <a:lnTo>
                  <a:pt x="7651052" y="7714514"/>
                </a:lnTo>
                <a:lnTo>
                  <a:pt x="7618851" y="7745771"/>
                </a:lnTo>
                <a:lnTo>
                  <a:pt x="7586342" y="7776708"/>
                </a:lnTo>
                <a:lnTo>
                  <a:pt x="7553526" y="7807323"/>
                </a:lnTo>
                <a:lnTo>
                  <a:pt x="7520405" y="7837614"/>
                </a:lnTo>
                <a:lnTo>
                  <a:pt x="7486983" y="7867578"/>
                </a:lnTo>
                <a:lnTo>
                  <a:pt x="7453261" y="7897212"/>
                </a:lnTo>
                <a:lnTo>
                  <a:pt x="7419243" y="7926514"/>
                </a:lnTo>
                <a:lnTo>
                  <a:pt x="7384931" y="7955481"/>
                </a:lnTo>
                <a:lnTo>
                  <a:pt x="7350327" y="7984111"/>
                </a:lnTo>
                <a:lnTo>
                  <a:pt x="7315434" y="8012401"/>
                </a:lnTo>
                <a:lnTo>
                  <a:pt x="7280254" y="8040349"/>
                </a:lnTo>
                <a:lnTo>
                  <a:pt x="7244791" y="8067952"/>
                </a:lnTo>
                <a:lnTo>
                  <a:pt x="7209046" y="8095207"/>
                </a:lnTo>
                <a:lnTo>
                  <a:pt x="7173022" y="8122113"/>
                </a:lnTo>
                <a:lnTo>
                  <a:pt x="7136722" y="8148666"/>
                </a:lnTo>
                <a:lnTo>
                  <a:pt x="7100148" y="8174864"/>
                </a:lnTo>
                <a:lnTo>
                  <a:pt x="7063303" y="8200705"/>
                </a:lnTo>
                <a:lnTo>
                  <a:pt x="7026189" y="8226185"/>
                </a:lnTo>
                <a:lnTo>
                  <a:pt x="6988809" y="8251303"/>
                </a:lnTo>
                <a:lnTo>
                  <a:pt x="6951165" y="8276056"/>
                </a:lnTo>
                <a:lnTo>
                  <a:pt x="6913260" y="8300441"/>
                </a:lnTo>
                <a:lnTo>
                  <a:pt x="6875096" y="8324455"/>
                </a:lnTo>
                <a:lnTo>
                  <a:pt x="6836677" y="8348097"/>
                </a:lnTo>
                <a:lnTo>
                  <a:pt x="6798003" y="8371364"/>
                </a:lnTo>
                <a:lnTo>
                  <a:pt x="6759079" y="8394253"/>
                </a:lnTo>
                <a:lnTo>
                  <a:pt x="6719907" y="8416761"/>
                </a:lnTo>
                <a:lnTo>
                  <a:pt x="6680488" y="8438887"/>
                </a:lnTo>
                <a:lnTo>
                  <a:pt x="6640826" y="8460627"/>
                </a:lnTo>
                <a:lnTo>
                  <a:pt x="6600923" y="8481979"/>
                </a:lnTo>
                <a:lnTo>
                  <a:pt x="6560782" y="8502940"/>
                </a:lnTo>
                <a:lnTo>
                  <a:pt x="6520405" y="8523509"/>
                </a:lnTo>
                <a:lnTo>
                  <a:pt x="6479795" y="8543682"/>
                </a:lnTo>
                <a:lnTo>
                  <a:pt x="6438954" y="8563456"/>
                </a:lnTo>
                <a:lnTo>
                  <a:pt x="6397885" y="8582830"/>
                </a:lnTo>
                <a:lnTo>
                  <a:pt x="6356591" y="8601801"/>
                </a:lnTo>
                <a:lnTo>
                  <a:pt x="6315073" y="8620366"/>
                </a:lnTo>
                <a:lnTo>
                  <a:pt x="6273335" y="8638523"/>
                </a:lnTo>
                <a:lnTo>
                  <a:pt x="6231378" y="8656269"/>
                </a:lnTo>
                <a:lnTo>
                  <a:pt x="6189207" y="8673601"/>
                </a:lnTo>
                <a:lnTo>
                  <a:pt x="6146822" y="8690518"/>
                </a:lnTo>
                <a:lnTo>
                  <a:pt x="6104227" y="8707016"/>
                </a:lnTo>
                <a:lnTo>
                  <a:pt x="6061424" y="8723094"/>
                </a:lnTo>
                <a:lnTo>
                  <a:pt x="6018416" y="8738747"/>
                </a:lnTo>
                <a:lnTo>
                  <a:pt x="5975205" y="8753975"/>
                </a:lnTo>
                <a:lnTo>
                  <a:pt x="5931794" y="8768774"/>
                </a:lnTo>
                <a:lnTo>
                  <a:pt x="5888185" y="8783142"/>
                </a:lnTo>
                <a:lnTo>
                  <a:pt x="5844380" y="8797076"/>
                </a:lnTo>
                <a:lnTo>
                  <a:pt x="5800384" y="8810574"/>
                </a:lnTo>
                <a:lnTo>
                  <a:pt x="5756197" y="8823634"/>
                </a:lnTo>
                <a:lnTo>
                  <a:pt x="5711822" y="8836252"/>
                </a:lnTo>
                <a:lnTo>
                  <a:pt x="5667263" y="8848426"/>
                </a:lnTo>
                <a:lnTo>
                  <a:pt x="5622521" y="8860154"/>
                </a:lnTo>
                <a:lnTo>
                  <a:pt x="5577599" y="8871433"/>
                </a:lnTo>
                <a:lnTo>
                  <a:pt x="5532499" y="8882261"/>
                </a:lnTo>
                <a:lnTo>
                  <a:pt x="5487225" y="8892634"/>
                </a:lnTo>
                <a:lnTo>
                  <a:pt x="5441779" y="8902552"/>
                </a:lnTo>
                <a:lnTo>
                  <a:pt x="5396162" y="8912010"/>
                </a:lnTo>
                <a:lnTo>
                  <a:pt x="5350378" y="8921006"/>
                </a:lnTo>
                <a:lnTo>
                  <a:pt x="5304430" y="8929539"/>
                </a:lnTo>
                <a:lnTo>
                  <a:pt x="5258319" y="8937605"/>
                </a:lnTo>
                <a:lnTo>
                  <a:pt x="5212049" y="8945201"/>
                </a:lnTo>
                <a:lnTo>
                  <a:pt x="5165622" y="8952326"/>
                </a:lnTo>
                <a:lnTo>
                  <a:pt x="5119040" y="8958977"/>
                </a:lnTo>
                <a:lnTo>
                  <a:pt x="5072306" y="8965151"/>
                </a:lnTo>
                <a:lnTo>
                  <a:pt x="5025422" y="8970845"/>
                </a:lnTo>
                <a:lnTo>
                  <a:pt x="4978392" y="8976058"/>
                </a:lnTo>
                <a:lnTo>
                  <a:pt x="4931217" y="8980786"/>
                </a:lnTo>
                <a:lnTo>
                  <a:pt x="4883900" y="8985028"/>
                </a:lnTo>
                <a:lnTo>
                  <a:pt x="4836444" y="8988779"/>
                </a:lnTo>
                <a:lnTo>
                  <a:pt x="4788851" y="8992039"/>
                </a:lnTo>
                <a:lnTo>
                  <a:pt x="4741124" y="8994805"/>
                </a:lnTo>
                <a:lnTo>
                  <a:pt x="4693265" y="8997073"/>
                </a:lnTo>
                <a:lnTo>
                  <a:pt x="4645276" y="8998841"/>
                </a:lnTo>
                <a:lnTo>
                  <a:pt x="4597161" y="9000108"/>
                </a:lnTo>
                <a:lnTo>
                  <a:pt x="4548922" y="9000869"/>
                </a:lnTo>
                <a:lnTo>
                  <a:pt x="4500562" y="9001124"/>
                </a:lnTo>
                <a:close/>
              </a:path>
            </a:pathLst>
          </a:custGeom>
          <a:solidFill>
            <a:srgbClr val="DA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32-конечная звезда 4"/>
          <p:cNvSpPr/>
          <p:nvPr/>
        </p:nvSpPr>
        <p:spPr>
          <a:xfrm>
            <a:off x="4648200" y="647700"/>
            <a:ext cx="8991600" cy="899160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solidFill>
                  <a:schemeClr val="tx1"/>
                </a:solidFill>
              </a:rPr>
              <a:t>Соціальне підприємництво як інноваційна бізнес-модель в умовах креативної економіки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4200" y="190500"/>
            <a:ext cx="11944350" cy="1661993"/>
          </a:xfrm>
        </p:spPr>
        <p:txBody>
          <a:bodyPr/>
          <a:lstStyle/>
          <a:p>
            <a:pPr algn="ctr">
              <a:defRPr/>
            </a:pPr>
            <a:r>
              <a:rPr lang="uk-UA" sz="5400" b="1" dirty="0">
                <a:solidFill>
                  <a:srgbClr val="002060"/>
                </a:solidFill>
              </a:rPr>
              <a:t>Чому виникає необхідність у соціальному підприємництві?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sz="quarter" idx="4294967295"/>
          </p:nvPr>
        </p:nvSpPr>
        <p:spPr>
          <a:xfrm>
            <a:off x="2971800" y="2455068"/>
            <a:ext cx="11510963" cy="7831932"/>
          </a:xfrm>
        </p:spPr>
        <p:txBody>
          <a:bodyPr>
            <a:normAutofit/>
          </a:bodyPr>
          <a:lstStyle/>
          <a:p>
            <a:pPr marL="695325" indent="-571500" algn="just">
              <a:buFont typeface="Wingdings" panose="05000000000000000000" pitchFamily="2" charset="2"/>
              <a:buChar char="Ø"/>
              <a:defRPr/>
            </a:pPr>
            <a:r>
              <a:rPr lang="uk-UA" sz="4200" b="1" i="1" dirty="0"/>
              <a:t>потреба забезпечення соціально-економічного розвитку, </a:t>
            </a:r>
          </a:p>
          <a:p>
            <a:pPr marL="695325" indent="-571500" algn="just">
              <a:buFont typeface="Wingdings" panose="05000000000000000000" pitchFamily="2" charset="2"/>
              <a:buChar char="Ø"/>
              <a:defRPr/>
            </a:pPr>
            <a:r>
              <a:rPr lang="uk-UA" sz="4200" b="1" i="1" dirty="0"/>
              <a:t>зменшення диспропорційності в розподілі доходів, соціальної нерівності </a:t>
            </a:r>
          </a:p>
          <a:p>
            <a:pPr marL="123825" algn="just">
              <a:defRPr/>
            </a:pPr>
            <a:endParaRPr lang="uk-UA" sz="4200" b="1" i="1" dirty="0"/>
          </a:p>
          <a:p>
            <a:pPr marL="123825" algn="just">
              <a:defRPr/>
            </a:pPr>
            <a:endParaRPr lang="uk-UA" sz="4200" dirty="0"/>
          </a:p>
          <a:p>
            <a:pPr marL="123825" algn="just">
              <a:defRPr/>
            </a:pPr>
            <a:endParaRPr lang="uk-UA" sz="4200" dirty="0"/>
          </a:p>
          <a:p>
            <a:pPr marL="123825" algn="just">
              <a:defRPr/>
            </a:pPr>
            <a:endParaRPr lang="uk-UA" sz="4200" dirty="0"/>
          </a:p>
          <a:p>
            <a:pPr marL="123825" algn="just">
              <a:defRPr/>
            </a:pPr>
            <a:endParaRPr lang="uk-UA" sz="4200" dirty="0"/>
          </a:p>
          <a:p>
            <a:pPr marL="123825" algn="ctr">
              <a:defRPr/>
            </a:pPr>
            <a:r>
              <a:rPr lang="uk-UA" sz="4200" dirty="0"/>
              <a:t>. </a:t>
            </a:r>
            <a:endParaRPr lang="ru-RU" altLang="ru-RU" sz="4200" dirty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40D215-FBF9-4952-8C78-5A9D78A137DB}" type="slidenum">
              <a:rPr lang="ru-RU" altLang="ru-RU">
                <a:solidFill>
                  <a:srgbClr val="FFFFFF"/>
                </a:solidFill>
              </a:rPr>
              <a:pPr/>
              <a:t>3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8839200" y="5067300"/>
            <a:ext cx="9144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38600" y="5905500"/>
            <a:ext cx="100584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>
                <a:solidFill>
                  <a:srgbClr val="002060"/>
                </a:solidFill>
              </a:rPr>
              <a:t>створення та функціонування соціальних підприємств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3400" y="8496300"/>
            <a:ext cx="1790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/>
              <a:t>ринкові методи   </a:t>
            </a:r>
            <a:r>
              <a:rPr lang="ru-RU" sz="4000" dirty="0"/>
              <a:t>+ </a:t>
            </a:r>
            <a:r>
              <a:rPr lang="ru-RU" sz="4000" b="1" dirty="0"/>
              <a:t>інноваційна бізнес-модель</a:t>
            </a:r>
            <a:r>
              <a:rPr lang="ru-RU" sz="4000" dirty="0"/>
              <a:t>+ </a:t>
            </a:r>
            <a:r>
              <a:rPr lang="ru-RU" sz="4000" b="1" dirty="0"/>
              <a:t>державні методи регулювання</a:t>
            </a:r>
          </a:p>
        </p:txBody>
      </p:sp>
      <p:sp>
        <p:nvSpPr>
          <p:cNvPr id="9" name="Стрелка вниз 8"/>
          <p:cNvSpPr/>
          <p:nvPr/>
        </p:nvSpPr>
        <p:spPr>
          <a:xfrm rot="2481410">
            <a:off x="3577540" y="7509350"/>
            <a:ext cx="990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9603183">
            <a:off x="13615237" y="7562603"/>
            <a:ext cx="990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8839200" y="7505700"/>
            <a:ext cx="990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4346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CF6690-1350-4486-A733-27C78A237AD2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2100">
              <a:latin typeface="Arial" panose="020B0604020202020204" pitchFamily="34" charset="0"/>
            </a:endParaRPr>
          </a:p>
        </p:txBody>
      </p:sp>
      <p:sp>
        <p:nvSpPr>
          <p:cNvPr id="3" name="Овальная выноска 2"/>
          <p:cNvSpPr/>
          <p:nvPr/>
        </p:nvSpPr>
        <p:spPr>
          <a:xfrm>
            <a:off x="2662238" y="283370"/>
            <a:ext cx="6103145" cy="2590800"/>
          </a:xfrm>
          <a:prstGeom prst="wedgeEllipseCallout">
            <a:avLst>
              <a:gd name="adj1" fmla="val 32823"/>
              <a:gd name="adj2" fmla="val 755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dirty="0"/>
              <a:t>СОЦІАЛЬНЕ ПІДПРИЄМНИЦТВО</a:t>
            </a:r>
            <a:endParaRPr lang="ru-RU" sz="2700" dirty="0"/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3413760" y="3924300"/>
            <a:ext cx="11556207" cy="240065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3000"/>
              <a:t>Перспективна інноваційна форма бізнесу, яка за рахунок розробки та поширення нових методів вирішення соціальних проблем, використання традиційних практик господарювання вдосконалює модель соціально-економічного розвитку та адаптує її до реалій сьогодення.</a:t>
            </a:r>
            <a:endParaRPr lang="ru-RU" altLang="ru-RU" sz="3000"/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1295400" y="6896100"/>
            <a:ext cx="11558588" cy="240065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3000" b="1"/>
              <a:t>Метою соціального підприємництва </a:t>
            </a:r>
            <a:r>
              <a:rPr lang="uk-UA" altLang="ru-RU" sz="3000"/>
              <a:t>є ідентифікація та практичне вирішення соціальної проблеми шляхом використання інноваційних методів або креативних способів адаптації традиційних господарюючих практик до особливостей оточуючого ринкового середовища</a:t>
            </a:r>
            <a:endParaRPr lang="ru-RU" altLang="ru-RU" sz="3000"/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11196638" y="428626"/>
            <a:ext cx="3995738" cy="240065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3000"/>
              <a:t>наявність соціальної проблеми зумовлює потребу розвитку соціального підприємництва </a:t>
            </a:r>
            <a:endParaRPr lang="ru-RU" altLang="ru-RU" sz="3000"/>
          </a:p>
        </p:txBody>
      </p:sp>
      <p:sp>
        <p:nvSpPr>
          <p:cNvPr id="5" name="Стрелка вправо 4"/>
          <p:cNvSpPr/>
          <p:nvPr/>
        </p:nvSpPr>
        <p:spPr>
          <a:xfrm>
            <a:off x="9189245" y="1038226"/>
            <a:ext cx="1683543" cy="1081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2700"/>
          </a:p>
        </p:txBody>
      </p:sp>
    </p:spTree>
    <p:extLst>
      <p:ext uri="{BB962C8B-B14F-4D97-AF65-F5344CB8AC3E}">
        <p14:creationId xmlns:p14="http://schemas.microsoft.com/office/powerpoint/2010/main" val="2885574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2"/>
          <p:cNvSpPr>
            <a:spLocks noGrp="1"/>
          </p:cNvSpPr>
          <p:nvPr>
            <p:ph sz="quarter" idx="4294967295"/>
          </p:nvPr>
        </p:nvSpPr>
        <p:spPr>
          <a:xfrm>
            <a:off x="2362201" y="12700"/>
            <a:ext cx="12344400" cy="1661993"/>
          </a:xfrm>
        </p:spPr>
        <p:txBody>
          <a:bodyPr/>
          <a:lstStyle/>
          <a:p>
            <a:pPr algn="ctr"/>
            <a:r>
              <a:rPr lang="uk-UA" altLang="ru-RU" sz="3600" dirty="0">
                <a:solidFill>
                  <a:srgbClr val="002060"/>
                </a:solidFill>
              </a:rPr>
              <a:t>Особливості «соціального підприємництва» визначаються «принципом терезів», який визначає співвідношення між комерційними та некомерційними </a:t>
            </a:r>
            <a:r>
              <a:rPr lang="uk-UA" altLang="ru-RU" sz="3600" dirty="0"/>
              <a:t>цілями. </a:t>
            </a:r>
            <a:endParaRPr lang="ru-RU" altLang="ru-RU" sz="3600" dirty="0"/>
          </a:p>
        </p:txBody>
      </p:sp>
      <p:sp>
        <p:nvSpPr>
          <p:cNvPr id="14339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CA0D7D-42B4-48E6-BA53-ACB5EDB55437}" type="slidenum">
              <a:rPr lang="ru-RU" altLang="ru-RU">
                <a:solidFill>
                  <a:srgbClr val="FFFFFF"/>
                </a:solidFill>
              </a:rPr>
              <a:pPr/>
              <a:t>5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4340" name="Прямоугольник 1"/>
          <p:cNvSpPr>
            <a:spLocks noChangeArrowheads="1"/>
          </p:cNvSpPr>
          <p:nvPr/>
        </p:nvSpPr>
        <p:spPr bwMode="auto">
          <a:xfrm>
            <a:off x="3248026" y="7436645"/>
            <a:ext cx="1166336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700" b="1"/>
              <a:t>«Принцип терезів» у визначенні форми підприємництва</a:t>
            </a:r>
            <a:endParaRPr lang="ru-RU" altLang="ru-RU" sz="2700"/>
          </a:p>
        </p:txBody>
      </p:sp>
      <p:grpSp>
        <p:nvGrpSpPr>
          <p:cNvPr id="14341" name="Группа 28"/>
          <p:cNvGrpSpPr>
            <a:grpSpLocks/>
          </p:cNvGrpSpPr>
          <p:nvPr/>
        </p:nvGrpSpPr>
        <p:grpSpPr bwMode="auto">
          <a:xfrm>
            <a:off x="3248026" y="2019188"/>
            <a:ext cx="11046620" cy="5119801"/>
            <a:chOff x="8" y="-327842"/>
            <a:chExt cx="6090210" cy="2553457"/>
          </a:xfrm>
        </p:grpSpPr>
        <p:grpSp>
          <p:nvGrpSpPr>
            <p:cNvPr id="14343" name="Группа 29"/>
            <p:cNvGrpSpPr>
              <a:grpSpLocks/>
            </p:cNvGrpSpPr>
            <p:nvPr/>
          </p:nvGrpSpPr>
          <p:grpSpPr bwMode="auto">
            <a:xfrm>
              <a:off x="393959" y="-327792"/>
              <a:ext cx="5696259" cy="2527528"/>
              <a:chOff x="2472" y="7138"/>
              <a:chExt cx="7552" cy="4202"/>
            </a:xfrm>
          </p:grpSpPr>
          <p:sp>
            <p:nvSpPr>
              <p:cNvPr id="14355" name="Rectangle 58"/>
              <p:cNvSpPr>
                <a:spLocks noChangeArrowheads="1"/>
              </p:cNvSpPr>
              <p:nvPr/>
            </p:nvSpPr>
            <p:spPr bwMode="auto">
              <a:xfrm>
                <a:off x="7980" y="8400"/>
                <a:ext cx="210" cy="246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 sz="2100"/>
              </a:p>
            </p:txBody>
          </p:sp>
          <p:sp>
            <p:nvSpPr>
              <p:cNvPr id="14356" name="AutoShape 59"/>
              <p:cNvSpPr>
                <a:spLocks noChangeArrowheads="1"/>
              </p:cNvSpPr>
              <p:nvPr/>
            </p:nvSpPr>
            <p:spPr bwMode="auto">
              <a:xfrm>
                <a:off x="7590" y="10740"/>
                <a:ext cx="990" cy="60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rgbClr val="BFBFB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 sz="2100"/>
              </a:p>
            </p:txBody>
          </p:sp>
          <p:sp>
            <p:nvSpPr>
              <p:cNvPr id="14357" name="Text Box 61"/>
              <p:cNvSpPr txBox="1">
                <a:spLocks noChangeArrowheads="1"/>
              </p:cNvSpPr>
              <p:nvPr/>
            </p:nvSpPr>
            <p:spPr bwMode="auto">
              <a:xfrm>
                <a:off x="8325" y="8891"/>
                <a:ext cx="1699" cy="6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uk-UA" altLang="ru-RU" sz="210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Комерційні цілі</a:t>
                </a:r>
                <a:endParaRPr lang="ru-RU" altLang="ru-RU" sz="210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58" name="Text Box 64"/>
              <p:cNvSpPr txBox="1">
                <a:spLocks noChangeArrowheads="1"/>
              </p:cNvSpPr>
              <p:nvPr/>
            </p:nvSpPr>
            <p:spPr bwMode="auto">
              <a:xfrm>
                <a:off x="2472" y="7138"/>
                <a:ext cx="2880" cy="70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uk-UA" altLang="ru-RU" sz="2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Соціальне підприємництво</a:t>
                </a:r>
                <a:endParaRPr lang="ru-RU" altLang="ru-RU" sz="21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AutoShape 66"/>
              <p:cNvSpPr>
                <a:spLocks noChangeArrowheads="1"/>
              </p:cNvSpPr>
              <p:nvPr/>
            </p:nvSpPr>
            <p:spPr bwMode="auto">
              <a:xfrm rot="5400000">
                <a:off x="7162" y="8567"/>
                <a:ext cx="381" cy="630"/>
              </a:xfrm>
              <a:prstGeom prst="flowChartDelay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upright="1"/>
              <a:lstStyle/>
              <a:p>
                <a:pPr eaLnBrk="1" hangingPunct="1">
                  <a:defRPr/>
                </a:pPr>
                <a:endParaRPr lang="ru-RU" sz="2100">
                  <a:latin typeface="Arial" charset="0"/>
                </a:endParaRPr>
              </a:p>
            </p:txBody>
          </p:sp>
          <p:sp>
            <p:nvSpPr>
              <p:cNvPr id="47" name="AutoShape 67"/>
              <p:cNvSpPr>
                <a:spLocks noChangeArrowheads="1"/>
              </p:cNvSpPr>
              <p:nvPr/>
            </p:nvSpPr>
            <p:spPr bwMode="auto">
              <a:xfrm rot="5400000">
                <a:off x="8749" y="9304"/>
                <a:ext cx="381" cy="630"/>
              </a:xfrm>
              <a:prstGeom prst="flowChartDelay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upright="1"/>
              <a:lstStyle/>
              <a:p>
                <a:pPr eaLnBrk="1" hangingPunct="1">
                  <a:defRPr/>
                </a:pPr>
                <a:endParaRPr lang="ru-RU" sz="2100">
                  <a:latin typeface="Arial" charset="0"/>
                </a:endParaRPr>
              </a:p>
            </p:txBody>
          </p:sp>
          <p:cxnSp>
            <p:nvCxnSpPr>
              <p:cNvPr id="14361" name="AutoShape 69"/>
              <p:cNvCxnSpPr>
                <a:cxnSpLocks noChangeShapeType="1"/>
              </p:cNvCxnSpPr>
              <p:nvPr/>
            </p:nvCxnSpPr>
            <p:spPr bwMode="auto">
              <a:xfrm>
                <a:off x="8007" y="9873"/>
                <a:ext cx="55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62" name="AutoShape 60"/>
              <p:cNvCxnSpPr>
                <a:cxnSpLocks noChangeShapeType="1"/>
              </p:cNvCxnSpPr>
              <p:nvPr/>
            </p:nvCxnSpPr>
            <p:spPr bwMode="auto">
              <a:xfrm>
                <a:off x="7650" y="8892"/>
                <a:ext cx="1035" cy="84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363" name="AutoShape 68"/>
              <p:cNvSpPr>
                <a:spLocks noChangeArrowheads="1"/>
              </p:cNvSpPr>
              <p:nvPr/>
            </p:nvSpPr>
            <p:spPr bwMode="auto">
              <a:xfrm rot="12495441" flipV="1">
                <a:off x="8207" y="9814"/>
                <a:ext cx="218" cy="1007"/>
              </a:xfrm>
              <a:prstGeom prst="upArrow">
                <a:avLst>
                  <a:gd name="adj1" fmla="val 29454"/>
                  <a:gd name="adj2" fmla="val 100063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 sz="2100"/>
              </a:p>
            </p:txBody>
          </p:sp>
          <p:sp>
            <p:nvSpPr>
              <p:cNvPr id="14364" name="Text Box 62"/>
              <p:cNvSpPr txBox="1">
                <a:spLocks noChangeArrowheads="1"/>
              </p:cNvSpPr>
              <p:nvPr/>
            </p:nvSpPr>
            <p:spPr bwMode="auto">
              <a:xfrm>
                <a:off x="6147" y="8151"/>
                <a:ext cx="1818" cy="43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uk-UA" altLang="ru-RU" sz="210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Некомерційні цілі</a:t>
                </a:r>
                <a:endParaRPr lang="ru-RU" altLang="ru-RU" sz="210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4344" name="Группа 30"/>
            <p:cNvGrpSpPr>
              <a:grpSpLocks/>
            </p:cNvGrpSpPr>
            <p:nvPr/>
          </p:nvGrpSpPr>
          <p:grpSpPr bwMode="auto">
            <a:xfrm>
              <a:off x="8" y="-327842"/>
              <a:ext cx="5917112" cy="2553457"/>
              <a:chOff x="6038" y="7212"/>
              <a:chExt cx="7868" cy="4128"/>
            </a:xfrm>
          </p:grpSpPr>
          <p:sp>
            <p:nvSpPr>
              <p:cNvPr id="14345" name="Rectangle 58"/>
              <p:cNvSpPr>
                <a:spLocks noChangeArrowheads="1"/>
              </p:cNvSpPr>
              <p:nvPr/>
            </p:nvSpPr>
            <p:spPr bwMode="auto">
              <a:xfrm>
                <a:off x="7980" y="8400"/>
                <a:ext cx="210" cy="246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 sz="2100"/>
              </a:p>
            </p:txBody>
          </p:sp>
          <p:sp>
            <p:nvSpPr>
              <p:cNvPr id="14346" name="AutoShape 59"/>
              <p:cNvSpPr>
                <a:spLocks noChangeArrowheads="1"/>
              </p:cNvSpPr>
              <p:nvPr/>
            </p:nvSpPr>
            <p:spPr bwMode="auto">
              <a:xfrm>
                <a:off x="7590" y="10740"/>
                <a:ext cx="990" cy="60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 sz="2100"/>
              </a:p>
            </p:txBody>
          </p:sp>
          <p:sp>
            <p:nvSpPr>
              <p:cNvPr id="14347" name="Text Box 62"/>
              <p:cNvSpPr txBox="1">
                <a:spLocks noChangeArrowheads="1"/>
              </p:cNvSpPr>
              <p:nvPr/>
            </p:nvSpPr>
            <p:spPr bwMode="auto">
              <a:xfrm>
                <a:off x="6038" y="9087"/>
                <a:ext cx="1858" cy="41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uk-UA" altLang="ru-RU" sz="210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Некомерційні цілі</a:t>
                </a:r>
                <a:endParaRPr lang="ru-RU" altLang="ru-RU" sz="210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48" name="Text Box 64"/>
              <p:cNvSpPr txBox="1">
                <a:spLocks noChangeArrowheads="1"/>
              </p:cNvSpPr>
              <p:nvPr/>
            </p:nvSpPr>
            <p:spPr bwMode="auto">
              <a:xfrm>
                <a:off x="11086" y="7212"/>
                <a:ext cx="2820" cy="67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uk-UA" altLang="ru-RU" sz="2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Традиційне підприємництво</a:t>
                </a:r>
                <a:endParaRPr lang="ru-RU" altLang="ru-RU" sz="21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AutoShape 66"/>
              <p:cNvSpPr>
                <a:spLocks noChangeArrowheads="1"/>
              </p:cNvSpPr>
              <p:nvPr/>
            </p:nvSpPr>
            <p:spPr bwMode="auto">
              <a:xfrm rot="5400000">
                <a:off x="6799" y="9444"/>
                <a:ext cx="382" cy="630"/>
              </a:xfrm>
              <a:prstGeom prst="flowChartDelay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upright="1"/>
              <a:lstStyle/>
              <a:p>
                <a:pPr eaLnBrk="1" hangingPunct="1">
                  <a:defRPr/>
                </a:pPr>
                <a:endParaRPr lang="ru-RU" sz="2100">
                  <a:latin typeface="Arial" charset="0"/>
                </a:endParaRPr>
              </a:p>
            </p:txBody>
          </p:sp>
          <p:sp>
            <p:nvSpPr>
              <p:cNvPr id="37" name="AutoShape 67"/>
              <p:cNvSpPr>
                <a:spLocks noChangeArrowheads="1"/>
              </p:cNvSpPr>
              <p:nvPr/>
            </p:nvSpPr>
            <p:spPr bwMode="auto">
              <a:xfrm rot="5400000">
                <a:off x="8779" y="8582"/>
                <a:ext cx="382" cy="630"/>
              </a:xfrm>
              <a:prstGeom prst="flowChartDelay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upright="1"/>
              <a:lstStyle/>
              <a:p>
                <a:pPr eaLnBrk="1" hangingPunct="1">
                  <a:defRPr/>
                </a:pPr>
                <a:endParaRPr lang="ru-RU" sz="2100">
                  <a:latin typeface="Arial" charset="0"/>
                </a:endParaRPr>
              </a:p>
            </p:txBody>
          </p:sp>
          <p:sp>
            <p:nvSpPr>
              <p:cNvPr id="14351" name="AutoShape 68"/>
              <p:cNvSpPr>
                <a:spLocks noChangeArrowheads="1"/>
              </p:cNvSpPr>
              <p:nvPr/>
            </p:nvSpPr>
            <p:spPr bwMode="auto">
              <a:xfrm rot="9141273" flipV="1">
                <a:off x="7762" y="9863"/>
                <a:ext cx="148" cy="1032"/>
              </a:xfrm>
              <a:prstGeom prst="upArrow">
                <a:avLst>
                  <a:gd name="adj1" fmla="val 50000"/>
                  <a:gd name="adj2" fmla="val 210384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ru-RU" altLang="ru-RU" sz="2100"/>
              </a:p>
            </p:txBody>
          </p:sp>
          <p:cxnSp>
            <p:nvCxnSpPr>
              <p:cNvPr id="14352" name="AutoShape 69"/>
              <p:cNvCxnSpPr>
                <a:cxnSpLocks noChangeShapeType="1"/>
              </p:cNvCxnSpPr>
              <p:nvPr/>
            </p:nvCxnSpPr>
            <p:spPr bwMode="auto">
              <a:xfrm>
                <a:off x="7608" y="9904"/>
                <a:ext cx="55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353" name="Text Box 61"/>
              <p:cNvSpPr txBox="1">
                <a:spLocks noChangeArrowheads="1"/>
              </p:cNvSpPr>
              <p:nvPr/>
            </p:nvSpPr>
            <p:spPr bwMode="auto">
              <a:xfrm>
                <a:off x="8252" y="8169"/>
                <a:ext cx="1674" cy="4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uk-UA" altLang="ru-RU" sz="210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Комерційні цілі</a:t>
                </a:r>
                <a:endParaRPr lang="ru-RU" altLang="ru-RU" sz="210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4354" name="AutoShape 60"/>
              <p:cNvCxnSpPr>
                <a:cxnSpLocks noChangeShapeType="1"/>
              </p:cNvCxnSpPr>
              <p:nvPr/>
            </p:nvCxnSpPr>
            <p:spPr bwMode="auto">
              <a:xfrm flipV="1">
                <a:off x="7215" y="9050"/>
                <a:ext cx="1590" cy="85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8" name="TextBox 27"/>
          <p:cNvSpPr txBox="1"/>
          <p:nvPr/>
        </p:nvSpPr>
        <p:spPr>
          <a:xfrm>
            <a:off x="3419475" y="8167688"/>
            <a:ext cx="10584657" cy="1754326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uk-UA" sz="2700" dirty="0">
                <a:latin typeface="Arial" charset="0"/>
              </a:rPr>
              <a:t>Домінування </a:t>
            </a:r>
            <a:r>
              <a:rPr lang="uk-UA" sz="2700" b="1" i="1" dirty="0">
                <a:latin typeface="Arial" charset="0"/>
              </a:rPr>
              <a:t>некомерційних цілей над комерційними  </a:t>
            </a:r>
            <a:r>
              <a:rPr lang="uk-UA" sz="2700" dirty="0">
                <a:latin typeface="Arial" charset="0"/>
              </a:rPr>
              <a:t>наглядно визначає ключовий принцип соціального підприємництва та його відмінність від традиційних форм господарювання.</a:t>
            </a:r>
            <a:endParaRPr lang="ru-RU" sz="27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089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00" y="342900"/>
            <a:ext cx="13230225" cy="17145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uk-UA" sz="4400" b="1" dirty="0"/>
              <a:t>ОСОБЛИВОСТІ СОЦІАЛЬНОГО ПІДПРИЄМНИЦТВА</a:t>
            </a:r>
            <a:br>
              <a:rPr lang="uk-UA" sz="4400" b="1" dirty="0"/>
            </a:br>
            <a:r>
              <a:rPr lang="uk-UA" sz="4400" b="1" dirty="0"/>
              <a:t>(порівняно з традиційними формами господарювання)</a:t>
            </a:r>
            <a:endParaRPr lang="ru-RU" sz="4400" dirty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3F4610-3AF5-468A-A2B5-471198C2EBCD}" type="slidenum">
              <a:rPr lang="ru-RU" altLang="ru-RU">
                <a:solidFill>
                  <a:srgbClr val="FFFFFF"/>
                </a:solidFill>
              </a:rPr>
              <a:pPr/>
              <a:t>6</a:t>
            </a:fld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43300" y="2838450"/>
            <a:ext cx="11880057" cy="133882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k-UA" sz="2700" dirty="0">
                <a:latin typeface="Arial" charset="0"/>
              </a:rPr>
              <a:t>моніторинг і ранжування соціальних проблем, що потребують першочергового вирішення</a:t>
            </a:r>
          </a:p>
          <a:p>
            <a:pPr eaLnBrk="1" hangingPunct="1">
              <a:defRPr/>
            </a:pPr>
            <a:endParaRPr lang="ru-RU" sz="2700" dirty="0">
              <a:latin typeface="Arial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62238" y="2767013"/>
            <a:ext cx="864395" cy="152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dirty="0"/>
              <a:t>1</a:t>
            </a:r>
            <a:endParaRPr lang="ru-RU" sz="27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890838" y="4295775"/>
            <a:ext cx="864395" cy="1469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dirty="0"/>
              <a:t>2</a:t>
            </a:r>
            <a:endParaRPr lang="ru-RU" sz="27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95626" y="5779295"/>
            <a:ext cx="864395" cy="1378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dirty="0"/>
              <a:t>3</a:t>
            </a:r>
            <a:endParaRPr lang="ru-RU" sz="27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09938" y="7196138"/>
            <a:ext cx="864395" cy="1407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dirty="0"/>
              <a:t>4</a:t>
            </a:r>
            <a:endParaRPr lang="ru-RU" sz="2700" dirty="0"/>
          </a:p>
        </p:txBody>
      </p:sp>
      <p:sp>
        <p:nvSpPr>
          <p:cNvPr id="11" name="TextBox 10"/>
          <p:cNvSpPr txBox="1"/>
          <p:nvPr/>
        </p:nvSpPr>
        <p:spPr>
          <a:xfrm>
            <a:off x="3724276" y="4300538"/>
            <a:ext cx="11665745" cy="133882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k-UA" sz="2700" dirty="0">
                <a:latin typeface="Arial" charset="0"/>
              </a:rPr>
              <a:t>орієнтація на вирішення визначеної соціальної проблеми на основі використання найефективніших практик підприємницької діяльності</a:t>
            </a:r>
          </a:p>
          <a:p>
            <a:pPr eaLnBrk="1" hangingPunct="1">
              <a:defRPr/>
            </a:pPr>
            <a:endParaRPr lang="ru-RU" sz="2700" dirty="0"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79070" y="5765007"/>
            <a:ext cx="11430000" cy="133882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k-UA" sz="2700" dirty="0">
                <a:latin typeface="Arial" charset="0"/>
              </a:rPr>
              <a:t>розподіл доходів щодо інвестування отриманого чистого доходу в реалізацію соціального завдання, визначеного на початковому етапі створення підприємства</a:t>
            </a:r>
            <a:endParaRPr lang="ru-RU" sz="2700" dirty="0"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02907" y="7196138"/>
            <a:ext cx="11220450" cy="133882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uk-UA" sz="2700" dirty="0">
                <a:latin typeface="Arial" charset="0"/>
              </a:rPr>
              <a:t>наявність інноваційної складової, тобто продукування товарів або надання послуг, яких переважно до цього часу не існувало на ринку та котрі створюють додаткову цінність</a:t>
            </a:r>
            <a:endParaRPr lang="ru-RU" sz="27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187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1371600" y="0"/>
            <a:ext cx="15240000" cy="1985159"/>
          </a:xfrm>
        </p:spPr>
        <p:txBody>
          <a:bodyPr wrap="square" lIns="137160" tIns="68580" rIns="137160" bIns="68580" numCol="1" anchorCtr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uk-UA" sz="6000" b="1" dirty="0"/>
              <a:t>зарубіжні моделі соціального підприємництва </a:t>
            </a:r>
            <a:endParaRPr lang="ru-RU" altLang="ru-RU" sz="6000" b="1" dirty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B0FCD07-A328-4451-9504-16AC3A01EA78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2100"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603209"/>
              </p:ext>
            </p:extLst>
          </p:nvPr>
        </p:nvGraphicFramePr>
        <p:xfrm>
          <a:off x="25400" y="3009900"/>
          <a:ext cx="15316200" cy="6705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99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16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34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Моделі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Участь держави в підтримці діяльності соціальних підприємств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52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Бельгія, Нідерланди, Норвегія, Швеція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активна підтримка розвитку соціального підприємництва на законодавчому рівні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4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США, Канада, Японія</a:t>
                      </a:r>
                      <a:endParaRPr lang="ru-RU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регулювання на рівні підприємств, благодійність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34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Австрія, Німеччина, Франція</a:t>
                      </a:r>
                      <a:endParaRPr lang="ru-RU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адресні комплексні соціальні програми соціальним підприємствам і реалізація спільних бізнес-проектів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17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>
                          <a:effectLst/>
                        </a:rPr>
                        <a:t>Велика Британія</a:t>
                      </a:r>
                      <a:endParaRPr lang="ru-RU" sz="4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4000" dirty="0">
                          <a:effectLst/>
                        </a:rPr>
                        <a:t>надання соціальних інвестицій для підприємств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02860" marR="10286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50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A17E4C-7B81-4C9F-9167-303185D50CEC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2100">
              <a:latin typeface="Arial" panose="020B0604020202020204" pitchFamily="34" charset="0"/>
            </a:endParaRPr>
          </a:p>
        </p:txBody>
      </p:sp>
      <p:sp>
        <p:nvSpPr>
          <p:cNvPr id="19459" name="TextBox 1"/>
          <p:cNvSpPr txBox="1">
            <a:spLocks noChangeArrowheads="1"/>
          </p:cNvSpPr>
          <p:nvPr/>
        </p:nvSpPr>
        <p:spPr bwMode="auto">
          <a:xfrm>
            <a:off x="4283870" y="714376"/>
            <a:ext cx="10260806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2700" dirty="0"/>
              <a:t>Особливістю такої форми господарської діяльності як соціальне підприємництво можливо описати </a:t>
            </a:r>
            <a:r>
              <a:rPr lang="uk-UA" altLang="ru-RU" sz="2700" b="1" u="sng" dirty="0"/>
              <a:t>дуальною бізнес-моделлю</a:t>
            </a:r>
            <a:r>
              <a:rPr lang="uk-UA" altLang="ru-RU" sz="2700" dirty="0"/>
              <a:t>, яка </a:t>
            </a:r>
            <a:r>
              <a:rPr lang="uk-UA" altLang="ru-RU" sz="2700" b="1" i="1" u="sng" dirty="0"/>
              <a:t>поєднує комерційні та некомерційні цілі</a:t>
            </a:r>
            <a:r>
              <a:rPr lang="uk-UA" altLang="ru-RU" sz="2700" dirty="0"/>
              <a:t>, взаємно пов’язані між собою. </a:t>
            </a:r>
          </a:p>
          <a:p>
            <a:pPr eaLnBrk="1" hangingPunct="1"/>
            <a:endParaRPr lang="uk-UA" altLang="ru-RU" sz="2700" dirty="0"/>
          </a:p>
          <a:p>
            <a:pPr algn="just" eaLnBrk="1" hangingPunct="1"/>
            <a:r>
              <a:rPr lang="uk-UA" altLang="ru-RU" sz="2700" dirty="0"/>
              <a:t>На основі співвідношення між зазначеними нами цілями прийнято виділяти </a:t>
            </a:r>
            <a:r>
              <a:rPr lang="uk-UA" altLang="ru-RU" sz="3600" b="1" dirty="0">
                <a:solidFill>
                  <a:srgbClr val="002060"/>
                </a:solidFill>
              </a:rPr>
              <a:t>європейську та американську моделі соціального підприємництва. </a:t>
            </a:r>
            <a:endParaRPr lang="ru-RU" altLang="ru-RU" sz="3600" b="1" dirty="0">
              <a:solidFill>
                <a:srgbClr val="002060"/>
              </a:solidFill>
            </a:endParaRPr>
          </a:p>
        </p:txBody>
      </p:sp>
      <p:sp>
        <p:nvSpPr>
          <p:cNvPr id="19460" name="AutoShape 19" descr="Восклицательный знак PNG картинки скачать бесплатно"/>
          <p:cNvSpPr>
            <a:spLocks noChangeAspect="1" noChangeArrowheads="1"/>
          </p:cNvSpPr>
          <p:nvPr/>
        </p:nvSpPr>
        <p:spPr bwMode="auto">
          <a:xfrm>
            <a:off x="2519363" y="-216694"/>
            <a:ext cx="457200" cy="457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2700"/>
          </a:p>
        </p:txBody>
      </p:sp>
      <p:pic>
        <p:nvPicPr>
          <p:cNvPr id="19461" name="Рисунок 20" descr="Восклицательный знак PNG картинки скачать бесплатно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007" y="1471613"/>
            <a:ext cx="1600200" cy="250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Выноска-облако 3"/>
          <p:cNvSpPr/>
          <p:nvPr/>
        </p:nvSpPr>
        <p:spPr>
          <a:xfrm>
            <a:off x="2519363" y="5574508"/>
            <a:ext cx="6193632" cy="3888581"/>
          </a:xfrm>
          <a:prstGeom prst="cloudCallout">
            <a:avLst>
              <a:gd name="adj1" fmla="val 53806"/>
              <a:gd name="adj2" fmla="val -769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b="1" dirty="0">
                <a:solidFill>
                  <a:schemeClr val="tx1"/>
                </a:solidFill>
              </a:rPr>
              <a:t>Європейська модель соціального підприємництва </a:t>
            </a:r>
            <a:r>
              <a:rPr lang="uk-UA" sz="2700" dirty="0">
                <a:solidFill>
                  <a:schemeClr val="tx1"/>
                </a:solidFill>
              </a:rPr>
              <a:t>характеризується головним чином орієнтацією на соціальні цілі</a:t>
            </a:r>
            <a:endParaRPr lang="ru-RU" sz="2700" dirty="0">
              <a:solidFill>
                <a:schemeClr val="tx1"/>
              </a:solidFill>
            </a:endParaRPr>
          </a:p>
        </p:txBody>
      </p:sp>
      <p:sp>
        <p:nvSpPr>
          <p:cNvPr id="23" name="Выноска-облако 22"/>
          <p:cNvSpPr/>
          <p:nvPr/>
        </p:nvSpPr>
        <p:spPr>
          <a:xfrm>
            <a:off x="9036845" y="5574507"/>
            <a:ext cx="6588918" cy="3674268"/>
          </a:xfrm>
          <a:prstGeom prst="cloudCallout">
            <a:avLst>
              <a:gd name="adj1" fmla="val -49983"/>
              <a:gd name="adj2" fmla="val -80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2700" b="1" dirty="0">
                <a:solidFill>
                  <a:schemeClr val="tx1"/>
                </a:solidFill>
              </a:rPr>
              <a:t>Американська модель соціального підприємництва</a:t>
            </a:r>
            <a:r>
              <a:rPr lang="uk-UA" sz="2700" dirty="0">
                <a:solidFill>
                  <a:schemeClr val="tx1"/>
                </a:solidFill>
              </a:rPr>
              <a:t> орієнтується переважно на комерційну складову господарської діяльності </a:t>
            </a:r>
            <a:endParaRPr lang="ru-RU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8550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016800731"/>
              </p:ext>
            </p:extLst>
          </p:nvPr>
        </p:nvGraphicFramePr>
        <p:xfrm>
          <a:off x="3429000" y="1485900"/>
          <a:ext cx="11451432" cy="8374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25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5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0174">
                <a:tc>
                  <a:txBody>
                    <a:bodyPr/>
                    <a:lstStyle/>
                    <a:p>
                      <a:pPr algn="ctr"/>
                      <a:r>
                        <a:rPr lang="uk-UA" sz="2700" dirty="0"/>
                        <a:t>Європейська модель соціального</a:t>
                      </a:r>
                      <a:r>
                        <a:rPr lang="uk-UA" sz="2700" baseline="0" dirty="0"/>
                        <a:t> підприємництва</a:t>
                      </a:r>
                      <a:endParaRPr lang="ru-RU" sz="2700" dirty="0"/>
                    </a:p>
                  </a:txBody>
                  <a:tcPr marL="137186" marR="137186" marT="68585" marB="6858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700" dirty="0"/>
                        <a:t>Американська модель соціального підприємництва</a:t>
                      </a:r>
                      <a:endParaRPr lang="ru-RU" sz="2700" dirty="0"/>
                    </a:p>
                  </a:txBody>
                  <a:tcPr marL="137186" marR="137186" marT="68585" marB="685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3181">
                <a:tc>
                  <a:txBody>
                    <a:bodyPr/>
                    <a:lstStyle/>
                    <a:p>
                      <a:pPr algn="just"/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соціальне підприємництво в значній мірі пов'язане з взаємодією громади та комерційної організації</a:t>
                      </a:r>
                      <a:endParaRPr lang="ru-RU" sz="2700" dirty="0"/>
                    </a:p>
                  </a:txBody>
                  <a:tcPr marL="137186" marR="137186" marT="68585" marB="68585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центрі уваги перебувають індивідуальні підприємці і їх лідерські якості</a:t>
                      </a:r>
                      <a:endParaRPr lang="ru-RU" sz="2700" dirty="0"/>
                    </a:p>
                  </a:txBody>
                  <a:tcPr marL="137186" marR="137186" marT="68585" marB="685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521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</a:t>
                      </a:r>
                      <a:r>
                        <a:rPr kumimoji="0" lang="uk-UA" sz="27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європейському контексті «соціальне підприємство» </a:t>
                      </a:r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</a:t>
                      </a:r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це інноваційно-комерційний підхід у вирішенні соціальних проблем, якого дотримується організація в процесі розвитку бізнесу, що реалізується в основному через некомерційні організації, з можливістю використання в комерційному спрямуванні.</a:t>
                      </a:r>
                      <a:endParaRPr kumimoji="0" lang="ru-RU" sz="2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ru-RU" sz="2700" dirty="0"/>
                    </a:p>
                  </a:txBody>
                  <a:tcPr marL="137186" marR="137186" marT="68585" marB="68585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7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американські соціальні підприємства реєструються як некомерційні, але їх діяльність спрямована, в першу чергу, на отримання прибутку. У зазначеному контексті до соціального бізнесу відносяться: соціальні підприємства; соціально-відповідальний бізнес; компанії, які реалізують разові соціальні програми.</a:t>
                      </a:r>
                      <a:endParaRPr kumimoji="0" lang="ru-RU" sz="2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ru-RU" sz="2700" dirty="0"/>
                    </a:p>
                  </a:txBody>
                  <a:tcPr marL="137186" marR="137186" marT="68585" marB="685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292">
                <a:tc>
                  <a:txBody>
                    <a:bodyPr/>
                    <a:lstStyle/>
                    <a:p>
                      <a:pPr algn="just"/>
                      <a:r>
                        <a:rPr lang="uk-UA" sz="2700" dirty="0"/>
                        <a:t>незначний спектр послуг</a:t>
                      </a:r>
                      <a:endParaRPr lang="ru-RU" sz="2700" dirty="0"/>
                    </a:p>
                  </a:txBody>
                  <a:tcPr marL="137186" marR="137186" marT="68585" marB="68585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2700" dirty="0"/>
                        <a:t>значний спектр послуг</a:t>
                      </a:r>
                      <a:endParaRPr lang="ru-RU" sz="2700" dirty="0"/>
                    </a:p>
                  </a:txBody>
                  <a:tcPr marL="137186" marR="137186" marT="68585" marB="685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499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8CEE37-5F5E-4EEC-BE5D-6CB4309F02AA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2100">
              <a:latin typeface="Arial" panose="020B0604020202020204" pitchFamily="34" charset="0"/>
            </a:endParaRPr>
          </a:p>
        </p:txBody>
      </p:sp>
      <p:sp>
        <p:nvSpPr>
          <p:cNvPr id="20500" name="Rectangle 2"/>
          <p:cNvSpPr>
            <a:spLocks noChangeArrowheads="1"/>
          </p:cNvSpPr>
          <p:nvPr/>
        </p:nvSpPr>
        <p:spPr bwMode="auto">
          <a:xfrm>
            <a:off x="2286001" y="-25391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700">
              <a:latin typeface="Arial" panose="020B0604020202020204" pitchFamily="34" charset="0"/>
            </a:endParaRPr>
          </a:p>
        </p:txBody>
      </p:sp>
      <p:sp>
        <p:nvSpPr>
          <p:cNvPr id="20501" name="Rectangle 4"/>
          <p:cNvSpPr>
            <a:spLocks noChangeArrowheads="1"/>
          </p:cNvSpPr>
          <p:nvPr/>
        </p:nvSpPr>
        <p:spPr bwMode="auto">
          <a:xfrm>
            <a:off x="2286001" y="-253914"/>
            <a:ext cx="18473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2700">
              <a:latin typeface="Arial" panose="020B0604020202020204" pitchFamily="34" charset="0"/>
            </a:endParaRPr>
          </a:p>
        </p:txBody>
      </p:sp>
      <p:sp>
        <p:nvSpPr>
          <p:cNvPr id="20502" name="Содержимое 2"/>
          <p:cNvSpPr txBox="1">
            <a:spLocks/>
          </p:cNvSpPr>
          <p:nvPr/>
        </p:nvSpPr>
        <p:spPr bwMode="auto">
          <a:xfrm>
            <a:off x="3095625" y="1"/>
            <a:ext cx="11680032" cy="1512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36538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885825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096963" indent="-173038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2969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7541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2113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6685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1257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Pct val="80000"/>
              <a:buFontTx/>
              <a:buNone/>
            </a:pPr>
            <a:r>
              <a:rPr lang="uk-UA" altLang="ru-RU" sz="4200">
                <a:latin typeface="Corbel" panose="020B0503020204020204" pitchFamily="34" charset="0"/>
              </a:rPr>
              <a:t>Порівняння європейської та американської моделі соціального підприємництва</a:t>
            </a:r>
            <a:endParaRPr lang="ru-RU" altLang="ru-RU" sz="420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770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</TotalTime>
  <Words>1089</Words>
  <Application>Microsoft Office PowerPoint</Application>
  <PresentationFormat>Произвольный</PresentationFormat>
  <Paragraphs>154</Paragraphs>
  <Slides>19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Corbel</vt:lpstr>
      <vt:lpstr>Times New Roman</vt:lpstr>
      <vt:lpstr>Wingdings</vt:lpstr>
      <vt:lpstr>Office Theme</vt:lpstr>
      <vt:lpstr>Microsoft Excel Chart</vt:lpstr>
      <vt:lpstr>Презентация PowerPoint</vt:lpstr>
      <vt:lpstr>Презентация PowerPoint</vt:lpstr>
      <vt:lpstr>Чому виникає необхідність у соціальному підприємництві?</vt:lpstr>
      <vt:lpstr>Презентация PowerPoint</vt:lpstr>
      <vt:lpstr>Презентация PowerPoint</vt:lpstr>
      <vt:lpstr>ОСОБЛИВОСТІ СОЦІАЛЬНОГО ПІДПРИЄМНИЦТВА (порівняно з традиційними формами господарювання)</vt:lpstr>
      <vt:lpstr>зарубіжні моделі соціального підприємництва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Синий 3D Иллюстрация Угадайте Слово Игра Забавная Презентация</dc:title>
  <dc:creator>Анна Переверзева</dc:creator>
  <cp:keywords>DAFOzrdB0ZU,BAFOzcqcGwU</cp:keywords>
  <cp:lastModifiedBy>Пользователь</cp:lastModifiedBy>
  <cp:revision>60</cp:revision>
  <dcterms:created xsi:type="dcterms:W3CDTF">2022-10-12T06:18:39Z</dcterms:created>
  <dcterms:modified xsi:type="dcterms:W3CDTF">2025-11-18T07:34:51Z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2022-10-12T00:00:00Z</vt:filetime>
  </property>
  <property fmtid="{D5CDD505-2E9C-101B-9397-08002B2CF9AE}" pid="3" name="Creator">
    <vt:lpwstr>Canva</vt:lpwstr>
  </property>
  <property fmtid="{D5CDD505-2E9C-101B-9397-08002B2CF9AE}" pid="4" name="LastSaved">
    <vt:filetime>2022-10-12T00:00:00Z</vt:filetime>
  </property>
</Properties>
</file>