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9" r:id="rId4"/>
    <p:sldId id="257" r:id="rId5"/>
    <p:sldId id="263" r:id="rId6"/>
    <p:sldId id="261" r:id="rId7"/>
    <p:sldId id="260" r:id="rId8"/>
    <p:sldId id="262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9413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709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862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8956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674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6950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42769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0815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163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970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0813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248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1463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9702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76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299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81AD6-D20D-48D7-82AD-6DCFC3E2B041}" type="datetimeFigureOut">
              <a:rPr lang="ru-UA" smtClean="0"/>
              <a:t>29.01.2020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133749-6553-4FC3-B043-E14E45CA941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7209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F8DA52-4CF9-4B5E-B16E-B243ED539E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sz="4400" b="1" u="sng" dirty="0"/>
              <a:t>Тема 1. ПРЕДМЕТ, МЕТА І ЗАДАЧІ КУРСУ «КОНЦЕПЦІЇ СУЧАСНОГО ПРИРОДОЗНАВСТВА» </a:t>
            </a:r>
            <a:br>
              <a:rPr lang="ru-RU" dirty="0"/>
            </a:br>
            <a:r>
              <a:rPr lang="ru-RU" dirty="0"/>
              <a:t> 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78CF99-5F59-43A2-8E6A-9B8D5B465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0079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6D9634-62C8-4A64-AC3D-5CBD524C2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3600" b="1" i="1" dirty="0" err="1"/>
              <a:t>Формування</a:t>
            </a:r>
            <a:r>
              <a:rPr lang="ru-RU" sz="3600" b="1" i="1" dirty="0"/>
              <a:t> </a:t>
            </a:r>
            <a:r>
              <a:rPr lang="ru-RU" sz="3600" b="1" i="1" dirty="0" err="1"/>
              <a:t>змісту</a:t>
            </a:r>
            <a:r>
              <a:rPr lang="ru-RU" sz="3600" b="1" i="1" dirty="0"/>
              <a:t> </a:t>
            </a:r>
            <a:r>
              <a:rPr lang="ru-RU" sz="3600" b="1" i="1" dirty="0" err="1"/>
              <a:t>природознавчих</a:t>
            </a:r>
            <a:r>
              <a:rPr lang="ru-RU" sz="3600" b="1" i="1" dirty="0"/>
              <a:t> </a:t>
            </a:r>
            <a:r>
              <a:rPr lang="ru-RU" sz="3600" b="1" i="1" dirty="0" err="1"/>
              <a:t>курсів</a:t>
            </a:r>
            <a:r>
              <a:rPr lang="ru-RU" sz="3600" b="1" i="1" dirty="0"/>
              <a:t> у </a:t>
            </a:r>
            <a:r>
              <a:rPr lang="ru-RU" sz="3600" b="1" i="1" dirty="0" err="1"/>
              <a:t>старшій</a:t>
            </a:r>
            <a:r>
              <a:rPr lang="ru-RU" sz="3600" b="1" i="1" dirty="0"/>
              <a:t> </a:t>
            </a:r>
            <a:r>
              <a:rPr lang="ru-RU" sz="3600" b="1" i="1" dirty="0" err="1"/>
              <a:t>школі</a:t>
            </a:r>
            <a:r>
              <a:rPr lang="ru-RU" sz="3600" b="1" i="1" dirty="0"/>
              <a:t> </a:t>
            </a:r>
            <a:endParaRPr lang="ru-UA" sz="36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BE126E-6A3F-4CA0-A455-069111492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Засади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природничо-наукових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у </a:t>
            </a:r>
            <a:r>
              <a:rPr lang="ru-RU" dirty="0" err="1"/>
              <a:t>профільній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: • </a:t>
            </a:r>
            <a:r>
              <a:rPr lang="ru-RU" dirty="0">
                <a:highlight>
                  <a:srgbClr val="C0C0C0"/>
                </a:highlight>
              </a:rPr>
              <a:t>Система </a:t>
            </a:r>
            <a:r>
              <a:rPr lang="ru-RU" dirty="0" err="1">
                <a:highlight>
                  <a:srgbClr val="C0C0C0"/>
                </a:highlight>
              </a:rPr>
              <a:t>природознавчих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курсів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забезпечує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безперервний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розвиток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природничо-наукової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картини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світу</a:t>
            </a:r>
            <a:r>
              <a:rPr lang="ru-RU" dirty="0">
                <a:highlight>
                  <a:srgbClr val="C0C0C0"/>
                </a:highlight>
              </a:rPr>
              <a:t> в </a:t>
            </a:r>
            <a:r>
              <a:rPr lang="ru-RU" dirty="0" err="1">
                <a:highlight>
                  <a:srgbClr val="C0C0C0"/>
                </a:highlight>
              </a:rPr>
              <a:t>учнів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старшої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школи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формування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особистісної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системи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знань</a:t>
            </a:r>
            <a:r>
              <a:rPr lang="ru-RU" dirty="0">
                <a:highlight>
                  <a:srgbClr val="C0C0C0"/>
                </a:highlight>
              </a:rPr>
              <a:t> про природу в кожного </a:t>
            </a:r>
            <a:r>
              <a:rPr lang="ru-RU" dirty="0" err="1">
                <a:highlight>
                  <a:srgbClr val="C0C0C0"/>
                </a:highlight>
              </a:rPr>
              <a:t>учня</a:t>
            </a:r>
            <a:r>
              <a:rPr lang="ru-RU" dirty="0">
                <a:highlight>
                  <a:srgbClr val="C0C0C0"/>
                </a:highlight>
              </a:rPr>
              <a:t> на </a:t>
            </a:r>
            <a:r>
              <a:rPr lang="ru-RU" dirty="0" err="1">
                <a:highlight>
                  <a:srgbClr val="C0C0C0"/>
                </a:highlight>
              </a:rPr>
              <a:t>основі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досягнень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природничих</a:t>
            </a:r>
            <a:r>
              <a:rPr lang="ru-RU" dirty="0">
                <a:highlight>
                  <a:srgbClr val="C0C0C0"/>
                </a:highlight>
              </a:rPr>
              <a:t> та психолого-</a:t>
            </a:r>
            <a:r>
              <a:rPr lang="ru-RU" dirty="0" err="1">
                <a:highlight>
                  <a:srgbClr val="C0C0C0"/>
                </a:highlight>
              </a:rPr>
              <a:t>педагогічних</a:t>
            </a:r>
            <a:r>
              <a:rPr lang="ru-RU" dirty="0">
                <a:highlight>
                  <a:srgbClr val="C0C0C0"/>
                </a:highlight>
              </a:rPr>
              <a:t> наук, </a:t>
            </a:r>
            <a:r>
              <a:rPr lang="ru-RU" dirty="0" err="1">
                <a:highlight>
                  <a:srgbClr val="C0C0C0"/>
                </a:highlight>
              </a:rPr>
              <a:t>вітчизняного</a:t>
            </a:r>
            <a:r>
              <a:rPr lang="ru-RU" dirty="0">
                <a:highlight>
                  <a:srgbClr val="C0C0C0"/>
                </a:highlight>
              </a:rPr>
              <a:t> та закордонного </a:t>
            </a:r>
            <a:r>
              <a:rPr lang="ru-RU" dirty="0" err="1">
                <a:highlight>
                  <a:srgbClr val="C0C0C0"/>
                </a:highlight>
              </a:rPr>
              <a:t>педагогічного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досвіду</a:t>
            </a:r>
            <a:r>
              <a:rPr lang="ru-RU" dirty="0">
                <a:highlight>
                  <a:srgbClr val="C0C0C0"/>
                </a:highlight>
              </a:rPr>
              <a:t>. </a:t>
            </a:r>
          </a:p>
          <a:p>
            <a:r>
              <a:rPr lang="ru-RU" dirty="0">
                <a:highlight>
                  <a:srgbClr val="FFFF00"/>
                </a:highlight>
              </a:rPr>
              <a:t>• </a:t>
            </a:r>
            <a:r>
              <a:rPr lang="ru-RU" dirty="0" err="1">
                <a:highlight>
                  <a:srgbClr val="FFFF00"/>
                </a:highlight>
              </a:rPr>
              <a:t>Цілісна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природничо-наукова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освіта</a:t>
            </a:r>
            <a:r>
              <a:rPr lang="ru-RU" dirty="0">
                <a:highlight>
                  <a:srgbClr val="FFFF00"/>
                </a:highlight>
              </a:rPr>
              <a:t> є </a:t>
            </a:r>
            <a:r>
              <a:rPr lang="ru-RU" dirty="0" err="1">
                <a:highlight>
                  <a:srgbClr val="FFFF00"/>
                </a:highlight>
              </a:rPr>
              <a:t>безперервною</a:t>
            </a:r>
            <a:r>
              <a:rPr lang="ru-RU" dirty="0">
                <a:highlight>
                  <a:srgbClr val="FFFF00"/>
                </a:highlight>
              </a:rPr>
              <a:t> і </a:t>
            </a:r>
            <a:r>
              <a:rPr lang="ru-RU" dirty="0" err="1">
                <a:highlight>
                  <a:srgbClr val="FFFF00"/>
                </a:highlight>
              </a:rPr>
              <a:t>забезпечує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спадкоємність</a:t>
            </a:r>
            <a:r>
              <a:rPr lang="ru-RU" dirty="0">
                <a:highlight>
                  <a:srgbClr val="FFFF00"/>
                </a:highlight>
              </a:rPr>
              <a:t> через </a:t>
            </a:r>
            <a:r>
              <a:rPr lang="ru-RU" dirty="0" err="1">
                <a:highlight>
                  <a:srgbClr val="FFFF00"/>
                </a:highlight>
              </a:rPr>
              <a:t>цілісність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знань</a:t>
            </a:r>
            <a:r>
              <a:rPr lang="ru-RU" dirty="0">
                <a:highlight>
                  <a:srgbClr val="FFFF00"/>
                </a:highlight>
              </a:rPr>
              <a:t> про природу </a:t>
            </a:r>
            <a:r>
              <a:rPr lang="ru-RU" dirty="0" err="1">
                <a:highlight>
                  <a:srgbClr val="FFFF00"/>
                </a:highlight>
              </a:rPr>
              <a:t>між</a:t>
            </a:r>
            <a:r>
              <a:rPr lang="ru-RU" dirty="0">
                <a:highlight>
                  <a:srgbClr val="FFFF00"/>
                </a:highlight>
              </a:rPr>
              <a:t> початковою, основною і старшою школою. </a:t>
            </a:r>
          </a:p>
          <a:p>
            <a:r>
              <a:rPr lang="ru-RU" dirty="0"/>
              <a:t>• </a:t>
            </a:r>
            <a:r>
              <a:rPr lang="ru-RU" dirty="0">
                <a:highlight>
                  <a:srgbClr val="808080"/>
                </a:highlight>
              </a:rPr>
              <a:t>Система </a:t>
            </a:r>
            <a:r>
              <a:rPr lang="ru-RU" dirty="0" err="1">
                <a:highlight>
                  <a:srgbClr val="808080"/>
                </a:highlight>
              </a:rPr>
              <a:t>цілісної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природничо-наукової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освіти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базується</a:t>
            </a:r>
            <a:r>
              <a:rPr lang="ru-RU" dirty="0">
                <a:highlight>
                  <a:srgbClr val="808080"/>
                </a:highlight>
              </a:rPr>
              <a:t> на </a:t>
            </a:r>
            <a:r>
              <a:rPr lang="ru-RU" dirty="0" err="1">
                <a:highlight>
                  <a:srgbClr val="808080"/>
                </a:highlight>
              </a:rPr>
              <a:t>інтеграції</a:t>
            </a:r>
            <a:r>
              <a:rPr lang="ru-RU" dirty="0">
                <a:highlight>
                  <a:srgbClr val="808080"/>
                </a:highlight>
              </a:rPr>
              <a:t> та </a:t>
            </a:r>
            <a:r>
              <a:rPr lang="ru-RU" dirty="0" err="1">
                <a:highlight>
                  <a:srgbClr val="808080"/>
                </a:highlight>
              </a:rPr>
              <a:t>фундаменталізації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змісту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знань</a:t>
            </a:r>
            <a:r>
              <a:rPr lang="ru-RU" dirty="0">
                <a:highlight>
                  <a:srgbClr val="808080"/>
                </a:highlight>
              </a:rPr>
              <a:t> про природу, </a:t>
            </a:r>
            <a:r>
              <a:rPr lang="ru-RU" dirty="0" err="1">
                <a:highlight>
                  <a:srgbClr val="808080"/>
                </a:highlight>
              </a:rPr>
              <a:t>гуманізації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навчально-виховного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процесу</a:t>
            </a:r>
            <a:r>
              <a:rPr lang="ru-RU" dirty="0">
                <a:highlight>
                  <a:srgbClr val="808080"/>
                </a:highlight>
              </a:rPr>
              <a:t>, </a:t>
            </a:r>
            <a:r>
              <a:rPr lang="ru-RU" dirty="0" err="1">
                <a:highlight>
                  <a:srgbClr val="808080"/>
                </a:highlight>
              </a:rPr>
              <a:t>гуманітаризації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змісту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освіти</a:t>
            </a:r>
            <a:r>
              <a:rPr lang="ru-RU" dirty="0">
                <a:highlight>
                  <a:srgbClr val="808080"/>
                </a:highlight>
              </a:rPr>
              <a:t>. </a:t>
            </a:r>
            <a:endParaRPr lang="ru-UA" dirty="0">
              <a:highlight>
                <a:srgbClr val="808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5502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CC3F2-720F-49C9-A6AB-E2277148C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E7DF40-4A29-4FBF-9BD4-9A824CDF5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/>
          <a:lstStyle/>
          <a:p>
            <a:r>
              <a:rPr lang="ru-RU" u="sng" dirty="0" err="1">
                <a:highlight>
                  <a:srgbClr val="C0C0C0"/>
                </a:highlight>
              </a:rPr>
              <a:t>Зміст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природничо-наукової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освіти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освітньої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галузі</a:t>
            </a:r>
            <a:r>
              <a:rPr lang="ru-RU" u="sng" dirty="0">
                <a:highlight>
                  <a:srgbClr val="C0C0C0"/>
                </a:highlight>
              </a:rPr>
              <a:t> «</a:t>
            </a:r>
            <a:r>
              <a:rPr lang="ru-RU" u="sng" dirty="0" err="1">
                <a:highlight>
                  <a:srgbClr val="C0C0C0"/>
                </a:highlight>
              </a:rPr>
              <a:t>Природознавство</a:t>
            </a:r>
            <a:r>
              <a:rPr lang="ru-RU" u="sng" dirty="0">
                <a:highlight>
                  <a:srgbClr val="C0C0C0"/>
                </a:highlight>
              </a:rPr>
              <a:t>», </a:t>
            </a:r>
            <a:r>
              <a:rPr lang="ru-RU" u="sng" dirty="0" err="1">
                <a:highlight>
                  <a:srgbClr val="C0C0C0"/>
                </a:highlight>
              </a:rPr>
              <a:t>визначений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Державним</a:t>
            </a:r>
            <a:r>
              <a:rPr lang="ru-RU" u="sng" dirty="0">
                <a:highlight>
                  <a:srgbClr val="C0C0C0"/>
                </a:highlight>
              </a:rPr>
              <a:t> стандартом для </a:t>
            </a:r>
            <a:r>
              <a:rPr lang="ru-RU" u="sng" dirty="0" err="1">
                <a:highlight>
                  <a:srgbClr val="C0C0C0"/>
                </a:highlight>
              </a:rPr>
              <a:t>старшої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школи</a:t>
            </a:r>
            <a:r>
              <a:rPr lang="ru-RU" u="sng" dirty="0">
                <a:highlight>
                  <a:srgbClr val="C0C0C0"/>
                </a:highlight>
              </a:rPr>
              <a:t>, </a:t>
            </a:r>
            <a:r>
              <a:rPr lang="ru-RU" u="sng" dirty="0" err="1">
                <a:highlight>
                  <a:srgbClr val="C0C0C0"/>
                </a:highlight>
              </a:rPr>
              <a:t>може</a:t>
            </a:r>
            <a:r>
              <a:rPr lang="ru-RU" u="sng" dirty="0">
                <a:highlight>
                  <a:srgbClr val="C0C0C0"/>
                </a:highlight>
              </a:rPr>
              <a:t> бути </a:t>
            </a:r>
            <a:r>
              <a:rPr lang="ru-RU" u="sng" dirty="0" err="1">
                <a:highlight>
                  <a:srgbClr val="C0C0C0"/>
                </a:highlight>
              </a:rPr>
              <a:t>втілений</a:t>
            </a:r>
            <a:r>
              <a:rPr lang="ru-RU" u="sng" dirty="0">
                <a:highlight>
                  <a:srgbClr val="C0C0C0"/>
                </a:highlight>
              </a:rPr>
              <a:t> в </a:t>
            </a:r>
            <a:r>
              <a:rPr lang="ru-RU" u="sng" dirty="0" err="1">
                <a:highlight>
                  <a:srgbClr val="C0C0C0"/>
                </a:highlight>
              </a:rPr>
              <a:t>програмах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варіативно</a:t>
            </a:r>
            <a:r>
              <a:rPr lang="ru-RU" u="sng" dirty="0">
                <a:highlight>
                  <a:srgbClr val="C0C0C0"/>
                </a:highlight>
              </a:rPr>
              <a:t>: в </a:t>
            </a:r>
            <a:r>
              <a:rPr lang="ru-RU" u="sng" dirty="0" err="1">
                <a:highlight>
                  <a:srgbClr val="C0C0C0"/>
                </a:highlight>
              </a:rPr>
              <a:t>системі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програм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інтегрованого</a:t>
            </a:r>
            <a:r>
              <a:rPr lang="ru-RU" u="sng" dirty="0">
                <a:highlight>
                  <a:srgbClr val="C0C0C0"/>
                </a:highlight>
              </a:rPr>
              <a:t> курсу «</a:t>
            </a:r>
            <a:r>
              <a:rPr lang="ru-RU" u="sng" dirty="0" err="1">
                <a:highlight>
                  <a:srgbClr val="C0C0C0"/>
                </a:highlight>
              </a:rPr>
              <a:t>Природознавство</a:t>
            </a:r>
            <a:r>
              <a:rPr lang="ru-RU" u="sng" dirty="0">
                <a:highlight>
                  <a:srgbClr val="C0C0C0"/>
                </a:highlight>
              </a:rPr>
              <a:t>» для 10–11 </a:t>
            </a:r>
            <a:r>
              <a:rPr lang="ru-RU" u="sng" dirty="0" err="1">
                <a:highlight>
                  <a:srgbClr val="C0C0C0"/>
                </a:highlight>
              </a:rPr>
              <a:t>класів</a:t>
            </a:r>
            <a:r>
              <a:rPr lang="ru-RU" u="sng" dirty="0">
                <a:highlight>
                  <a:srgbClr val="C0C0C0"/>
                </a:highlight>
              </a:rPr>
              <a:t> та в </a:t>
            </a:r>
            <a:r>
              <a:rPr lang="ru-RU" u="sng" dirty="0" err="1">
                <a:highlight>
                  <a:srgbClr val="C0C0C0"/>
                </a:highlight>
              </a:rPr>
              <a:t>програмах</a:t>
            </a:r>
            <a:r>
              <a:rPr lang="ru-RU" u="sng" dirty="0">
                <a:highlight>
                  <a:srgbClr val="C0C0C0"/>
                </a:highlight>
              </a:rPr>
              <a:t> предметно-</a:t>
            </a:r>
            <a:r>
              <a:rPr lang="ru-RU" u="sng" dirty="0" err="1">
                <a:highlight>
                  <a:srgbClr val="C0C0C0"/>
                </a:highlight>
              </a:rPr>
              <a:t>інтегративної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системи</a:t>
            </a:r>
            <a:r>
              <a:rPr lang="ru-RU" u="sng" dirty="0">
                <a:highlight>
                  <a:srgbClr val="C0C0C0"/>
                </a:highlight>
              </a:rPr>
              <a:t>, яка </a:t>
            </a:r>
            <a:r>
              <a:rPr lang="ru-RU" u="sng" dirty="0" err="1">
                <a:highlight>
                  <a:srgbClr val="C0C0C0"/>
                </a:highlight>
              </a:rPr>
              <a:t>забезпечує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безперервне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формування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природничо-наукової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картини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світу</a:t>
            </a:r>
            <a:r>
              <a:rPr lang="ru-RU" u="sng" dirty="0">
                <a:highlight>
                  <a:srgbClr val="C0C0C0"/>
                </a:highlight>
              </a:rPr>
              <a:t> та образу </a:t>
            </a:r>
            <a:r>
              <a:rPr lang="ru-RU" u="sng" dirty="0" err="1">
                <a:highlight>
                  <a:srgbClr val="C0C0C0"/>
                </a:highlight>
              </a:rPr>
              <a:t>природи</a:t>
            </a:r>
            <a:r>
              <a:rPr lang="ru-RU" u="sng" dirty="0">
                <a:highlight>
                  <a:srgbClr val="C0C0C0"/>
                </a:highlight>
              </a:rPr>
              <a:t> в </a:t>
            </a:r>
            <a:r>
              <a:rPr lang="ru-RU" u="sng" dirty="0" err="1">
                <a:highlight>
                  <a:srgbClr val="C0C0C0"/>
                </a:highlight>
              </a:rPr>
              <a:t>свідомості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учнів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завдяки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спільним</a:t>
            </a:r>
            <a:r>
              <a:rPr lang="ru-RU" u="sng" dirty="0">
                <a:highlight>
                  <a:srgbClr val="C0C0C0"/>
                </a:highlight>
              </a:rPr>
              <a:t> для </a:t>
            </a:r>
            <a:r>
              <a:rPr lang="ru-RU" u="sng" dirty="0" err="1">
                <a:highlight>
                  <a:srgbClr val="C0C0C0"/>
                </a:highlight>
              </a:rPr>
              <a:t>всіх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предметів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онтодидактичному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стрижню</a:t>
            </a:r>
            <a:r>
              <a:rPr lang="ru-RU" u="sng" dirty="0">
                <a:highlight>
                  <a:srgbClr val="C0C0C0"/>
                </a:highlight>
              </a:rPr>
              <a:t> в </a:t>
            </a:r>
            <a:r>
              <a:rPr lang="ru-RU" u="sng" dirty="0" err="1">
                <a:highlight>
                  <a:srgbClr val="C0C0C0"/>
                </a:highlight>
              </a:rPr>
              <a:t>змісті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програм</a:t>
            </a:r>
            <a:r>
              <a:rPr lang="ru-RU" u="sng" dirty="0">
                <a:highlight>
                  <a:srgbClr val="C0C0C0"/>
                </a:highlight>
              </a:rPr>
              <a:t>, а </a:t>
            </a:r>
            <a:r>
              <a:rPr lang="ru-RU" u="sng" dirty="0" err="1">
                <a:highlight>
                  <a:srgbClr val="C0C0C0"/>
                </a:highlight>
              </a:rPr>
              <a:t>також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завдяки</a:t>
            </a:r>
            <a:r>
              <a:rPr lang="ru-RU" u="sng" dirty="0">
                <a:highlight>
                  <a:srgbClr val="C0C0C0"/>
                </a:highlight>
              </a:rPr>
              <a:t> методам і формам </a:t>
            </a:r>
            <a:r>
              <a:rPr lang="ru-RU" u="sng" dirty="0" err="1">
                <a:highlight>
                  <a:srgbClr val="C0C0C0"/>
                </a:highlight>
              </a:rPr>
              <a:t>навчання</a:t>
            </a:r>
            <a:r>
              <a:rPr lang="ru-RU" u="sng" dirty="0">
                <a:highlight>
                  <a:srgbClr val="C0C0C0"/>
                </a:highlight>
              </a:rPr>
              <a:t>, </a:t>
            </a:r>
            <a:r>
              <a:rPr lang="ru-RU" u="sng" dirty="0" err="1">
                <a:highlight>
                  <a:srgbClr val="C0C0C0"/>
                </a:highlight>
              </a:rPr>
              <a:t>що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зумовлюють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цілісність</a:t>
            </a:r>
            <a:r>
              <a:rPr lang="ru-RU" u="sng" dirty="0">
                <a:highlight>
                  <a:srgbClr val="C0C0C0"/>
                </a:highlight>
              </a:rPr>
              <a:t> </a:t>
            </a:r>
            <a:r>
              <a:rPr lang="ru-RU" u="sng" dirty="0" err="1">
                <a:highlight>
                  <a:srgbClr val="C0C0C0"/>
                </a:highlight>
              </a:rPr>
              <a:t>знань</a:t>
            </a:r>
            <a:r>
              <a:rPr lang="ru-RU" u="sng" dirty="0">
                <a:highlight>
                  <a:srgbClr val="C0C0C0"/>
                </a:highlight>
              </a:rPr>
              <a:t> про природу. </a:t>
            </a:r>
            <a:endParaRPr lang="ru-UA" u="sng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63672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EBBEC-7847-4CD2-978C-5017E273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err="1"/>
              <a:t>Зміст</a:t>
            </a:r>
            <a:r>
              <a:rPr lang="ru-RU" sz="4000" b="1" i="1" dirty="0"/>
              <a:t> і структура </a:t>
            </a:r>
            <a:r>
              <a:rPr lang="ru-RU" sz="4000" b="1" i="1" dirty="0" err="1"/>
              <a:t>інтегрованого</a:t>
            </a:r>
            <a:r>
              <a:rPr lang="ru-RU" sz="4000" b="1" i="1" dirty="0"/>
              <a:t> курсу</a:t>
            </a:r>
            <a:br>
              <a:rPr lang="ru-RU" sz="4000" b="1" i="1" dirty="0"/>
            </a:br>
            <a:r>
              <a:rPr lang="ru-RU" sz="4000" b="1" i="1" dirty="0"/>
              <a:t> «</a:t>
            </a:r>
            <a:r>
              <a:rPr lang="ru-RU" sz="4000" b="1" i="1" dirty="0" err="1"/>
              <a:t>Природознавство</a:t>
            </a:r>
            <a:r>
              <a:rPr lang="ru-RU" sz="4000" b="1" i="1" dirty="0"/>
              <a:t>» у </a:t>
            </a:r>
            <a:r>
              <a:rPr lang="ru-RU" sz="4000" b="1" i="1" dirty="0" err="1"/>
              <a:t>старшій</a:t>
            </a:r>
            <a:r>
              <a:rPr lang="ru-RU" sz="4000" b="1" i="1" dirty="0"/>
              <a:t> </a:t>
            </a:r>
            <a:r>
              <a:rPr lang="ru-RU" sz="4000" b="1" i="1" dirty="0" err="1"/>
              <a:t>школі</a:t>
            </a:r>
            <a:endParaRPr lang="ru-UA" sz="40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601E30-83C8-41F3-8B66-CCC8F3B0D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>
                <a:highlight>
                  <a:srgbClr val="FFFF00"/>
                </a:highlight>
              </a:rPr>
              <a:t>загальні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поняття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природознавства</a:t>
            </a:r>
            <a:r>
              <a:rPr lang="ru-RU" dirty="0">
                <a:highlight>
                  <a:srgbClr val="FFFF00"/>
                </a:highlight>
              </a:rPr>
              <a:t> (</a:t>
            </a:r>
            <a:r>
              <a:rPr lang="ru-RU" dirty="0" err="1">
                <a:highlight>
                  <a:srgbClr val="FFFF00"/>
                </a:highlight>
              </a:rPr>
              <a:t>загальні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закономірності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природи</a:t>
            </a:r>
            <a:r>
              <a:rPr lang="ru-RU" dirty="0">
                <a:highlight>
                  <a:srgbClr val="FFFF00"/>
                </a:highlight>
              </a:rPr>
              <a:t>, </a:t>
            </a:r>
            <a:r>
              <a:rPr lang="ru-RU" dirty="0" err="1">
                <a:highlight>
                  <a:srgbClr val="FFFF00"/>
                </a:highlight>
              </a:rPr>
              <a:t>природничо-наукова</a:t>
            </a:r>
            <a:r>
              <a:rPr lang="ru-RU" dirty="0">
                <a:highlight>
                  <a:srgbClr val="FFFF00"/>
                </a:highlight>
              </a:rPr>
              <a:t> картина </a:t>
            </a:r>
            <a:r>
              <a:rPr lang="ru-RU" dirty="0" err="1">
                <a:highlight>
                  <a:srgbClr val="FFFF00"/>
                </a:highlight>
              </a:rPr>
              <a:t>світу</a:t>
            </a:r>
            <a:r>
              <a:rPr lang="ru-RU" dirty="0">
                <a:highlight>
                  <a:srgbClr val="FFFF00"/>
                </a:highlight>
              </a:rPr>
              <a:t>, </a:t>
            </a:r>
            <a:r>
              <a:rPr lang="ru-RU" dirty="0" err="1">
                <a:highlight>
                  <a:srgbClr val="FFFF00"/>
                </a:highlight>
              </a:rPr>
              <a:t>життєствердний</a:t>
            </a:r>
            <a:r>
              <a:rPr lang="ru-RU" dirty="0">
                <a:highlight>
                  <a:srgbClr val="FFFF00"/>
                </a:highlight>
              </a:rPr>
              <a:t> образ </a:t>
            </a:r>
            <a:r>
              <a:rPr lang="ru-RU" dirty="0" err="1">
                <a:highlight>
                  <a:srgbClr val="FFFF00"/>
                </a:highlight>
              </a:rPr>
              <a:t>природи</a:t>
            </a:r>
            <a:r>
              <a:rPr lang="ru-RU" dirty="0">
                <a:highlight>
                  <a:srgbClr val="FFFF00"/>
                </a:highlight>
              </a:rPr>
              <a:t>) як </a:t>
            </a:r>
            <a:r>
              <a:rPr lang="ru-RU" dirty="0" err="1">
                <a:highlight>
                  <a:srgbClr val="FFFF00"/>
                </a:highlight>
              </a:rPr>
              <a:t>наскрізний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стрижень</a:t>
            </a:r>
            <a:r>
              <a:rPr lang="ru-RU" dirty="0">
                <a:highlight>
                  <a:srgbClr val="FFFF00"/>
                </a:highlight>
              </a:rPr>
              <a:t> курсу; </a:t>
            </a:r>
          </a:p>
          <a:p>
            <a:r>
              <a:rPr lang="ru-RU" dirty="0"/>
              <a:t>• </a:t>
            </a:r>
            <a:r>
              <a:rPr lang="ru-RU" dirty="0" err="1">
                <a:highlight>
                  <a:srgbClr val="808080"/>
                </a:highlight>
              </a:rPr>
              <a:t>структурні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рівні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організації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живої</a:t>
            </a:r>
            <a:r>
              <a:rPr lang="ru-RU" dirty="0">
                <a:highlight>
                  <a:srgbClr val="808080"/>
                </a:highlight>
              </a:rPr>
              <a:t> і </a:t>
            </a:r>
            <a:r>
              <a:rPr lang="ru-RU" dirty="0" err="1">
                <a:highlight>
                  <a:srgbClr val="808080"/>
                </a:highlight>
              </a:rPr>
              <a:t>неживої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природи</a:t>
            </a:r>
            <a:r>
              <a:rPr lang="ru-RU" dirty="0">
                <a:highlight>
                  <a:srgbClr val="808080"/>
                </a:highlight>
              </a:rPr>
              <a:t> у </a:t>
            </a:r>
            <a:r>
              <a:rPr lang="ru-RU" dirty="0" err="1">
                <a:highlight>
                  <a:srgbClr val="808080"/>
                </a:highlight>
              </a:rPr>
              <a:t>мікро</a:t>
            </a:r>
            <a:r>
              <a:rPr lang="ru-RU" dirty="0">
                <a:highlight>
                  <a:srgbClr val="808080"/>
                </a:highlight>
              </a:rPr>
              <a:t>-, макро-, </a:t>
            </a:r>
            <a:r>
              <a:rPr lang="ru-RU" dirty="0" err="1">
                <a:highlight>
                  <a:srgbClr val="808080"/>
                </a:highlight>
              </a:rPr>
              <a:t>мегасвіті</a:t>
            </a:r>
            <a:r>
              <a:rPr lang="ru-RU" dirty="0">
                <a:highlight>
                  <a:srgbClr val="808080"/>
                </a:highlight>
              </a:rPr>
              <a:t>; </a:t>
            </a:r>
          </a:p>
          <a:p>
            <a:r>
              <a:rPr lang="ru-RU" dirty="0"/>
              <a:t>• </a:t>
            </a:r>
            <a:r>
              <a:rPr lang="ru-RU" dirty="0" err="1">
                <a:highlight>
                  <a:srgbClr val="008080"/>
                </a:highlight>
              </a:rPr>
              <a:t>методи</a:t>
            </a:r>
            <a:r>
              <a:rPr lang="ru-RU" dirty="0">
                <a:highlight>
                  <a:srgbClr val="008080"/>
                </a:highlight>
              </a:rPr>
              <a:t> </a:t>
            </a:r>
            <a:r>
              <a:rPr lang="ru-RU" dirty="0" err="1">
                <a:highlight>
                  <a:srgbClr val="008080"/>
                </a:highlight>
              </a:rPr>
              <a:t>наукового</a:t>
            </a:r>
            <a:r>
              <a:rPr lang="ru-RU" dirty="0">
                <a:highlight>
                  <a:srgbClr val="008080"/>
                </a:highlight>
              </a:rPr>
              <a:t> </a:t>
            </a:r>
            <a:r>
              <a:rPr lang="ru-RU" dirty="0" err="1">
                <a:highlight>
                  <a:srgbClr val="008080"/>
                </a:highlight>
              </a:rPr>
              <a:t>пізнання</a:t>
            </a:r>
            <a:r>
              <a:rPr lang="ru-RU" dirty="0">
                <a:highlight>
                  <a:srgbClr val="008080"/>
                </a:highlight>
              </a:rPr>
              <a:t> в </a:t>
            </a:r>
            <a:r>
              <a:rPr lang="ru-RU" dirty="0" err="1">
                <a:highlight>
                  <a:srgbClr val="008080"/>
                </a:highlight>
              </a:rPr>
              <a:t>природознавстві</a:t>
            </a:r>
            <a:r>
              <a:rPr lang="ru-RU" dirty="0">
                <a:highlight>
                  <a:srgbClr val="008080"/>
                </a:highlight>
              </a:rPr>
              <a:t>;</a:t>
            </a:r>
          </a:p>
          <a:p>
            <a:r>
              <a:rPr lang="ru-RU" dirty="0"/>
              <a:t> • </a:t>
            </a:r>
            <a:r>
              <a:rPr lang="ru-RU" dirty="0" err="1">
                <a:highlight>
                  <a:srgbClr val="FF00FF"/>
                </a:highlight>
              </a:rPr>
              <a:t>значення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природничо-наукових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знань</a:t>
            </a:r>
            <a:r>
              <a:rPr lang="ru-RU" dirty="0">
                <a:highlight>
                  <a:srgbClr val="FF00FF"/>
                </a:highlight>
              </a:rPr>
              <a:t> у </a:t>
            </a:r>
            <a:r>
              <a:rPr lang="ru-RU" dirty="0" err="1">
                <a:highlight>
                  <a:srgbClr val="FF00FF"/>
                </a:highlight>
              </a:rPr>
              <a:t>житті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людини</a:t>
            </a:r>
            <a:r>
              <a:rPr lang="ru-RU" dirty="0">
                <a:highlight>
                  <a:srgbClr val="FF00FF"/>
                </a:highlight>
              </a:rPr>
              <a:t> та </a:t>
            </a:r>
            <a:r>
              <a:rPr lang="ru-RU" dirty="0" err="1">
                <a:highlight>
                  <a:srgbClr val="FF00FF"/>
                </a:highlight>
              </a:rPr>
              <a:t>їхня</a:t>
            </a:r>
            <a:r>
              <a:rPr lang="ru-RU" dirty="0">
                <a:highlight>
                  <a:srgbClr val="FF00FF"/>
                </a:highlight>
              </a:rPr>
              <a:t> роль у </a:t>
            </a:r>
            <a:r>
              <a:rPr lang="ru-RU" dirty="0" err="1">
                <a:highlight>
                  <a:srgbClr val="FF00FF"/>
                </a:highlight>
              </a:rPr>
              <a:t>суспільному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розвитку</a:t>
            </a:r>
            <a:r>
              <a:rPr lang="ru-RU" dirty="0">
                <a:highlight>
                  <a:srgbClr val="FF00FF"/>
                </a:highlight>
              </a:rPr>
              <a:t> і </a:t>
            </a:r>
            <a:r>
              <a:rPr lang="ru-RU" dirty="0" err="1">
                <a:highlight>
                  <a:srgbClr val="FF00FF"/>
                </a:highlight>
              </a:rPr>
              <a:t>професійній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діяльності</a:t>
            </a:r>
            <a:r>
              <a:rPr lang="ru-RU" dirty="0">
                <a:highlight>
                  <a:srgbClr val="FF00FF"/>
                </a:highlight>
              </a:rPr>
              <a:t> </a:t>
            </a:r>
            <a:r>
              <a:rPr lang="ru-RU" dirty="0" err="1">
                <a:highlight>
                  <a:srgbClr val="FF00FF"/>
                </a:highlight>
              </a:rPr>
              <a:t>людини</a:t>
            </a:r>
            <a:r>
              <a:rPr lang="ru-RU" dirty="0">
                <a:highlight>
                  <a:srgbClr val="FF00FF"/>
                </a:highlight>
              </a:rPr>
              <a:t>. </a:t>
            </a:r>
            <a:endParaRPr lang="ru-UA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7204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498C9-831B-4B39-B76F-05E30996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/>
              <a:t>ТЕОРЕТИКО-МЕТОДИЧНІ ЗАСАДИ РЕАЛІЗАЦІЇ ІНТЕГРОВАНОГО ПРИРОДОЗНАВЧОГО КУРСУ </a:t>
            </a:r>
            <a:endParaRPr lang="ru-UA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3B32E4-E2DF-4742-8307-C05727E9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529771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Відповідно</a:t>
            </a:r>
            <a:r>
              <a:rPr lang="ru-RU" dirty="0"/>
              <a:t> до Державного стандарту (2012) і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профільного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природничо-наукові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предмет «</a:t>
            </a:r>
            <a:r>
              <a:rPr lang="ru-RU" dirty="0" err="1"/>
              <a:t>Природознавство</a:t>
            </a:r>
            <a:r>
              <a:rPr lang="ru-RU" dirty="0"/>
              <a:t>»,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загальнокультурної</a:t>
            </a:r>
            <a:r>
              <a:rPr lang="ru-RU" dirty="0"/>
              <a:t> </a:t>
            </a:r>
            <a:r>
              <a:rPr lang="ru-RU" dirty="0" err="1"/>
              <a:t>спрямованості</a:t>
            </a:r>
            <a:r>
              <a:rPr lang="ru-RU" dirty="0"/>
              <a:t>, </a:t>
            </a:r>
            <a:r>
              <a:rPr lang="ru-RU" dirty="0" err="1"/>
              <a:t>обов’язкових</a:t>
            </a:r>
            <a:r>
              <a:rPr lang="ru-RU" dirty="0"/>
              <a:t> для </a:t>
            </a:r>
            <a:r>
              <a:rPr lang="ru-RU" dirty="0" err="1"/>
              <a:t>вивчення</a:t>
            </a:r>
            <a:r>
              <a:rPr lang="ru-RU" dirty="0"/>
              <a:t> на базовому </a:t>
            </a:r>
            <a:r>
              <a:rPr lang="ru-RU" dirty="0" err="1"/>
              <a:t>рівні</a:t>
            </a:r>
            <a:r>
              <a:rPr lang="ru-RU" dirty="0"/>
              <a:t> у </a:t>
            </a:r>
            <a:r>
              <a:rPr lang="ru-RU" dirty="0" err="1"/>
              <a:t>старшій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зумовлюють</a:t>
            </a:r>
            <a:r>
              <a:rPr lang="ru-RU" dirty="0"/>
              <a:t>: </a:t>
            </a:r>
          </a:p>
          <a:p>
            <a:r>
              <a:rPr lang="ru-RU" dirty="0">
                <a:solidFill>
                  <a:srgbClr val="FF0000"/>
                </a:solidFill>
              </a:rPr>
              <a:t>• </a:t>
            </a:r>
            <a:r>
              <a:rPr lang="ru-RU" dirty="0" err="1">
                <a:solidFill>
                  <a:srgbClr val="FF0000"/>
                </a:solidFill>
              </a:rPr>
              <a:t>формування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учнів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природничо-наукової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картини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світу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ознайомлення</a:t>
            </a:r>
            <a:r>
              <a:rPr lang="ru-RU" dirty="0">
                <a:solidFill>
                  <a:srgbClr val="FF0000"/>
                </a:solidFill>
              </a:rPr>
              <a:t> з методами </a:t>
            </a:r>
            <a:r>
              <a:rPr lang="ru-RU" dirty="0" err="1">
                <a:solidFill>
                  <a:srgbClr val="FF0000"/>
                </a:solidFill>
              </a:rPr>
              <a:t>природничих</a:t>
            </a:r>
            <a:r>
              <a:rPr lang="ru-RU" dirty="0">
                <a:solidFill>
                  <a:srgbClr val="FF0000"/>
                </a:solidFill>
              </a:rPr>
              <a:t> наук, </a:t>
            </a:r>
            <a:r>
              <a:rPr lang="ru-RU" dirty="0" err="1">
                <a:solidFill>
                  <a:srgbClr val="FF0000"/>
                </a:solidFill>
              </a:rPr>
              <a:t>найважливішими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ідеями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досягненнями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природознавства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справили </a:t>
            </a:r>
            <a:r>
              <a:rPr lang="ru-RU" dirty="0" err="1">
                <a:solidFill>
                  <a:srgbClr val="FF0000"/>
                </a:solidFill>
              </a:rPr>
              <a:t>визначальний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вплив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уявлення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людства</a:t>
            </a:r>
            <a:r>
              <a:rPr lang="ru-RU" dirty="0">
                <a:solidFill>
                  <a:srgbClr val="FF0000"/>
                </a:solidFill>
              </a:rPr>
              <a:t> про природу, на </a:t>
            </a:r>
            <a:r>
              <a:rPr lang="ru-RU" dirty="0" err="1">
                <a:solidFill>
                  <a:srgbClr val="FF0000"/>
                </a:solidFill>
              </a:rPr>
              <a:t>розвиток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техніки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технологій</a:t>
            </a:r>
            <a:r>
              <a:rPr lang="ru-RU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/>
              <a:t> </a:t>
            </a:r>
            <a:r>
              <a:rPr lang="ru-RU" dirty="0">
                <a:solidFill>
                  <a:schemeClr val="tx2"/>
                </a:solidFill>
              </a:rPr>
              <a:t>• </a:t>
            </a:r>
            <a:r>
              <a:rPr lang="ru-RU" dirty="0" err="1">
                <a:solidFill>
                  <a:schemeClr val="tx2"/>
                </a:solidFill>
              </a:rPr>
              <a:t>оволодіння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вміннями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застосовувати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отримані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знання</a:t>
            </a:r>
            <a:r>
              <a:rPr lang="ru-RU" dirty="0">
                <a:solidFill>
                  <a:schemeClr val="tx2"/>
                </a:solidFill>
              </a:rPr>
              <a:t> для </a:t>
            </a:r>
            <a:r>
              <a:rPr lang="ru-RU" dirty="0" err="1">
                <a:solidFill>
                  <a:schemeClr val="tx2"/>
                </a:solidFill>
              </a:rPr>
              <a:t>пояснення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явищ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дійсності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використання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критичної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оцінки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природничо-наукової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інформації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що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міститься</a:t>
            </a:r>
            <a:r>
              <a:rPr lang="ru-RU" dirty="0">
                <a:solidFill>
                  <a:schemeClr val="tx2"/>
                </a:solidFill>
              </a:rPr>
              <a:t> в </a:t>
            </a:r>
            <a:r>
              <a:rPr lang="ru-RU" dirty="0" err="1">
                <a:solidFill>
                  <a:schemeClr val="tx2"/>
                </a:solidFill>
              </a:rPr>
              <a:t>електронних</a:t>
            </a:r>
            <a:r>
              <a:rPr lang="ru-RU" dirty="0">
                <a:solidFill>
                  <a:schemeClr val="tx2"/>
                </a:solidFill>
              </a:rPr>
              <a:t> та </a:t>
            </a:r>
            <a:r>
              <a:rPr lang="ru-RU" dirty="0" err="1">
                <a:solidFill>
                  <a:schemeClr val="tx2"/>
                </a:solidFill>
              </a:rPr>
              <a:t>паперових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медіа</a:t>
            </a:r>
            <a:r>
              <a:rPr lang="ru-RU" dirty="0">
                <a:solidFill>
                  <a:schemeClr val="tx2"/>
                </a:solidFill>
              </a:rPr>
              <a:t>, </a:t>
            </a:r>
            <a:r>
              <a:rPr lang="ru-RU" dirty="0" err="1">
                <a:solidFill>
                  <a:schemeClr val="tx2"/>
                </a:solidFill>
              </a:rPr>
              <a:t>усвідомленого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визначення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власної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позиції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щодо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обговорюваних</a:t>
            </a:r>
            <a:r>
              <a:rPr lang="ru-RU" dirty="0">
                <a:solidFill>
                  <a:schemeClr val="tx2"/>
                </a:solidFill>
              </a:rPr>
              <a:t> у </a:t>
            </a:r>
            <a:r>
              <a:rPr lang="ru-RU" dirty="0" err="1">
                <a:solidFill>
                  <a:schemeClr val="tx2"/>
                </a:solidFill>
              </a:rPr>
              <a:t>суспільстві</a:t>
            </a:r>
            <a:r>
              <a:rPr lang="ru-RU" dirty="0">
                <a:solidFill>
                  <a:schemeClr val="tx2"/>
                </a:solidFill>
              </a:rPr>
              <a:t> проблем науки; </a:t>
            </a:r>
          </a:p>
          <a:p>
            <a:r>
              <a:rPr lang="ru-RU" dirty="0"/>
              <a:t> </a:t>
            </a:r>
            <a:r>
              <a:rPr lang="ru-RU" dirty="0" err="1">
                <a:solidFill>
                  <a:srgbClr val="00B050"/>
                </a:solidFill>
              </a:rPr>
              <a:t>розвиток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наукового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мислення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інтелектуальних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творчих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здібностей</a:t>
            </a:r>
            <a:r>
              <a:rPr lang="ru-RU" dirty="0">
                <a:solidFill>
                  <a:srgbClr val="00B050"/>
                </a:solidFill>
              </a:rPr>
              <a:t> і критичного </a:t>
            </a:r>
            <a:r>
              <a:rPr lang="ru-RU" dirty="0" err="1">
                <a:solidFill>
                  <a:srgbClr val="00B050"/>
                </a:solidFill>
              </a:rPr>
              <a:t>мислення</a:t>
            </a:r>
            <a:r>
              <a:rPr lang="ru-RU" dirty="0">
                <a:solidFill>
                  <a:srgbClr val="00B050"/>
                </a:solidFill>
              </a:rPr>
              <a:t> в </a:t>
            </a:r>
            <a:r>
              <a:rPr lang="ru-RU" dirty="0" err="1">
                <a:solidFill>
                  <a:srgbClr val="00B050"/>
                </a:solidFill>
              </a:rPr>
              <a:t>ході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проведення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досліджень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аналізу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явищ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сприйняття</a:t>
            </a:r>
            <a:r>
              <a:rPr lang="ru-RU" dirty="0">
                <a:solidFill>
                  <a:srgbClr val="00B050"/>
                </a:solidFill>
              </a:rPr>
              <a:t> та </a:t>
            </a:r>
            <a:r>
              <a:rPr lang="ru-RU" dirty="0" err="1">
                <a:solidFill>
                  <a:srgbClr val="00B050"/>
                </a:solidFill>
              </a:rPr>
              <a:t>інтерпретації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природничо-наукової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інформації</a:t>
            </a:r>
            <a:r>
              <a:rPr lang="ru-RU" dirty="0">
                <a:solidFill>
                  <a:srgbClr val="00B050"/>
                </a:solidFill>
              </a:rPr>
              <a:t>; </a:t>
            </a:r>
          </a:p>
          <a:p>
            <a:r>
              <a:rPr lang="ru-RU" dirty="0"/>
              <a:t> </a:t>
            </a:r>
            <a:r>
              <a:rPr lang="ru-RU" dirty="0" err="1">
                <a:solidFill>
                  <a:srgbClr val="7030A0"/>
                </a:solidFill>
              </a:rPr>
              <a:t>виховання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переконаності</a:t>
            </a:r>
            <a:r>
              <a:rPr lang="ru-RU" dirty="0">
                <a:solidFill>
                  <a:srgbClr val="7030A0"/>
                </a:solidFill>
              </a:rPr>
              <a:t> в </a:t>
            </a:r>
            <a:r>
              <a:rPr lang="ru-RU" dirty="0" err="1">
                <a:solidFill>
                  <a:srgbClr val="7030A0"/>
                </a:solidFill>
              </a:rPr>
              <a:t>пізнаваності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світу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можливості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використання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досягнень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природничих</a:t>
            </a:r>
            <a:r>
              <a:rPr lang="ru-RU" dirty="0">
                <a:solidFill>
                  <a:srgbClr val="7030A0"/>
                </a:solidFill>
              </a:rPr>
              <a:t> наук для </a:t>
            </a:r>
            <a:r>
              <a:rPr lang="ru-RU" dirty="0" err="1">
                <a:solidFill>
                  <a:srgbClr val="7030A0"/>
                </a:solidFill>
              </a:rPr>
              <a:t>розвитку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цивілізації</a:t>
            </a:r>
            <a:r>
              <a:rPr lang="ru-RU" dirty="0">
                <a:solidFill>
                  <a:srgbClr val="7030A0"/>
                </a:solidFill>
              </a:rPr>
              <a:t>; </a:t>
            </a:r>
            <a:r>
              <a:rPr lang="ru-RU" dirty="0" err="1">
                <a:solidFill>
                  <a:srgbClr val="7030A0"/>
                </a:solidFill>
              </a:rPr>
              <a:t>усвідомленого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ставлення</a:t>
            </a:r>
            <a:r>
              <a:rPr lang="ru-RU" dirty="0">
                <a:solidFill>
                  <a:srgbClr val="7030A0"/>
                </a:solidFill>
              </a:rPr>
              <a:t> до </a:t>
            </a:r>
            <a:r>
              <a:rPr lang="ru-RU" dirty="0" err="1">
                <a:solidFill>
                  <a:srgbClr val="7030A0"/>
                </a:solidFill>
              </a:rPr>
              <a:t>реальності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небезпечних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екологічних</a:t>
            </a:r>
            <a:r>
              <a:rPr lang="ru-RU" dirty="0">
                <a:solidFill>
                  <a:srgbClr val="7030A0"/>
                </a:solidFill>
              </a:rPr>
              <a:t> та </a:t>
            </a:r>
            <a:r>
              <a:rPr lang="ru-RU" dirty="0" err="1">
                <a:solidFill>
                  <a:srgbClr val="7030A0"/>
                </a:solidFill>
              </a:rPr>
              <a:t>етичних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наслідків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пов’язаних</a:t>
            </a:r>
            <a:r>
              <a:rPr lang="ru-RU" dirty="0">
                <a:solidFill>
                  <a:srgbClr val="7030A0"/>
                </a:solidFill>
              </a:rPr>
              <a:t> з </a:t>
            </a:r>
            <a:r>
              <a:rPr lang="ru-RU" dirty="0" err="1">
                <a:solidFill>
                  <a:srgbClr val="7030A0"/>
                </a:solidFill>
              </a:rPr>
              <a:t>досягненнями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природничих</a:t>
            </a:r>
            <a:r>
              <a:rPr lang="ru-RU" dirty="0">
                <a:solidFill>
                  <a:srgbClr val="7030A0"/>
                </a:solidFill>
              </a:rPr>
              <a:t> наук; • </a:t>
            </a:r>
            <a:r>
              <a:rPr lang="ru-RU" dirty="0" err="1">
                <a:solidFill>
                  <a:srgbClr val="7030A0"/>
                </a:solidFill>
              </a:rPr>
              <a:t>застосування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природничо-наукових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знань</a:t>
            </a:r>
            <a:r>
              <a:rPr lang="ru-RU" dirty="0">
                <a:solidFill>
                  <a:srgbClr val="7030A0"/>
                </a:solidFill>
              </a:rPr>
              <a:t> у </a:t>
            </a:r>
            <a:r>
              <a:rPr lang="ru-RU" dirty="0" err="1">
                <a:solidFill>
                  <a:srgbClr val="7030A0"/>
                </a:solidFill>
              </a:rPr>
              <a:t>повсякденному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житті</a:t>
            </a:r>
            <a:r>
              <a:rPr lang="ru-RU" dirty="0">
                <a:solidFill>
                  <a:srgbClr val="7030A0"/>
                </a:solidFill>
              </a:rPr>
              <a:t> для </a:t>
            </a:r>
            <a:r>
              <a:rPr lang="ru-RU" dirty="0" err="1">
                <a:solidFill>
                  <a:srgbClr val="7030A0"/>
                </a:solidFill>
              </a:rPr>
              <a:t>забезпечення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безпеки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життєдіяльності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охорони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здоров’я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енергозбереження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захисту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довкілля</a:t>
            </a:r>
            <a:r>
              <a:rPr lang="ru-RU" dirty="0">
                <a:solidFill>
                  <a:srgbClr val="7030A0"/>
                </a:solidFill>
              </a:rPr>
              <a:t>. </a:t>
            </a:r>
            <a:endParaRPr lang="ru-U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0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D96F7C-35DA-4223-AE86-6F2CEAA5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114" y="551543"/>
            <a:ext cx="10729686" cy="1139145"/>
          </a:xfrm>
        </p:spPr>
        <p:txBody>
          <a:bodyPr>
            <a:normAutofit fontScale="90000"/>
          </a:bodyPr>
          <a:lstStyle/>
          <a:p>
            <a:r>
              <a:rPr lang="ru-RU" sz="3200" b="1" i="1" dirty="0"/>
              <a:t>О. Ю. </a:t>
            </a:r>
            <a:r>
              <a:rPr lang="ru-RU" sz="3200" b="1" i="1" dirty="0" err="1"/>
              <a:t>Пентін</a:t>
            </a:r>
            <a:r>
              <a:rPr lang="ru-RU" sz="3200" b="1" i="1" dirty="0"/>
              <a:t> </a:t>
            </a:r>
            <a:r>
              <a:rPr lang="ru-RU" sz="3200" b="1" i="1" dirty="0" err="1"/>
              <a:t>пропонує</a:t>
            </a:r>
            <a:r>
              <a:rPr lang="ru-RU" sz="3200" b="1" i="1" dirty="0"/>
              <a:t> </a:t>
            </a:r>
            <a:r>
              <a:rPr lang="ru-RU" sz="3200" b="1" i="1" dirty="0" err="1"/>
              <a:t>розглядати</a:t>
            </a:r>
            <a:r>
              <a:rPr lang="ru-RU" sz="3200" b="1" i="1" dirty="0"/>
              <a:t> </a:t>
            </a:r>
            <a:r>
              <a:rPr lang="ru-RU" sz="3200" b="1" i="1" dirty="0" err="1"/>
              <a:t>такі</a:t>
            </a:r>
            <a:r>
              <a:rPr lang="ru-RU" sz="3200" b="1" i="1" dirty="0"/>
              <a:t> </a:t>
            </a:r>
            <a:r>
              <a:rPr lang="ru-RU" sz="3200" b="1" i="1" dirty="0" err="1"/>
              <a:t>підходи</a:t>
            </a:r>
            <a:r>
              <a:rPr lang="ru-RU" sz="3200" b="1" i="1" dirty="0"/>
              <a:t> до </a:t>
            </a:r>
            <a:r>
              <a:rPr lang="ru-RU" sz="3200" b="1" i="1" dirty="0" err="1"/>
              <a:t>створення</a:t>
            </a:r>
            <a:r>
              <a:rPr lang="ru-RU" sz="3200" b="1" i="1" dirty="0"/>
              <a:t> </a:t>
            </a:r>
            <a:r>
              <a:rPr lang="ru-RU" sz="3200" b="1" i="1" dirty="0" err="1"/>
              <a:t>інтегрованого</a:t>
            </a:r>
            <a:r>
              <a:rPr lang="ru-RU" sz="3200" b="1" i="1" dirty="0"/>
              <a:t> курсу «</a:t>
            </a:r>
            <a:r>
              <a:rPr lang="ru-RU" sz="3200" b="1" i="1" dirty="0" err="1"/>
              <a:t>Природознавство</a:t>
            </a:r>
            <a:r>
              <a:rPr lang="ru-RU" sz="3200" b="1" i="1" dirty="0"/>
              <a:t>» в </a:t>
            </a:r>
            <a:r>
              <a:rPr lang="ru-RU" sz="3200" b="1" i="1" dirty="0" err="1"/>
              <a:t>старшій</a:t>
            </a:r>
            <a:r>
              <a:rPr lang="ru-RU" sz="3200" b="1" i="1" dirty="0"/>
              <a:t> </a:t>
            </a:r>
            <a:r>
              <a:rPr lang="ru-RU" sz="3200" b="1" i="1" dirty="0" err="1"/>
              <a:t>школі</a:t>
            </a:r>
            <a:r>
              <a:rPr lang="ru-RU" sz="3200" b="1" i="1" dirty="0"/>
              <a:t>: </a:t>
            </a:r>
            <a:endParaRPr lang="ru-UA" sz="32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0BA99D-98F9-487B-8714-B301BE09F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ighlight>
                  <a:srgbClr val="C0C0C0"/>
                </a:highlight>
              </a:rPr>
              <a:t>1. </a:t>
            </a:r>
            <a:r>
              <a:rPr lang="ru-RU" dirty="0" err="1">
                <a:highlight>
                  <a:srgbClr val="C0C0C0"/>
                </a:highlight>
              </a:rPr>
              <a:t>Фундаментальний</a:t>
            </a:r>
            <a:r>
              <a:rPr lang="ru-RU" dirty="0">
                <a:highlight>
                  <a:srgbClr val="C0C0C0"/>
                </a:highlight>
              </a:rPr>
              <a:t> (</a:t>
            </a:r>
            <a:r>
              <a:rPr lang="ru-RU" dirty="0" err="1">
                <a:highlight>
                  <a:srgbClr val="C0C0C0"/>
                </a:highlight>
              </a:rPr>
              <a:t>або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ієрархічний</a:t>
            </a:r>
            <a:r>
              <a:rPr lang="ru-RU" dirty="0">
                <a:highlight>
                  <a:srgbClr val="C0C0C0"/>
                </a:highlight>
              </a:rPr>
              <a:t>) </a:t>
            </a:r>
            <a:r>
              <a:rPr lang="ru-RU" dirty="0" err="1">
                <a:highlight>
                  <a:srgbClr val="C0C0C0"/>
                </a:highlight>
              </a:rPr>
              <a:t>підхід</a:t>
            </a:r>
            <a:r>
              <a:rPr lang="ru-RU" dirty="0">
                <a:highlight>
                  <a:srgbClr val="C0C0C0"/>
                </a:highlight>
              </a:rPr>
              <a:t>. При </a:t>
            </a:r>
            <a:r>
              <a:rPr lang="ru-RU" dirty="0" err="1">
                <a:highlight>
                  <a:srgbClr val="C0C0C0"/>
                </a:highlight>
              </a:rPr>
              <a:t>цьому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підході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автори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переважно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дотримуються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логіки</a:t>
            </a:r>
            <a:r>
              <a:rPr lang="ru-RU" dirty="0">
                <a:highlight>
                  <a:srgbClr val="C0C0C0"/>
                </a:highlight>
              </a:rPr>
              <a:t> «</a:t>
            </a:r>
            <a:r>
              <a:rPr lang="ru-RU" dirty="0" err="1">
                <a:highlight>
                  <a:srgbClr val="C0C0C0"/>
                </a:highlight>
              </a:rPr>
              <a:t>рівнів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організації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природи</a:t>
            </a:r>
            <a:r>
              <a:rPr lang="ru-RU" dirty="0">
                <a:highlight>
                  <a:srgbClr val="C0C0C0"/>
                </a:highlight>
              </a:rPr>
              <a:t>», </a:t>
            </a:r>
            <a:r>
              <a:rPr lang="ru-RU" dirty="0" err="1">
                <a:highlight>
                  <a:srgbClr val="C0C0C0"/>
                </a:highlight>
              </a:rPr>
              <a:t>руху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від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простих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об’єктів</a:t>
            </a:r>
            <a:r>
              <a:rPr lang="ru-RU" dirty="0">
                <a:highlight>
                  <a:srgbClr val="C0C0C0"/>
                </a:highlight>
              </a:rPr>
              <a:t> до </a:t>
            </a:r>
            <a:r>
              <a:rPr lang="ru-RU" dirty="0" err="1">
                <a:highlight>
                  <a:srgbClr val="C0C0C0"/>
                </a:highlight>
              </a:rPr>
              <a:t>складних</a:t>
            </a:r>
            <a:r>
              <a:rPr lang="ru-RU" dirty="0">
                <a:highlight>
                  <a:srgbClr val="C0C0C0"/>
                </a:highlight>
              </a:rPr>
              <a:t>, переходу </a:t>
            </a:r>
            <a:r>
              <a:rPr lang="ru-RU" dirty="0" err="1">
                <a:highlight>
                  <a:srgbClr val="C0C0C0"/>
                </a:highlight>
              </a:rPr>
              <a:t>від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найбільш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фундаментальних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законів</a:t>
            </a:r>
            <a:r>
              <a:rPr lang="ru-RU" dirty="0">
                <a:highlight>
                  <a:srgbClr val="C0C0C0"/>
                </a:highlight>
              </a:rPr>
              <a:t> і </a:t>
            </a:r>
            <a:r>
              <a:rPr lang="ru-RU" dirty="0" err="1">
                <a:highlight>
                  <a:srgbClr val="C0C0C0"/>
                </a:highlight>
              </a:rPr>
              <a:t>теорій</a:t>
            </a:r>
            <a:r>
              <a:rPr lang="ru-RU" dirty="0">
                <a:highlight>
                  <a:srgbClr val="C0C0C0"/>
                </a:highlight>
              </a:rPr>
              <a:t> до </a:t>
            </a:r>
            <a:r>
              <a:rPr lang="ru-RU" dirty="0" err="1">
                <a:highlight>
                  <a:srgbClr val="C0C0C0"/>
                </a:highlight>
              </a:rPr>
              <a:t>часткових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закономірностей</a:t>
            </a:r>
            <a:r>
              <a:rPr lang="ru-RU" dirty="0">
                <a:highlight>
                  <a:srgbClr val="C0C0C0"/>
                </a:highlight>
              </a:rPr>
              <a:t>. Тут </a:t>
            </a:r>
            <a:r>
              <a:rPr lang="ru-RU" dirty="0" err="1">
                <a:highlight>
                  <a:srgbClr val="C0C0C0"/>
                </a:highlight>
              </a:rPr>
              <a:t>простежується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спроба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побудови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систематичної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квазінаукової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дисципліни</a:t>
            </a:r>
            <a:r>
              <a:rPr lang="ru-RU" dirty="0">
                <a:highlight>
                  <a:srgbClr val="C0C0C0"/>
                </a:highlight>
              </a:rPr>
              <a:t>, яка з </a:t>
            </a:r>
            <a:r>
              <a:rPr lang="ru-RU" dirty="0" err="1">
                <a:highlight>
                  <a:srgbClr val="C0C0C0"/>
                </a:highlight>
              </a:rPr>
              <a:t>достатньою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повнотою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включає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традиційний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матеріал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курсів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фізики</a:t>
            </a:r>
            <a:r>
              <a:rPr lang="ru-RU" dirty="0">
                <a:highlight>
                  <a:srgbClr val="C0C0C0"/>
                </a:highlight>
              </a:rPr>
              <a:t>, </a:t>
            </a:r>
            <a:r>
              <a:rPr lang="ru-RU" dirty="0" err="1">
                <a:highlight>
                  <a:srgbClr val="C0C0C0"/>
                </a:highlight>
              </a:rPr>
              <a:t>хімії</a:t>
            </a:r>
            <a:r>
              <a:rPr lang="ru-RU" dirty="0">
                <a:highlight>
                  <a:srgbClr val="C0C0C0"/>
                </a:highlight>
              </a:rPr>
              <a:t> і </a:t>
            </a:r>
            <a:r>
              <a:rPr lang="ru-RU" dirty="0" err="1">
                <a:highlight>
                  <a:srgbClr val="C0C0C0"/>
                </a:highlight>
              </a:rPr>
              <a:t>біології</a:t>
            </a:r>
            <a:r>
              <a:rPr lang="ru-RU" dirty="0">
                <a:highlight>
                  <a:srgbClr val="C0C0C0"/>
                </a:highlight>
              </a:rPr>
              <a:t>. Головною метою такого </a:t>
            </a:r>
            <a:r>
              <a:rPr lang="ru-RU" dirty="0" err="1">
                <a:highlight>
                  <a:srgbClr val="C0C0C0"/>
                </a:highlight>
              </a:rPr>
              <a:t>підходу</a:t>
            </a:r>
            <a:r>
              <a:rPr lang="ru-RU" dirty="0">
                <a:highlight>
                  <a:srgbClr val="C0C0C0"/>
                </a:highlight>
              </a:rPr>
              <a:t> є «</a:t>
            </a:r>
            <a:r>
              <a:rPr lang="ru-RU" dirty="0" err="1">
                <a:highlight>
                  <a:srgbClr val="C0C0C0"/>
                </a:highlight>
              </a:rPr>
              <a:t>побудова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єдиної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природничо-наукової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картини</a:t>
            </a:r>
            <a:r>
              <a:rPr lang="ru-RU" dirty="0">
                <a:highlight>
                  <a:srgbClr val="C0C0C0"/>
                </a:highlight>
              </a:rPr>
              <a:t> </a:t>
            </a:r>
            <a:r>
              <a:rPr lang="ru-RU" dirty="0" err="1">
                <a:highlight>
                  <a:srgbClr val="C0C0C0"/>
                </a:highlight>
              </a:rPr>
              <a:t>світу</a:t>
            </a:r>
            <a:r>
              <a:rPr lang="ru-RU" dirty="0">
                <a:highlight>
                  <a:srgbClr val="C0C0C0"/>
                </a:highlight>
              </a:rPr>
              <a:t>»</a:t>
            </a:r>
            <a:endParaRPr lang="ru-UA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1164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44EC9-D730-419D-BCD3-24A7D4B8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40DFFE-3B35-47FB-96F1-FB84B7F1D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6971"/>
            <a:ext cx="10515600" cy="5189992"/>
          </a:xfrm>
        </p:spPr>
        <p:txBody>
          <a:bodyPr>
            <a:normAutofit/>
          </a:bodyPr>
          <a:lstStyle/>
          <a:p>
            <a:r>
              <a:rPr lang="ru-RU" dirty="0"/>
              <a:t>2. </a:t>
            </a:r>
            <a:r>
              <a:rPr lang="ru-RU" dirty="0" err="1">
                <a:highlight>
                  <a:srgbClr val="00FF00"/>
                </a:highlight>
              </a:rPr>
              <a:t>Методологічний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підхід</a:t>
            </a:r>
            <a:r>
              <a:rPr lang="ru-RU" dirty="0">
                <a:highlight>
                  <a:srgbClr val="00FF00"/>
                </a:highlight>
              </a:rPr>
              <a:t>. При </a:t>
            </a:r>
            <a:r>
              <a:rPr lang="ru-RU" dirty="0" err="1">
                <a:highlight>
                  <a:srgbClr val="00FF00"/>
                </a:highlight>
              </a:rPr>
              <a:t>цьому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підході</a:t>
            </a:r>
            <a:r>
              <a:rPr lang="ru-RU" dirty="0">
                <a:highlight>
                  <a:srgbClr val="00FF00"/>
                </a:highlight>
              </a:rPr>
              <a:t> основою </a:t>
            </a:r>
            <a:r>
              <a:rPr lang="ru-RU" dirty="0" err="1">
                <a:highlight>
                  <a:srgbClr val="00FF00"/>
                </a:highlight>
              </a:rPr>
              <a:t>побудови</a:t>
            </a:r>
            <a:r>
              <a:rPr lang="ru-RU" dirty="0">
                <a:highlight>
                  <a:srgbClr val="00FF00"/>
                </a:highlight>
              </a:rPr>
              <a:t> курсу є </a:t>
            </a:r>
            <a:r>
              <a:rPr lang="ru-RU" dirty="0" err="1">
                <a:highlight>
                  <a:srgbClr val="00FF00"/>
                </a:highlight>
              </a:rPr>
              <a:t>природничо-науковий</a:t>
            </a:r>
            <a:r>
              <a:rPr lang="ru-RU" dirty="0">
                <a:highlight>
                  <a:srgbClr val="00FF00"/>
                </a:highlight>
              </a:rPr>
              <a:t> метод </a:t>
            </a:r>
            <a:r>
              <a:rPr lang="ru-RU" dirty="0" err="1">
                <a:highlight>
                  <a:srgbClr val="00FF00"/>
                </a:highlight>
              </a:rPr>
              <a:t>пізнання</a:t>
            </a:r>
            <a:r>
              <a:rPr lang="ru-RU" dirty="0">
                <a:highlight>
                  <a:srgbClr val="00FF00"/>
                </a:highlight>
              </a:rPr>
              <a:t>, </a:t>
            </a:r>
            <a:r>
              <a:rPr lang="ru-RU" dirty="0" err="1">
                <a:highlight>
                  <a:srgbClr val="00FF00"/>
                </a:highlight>
              </a:rPr>
              <a:t>особливості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якого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зазвичай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демонструються</a:t>
            </a:r>
            <a:r>
              <a:rPr lang="ru-RU" dirty="0">
                <a:highlight>
                  <a:srgbClr val="00FF00"/>
                </a:highlight>
              </a:rPr>
              <a:t> на </a:t>
            </a:r>
            <a:r>
              <a:rPr lang="ru-RU" dirty="0" err="1">
                <a:highlight>
                  <a:srgbClr val="00FF00"/>
                </a:highlight>
              </a:rPr>
              <a:t>матеріалі</a:t>
            </a:r>
            <a:r>
              <a:rPr lang="ru-RU" dirty="0">
                <a:highlight>
                  <a:srgbClr val="00FF00"/>
                </a:highlight>
              </a:rPr>
              <a:t> з </a:t>
            </a:r>
            <a:r>
              <a:rPr lang="ru-RU" dirty="0" err="1">
                <a:highlight>
                  <a:srgbClr val="00FF00"/>
                </a:highlight>
              </a:rPr>
              <a:t>історії</a:t>
            </a:r>
            <a:r>
              <a:rPr lang="ru-RU" dirty="0">
                <a:highlight>
                  <a:srgbClr val="00FF00"/>
                </a:highlight>
              </a:rPr>
              <a:t> науки. </a:t>
            </a:r>
            <a:r>
              <a:rPr lang="ru-RU" dirty="0" err="1">
                <a:highlight>
                  <a:srgbClr val="00FF00"/>
                </a:highlight>
              </a:rPr>
              <a:t>Такий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підхід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потребує</a:t>
            </a:r>
            <a:r>
              <a:rPr lang="ru-RU" dirty="0">
                <a:highlight>
                  <a:srgbClr val="00FF00"/>
                </a:highlight>
              </a:rPr>
              <a:t> </a:t>
            </a:r>
            <a:r>
              <a:rPr lang="ru-RU" dirty="0" err="1">
                <a:highlight>
                  <a:srgbClr val="00FF00"/>
                </a:highlight>
              </a:rPr>
              <a:t>багато</a:t>
            </a:r>
            <a:r>
              <a:rPr lang="ru-RU" dirty="0">
                <a:highlight>
                  <a:srgbClr val="00FF00"/>
                </a:highlight>
              </a:rPr>
              <a:t> часу для </a:t>
            </a:r>
            <a:r>
              <a:rPr lang="ru-RU" dirty="0" err="1">
                <a:highlight>
                  <a:srgbClr val="00FF00"/>
                </a:highlight>
              </a:rPr>
              <a:t>вивчення</a:t>
            </a:r>
            <a:r>
              <a:rPr lang="ru-RU" dirty="0">
                <a:highlight>
                  <a:srgbClr val="00FF00"/>
                </a:highlight>
              </a:rPr>
              <a:t> курсу. </a:t>
            </a:r>
          </a:p>
          <a:p>
            <a:endParaRPr lang="ru-RU" dirty="0">
              <a:highlight>
                <a:srgbClr val="00FF00"/>
              </a:highlight>
            </a:endParaRPr>
          </a:p>
          <a:p>
            <a:r>
              <a:rPr lang="ru-RU" dirty="0"/>
              <a:t>3</a:t>
            </a:r>
            <a:r>
              <a:rPr lang="ru-RU" dirty="0">
                <a:highlight>
                  <a:srgbClr val="FFFF00"/>
                </a:highlight>
              </a:rPr>
              <a:t>. </a:t>
            </a:r>
            <a:r>
              <a:rPr lang="ru-RU" dirty="0" err="1">
                <a:highlight>
                  <a:srgbClr val="FFFF00"/>
                </a:highlight>
              </a:rPr>
              <a:t>Підхід</a:t>
            </a:r>
            <a:r>
              <a:rPr lang="ru-RU" dirty="0">
                <a:highlight>
                  <a:srgbClr val="FFFF00"/>
                </a:highlight>
              </a:rPr>
              <a:t> на </a:t>
            </a:r>
            <a:r>
              <a:rPr lang="ru-RU" dirty="0" err="1">
                <a:highlight>
                  <a:srgbClr val="FFFF00"/>
                </a:highlight>
              </a:rPr>
              <a:t>основі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універсальних</a:t>
            </a:r>
            <a:r>
              <a:rPr lang="ru-RU" dirty="0">
                <a:highlight>
                  <a:srgbClr val="FFFF00"/>
                </a:highlight>
              </a:rPr>
              <a:t> понять. </a:t>
            </a:r>
            <a:r>
              <a:rPr lang="ru-RU" dirty="0" err="1">
                <a:highlight>
                  <a:srgbClr val="FFFF00"/>
                </a:highlight>
              </a:rPr>
              <a:t>Зміст</a:t>
            </a:r>
            <a:r>
              <a:rPr lang="ru-RU" dirty="0">
                <a:highlight>
                  <a:srgbClr val="FFFF00"/>
                </a:highlight>
              </a:rPr>
              <a:t> курсу </a:t>
            </a:r>
            <a:r>
              <a:rPr lang="ru-RU" dirty="0" err="1">
                <a:highlight>
                  <a:srgbClr val="FFFF00"/>
                </a:highlight>
              </a:rPr>
              <a:t>групується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навколо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найважливіших</a:t>
            </a:r>
            <a:r>
              <a:rPr lang="ru-RU" dirty="0">
                <a:highlight>
                  <a:srgbClr val="FFFF00"/>
                </a:highlight>
              </a:rPr>
              <a:t> понять, </a:t>
            </a:r>
            <a:r>
              <a:rPr lang="ru-RU" dirty="0" err="1">
                <a:highlight>
                  <a:srgbClr val="FFFF00"/>
                </a:highlight>
              </a:rPr>
              <a:t>що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мають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універсальне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значення</a:t>
            </a:r>
            <a:r>
              <a:rPr lang="ru-RU" dirty="0">
                <a:highlight>
                  <a:srgbClr val="FFFF00"/>
                </a:highlight>
              </a:rPr>
              <a:t> для </a:t>
            </a:r>
            <a:r>
              <a:rPr lang="ru-RU" dirty="0" err="1">
                <a:highlight>
                  <a:srgbClr val="FFFF00"/>
                </a:highlight>
              </a:rPr>
              <a:t>всіх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природничих</a:t>
            </a:r>
            <a:r>
              <a:rPr lang="ru-RU" dirty="0">
                <a:highlight>
                  <a:srgbClr val="FFFF00"/>
                </a:highlight>
              </a:rPr>
              <a:t> наук, </a:t>
            </a:r>
            <a:r>
              <a:rPr lang="ru-RU" dirty="0" err="1">
                <a:highlight>
                  <a:srgbClr val="FFFF00"/>
                </a:highlight>
              </a:rPr>
              <a:t>наприклад</a:t>
            </a:r>
            <a:r>
              <a:rPr lang="ru-RU" dirty="0">
                <a:highlight>
                  <a:srgbClr val="FFFF00"/>
                </a:highlight>
              </a:rPr>
              <a:t> «</a:t>
            </a:r>
            <a:r>
              <a:rPr lang="ru-RU" dirty="0" err="1">
                <a:highlight>
                  <a:srgbClr val="FFFF00"/>
                </a:highlight>
              </a:rPr>
              <a:t>енергія</a:t>
            </a:r>
            <a:r>
              <a:rPr lang="ru-RU" dirty="0">
                <a:highlight>
                  <a:srgbClr val="FFFF00"/>
                </a:highlight>
              </a:rPr>
              <a:t>», «порядок — хаос», «</a:t>
            </a:r>
            <a:r>
              <a:rPr lang="ru-RU" dirty="0" err="1">
                <a:highlight>
                  <a:srgbClr val="FFFF00"/>
                </a:highlight>
              </a:rPr>
              <a:t>випадковість</a:t>
            </a:r>
            <a:r>
              <a:rPr lang="ru-RU" dirty="0">
                <a:highlight>
                  <a:srgbClr val="FFFF00"/>
                </a:highlight>
              </a:rPr>
              <a:t>», «</a:t>
            </a:r>
            <a:r>
              <a:rPr lang="ru-RU" dirty="0" err="1">
                <a:highlight>
                  <a:srgbClr val="FFFF00"/>
                </a:highlight>
              </a:rPr>
              <a:t>симетрія</a:t>
            </a:r>
            <a:r>
              <a:rPr lang="ru-RU" dirty="0">
                <a:highlight>
                  <a:srgbClr val="FFFF00"/>
                </a:highlight>
              </a:rPr>
              <a:t>», «</a:t>
            </a:r>
            <a:r>
              <a:rPr lang="ru-RU" dirty="0" err="1">
                <a:highlight>
                  <a:srgbClr val="FFFF00"/>
                </a:highlight>
              </a:rPr>
              <a:t>еволюція</a:t>
            </a:r>
            <a:r>
              <a:rPr lang="ru-RU" dirty="0">
                <a:highlight>
                  <a:srgbClr val="FFFF00"/>
                </a:highlight>
              </a:rPr>
              <a:t>», «</a:t>
            </a:r>
            <a:r>
              <a:rPr lang="ru-RU" dirty="0" err="1">
                <a:highlight>
                  <a:srgbClr val="FFFF00"/>
                </a:highlight>
              </a:rPr>
              <a:t>взаємозв’язок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структури</a:t>
            </a:r>
            <a:r>
              <a:rPr lang="ru-RU" dirty="0">
                <a:highlight>
                  <a:srgbClr val="FFFF00"/>
                </a:highlight>
              </a:rPr>
              <a:t> і </a:t>
            </a:r>
            <a:r>
              <a:rPr lang="ru-RU" dirty="0" err="1">
                <a:highlight>
                  <a:srgbClr val="FFFF00"/>
                </a:highlight>
              </a:rPr>
              <a:t>властивостей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об’єкта</a:t>
            </a:r>
            <a:r>
              <a:rPr lang="ru-RU" dirty="0">
                <a:highlight>
                  <a:srgbClr val="FFFF00"/>
                </a:highlight>
              </a:rPr>
              <a:t>» </a:t>
            </a:r>
            <a:r>
              <a:rPr lang="ru-RU" dirty="0" err="1">
                <a:highlight>
                  <a:srgbClr val="FFFF00"/>
                </a:highlight>
              </a:rPr>
              <a:t>тощо</a:t>
            </a:r>
            <a:r>
              <a:rPr lang="ru-RU" dirty="0">
                <a:highlight>
                  <a:srgbClr val="FFFF00"/>
                </a:highlight>
              </a:rPr>
              <a:t>. За </a:t>
            </a:r>
            <a:r>
              <a:rPr lang="ru-RU" dirty="0" err="1">
                <a:highlight>
                  <a:srgbClr val="FFFF00"/>
                </a:highlight>
              </a:rPr>
              <a:t>основну</a:t>
            </a:r>
            <a:r>
              <a:rPr lang="ru-RU" dirty="0">
                <a:highlight>
                  <a:srgbClr val="FFFF00"/>
                </a:highlight>
              </a:rPr>
              <a:t> мету </a:t>
            </a:r>
            <a:r>
              <a:rPr lang="ru-RU" dirty="0" err="1">
                <a:highlight>
                  <a:srgbClr val="FFFF00"/>
                </a:highlight>
              </a:rPr>
              <a:t>цього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підходу</a:t>
            </a:r>
            <a:r>
              <a:rPr lang="ru-RU" dirty="0">
                <a:highlight>
                  <a:srgbClr val="FFFF00"/>
                </a:highlight>
              </a:rPr>
              <a:t>, як і при фундаментальному </a:t>
            </a:r>
            <a:r>
              <a:rPr lang="ru-RU" dirty="0" err="1">
                <a:highlight>
                  <a:srgbClr val="FFFF00"/>
                </a:highlight>
              </a:rPr>
              <a:t>підході</a:t>
            </a:r>
            <a:r>
              <a:rPr lang="ru-RU" dirty="0">
                <a:highlight>
                  <a:srgbClr val="FFFF00"/>
                </a:highlight>
              </a:rPr>
              <a:t>, взято «</a:t>
            </a:r>
            <a:r>
              <a:rPr lang="ru-RU" dirty="0" err="1">
                <a:highlight>
                  <a:srgbClr val="FFFF00"/>
                </a:highlight>
              </a:rPr>
              <a:t>побудову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єдиної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природничо-наукової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картини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світу</a:t>
            </a:r>
            <a:r>
              <a:rPr lang="ru-RU" dirty="0">
                <a:highlight>
                  <a:srgbClr val="FFFF00"/>
                </a:highlight>
              </a:rPr>
              <a:t>». </a:t>
            </a:r>
            <a:r>
              <a:rPr lang="ru-RU" dirty="0" err="1">
                <a:highlight>
                  <a:srgbClr val="FFFF00"/>
                </a:highlight>
              </a:rPr>
              <a:t>Однак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принципи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побудови</a:t>
            </a:r>
            <a:r>
              <a:rPr lang="ru-RU" dirty="0">
                <a:highlight>
                  <a:srgbClr val="FFFF00"/>
                </a:highlight>
              </a:rPr>
              <a:t> тут </a:t>
            </a:r>
            <a:r>
              <a:rPr lang="ru-RU" dirty="0" err="1">
                <a:highlight>
                  <a:srgbClr val="FFFF00"/>
                </a:highlight>
              </a:rPr>
              <a:t>дещо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інші</a:t>
            </a:r>
            <a:r>
              <a:rPr lang="ru-RU" dirty="0">
                <a:highlight>
                  <a:srgbClr val="FFFF00"/>
                </a:highlight>
              </a:rPr>
              <a:t>. </a:t>
            </a:r>
            <a:r>
              <a:rPr lang="ru-RU" dirty="0" err="1">
                <a:highlight>
                  <a:srgbClr val="FFFF00"/>
                </a:highlight>
              </a:rPr>
              <a:t>Універсальні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поняття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розглядаються</a:t>
            </a:r>
            <a:r>
              <a:rPr lang="ru-RU" dirty="0">
                <a:highlight>
                  <a:srgbClr val="FFFF00"/>
                </a:highlight>
              </a:rPr>
              <a:t> як </a:t>
            </a:r>
            <a:r>
              <a:rPr lang="ru-RU" dirty="0" err="1">
                <a:highlight>
                  <a:srgbClr val="FFFF00"/>
                </a:highlight>
              </a:rPr>
              <a:t>єдина</a:t>
            </a:r>
            <a:r>
              <a:rPr lang="ru-RU" dirty="0">
                <a:highlight>
                  <a:srgbClr val="FFFF00"/>
                </a:highlight>
              </a:rPr>
              <a:t> система координат, у </a:t>
            </a:r>
            <a:r>
              <a:rPr lang="ru-RU" dirty="0" err="1">
                <a:highlight>
                  <a:srgbClr val="FFFF00"/>
                </a:highlight>
              </a:rPr>
              <a:t>якій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знаходиться</a:t>
            </a:r>
            <a:r>
              <a:rPr lang="ru-RU" dirty="0">
                <a:highlight>
                  <a:srgbClr val="FFFF00"/>
                </a:highlight>
              </a:rPr>
              <a:t> будь-</a:t>
            </a:r>
            <a:r>
              <a:rPr lang="ru-RU" dirty="0" err="1">
                <a:highlight>
                  <a:srgbClr val="FFFF00"/>
                </a:highlight>
              </a:rPr>
              <a:t>який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природний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об’єкт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або</a:t>
            </a:r>
            <a:r>
              <a:rPr lang="ru-RU" dirty="0">
                <a:highlight>
                  <a:srgbClr val="FFFF00"/>
                </a:highlight>
              </a:rPr>
              <a:t> </a:t>
            </a:r>
            <a:r>
              <a:rPr lang="ru-RU" dirty="0" err="1">
                <a:highlight>
                  <a:srgbClr val="FFFF00"/>
                </a:highlight>
              </a:rPr>
              <a:t>процес</a:t>
            </a:r>
            <a:r>
              <a:rPr lang="ru-RU" dirty="0">
                <a:highlight>
                  <a:srgbClr val="FFFF00"/>
                </a:highlight>
              </a:rPr>
              <a:t>. </a:t>
            </a:r>
            <a:endParaRPr lang="ru-UA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67511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145A6B-3D0B-40C8-9A45-0346020D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DD2819-02D0-4316-A3C4-A801978D2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>
            <a:normAutofit/>
          </a:bodyPr>
          <a:lstStyle/>
          <a:p>
            <a:r>
              <a:rPr lang="ru-RU" dirty="0"/>
              <a:t>4. </a:t>
            </a:r>
            <a:r>
              <a:rPr lang="ru-RU" dirty="0" err="1">
                <a:highlight>
                  <a:srgbClr val="808080"/>
                </a:highlight>
              </a:rPr>
              <a:t>Натурфілософський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підхід</a:t>
            </a:r>
            <a:r>
              <a:rPr lang="ru-RU" dirty="0">
                <a:highlight>
                  <a:srgbClr val="808080"/>
                </a:highlight>
              </a:rPr>
              <a:t>. У </a:t>
            </a:r>
            <a:r>
              <a:rPr lang="ru-RU" dirty="0" err="1">
                <a:highlight>
                  <a:srgbClr val="808080"/>
                </a:highlight>
              </a:rPr>
              <a:t>ньому</a:t>
            </a:r>
            <a:r>
              <a:rPr lang="ru-RU" dirty="0">
                <a:highlight>
                  <a:srgbClr val="808080"/>
                </a:highlight>
              </a:rPr>
              <a:t> структура </a:t>
            </a:r>
            <a:r>
              <a:rPr lang="ru-RU" dirty="0" err="1">
                <a:highlight>
                  <a:srgbClr val="808080"/>
                </a:highlight>
              </a:rPr>
              <a:t>змісту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базується</a:t>
            </a:r>
            <a:r>
              <a:rPr lang="ru-RU" dirty="0">
                <a:highlight>
                  <a:srgbClr val="808080"/>
                </a:highlight>
              </a:rPr>
              <a:t> на </a:t>
            </a:r>
            <a:r>
              <a:rPr lang="ru-RU" dirty="0" err="1">
                <a:highlight>
                  <a:srgbClr val="808080"/>
                </a:highlight>
              </a:rPr>
              <a:t>загальних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закономірностях</a:t>
            </a:r>
            <a:r>
              <a:rPr lang="ru-RU" dirty="0">
                <a:highlight>
                  <a:srgbClr val="808080"/>
                </a:highlight>
              </a:rPr>
              <a:t> </a:t>
            </a:r>
            <a:r>
              <a:rPr lang="ru-RU" dirty="0" err="1">
                <a:highlight>
                  <a:srgbClr val="808080"/>
                </a:highlight>
              </a:rPr>
              <a:t>природи</a:t>
            </a:r>
            <a:endParaRPr lang="ru-RU" dirty="0">
              <a:highlight>
                <a:srgbClr val="808080"/>
              </a:highlight>
            </a:endParaRPr>
          </a:p>
          <a:p>
            <a:endParaRPr lang="ru-RU" dirty="0">
              <a:highlight>
                <a:srgbClr val="808080"/>
              </a:highlight>
            </a:endParaRPr>
          </a:p>
          <a:p>
            <a:r>
              <a:rPr lang="ru-RU" dirty="0"/>
              <a:t>5. </a:t>
            </a:r>
            <a:r>
              <a:rPr lang="ru-RU" dirty="0" err="1">
                <a:highlight>
                  <a:srgbClr val="00FFFF"/>
                </a:highlight>
              </a:rPr>
              <a:t>Прагматичний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підхід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супроводжується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гаслом</a:t>
            </a:r>
            <a:r>
              <a:rPr lang="ru-RU" dirty="0">
                <a:highlight>
                  <a:srgbClr val="00FFFF"/>
                </a:highlight>
              </a:rPr>
              <a:t> «</a:t>
            </a:r>
            <a:r>
              <a:rPr lang="ru-RU" dirty="0" err="1">
                <a:highlight>
                  <a:srgbClr val="00FFFF"/>
                </a:highlight>
              </a:rPr>
              <a:t>Природничі</a:t>
            </a:r>
            <a:r>
              <a:rPr lang="ru-RU" dirty="0">
                <a:highlight>
                  <a:srgbClr val="00FFFF"/>
                </a:highlight>
              </a:rPr>
              <a:t> науки — для </a:t>
            </a:r>
            <a:r>
              <a:rPr lang="ru-RU" dirty="0" err="1">
                <a:highlight>
                  <a:srgbClr val="00FFFF"/>
                </a:highlight>
              </a:rPr>
              <a:t>користувача</a:t>
            </a:r>
            <a:r>
              <a:rPr lang="ru-RU" dirty="0">
                <a:highlight>
                  <a:srgbClr val="00FFFF"/>
                </a:highlight>
              </a:rPr>
              <a:t>». </a:t>
            </a:r>
            <a:r>
              <a:rPr lang="ru-RU" dirty="0" err="1">
                <a:highlight>
                  <a:srgbClr val="00FFFF"/>
                </a:highlight>
              </a:rPr>
              <a:t>Зміст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його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полягає</a:t>
            </a:r>
            <a:r>
              <a:rPr lang="ru-RU" dirty="0">
                <a:highlight>
                  <a:srgbClr val="00FFFF"/>
                </a:highlight>
              </a:rPr>
              <a:t> в тому, </a:t>
            </a:r>
            <a:r>
              <a:rPr lang="ru-RU" dirty="0" err="1">
                <a:highlight>
                  <a:srgbClr val="00FFFF"/>
                </a:highlight>
              </a:rPr>
              <a:t>щоб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надати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учням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певні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поверхневі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знання</a:t>
            </a:r>
            <a:r>
              <a:rPr lang="ru-RU" dirty="0">
                <a:highlight>
                  <a:srgbClr val="00FFFF"/>
                </a:highlight>
              </a:rPr>
              <a:t> і </a:t>
            </a:r>
            <a:r>
              <a:rPr lang="ru-RU" dirty="0" err="1">
                <a:highlight>
                  <a:srgbClr val="00FFFF"/>
                </a:highlight>
              </a:rPr>
              <a:t>уміння</a:t>
            </a:r>
            <a:r>
              <a:rPr lang="ru-RU" dirty="0">
                <a:highlight>
                  <a:srgbClr val="00FFFF"/>
                </a:highlight>
              </a:rPr>
              <a:t>, </a:t>
            </a:r>
            <a:r>
              <a:rPr lang="ru-RU" dirty="0" err="1">
                <a:highlight>
                  <a:srgbClr val="00FFFF"/>
                </a:highlight>
              </a:rPr>
              <a:t>які</a:t>
            </a:r>
            <a:r>
              <a:rPr lang="ru-RU" dirty="0">
                <a:highlight>
                  <a:srgbClr val="00FFFF"/>
                </a:highlight>
              </a:rPr>
              <a:t> могли б, з одного боку, </a:t>
            </a:r>
            <a:r>
              <a:rPr lang="ru-RU" dirty="0" err="1">
                <a:highlight>
                  <a:srgbClr val="00FFFF"/>
                </a:highlight>
              </a:rPr>
              <a:t>забезпечити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мінімально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необхідний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культурний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кругозір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випускника</a:t>
            </a:r>
            <a:r>
              <a:rPr lang="ru-RU" dirty="0">
                <a:highlight>
                  <a:srgbClr val="00FFFF"/>
                </a:highlight>
              </a:rPr>
              <a:t> в </a:t>
            </a:r>
            <a:r>
              <a:rPr lang="ru-RU" dirty="0" err="1">
                <a:highlight>
                  <a:srgbClr val="00FFFF"/>
                </a:highlight>
              </a:rPr>
              <a:t>галузі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природничих</a:t>
            </a:r>
            <a:r>
              <a:rPr lang="ru-RU" dirty="0">
                <a:highlight>
                  <a:srgbClr val="00FFFF"/>
                </a:highlight>
              </a:rPr>
              <a:t> наук, а з </a:t>
            </a:r>
            <a:r>
              <a:rPr lang="ru-RU" dirty="0" err="1">
                <a:highlight>
                  <a:srgbClr val="00FFFF"/>
                </a:highlight>
              </a:rPr>
              <a:t>іншого</a:t>
            </a:r>
            <a:r>
              <a:rPr lang="ru-RU" dirty="0">
                <a:highlight>
                  <a:srgbClr val="00FFFF"/>
                </a:highlight>
              </a:rPr>
              <a:t> — </a:t>
            </a:r>
            <a:r>
              <a:rPr lang="ru-RU" dirty="0" err="1">
                <a:highlight>
                  <a:srgbClr val="00FFFF"/>
                </a:highlight>
              </a:rPr>
              <a:t>справді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використовуватися</a:t>
            </a:r>
            <a:r>
              <a:rPr lang="ru-RU" dirty="0">
                <a:highlight>
                  <a:srgbClr val="00FFFF"/>
                </a:highlight>
              </a:rPr>
              <a:t> у </a:t>
            </a:r>
            <a:r>
              <a:rPr lang="ru-RU" dirty="0" err="1">
                <a:highlight>
                  <a:srgbClr val="00FFFF"/>
                </a:highlight>
              </a:rPr>
              <a:t>побуті</a:t>
            </a:r>
            <a:r>
              <a:rPr lang="ru-RU" dirty="0">
                <a:highlight>
                  <a:srgbClr val="00FFFF"/>
                </a:highlight>
              </a:rPr>
              <a:t> і </a:t>
            </a:r>
            <a:r>
              <a:rPr lang="ru-RU" dirty="0" err="1">
                <a:highlight>
                  <a:srgbClr val="00FFFF"/>
                </a:highlight>
              </a:rPr>
              <a:t>суспільному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житті</a:t>
            </a:r>
            <a:r>
              <a:rPr lang="ru-RU" dirty="0">
                <a:highlight>
                  <a:srgbClr val="00FFFF"/>
                </a:highlight>
              </a:rPr>
              <a:t>. </a:t>
            </a:r>
            <a:r>
              <a:rPr lang="ru-RU" dirty="0" err="1">
                <a:highlight>
                  <a:srgbClr val="00FFFF"/>
                </a:highlight>
              </a:rPr>
              <a:t>Цей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підхід</a:t>
            </a:r>
            <a:r>
              <a:rPr lang="ru-RU" dirty="0">
                <a:highlight>
                  <a:srgbClr val="00FFFF"/>
                </a:highlight>
              </a:rPr>
              <a:t> О. Ю. </a:t>
            </a:r>
            <a:r>
              <a:rPr lang="ru-RU" dirty="0" err="1">
                <a:highlight>
                  <a:srgbClr val="00FFFF"/>
                </a:highlight>
              </a:rPr>
              <a:t>Пентін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вважає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актуальним</a:t>
            </a:r>
            <a:r>
              <a:rPr lang="ru-RU" dirty="0">
                <a:highlight>
                  <a:srgbClr val="00FFFF"/>
                </a:highlight>
              </a:rPr>
              <a:t>. </a:t>
            </a:r>
            <a:r>
              <a:rPr lang="ru-RU" dirty="0" err="1">
                <a:highlight>
                  <a:srgbClr val="00FFFF"/>
                </a:highlight>
              </a:rPr>
              <a:t>Саме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актуальністю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визначається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добір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його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змісту</a:t>
            </a:r>
            <a:r>
              <a:rPr lang="ru-RU" dirty="0">
                <a:highlight>
                  <a:srgbClr val="00FFFF"/>
                </a:highlight>
              </a:rPr>
              <a:t>: </a:t>
            </a:r>
            <a:r>
              <a:rPr lang="ru-RU" dirty="0" err="1">
                <a:highlight>
                  <a:srgbClr val="00FFFF"/>
                </a:highlight>
              </a:rPr>
              <a:t>енергетика</a:t>
            </a:r>
            <a:r>
              <a:rPr lang="ru-RU" dirty="0">
                <a:highlight>
                  <a:srgbClr val="00FFFF"/>
                </a:highlight>
              </a:rPr>
              <a:t>, </a:t>
            </a:r>
            <a:r>
              <a:rPr lang="ru-RU" dirty="0" err="1">
                <a:highlight>
                  <a:srgbClr val="00FFFF"/>
                </a:highlight>
              </a:rPr>
              <a:t>екологічна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безпека</a:t>
            </a:r>
            <a:r>
              <a:rPr lang="ru-RU" dirty="0">
                <a:highlight>
                  <a:srgbClr val="00FFFF"/>
                </a:highlight>
              </a:rPr>
              <a:t>, </a:t>
            </a:r>
            <a:r>
              <a:rPr lang="ru-RU" dirty="0" err="1">
                <a:highlight>
                  <a:srgbClr val="00FFFF"/>
                </a:highlight>
              </a:rPr>
              <a:t>синтетичні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матеріали</a:t>
            </a:r>
            <a:r>
              <a:rPr lang="ru-RU" dirty="0">
                <a:highlight>
                  <a:srgbClr val="00FFFF"/>
                </a:highlight>
              </a:rPr>
              <a:t>, </a:t>
            </a:r>
            <a:r>
              <a:rPr lang="ru-RU" dirty="0" err="1">
                <a:highlight>
                  <a:srgbClr val="00FFFF"/>
                </a:highlight>
              </a:rPr>
              <a:t>біотехнології</a:t>
            </a:r>
            <a:r>
              <a:rPr lang="ru-RU" dirty="0">
                <a:highlight>
                  <a:srgbClr val="00FFFF"/>
                </a:highlight>
              </a:rPr>
              <a:t>, медицина. </a:t>
            </a:r>
            <a:r>
              <a:rPr lang="ru-RU" dirty="0" err="1">
                <a:highlight>
                  <a:srgbClr val="00FFFF"/>
                </a:highlight>
              </a:rPr>
              <a:t>Безумовно</a:t>
            </a:r>
            <a:r>
              <a:rPr lang="ru-RU" dirty="0">
                <a:highlight>
                  <a:srgbClr val="00FFFF"/>
                </a:highlight>
              </a:rPr>
              <a:t>, </a:t>
            </a:r>
            <a:r>
              <a:rPr lang="ru-RU" dirty="0" err="1">
                <a:highlight>
                  <a:srgbClr val="00FFFF"/>
                </a:highlight>
              </a:rPr>
              <a:t>критерію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актуальності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відповідають</a:t>
            </a:r>
            <a:r>
              <a:rPr lang="ru-RU" dirty="0">
                <a:highlight>
                  <a:srgbClr val="00FFFF"/>
                </a:highlight>
              </a:rPr>
              <a:t> не </a:t>
            </a:r>
            <a:r>
              <a:rPr lang="ru-RU" dirty="0" err="1">
                <a:highlight>
                  <a:srgbClr val="00FFFF"/>
                </a:highlight>
              </a:rPr>
              <a:t>тільки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суто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прикладні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питання</a:t>
            </a:r>
            <a:r>
              <a:rPr lang="ru-RU" dirty="0">
                <a:highlight>
                  <a:srgbClr val="00FFFF"/>
                </a:highlight>
              </a:rPr>
              <a:t>, але й </a:t>
            </a:r>
            <a:r>
              <a:rPr lang="ru-RU" dirty="0" err="1">
                <a:highlight>
                  <a:srgbClr val="00FFFF"/>
                </a:highlight>
              </a:rPr>
              <a:t>інформація</a:t>
            </a:r>
            <a:r>
              <a:rPr lang="ru-RU" dirty="0">
                <a:highlight>
                  <a:srgbClr val="00FFFF"/>
                </a:highlight>
              </a:rPr>
              <a:t> про </a:t>
            </a:r>
            <a:r>
              <a:rPr lang="ru-RU" dirty="0" err="1">
                <a:highlight>
                  <a:srgbClr val="00FFFF"/>
                </a:highlight>
              </a:rPr>
              <a:t>ті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досягнення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фундаментальної</a:t>
            </a:r>
            <a:r>
              <a:rPr lang="ru-RU" dirty="0">
                <a:highlight>
                  <a:srgbClr val="00FFFF"/>
                </a:highlight>
              </a:rPr>
              <a:t> науки, </a:t>
            </a:r>
            <a:r>
              <a:rPr lang="ru-RU" dirty="0" err="1">
                <a:highlight>
                  <a:srgbClr val="00FFFF"/>
                </a:highlight>
              </a:rPr>
              <a:t>що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досить</a:t>
            </a:r>
            <a:r>
              <a:rPr lang="ru-RU" dirty="0">
                <a:highlight>
                  <a:srgbClr val="00FFFF"/>
                </a:highlight>
              </a:rPr>
              <a:t> часто </a:t>
            </a:r>
            <a:r>
              <a:rPr lang="ru-RU" dirty="0" err="1">
                <a:highlight>
                  <a:srgbClr val="00FFFF"/>
                </a:highlight>
              </a:rPr>
              <a:t>стають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об’єктом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уваги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науково-популярної</a:t>
            </a:r>
            <a:r>
              <a:rPr lang="ru-RU" dirty="0">
                <a:highlight>
                  <a:srgbClr val="00FFFF"/>
                </a:highlight>
              </a:rPr>
              <a:t> </a:t>
            </a:r>
            <a:r>
              <a:rPr lang="ru-RU" dirty="0" err="1">
                <a:highlight>
                  <a:srgbClr val="00FFFF"/>
                </a:highlight>
              </a:rPr>
              <a:t>літератури</a:t>
            </a:r>
            <a:r>
              <a:rPr lang="ru-RU" dirty="0">
                <a:highlight>
                  <a:srgbClr val="00FFFF"/>
                </a:highlight>
              </a:rPr>
              <a:t> і ЗМІ. </a:t>
            </a:r>
            <a:endParaRPr lang="ru-UA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3751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CF8FE0-3A37-46F0-A7D8-4AEB6A375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55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100" b="1" i="1" dirty="0" err="1"/>
              <a:t>Теоретичний</a:t>
            </a:r>
            <a:r>
              <a:rPr lang="ru-RU" sz="3100" b="1" i="1" dirty="0"/>
              <a:t> </a:t>
            </a:r>
            <a:r>
              <a:rPr lang="ru-RU" sz="3100" b="1" i="1" dirty="0" err="1"/>
              <a:t>аналіз</a:t>
            </a:r>
            <a:r>
              <a:rPr lang="ru-RU" sz="3100" b="1" i="1" dirty="0"/>
              <a:t> </a:t>
            </a:r>
            <a:r>
              <a:rPr lang="ru-RU" sz="3100" b="1" i="1" dirty="0" err="1"/>
              <a:t>проблеми</a:t>
            </a:r>
            <a:r>
              <a:rPr lang="ru-RU" sz="3100" b="1" i="1" dirty="0"/>
              <a:t> </a:t>
            </a:r>
            <a:r>
              <a:rPr lang="ru-RU" sz="3100" b="1" i="1" dirty="0" err="1"/>
              <a:t>вивчення</a:t>
            </a:r>
            <a:r>
              <a:rPr lang="ru-RU" sz="3100" b="1" i="1" dirty="0"/>
              <a:t> </a:t>
            </a:r>
            <a:r>
              <a:rPr lang="ru-RU" sz="3100" b="1" i="1" dirty="0" err="1"/>
              <a:t>інтегрованого</a:t>
            </a:r>
            <a:r>
              <a:rPr lang="ru-RU" sz="3100" b="1" i="1" dirty="0"/>
              <a:t> курсу «</a:t>
            </a:r>
            <a:r>
              <a:rPr lang="ru-RU" sz="3100" b="1" i="1" dirty="0" err="1"/>
              <a:t>Природознавство</a:t>
            </a:r>
            <a:r>
              <a:rPr lang="ru-RU" sz="3100" b="1" i="1" dirty="0"/>
              <a:t>» в </a:t>
            </a:r>
            <a:r>
              <a:rPr lang="ru-RU" sz="3100" b="1" i="1" dirty="0" err="1"/>
              <a:t>старшій</a:t>
            </a:r>
            <a:r>
              <a:rPr lang="ru-RU" sz="3100" b="1" i="1" dirty="0"/>
              <a:t> </a:t>
            </a:r>
            <a:r>
              <a:rPr lang="ru-RU" sz="3100" b="1" i="1" dirty="0" err="1"/>
              <a:t>школі</a:t>
            </a:r>
            <a:r>
              <a:rPr lang="ru-RU" sz="3100" b="1" i="1" dirty="0"/>
              <a:t> </a:t>
            </a:r>
            <a:endParaRPr lang="ru-UA" sz="3100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5CBA21-CDE5-42E3-ADA4-CE3C63D5B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природознавства</a:t>
            </a:r>
            <a:r>
              <a:rPr lang="ru-RU" dirty="0"/>
              <a:t> у </a:t>
            </a:r>
            <a:r>
              <a:rPr lang="ru-RU" dirty="0" err="1"/>
              <a:t>старшій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цілісної</a:t>
            </a:r>
            <a:r>
              <a:rPr lang="ru-RU" dirty="0"/>
              <a:t> </a:t>
            </a:r>
            <a:r>
              <a:rPr lang="ru-RU" dirty="0" err="1"/>
              <a:t>природничо-наукової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загальноосвітній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концепцією</a:t>
            </a:r>
            <a:r>
              <a:rPr lang="ru-RU" dirty="0"/>
              <a:t> </a:t>
            </a:r>
            <a:r>
              <a:rPr lang="ru-RU" dirty="0" err="1"/>
              <a:t>природничо-наукова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 є </a:t>
            </a:r>
            <a:r>
              <a:rPr lang="ru-RU" dirty="0" err="1"/>
              <a:t>цілісною</a:t>
            </a:r>
            <a:r>
              <a:rPr lang="ru-RU" dirty="0"/>
              <a:t>: </a:t>
            </a:r>
          </a:p>
          <a:p>
            <a:r>
              <a:rPr lang="ru-RU" dirty="0"/>
              <a:t>а) за </a:t>
            </a:r>
            <a:r>
              <a:rPr lang="ru-RU" dirty="0" err="1"/>
              <a:t>змістом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у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включені</a:t>
            </a:r>
            <a:r>
              <a:rPr lang="ru-RU" dirty="0"/>
              <a:t> </a:t>
            </a:r>
            <a:r>
              <a:rPr lang="ru-RU" dirty="0" err="1"/>
              <a:t>наскрізні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і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структурований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і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в кожному дидактичному </a:t>
            </a:r>
            <a:r>
              <a:rPr lang="ru-RU" dirty="0" err="1"/>
              <a:t>відрізку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 як </a:t>
            </a:r>
            <a:r>
              <a:rPr lang="ru-RU" dirty="0" err="1"/>
              <a:t>цілісність</a:t>
            </a:r>
            <a:r>
              <a:rPr lang="ru-RU" dirty="0"/>
              <a:t>, фрагмент </a:t>
            </a:r>
            <a:r>
              <a:rPr lang="ru-RU" dirty="0" err="1"/>
              <a:t>природничо-наукової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;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7302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15225-47AE-4D97-A6F0-49C45813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DA59D0-9CF9-4894-BC1C-6D2C4A8A6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257"/>
            <a:ext cx="10515600" cy="5407706"/>
          </a:xfrm>
        </p:spPr>
        <p:txBody>
          <a:bodyPr>
            <a:normAutofit/>
          </a:bodyPr>
          <a:lstStyle/>
          <a:p>
            <a:r>
              <a:rPr lang="ru-RU" dirty="0"/>
              <a:t>б) за </a:t>
            </a:r>
            <a:r>
              <a:rPr lang="ru-RU" dirty="0" err="1"/>
              <a:t>навчально-виховним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у </a:t>
            </a:r>
            <a:r>
              <a:rPr lang="ru-RU" dirty="0" err="1"/>
              <a:t>кожний</a:t>
            </a:r>
            <a:r>
              <a:rPr lang="ru-RU" dirty="0"/>
              <a:t> момент, </a:t>
            </a:r>
            <a:r>
              <a:rPr lang="ru-RU" dirty="0" err="1"/>
              <a:t>починаючи</a:t>
            </a:r>
            <a:r>
              <a:rPr lang="ru-RU" dirty="0"/>
              <a:t> з 1 </a:t>
            </a:r>
            <a:r>
              <a:rPr lang="ru-RU" dirty="0" err="1"/>
              <a:t>класу</a:t>
            </a:r>
            <a:r>
              <a:rPr lang="ru-RU" dirty="0"/>
              <a:t>, є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через </a:t>
            </a:r>
            <a:r>
              <a:rPr lang="ru-RU" dirty="0" err="1"/>
              <a:t>створення</a:t>
            </a:r>
            <a:r>
              <a:rPr lang="ru-RU" dirty="0"/>
              <a:t>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природничо-наукової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як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довкілля</a:t>
            </a:r>
            <a:r>
              <a:rPr lang="ru-RU" dirty="0"/>
              <a:t>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лежать </a:t>
            </a:r>
            <a:r>
              <a:rPr lang="ru-RU" dirty="0" err="1"/>
              <a:t>найзагальніші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в) за методами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вони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орієнтують</a:t>
            </a:r>
            <a:r>
              <a:rPr lang="ru-RU" dirty="0"/>
              <a:t> </a:t>
            </a:r>
            <a:r>
              <a:rPr lang="ru-RU" dirty="0" err="1"/>
              <a:t>пізнавальну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на </a:t>
            </a:r>
            <a:r>
              <a:rPr lang="ru-RU" dirty="0" err="1"/>
              <a:t>виявлення</a:t>
            </a:r>
            <a:r>
              <a:rPr lang="ru-RU" dirty="0"/>
              <a:t> в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об’єктивних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виражаються</a:t>
            </a:r>
            <a:r>
              <a:rPr lang="ru-RU" dirty="0"/>
              <a:t> </a:t>
            </a:r>
            <a:r>
              <a:rPr lang="ru-RU" dirty="0" err="1"/>
              <a:t>загальними</a:t>
            </a:r>
            <a:r>
              <a:rPr lang="ru-RU" dirty="0"/>
              <a:t> </a:t>
            </a:r>
            <a:r>
              <a:rPr lang="ru-RU" dirty="0" err="1"/>
              <a:t>закономірностями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(на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структурування</a:t>
            </a:r>
            <a:r>
              <a:rPr lang="ru-RU" dirty="0"/>
              <a:t>, </a:t>
            </a:r>
            <a:r>
              <a:rPr lang="ru-RU" dirty="0" err="1"/>
              <a:t>переформулювання</a:t>
            </a:r>
            <a:r>
              <a:rPr lang="ru-RU" dirty="0"/>
              <a:t>, </a:t>
            </a:r>
            <a:r>
              <a:rPr lang="ru-RU" dirty="0" err="1"/>
              <a:t>систематизації</a:t>
            </a:r>
            <a:r>
              <a:rPr lang="ru-RU" dirty="0"/>
              <a:t>, </a:t>
            </a:r>
            <a:r>
              <a:rPr lang="ru-RU" dirty="0" err="1"/>
              <a:t>моделювання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відрізків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);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9126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E9A00B-E537-4508-A2D7-8AF3E2F7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0422B-1122-4F4C-8672-C73753165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/>
          </a:bodyPr>
          <a:lstStyle/>
          <a:p>
            <a:r>
              <a:rPr lang="ru-RU" dirty="0"/>
              <a:t>г) за формами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ставлять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перед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в </a:t>
            </a:r>
            <a:r>
              <a:rPr lang="ru-RU" dirty="0" err="1"/>
              <a:t>довкіллі</a:t>
            </a:r>
            <a:r>
              <a:rPr lang="ru-RU" dirty="0"/>
              <a:t>, </a:t>
            </a:r>
            <a:r>
              <a:rPr lang="ru-RU" dirty="0" err="1"/>
              <a:t>співставлення</a:t>
            </a:r>
            <a:r>
              <a:rPr lang="ru-RU" dirty="0"/>
              <a:t> </a:t>
            </a:r>
            <a:r>
              <a:rPr lang="ru-RU" dirty="0" err="1"/>
              <a:t>систематизованих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довкілля</a:t>
            </a:r>
            <a:r>
              <a:rPr lang="ru-RU" dirty="0"/>
              <a:t> з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err="1"/>
              <a:t>зв’язками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(на уроках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), </a:t>
            </a:r>
            <a:r>
              <a:rPr lang="ru-RU" dirty="0" err="1"/>
              <a:t>співставлення</a:t>
            </a:r>
            <a:r>
              <a:rPr lang="ru-RU" dirty="0"/>
              <a:t> «сирого»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з </a:t>
            </a:r>
            <a:r>
              <a:rPr lang="ru-RU" dirty="0" err="1"/>
              <a:t>ущільненою</a:t>
            </a:r>
            <a:r>
              <a:rPr lang="ru-RU" dirty="0"/>
              <a:t>, </a:t>
            </a:r>
            <a:r>
              <a:rPr lang="ru-RU" dirty="0" err="1"/>
              <a:t>структурованою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 на </a:t>
            </a:r>
            <a:r>
              <a:rPr lang="ru-RU" dirty="0" err="1"/>
              <a:t>узагальнювальних</a:t>
            </a:r>
            <a:r>
              <a:rPr lang="ru-RU" dirty="0"/>
              <a:t> уроках та </a:t>
            </a:r>
            <a:r>
              <a:rPr lang="ru-RU" dirty="0" err="1"/>
              <a:t>інтегративних</a:t>
            </a:r>
            <a:r>
              <a:rPr lang="ru-RU" dirty="0"/>
              <a:t> днях; д) за системою </a:t>
            </a:r>
            <a:r>
              <a:rPr lang="ru-RU" dirty="0" err="1"/>
              <a:t>навчання</a:t>
            </a:r>
            <a:r>
              <a:rPr lang="ru-RU" dirty="0"/>
              <a:t> —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природу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інтегративно-предметній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модульно-</a:t>
            </a:r>
            <a:r>
              <a:rPr lang="ru-RU" dirty="0" err="1"/>
              <a:t>заліковій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в </a:t>
            </a:r>
            <a:r>
              <a:rPr lang="ru-RU" dirty="0" err="1"/>
              <a:t>інтегрованому</a:t>
            </a:r>
            <a:r>
              <a:rPr lang="ru-RU" dirty="0"/>
              <a:t> </a:t>
            </a:r>
            <a:r>
              <a:rPr lang="ru-RU" dirty="0" err="1"/>
              <a:t>курсі</a:t>
            </a:r>
            <a:r>
              <a:rPr lang="ru-RU" dirty="0"/>
              <a:t>; ж) за </a:t>
            </a:r>
            <a:r>
              <a:rPr lang="ru-RU" dirty="0" err="1"/>
              <a:t>комплексним</a:t>
            </a:r>
            <a:r>
              <a:rPr lang="ru-RU" dirty="0"/>
              <a:t> </a:t>
            </a:r>
            <a:r>
              <a:rPr lang="ru-RU" dirty="0" err="1"/>
              <a:t>діагностуванням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навчально-виховного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основними</a:t>
            </a:r>
            <a:r>
              <a:rPr lang="ru-RU" dirty="0"/>
              <a:t> характеристиками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і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усвідомленість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7076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6F0A91-8D52-46B9-B953-183113908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/>
              <a:t>Методичні</a:t>
            </a:r>
            <a:r>
              <a:rPr lang="ru-RU" b="1" i="1" dirty="0"/>
              <a:t> </a:t>
            </a:r>
            <a:r>
              <a:rPr lang="ru-RU" b="1" i="1" dirty="0" err="1"/>
              <a:t>основи</a:t>
            </a:r>
            <a:r>
              <a:rPr lang="ru-RU" b="1" i="1" dirty="0"/>
              <a:t> </a:t>
            </a:r>
            <a:r>
              <a:rPr lang="ru-RU" b="1" i="1" dirty="0" err="1"/>
              <a:t>формування</a:t>
            </a:r>
            <a:r>
              <a:rPr lang="ru-RU" b="1" i="1" dirty="0"/>
              <a:t> </a:t>
            </a:r>
            <a:r>
              <a:rPr lang="ru-RU" b="1" i="1" dirty="0" err="1"/>
              <a:t>інтегрованого</a:t>
            </a:r>
            <a:r>
              <a:rPr lang="ru-RU" b="1" i="1" dirty="0"/>
              <a:t> курсу «</a:t>
            </a:r>
            <a:r>
              <a:rPr lang="ru-RU" b="1" i="1" dirty="0" err="1"/>
              <a:t>Природознавство</a:t>
            </a:r>
            <a:r>
              <a:rPr lang="ru-RU" b="1" i="1" dirty="0"/>
              <a:t>» в </a:t>
            </a:r>
            <a:r>
              <a:rPr lang="ru-RU" b="1" i="1" dirty="0" err="1"/>
              <a:t>старшій</a:t>
            </a:r>
            <a:r>
              <a:rPr lang="ru-RU" b="1" i="1" dirty="0"/>
              <a:t> </a:t>
            </a:r>
            <a:r>
              <a:rPr lang="ru-RU" b="1" i="1" dirty="0" err="1"/>
              <a:t>школі</a:t>
            </a:r>
            <a:r>
              <a:rPr lang="ru-RU" b="1" i="1" dirty="0"/>
              <a:t> </a:t>
            </a:r>
            <a:endParaRPr lang="ru-UA" b="1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48F5F-2CE9-4F88-ADD5-7D8D24293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Діяльнісний</a:t>
            </a:r>
            <a:r>
              <a:rPr lang="ru-RU" dirty="0"/>
              <a:t> аспект </a:t>
            </a:r>
            <a:r>
              <a:rPr lang="ru-RU" dirty="0" err="1"/>
              <a:t>методичної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цілісної</a:t>
            </a:r>
            <a:r>
              <a:rPr lang="ru-RU" dirty="0"/>
              <a:t> </a:t>
            </a:r>
            <a:r>
              <a:rPr lang="ru-RU" dirty="0" err="1"/>
              <a:t>природничо-наукової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курсі</a:t>
            </a:r>
            <a:r>
              <a:rPr lang="ru-RU" dirty="0"/>
              <a:t> «</a:t>
            </a:r>
            <a:r>
              <a:rPr lang="ru-RU" dirty="0" err="1"/>
              <a:t>Природознавство</a:t>
            </a:r>
            <a:r>
              <a:rPr lang="ru-RU" dirty="0"/>
              <a:t>» в 10–11 </a:t>
            </a:r>
            <a:r>
              <a:rPr lang="ru-RU" dirty="0" err="1"/>
              <a:t>класах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природничої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таких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: </a:t>
            </a:r>
            <a:r>
              <a:rPr lang="ru-RU" b="1" i="1" dirty="0" err="1">
                <a:solidFill>
                  <a:schemeClr val="accent1"/>
                </a:solidFill>
              </a:rPr>
              <a:t>аналізу</a:t>
            </a:r>
            <a:r>
              <a:rPr lang="ru-RU" b="1" i="1" dirty="0">
                <a:solidFill>
                  <a:schemeClr val="accent1"/>
                </a:solidFill>
              </a:rPr>
              <a:t>, синтезу, </a:t>
            </a:r>
            <a:r>
              <a:rPr lang="ru-RU" b="1" i="1" dirty="0" err="1">
                <a:solidFill>
                  <a:schemeClr val="accent1"/>
                </a:solidFill>
              </a:rPr>
              <a:t>класифікації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об’єктів</a:t>
            </a:r>
            <a:r>
              <a:rPr lang="ru-RU" b="1" i="1" dirty="0">
                <a:solidFill>
                  <a:schemeClr val="accent1"/>
                </a:solidFill>
              </a:rPr>
              <a:t>, </a:t>
            </a:r>
            <a:r>
              <a:rPr lang="ru-RU" b="1" i="1" dirty="0" err="1">
                <a:solidFill>
                  <a:schemeClr val="accent1"/>
                </a:solidFill>
              </a:rPr>
              <a:t>що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вивчаються</a:t>
            </a:r>
            <a:r>
              <a:rPr lang="ru-RU" b="1" i="1" dirty="0">
                <a:solidFill>
                  <a:schemeClr val="accent1"/>
                </a:solidFill>
              </a:rPr>
              <a:t>,</a:t>
            </a:r>
            <a:r>
              <a:rPr lang="ru-RU" dirty="0"/>
              <a:t> </a:t>
            </a:r>
            <a:r>
              <a:rPr lang="ru-RU" dirty="0" err="1"/>
              <a:t>запитування</a:t>
            </a:r>
            <a:r>
              <a:rPr lang="ru-RU" dirty="0"/>
              <a:t> та </a:t>
            </a:r>
            <a:r>
              <a:rPr lang="ru-RU" dirty="0" err="1"/>
              <a:t>антиципації</a:t>
            </a:r>
            <a:r>
              <a:rPr lang="ru-RU" dirty="0"/>
              <a:t>, </a:t>
            </a:r>
            <a:r>
              <a:rPr lang="ru-RU" b="1" i="1" dirty="0" err="1">
                <a:solidFill>
                  <a:schemeClr val="accent1"/>
                </a:solidFill>
              </a:rPr>
              <a:t>вміння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спостерігати</a:t>
            </a:r>
            <a:r>
              <a:rPr lang="ru-RU" b="1" i="1" dirty="0">
                <a:solidFill>
                  <a:schemeClr val="accent1"/>
                </a:solidFill>
              </a:rPr>
              <a:t>, </a:t>
            </a:r>
            <a:r>
              <a:rPr lang="ru-RU" b="1" i="1" dirty="0" err="1">
                <a:solidFill>
                  <a:schemeClr val="accent1"/>
                </a:solidFill>
              </a:rPr>
              <a:t>досліджувати</a:t>
            </a:r>
            <a:r>
              <a:rPr lang="ru-RU" b="1" i="1" dirty="0">
                <a:solidFill>
                  <a:schemeClr val="accent1"/>
                </a:solidFill>
              </a:rPr>
              <a:t>, </a:t>
            </a:r>
            <a:r>
              <a:rPr lang="ru-RU" b="1" i="1" dirty="0" err="1">
                <a:solidFill>
                  <a:schemeClr val="accent1"/>
                </a:solidFill>
              </a:rPr>
              <a:t>робити</a:t>
            </a:r>
            <a:r>
              <a:rPr lang="ru-RU" b="1" i="1" dirty="0">
                <a:solidFill>
                  <a:schemeClr val="accent1"/>
                </a:solidFill>
              </a:rPr>
              <a:t> </a:t>
            </a:r>
            <a:r>
              <a:rPr lang="ru-RU" b="1" i="1" dirty="0" err="1">
                <a:solidFill>
                  <a:schemeClr val="accent1"/>
                </a:solidFill>
              </a:rPr>
              <a:t>висновки</a:t>
            </a:r>
            <a:r>
              <a:rPr lang="ru-RU" dirty="0"/>
              <a:t>,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здатності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пояснювати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властивості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об’єктів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2">
                    <a:lumMod val="75000"/>
                  </a:schemeClr>
                </a:solidFill>
              </a:rPr>
              <a:t>довкілля</a:t>
            </a:r>
            <a:r>
              <a:rPr lang="ru-RU" dirty="0"/>
              <a:t> та </a:t>
            </a:r>
            <a:r>
              <a:rPr lang="ru-RU" dirty="0" err="1"/>
              <a:t>взаємозв’язки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життєвому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як </a:t>
            </a:r>
            <a:r>
              <a:rPr lang="ru-RU" dirty="0" err="1"/>
              <a:t>цілісній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і </a:t>
            </a:r>
            <a:r>
              <a:rPr lang="ru-RU" dirty="0" err="1"/>
              <a:t>виділяти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підсистеми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розв’язуваних</a:t>
            </a:r>
            <a:r>
              <a:rPr lang="ru-RU" dirty="0"/>
              <a:t> задач; </a:t>
            </a:r>
            <a:r>
              <a:rPr lang="ru-RU" dirty="0" err="1"/>
              <a:t>використання</a:t>
            </a:r>
            <a:r>
              <a:rPr lang="ru-RU" dirty="0"/>
              <a:t> структурного, модельного,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в </a:t>
            </a:r>
            <a:r>
              <a:rPr lang="ru-RU" dirty="0" err="1"/>
              <a:t>пізнанні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; </a:t>
            </a:r>
            <a:r>
              <a:rPr lang="ru-RU" dirty="0" err="1"/>
              <a:t>цілісного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та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виваженої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ними. </a:t>
            </a:r>
          </a:p>
          <a:p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оцінюється</a:t>
            </a:r>
            <a:r>
              <a:rPr lang="ru-RU" dirty="0"/>
              <a:t> за системою </a:t>
            </a:r>
            <a:r>
              <a:rPr lang="ru-RU" dirty="0" err="1"/>
              <a:t>завдань</a:t>
            </a:r>
            <a:r>
              <a:rPr lang="ru-RU" dirty="0"/>
              <a:t> для </a:t>
            </a:r>
            <a:r>
              <a:rPr lang="ru-RU" dirty="0" err="1"/>
              <a:t>учнів</a:t>
            </a:r>
            <a:r>
              <a:rPr lang="ru-RU" dirty="0"/>
              <a:t>, яка </a:t>
            </a:r>
            <a:r>
              <a:rPr lang="ru-RU" dirty="0" err="1"/>
              <a:t>вміщена</a:t>
            </a:r>
            <a:r>
              <a:rPr lang="ru-RU" dirty="0"/>
              <a:t> в </a:t>
            </a:r>
            <a:r>
              <a:rPr lang="ru-RU" dirty="0" err="1"/>
              <a:t>підручниках</a:t>
            </a:r>
            <a:r>
              <a:rPr lang="ru-RU" dirty="0"/>
              <a:t> та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посібниках</a:t>
            </a:r>
            <a:r>
              <a:rPr lang="ru-RU" dirty="0"/>
              <a:t> з </a:t>
            </a:r>
            <a:r>
              <a:rPr lang="ru-RU" dirty="0" err="1"/>
              <a:t>інтегрованого</a:t>
            </a:r>
            <a:r>
              <a:rPr lang="ru-RU" dirty="0"/>
              <a:t> курсу «</a:t>
            </a:r>
            <a:r>
              <a:rPr lang="ru-RU" dirty="0" err="1"/>
              <a:t>Природознавство</a:t>
            </a:r>
            <a:r>
              <a:rPr lang="ru-RU" dirty="0"/>
              <a:t>» для 10–11 </a:t>
            </a:r>
            <a:r>
              <a:rPr lang="ru-RU" dirty="0" err="1"/>
              <a:t>класів</a:t>
            </a:r>
            <a:r>
              <a:rPr lang="ru-RU" dirty="0"/>
              <a:t>, і </a:t>
            </a:r>
            <a:r>
              <a:rPr lang="ru-RU" dirty="0" err="1"/>
              <a:t>спрямовує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учня</a:t>
            </a:r>
            <a:r>
              <a:rPr lang="ru-RU" dirty="0"/>
              <a:t> на </a:t>
            </a:r>
            <a:r>
              <a:rPr lang="ru-RU" b="1" i="1" dirty="0" err="1">
                <a:solidFill>
                  <a:srgbClr val="FF0000"/>
                </a:solidFill>
              </a:rPr>
              <a:t>формування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ієрархії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цілісностей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знань</a:t>
            </a:r>
            <a:r>
              <a:rPr lang="ru-RU" b="1" i="1" dirty="0">
                <a:solidFill>
                  <a:srgbClr val="FF0000"/>
                </a:solidFill>
              </a:rPr>
              <a:t> про природу</a:t>
            </a:r>
            <a:r>
              <a:rPr lang="ru-RU" dirty="0"/>
              <a:t>, </a:t>
            </a:r>
            <a:r>
              <a:rPr lang="ru-RU" dirty="0" err="1"/>
              <a:t>особистісно</a:t>
            </a:r>
            <a:r>
              <a:rPr lang="ru-RU" dirty="0"/>
              <a:t> </a:t>
            </a:r>
            <a:r>
              <a:rPr lang="ru-RU" dirty="0" err="1"/>
              <a:t>значущої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(образу </a:t>
            </a:r>
            <a:r>
              <a:rPr lang="ru-RU" dirty="0" err="1"/>
              <a:t>природи</a:t>
            </a:r>
            <a:r>
              <a:rPr lang="ru-RU" dirty="0"/>
              <a:t>)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еволюцію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природу і </a:t>
            </a:r>
            <a:r>
              <a:rPr lang="ru-RU" dirty="0" err="1"/>
              <a:t>продуктивності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849537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1266</Words>
  <Application>Microsoft Office PowerPoint</Application>
  <PresentationFormat>Широкоэкранный</PresentationFormat>
  <Paragraphs>37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  Тема 1. ПРЕДМЕТ, МЕТА І ЗАДАЧІ КУРСУ «КОНЦЕПЦІЇ СУЧАСНОГО ПРИРОДОЗНАВСТВА»   </vt:lpstr>
      <vt:lpstr>ТЕОРЕТИКО-МЕТОДИЧНІ ЗАСАДИ РЕАЛІЗАЦІЇ ІНТЕГРОВАНОГО ПРИРОДОЗНАВЧОГО КУРСУ </vt:lpstr>
      <vt:lpstr>О. Ю. Пентін пропонує розглядати такі підходи до створення інтегрованого курсу «Природознавство» в старшій школі: </vt:lpstr>
      <vt:lpstr>Презентация PowerPoint</vt:lpstr>
      <vt:lpstr>Презентация PowerPoint</vt:lpstr>
      <vt:lpstr> Теоретичний аналіз проблеми вивчення інтегрованого курсу «Природознавство» в старшій школі </vt:lpstr>
      <vt:lpstr>Презентация PowerPoint</vt:lpstr>
      <vt:lpstr>Презентация PowerPoint</vt:lpstr>
      <vt:lpstr>Методичні основи формування інтегрованого курсу «Природознавство» в старшій школі </vt:lpstr>
      <vt:lpstr> Формування змісту природознавчих курсів у старшій школі </vt:lpstr>
      <vt:lpstr>Презентация PowerPoint</vt:lpstr>
      <vt:lpstr>Зміст і структура інтегрованого курсу  «Природознавство» у старшій школі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Тема 1. ПРЕДМЕТ, МЕТА І ЗАДАЧІ КУРСУ «КОНЦЕПЦІЇ СУЧАСНОГО ПРИРОДОЗНАВСТВА»   </dc:title>
  <dc:creator>елена дубовая</dc:creator>
  <cp:lastModifiedBy>елена дубовая</cp:lastModifiedBy>
  <cp:revision>9</cp:revision>
  <dcterms:created xsi:type="dcterms:W3CDTF">2020-01-29T06:27:15Z</dcterms:created>
  <dcterms:modified xsi:type="dcterms:W3CDTF">2020-01-29T07:21:17Z</dcterms:modified>
</cp:coreProperties>
</file>