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5" r:id="rId8"/>
    <p:sldId id="266" r:id="rId9"/>
    <p:sldId id="267" r:id="rId10"/>
    <p:sldId id="268" r:id="rId11"/>
    <p:sldId id="263" r:id="rId12"/>
    <p:sldId id="264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801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34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19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453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717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320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031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451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870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47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762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D12407-B690-42C2-91D7-D92548DB81E1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864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0255" y="1427161"/>
            <a:ext cx="9448799" cy="3075565"/>
          </a:xfrm>
        </p:spPr>
        <p:txBody>
          <a:bodyPr>
            <a:normAutofit fontScale="90000"/>
          </a:bodyPr>
          <a:lstStyle/>
          <a:p>
            <a:r>
              <a:rPr lang="uk-UA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ПРОЄКТНА ДІЯЛЬНІСТЬ ТА ІНТЕЛЕКТУАЛЬНА </a:t>
            </a:r>
            <a:r>
              <a:rPr lang="uk-UA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ВЛАСНІСТЬ</a:t>
            </a:r>
            <a:br>
              <a:rPr lang="uk-UA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Викладач: </a:t>
            </a:r>
            <a:r>
              <a:rPr lang="uk-UA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к.е.н</a:t>
            </a: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доцент </a:t>
            </a:r>
            <a:r>
              <a:rPr lang="uk-UA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Щебликіна</a:t>
            </a: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Інна Олександрівна</a:t>
            </a:r>
            <a:endParaRPr lang="en-US" sz="3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90711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81891"/>
            <a:ext cx="10515600" cy="559507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ПР12.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законодавчих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етичних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аспектів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ПР13.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опрацюванні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05850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40327"/>
            <a:ext cx="10515600" cy="5636636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навчання</a:t>
            </a:r>
          </a:p>
          <a:p>
            <a:pPr marL="0" indent="0" algn="ctr">
              <a:buNone/>
            </a:pPr>
            <a:endParaRPr lang="uk-U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практичні заняття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репродуктивний метод (лекція, пояснення, доповідь); наочні методи (презентації, діаграми, ілюстрації, схеми); метод проблемного викладу (постановка проблем і розкриття шляху їхнього вирішення); дискусійні методи (дискусії, презентації, робота в групах, мозковий штурм, дебати); економіко-статистичні методи.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репродуктивний метод, дослідницький метод, метод навчання з використанням Інтернет-технологій (електронне навчання), аналіз, синтез, індукція, дедукція, узагальнення.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8074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055" y="374073"/>
            <a:ext cx="11526981" cy="620683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Тематика курсу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1. Загальні засади управління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проєктами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2. Управління та інформаційна підтримка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3. Методологічні підходи при плануванні та обґрунтуванні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проєктів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4. Управління вартістю, часом, ризиками та якістю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5. Управління персоналом у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проєктах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6. Загальні засади права інтелектуальної власності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7. Авторське право та суміжні права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8. Патентне право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9. Правова охорона засобів індивідуалізації суб’єктів господарювання, товарів і послуг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Тема 10. Правова охорона нетрадиційних об’єктів права інтелектуальної власності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6875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2618" y="305666"/>
            <a:ext cx="11443855" cy="5971309"/>
          </a:xfrm>
        </p:spPr>
        <p:txBody>
          <a:bodyPr>
            <a:normAutofit fontScale="92500" lnSpcReduction="20000"/>
          </a:bodyPr>
          <a:lstStyle/>
          <a:p>
            <a:pPr marL="0" indent="0" algn="r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«Інвестиції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знання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платять</a:t>
            </a:r>
          </a:p>
          <a:p>
            <a:pPr marL="0" indent="0" algn="r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найкращі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дивіденди»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Цей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вислів належить одному з засновників Сполучених Штатів та автору Декларації Незалежності Бенджаміну Франкліну.</a:t>
            </a:r>
          </a:p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Йому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належить чимало відомих афоризмів і крилатих висловів. Один із найвідоміших: "Час – це гроші".</a:t>
            </a:r>
          </a:p>
          <a:p>
            <a:pPr marL="0" indent="0">
              <a:buNone/>
            </a:pPr>
            <a:r>
              <a:rPr lang="uk-UA" dirty="0"/>
              <a:t/>
            </a:r>
            <a:br>
              <a:rPr lang="uk-UA" dirty="0"/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817" y="498764"/>
            <a:ext cx="5694219" cy="3228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9640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2054" y="775855"/>
            <a:ext cx="10515600" cy="50685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Метою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викладання навчальної дисципліни «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Проєктна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діяльність та інтелектуальна власність» є розвиток у здобувачів знань щодо методології управління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проєктами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також набуття навичок впровадження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проєктних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рішень у практичній діяльності; знань щодо основних категорій, які становлять теоретичні основи охорони інтелектуальної власності, та правових засобів, що застосовуються для правового регулювання відповідних суспільних відносин, а також набуття навичок з вірного тлумачення та застосування на практиці норм права, що регулюють відносини інтелектуальної власності.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744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6745" y="554182"/>
            <a:ext cx="10785764" cy="590203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дисципліни «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Проєктна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діяльність та інтелектуальна власність» орієнтовані на формування відповідних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компетентностей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здобувачів відносно: засвоєння основних теоретичних положень та набуття необхідних практичних навичок, що дозволяють ефективно застосовувати спеціальні методи та інструменти – для вирішення задач управління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проєктами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також необхідні правові засоби – для реалізації та захисту прав інтелектуальної власності.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7658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1945" y="734291"/>
            <a:ext cx="10515600" cy="462525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дисципліни «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Проєктна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діяльність та інтелектуальна власність» - процеси управління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проєктами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здійснюються з використанням спеціальних методів та інструментів, які забезпечують вирішення задач управління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проєктами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також теоретичні та нормативні основи охорони інтелектуальної власності (в тому числі – прав на об'єкти, що створюються в процесі реалізації певних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проєктів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програм).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075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07473" y="1409989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 поглиблює та конкретизує знання, набуті студентами в результаті вивчення курсів «Інноваційне підприємництво та управління </a:t>
            </a:r>
            <a:r>
              <a:rPr lang="uk-UA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стартап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проектами», «Міжнародне портфельне інвестування», «Управління інвестиційним портфелем корпорації».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334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20436"/>
            <a:ext cx="10515600" cy="5456527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Паспорт навчальної дисципліни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788387"/>
              </p:ext>
            </p:extLst>
          </p:nvPr>
        </p:nvGraphicFramePr>
        <p:xfrm>
          <a:off x="838200" y="1364103"/>
          <a:ext cx="10515600" cy="46259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46726">
                  <a:extLst>
                    <a:ext uri="{9D8B030D-6E8A-4147-A177-3AD203B41FA5}">
                      <a16:colId xmlns:a16="http://schemas.microsoft.com/office/drawing/2014/main" val="3736296686"/>
                    </a:ext>
                  </a:extLst>
                </a:gridCol>
                <a:gridCol w="3555368">
                  <a:extLst>
                    <a:ext uri="{9D8B030D-6E8A-4147-A177-3AD203B41FA5}">
                      <a16:colId xmlns:a16="http://schemas.microsoft.com/office/drawing/2014/main" val="1839533199"/>
                    </a:ext>
                  </a:extLst>
                </a:gridCol>
                <a:gridCol w="3713506">
                  <a:extLst>
                    <a:ext uri="{9D8B030D-6E8A-4147-A177-3AD203B41FA5}">
                      <a16:colId xmlns:a16="http://schemas.microsoft.com/office/drawing/2014/main" val="230464975"/>
                    </a:ext>
                  </a:extLst>
                </a:gridCol>
              </a:tblGrid>
              <a:tr h="560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Нормативні показники 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денна форма здобуття освіти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заочна форма здобуття освіти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35675287"/>
                  </a:ext>
                </a:extLst>
              </a:tr>
              <a:tr h="279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37356658"/>
                  </a:ext>
                </a:extLst>
              </a:tr>
              <a:tr h="2317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дисципліни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Вибіркова 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9056407"/>
                  </a:ext>
                </a:extLst>
              </a:tr>
              <a:tr h="1543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Семестр 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-й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3 -й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3810200"/>
                  </a:ext>
                </a:extLst>
              </a:tr>
              <a:tr h="3244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ECTS 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0804137"/>
                  </a:ext>
                </a:extLst>
              </a:tr>
              <a:tr h="2311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годин 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9272501"/>
                  </a:ext>
                </a:extLst>
              </a:tr>
              <a:tr h="1727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 заняття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год.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год.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65953556"/>
                  </a:ext>
                </a:extLst>
              </a:tr>
              <a:tr h="431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 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год.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год.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49982923"/>
                  </a:ext>
                </a:extLst>
              </a:tr>
              <a:tr h="2012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год.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 год.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3510045"/>
                  </a:ext>
                </a:extLst>
              </a:tr>
              <a:tr h="384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Консультації 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Очно Середа 9:35-10:55. Проспект Соборний,74 (V корп., к. 114) або дистанційно </a:t>
                      </a:r>
                      <a:r>
                        <a:rPr lang="en-US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ZOOM</a:t>
                      </a: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конференція (ідентифікатор 3238585040. Код 7</a:t>
                      </a:r>
                      <a:r>
                        <a:rPr lang="en-US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FtFY</a:t>
                      </a:r>
                      <a:r>
                        <a:rPr lang="ru-RU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486591"/>
                  </a:ext>
                </a:extLst>
              </a:tr>
              <a:tr h="3079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 підсумкового семестрового контролю: 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залік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0560092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Посилання на електронний курс у СЕЗН ЗНУ (платформа Moodle)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https://moodle.znu.edu.ua/course/view.php?id=14538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44550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6790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87927"/>
            <a:ext cx="10515600" cy="578903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400" b="1" dirty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Заплановані освітньою програмою компетентності і результати </a:t>
            </a:r>
            <a:r>
              <a:rPr lang="uk-UA" sz="2400" b="1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навчання</a:t>
            </a:r>
          </a:p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ЗК1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Здатність до абстрактного мислення, аналізу та синтезу.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ЗК3. Здатність проведення досліджень на відповідному рівні.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ЗК4. Вміння виявляти, ставити та вирішувати проблеми.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ЗК5. Здатність приймати обґрунтовані рішення.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ЗК6. Навички міжособистісної взаємодії.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ЗК7.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мотивувати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рухатися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мети.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СК1.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фундаментальні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закономірності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поєднанні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дослідницькими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СК2.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методичний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інструментарій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діагностики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моделювання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400" b="1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</a:t>
            </a:r>
            <a:endParaRPr lang="ru-RU" sz="2400" b="1" dirty="0">
              <a:latin typeface="Times New Roman" pitchFamily="18" charset="0"/>
              <a:ea typeface="MS Mincho" pitchFamily="49" charset="-128"/>
              <a:cs typeface="Times New Roman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2362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32509"/>
            <a:ext cx="10515600" cy="5844454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СК3.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СК4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дієвість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методичного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інструментарію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СК5.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фахової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СК6.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міждисциплінарні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розв’язанні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задач і проблем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СК7.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інтерпретації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20605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12618"/>
            <a:ext cx="10896600" cy="5664345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ПР01.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фундаментальні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закономірності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банківської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поєднанні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дослідницькими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ПР04.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Відшуковувати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обробляти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систематизувати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ПР06. Доступно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аргументовано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письмово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брати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фахових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дискусіях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ПР09.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ПР11.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поглиблені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страхового менеджменту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12784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878</Words>
  <Application>Microsoft Office PowerPoint</Application>
  <PresentationFormat>Широкоэкранный</PresentationFormat>
  <Paragraphs>93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Droid Sans Fallback</vt:lpstr>
      <vt:lpstr>MS Mincho</vt:lpstr>
      <vt:lpstr>Times New Roman</vt:lpstr>
      <vt:lpstr>Тема Office</vt:lpstr>
      <vt:lpstr>ПРОЄКТНА ДІЯЛЬНІСТЬ ТА ІНТЕЛЕКТУАЛЬНА ВЛАСНІСТЬ  Викладач: к.е.н., доцент Щебликіна Інна Олександрівна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ІННОВАЦІЙНИЙ РОЗВИТОК ПІДПРИЄМСТВ</dc:title>
  <dc:creator>Инна</dc:creator>
  <cp:lastModifiedBy>Инна</cp:lastModifiedBy>
  <cp:revision>9</cp:revision>
  <dcterms:created xsi:type="dcterms:W3CDTF">2025-03-29T16:57:10Z</dcterms:created>
  <dcterms:modified xsi:type="dcterms:W3CDTF">2025-04-13T15:25:37Z</dcterms:modified>
</cp:coreProperties>
</file>