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7690C012-8312-417F-9F95-192BC06F5925}">
          <p14:sldIdLst>
            <p14:sldId id="257"/>
            <p14:sldId id="258"/>
            <p14:sldId id="259"/>
            <p14:sldId id="260"/>
            <p14:sldId id="261"/>
            <p14:sldId id="262"/>
            <p14:sldId id="263"/>
            <p14:sldId id="264"/>
            <p14:sldId id="265"/>
            <p14:sldId id="266"/>
            <p14:sldId id="267"/>
            <p14:sldId id="268"/>
            <p14:sldId id="269"/>
            <p14:sldId id="270"/>
            <p14:sldId id="271"/>
            <p14:sldId id="272"/>
            <p14:sldId id="273"/>
            <p14:sldId id="274"/>
          </p14:sldIdLst>
        </p14:section>
        <p14:section name="Раздел без заголовка" id="{A41FAB46-23CF-41B5-863B-691ADA42EA44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FF0000"/>
    <a:srgbClr val="FFFF66"/>
    <a:srgbClr val="9933FF"/>
    <a:srgbClr val="3366FF"/>
    <a:srgbClr val="009900"/>
    <a:srgbClr val="00CC99"/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110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08B031-2440-4784-991B-624ACFF23B9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B55C8E-C61D-4F98-97B1-AA364DE1D2F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BBF5AD-E7D9-432D-A783-6B21DCB611E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661DD45B-AF27-43D1-92C6-14867D148AB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612176-9633-42E1-AC88-FB93B583B18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C50D6C-2909-4CE8-9AE6-2F1D838792F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4040C8-04DB-4D7D-A34F-B59709DB0F1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90274A-68B4-41F6-A620-ED30DBCFF1B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AFF242-ABBB-4574-8CA9-0433E21FED4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0EC27F-3341-4127-BE77-C7ED14A0AE2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9E0EC3-F25B-4880-8B70-974DAC3FAFF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195995-5AA5-4C6F-BD82-9DF6DEDD162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510CB05-A7E7-4EDB-8F65-B099625BDD27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www.culture.ru/storage/images/f8c3ac2aef6d655dcb677f58553661ac/4e7e0cdf75135be6a1e9086f2ef616d8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7064" y="-99393"/>
            <a:ext cx="9221063" cy="7230851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43808" y="-232476"/>
            <a:ext cx="6008121" cy="2794322"/>
          </a:xfrm>
        </p:spPr>
        <p:txBody>
          <a:bodyPr/>
          <a:lstStyle/>
          <a:p>
            <a:r>
              <a:rPr lang="ru-RU" sz="3200" b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Вивчення</a:t>
            </a:r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b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стилістики</a:t>
            </a:r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 </a:t>
            </a:r>
            <a:r>
              <a:rPr lang="ru-RU" sz="3200" b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школі</a:t>
            </a:r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ru-RU" sz="32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067944" y="3516032"/>
            <a:ext cx="6707088" cy="4569371"/>
          </a:xfrm>
        </p:spPr>
        <p:txBody>
          <a:bodyPr/>
          <a:lstStyle/>
          <a:p>
            <a:pPr marL="0" indent="0">
              <a:buNone/>
            </a:pPr>
            <a:r>
              <a:rPr lang="uk-UA" sz="1800" dirty="0" smtClean="0"/>
              <a:t>Презентація навчальної дисципліни</a:t>
            </a:r>
          </a:p>
        </p:txBody>
      </p:sp>
    </p:spTree>
    <p:extLst>
      <p:ext uri="{BB962C8B-B14F-4D97-AF65-F5344CB8AC3E}">
        <p14:creationId xmlns:p14="http://schemas.microsoft.com/office/powerpoint/2010/main" val="129310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684584" y="744279"/>
            <a:ext cx="10288570" cy="666936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722663"/>
            <a:ext cx="6030416" cy="1143000"/>
          </a:xfrm>
        </p:spPr>
        <p:txBody>
          <a:bodyPr/>
          <a:lstStyle/>
          <a:p>
            <a:endParaRPr lang="ru-RU" sz="3600" dirty="0">
              <a:solidFill>
                <a:schemeClr val="accent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28800"/>
            <a:ext cx="8363272" cy="4497363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.</a:t>
            </a:r>
            <a:r>
              <a:rPr lang="uk-UA" dirty="0"/>
              <a:t> «3» (70–74 / 60–69) – студент демонструє лише часткове, непослідовне знання  лінгвістичних засад стилістики, простежує зв’язки  стилістики з іншими розділами мовознавства й іншими нелінгвістичними дисциплінами; невпевнено оперує стилістичними категоріями, невміло диференціює стилі  української мови. Нечітко розуміє стилістику мовних одиниць, труднощі виникають при засвоєнні комунікативно-стилістичних якостей мовлення та опануванні </a:t>
            </a:r>
            <a:r>
              <a:rPr lang="uk-UA" dirty="0" err="1"/>
              <a:t>мовними</a:t>
            </a:r>
            <a:r>
              <a:rPr lang="uk-UA" dirty="0"/>
              <a:t> й позамовними основами мовленнєвої культури. Недоречно застосовує норми української мови в практичній площині; вміє аналізувати тексти різних стилів, однак виявляє не всі мовленнєві стилістичні відхилення і знаходить не всі шляхи їх виправлення.  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699792" y="1967887"/>
            <a:ext cx="612068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  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788139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2628800" y="0"/>
            <a:ext cx="6048672" cy="6453336"/>
          </a:xfrm>
        </p:spPr>
        <p:txBody>
          <a:bodyPr/>
          <a:lstStyle/>
          <a:p>
            <a:endParaRPr lang="ru-RU" sz="5400" dirty="0">
              <a:solidFill>
                <a:schemeClr val="tx2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635896" y="0"/>
            <a:ext cx="5328592" cy="6858000"/>
          </a:xfrm>
        </p:spPr>
        <p:txBody>
          <a:bodyPr/>
          <a:lstStyle/>
          <a:p>
            <a:r>
              <a:rPr lang="uk-UA" dirty="0"/>
              <a:t>«2» (35–59 / 1–34) – студент не демонструє знання  лінгвістичних засад стилістики, не простежує зв’язки  стилістики з іншими розділами мовознавства й іншими нелінгвістичними дисциплінами; не оперує стилістичними категоріями, не диференціює стилі  української мови. Не розуміє стилістики мовних одиниць, труднощі виникають при засвоєнні комунікативно-стилістичних якостей мовлення та опануванні </a:t>
            </a:r>
            <a:r>
              <a:rPr lang="uk-UA" dirty="0" err="1"/>
              <a:t>мовними</a:t>
            </a:r>
            <a:r>
              <a:rPr lang="uk-UA" dirty="0"/>
              <a:t> й позамовними основами мовленнєвої культури. Не застосовує норми української мови в практичній площині; не вміє аналізувати тексти різних стилів, не в змозі  виявити  мовленнєві стилістичні відхилення і шляхи їх виправлення.  </a:t>
            </a:r>
          </a:p>
        </p:txBody>
      </p:sp>
    </p:spTree>
    <p:extLst>
      <p:ext uri="{BB962C8B-B14F-4D97-AF65-F5344CB8AC3E}">
        <p14:creationId xmlns:p14="http://schemas.microsoft.com/office/powerpoint/2010/main" val="1033889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04" y="95249"/>
            <a:ext cx="8856984" cy="7662209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786211"/>
          </a:xfrm>
        </p:spPr>
        <p:txBody>
          <a:bodyPr/>
          <a:lstStyle/>
          <a:p>
            <a:r>
              <a:rPr lang="ru-RU" sz="1600" b="1" dirty="0" smtClean="0">
                <a:solidFill>
                  <a:schemeClr val="accent3"/>
                </a:solidFill>
              </a:rPr>
              <a:t>Рекомендована </a:t>
            </a:r>
            <a:r>
              <a:rPr lang="ru-RU" sz="1600" b="1" dirty="0" err="1" smtClean="0">
                <a:solidFill>
                  <a:schemeClr val="accent3"/>
                </a:solidFill>
              </a:rPr>
              <a:t>література</a:t>
            </a:r>
            <a:r>
              <a:rPr lang="ru-RU" sz="1600" b="1" dirty="0" smtClean="0">
                <a:solidFill>
                  <a:schemeClr val="accent3"/>
                </a:solidFill>
              </a:rPr>
              <a:t/>
            </a:r>
            <a:br>
              <a:rPr lang="ru-RU" sz="1600" b="1" dirty="0" smtClean="0">
                <a:solidFill>
                  <a:schemeClr val="accent3"/>
                </a:solidFill>
              </a:rPr>
            </a:br>
            <a:r>
              <a:rPr lang="ru-RU" sz="1600" b="1" dirty="0" err="1" smtClean="0">
                <a:solidFill>
                  <a:schemeClr val="accent3"/>
                </a:solidFill>
              </a:rPr>
              <a:t>Основна</a:t>
            </a:r>
            <a:r>
              <a:rPr lang="ru-RU" sz="1600" b="1" dirty="0" smtClean="0">
                <a:solidFill>
                  <a:schemeClr val="accent3"/>
                </a:solidFill>
              </a:rPr>
              <a:t>: </a:t>
            </a:r>
            <a:endParaRPr lang="ru-RU" sz="1600" b="1" dirty="0">
              <a:solidFill>
                <a:schemeClr val="accent3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2266744"/>
            <a:ext cx="7272808" cy="5490713"/>
          </a:xfrm>
        </p:spPr>
        <p:txBody>
          <a:bodyPr/>
          <a:lstStyle/>
          <a:p>
            <a:pPr marR="151765" lvl="0" algn="just">
              <a:lnSpc>
                <a:spcPct val="150000"/>
              </a:lnSpc>
              <a:spcAft>
                <a:spcPts val="175"/>
              </a:spcAft>
              <a:buClr>
                <a:srgbClr val="000000"/>
              </a:buClr>
              <a:buSzPts val="1400"/>
              <a:buFont typeface="+mj-lt"/>
              <a:buAutoNum type="arabicPeriod"/>
            </a:pPr>
            <a:r>
              <a:rPr lang="uk-UA" sz="2000" dirty="0" smtClean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Бабич </a:t>
            </a:r>
            <a:r>
              <a:rPr lang="uk-UA" sz="20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Н. Д. Практична стилістика і культура української мови.  Львів : Світ, 2003. 432 с.   </a:t>
            </a:r>
          </a:p>
          <a:p>
            <a:pPr marR="151765" lvl="0" algn="just">
              <a:lnSpc>
                <a:spcPct val="150000"/>
              </a:lnSpc>
              <a:spcAft>
                <a:spcPts val="180"/>
              </a:spcAft>
              <a:buClr>
                <a:srgbClr val="000000"/>
              </a:buClr>
              <a:buSzPts val="1400"/>
              <a:buFont typeface="+mj-lt"/>
              <a:buAutoNum type="arabicPeriod"/>
            </a:pPr>
            <a:r>
              <a:rPr lang="uk-UA" sz="20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Бабич Н. Д. Основи культури мовлення. Львів : Світ, 1990. 234 с.   </a:t>
            </a:r>
          </a:p>
          <a:p>
            <a:pPr marR="151765" lvl="0" algn="just">
              <a:lnSpc>
                <a:spcPct val="150000"/>
              </a:lnSpc>
              <a:spcAft>
                <a:spcPts val="150"/>
              </a:spcAft>
              <a:buClr>
                <a:srgbClr val="000000"/>
              </a:buClr>
              <a:buSzPts val="1400"/>
              <a:buFont typeface="+mj-lt"/>
              <a:buAutoNum type="arabicPeriod"/>
            </a:pPr>
            <a:r>
              <a:rPr lang="uk-UA" sz="20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Коваль А. П.  Практична стилістика сучасної української мови.  Київ : Вища школа, 1987. 352 с.  </a:t>
            </a:r>
          </a:p>
          <a:p>
            <a:pPr marR="151765" lvl="0" algn="just">
              <a:lnSpc>
                <a:spcPct val="150000"/>
              </a:lnSpc>
              <a:spcAft>
                <a:spcPts val="155"/>
              </a:spcAft>
              <a:buClr>
                <a:srgbClr val="000000"/>
              </a:buClr>
              <a:buSzPts val="1400"/>
              <a:buFont typeface="+mj-lt"/>
              <a:buAutoNum type="arabicPeriod"/>
            </a:pPr>
            <a:r>
              <a:rPr lang="uk-UA" sz="20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Кравець Л. В.  Стилістика української мови : практикум [навчальний  посібник] / за ред. Л. І. Мацько. Київ : Вища школа, 2004. 199 с.  </a:t>
            </a:r>
          </a:p>
          <a:p>
            <a:pPr marR="151765" lvl="0" algn="just">
              <a:lnSpc>
                <a:spcPct val="150000"/>
              </a:lnSpc>
              <a:spcAft>
                <a:spcPts val="25"/>
              </a:spcAft>
              <a:buClr>
                <a:srgbClr val="000000"/>
              </a:buClr>
              <a:buSzPts val="1400"/>
              <a:buFont typeface="+mj-lt"/>
              <a:buAutoNum type="arabicPeriod"/>
            </a:pPr>
            <a:r>
              <a:rPr lang="uk-UA" sz="20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Ленець</a:t>
            </a:r>
            <a:r>
              <a:rPr lang="uk-UA" sz="20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К. Проблеми мовної культури. </a:t>
            </a:r>
            <a:r>
              <a:rPr lang="uk-UA" sz="2000" i="1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Слово. Стиль. Норма:</a:t>
            </a:r>
            <a:r>
              <a:rPr lang="uk-UA" sz="20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зб</a:t>
            </a:r>
            <a:r>
              <a:rPr lang="uk-UA" sz="20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наук. праць.  Київ : НАН України, Інститут української мови, 2002. С. 40–42; 86–91.   </a:t>
            </a:r>
          </a:p>
        </p:txBody>
      </p:sp>
    </p:spTree>
    <p:extLst>
      <p:ext uri="{BB962C8B-B14F-4D97-AF65-F5344CB8AC3E}">
        <p14:creationId xmlns:p14="http://schemas.microsoft.com/office/powerpoint/2010/main" val="3261367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20805"/>
            <a:ext cx="8229600" cy="6297563"/>
          </a:xfrm>
        </p:spPr>
        <p:txBody>
          <a:bodyPr/>
          <a:lstStyle/>
          <a:p>
            <a:pPr marR="151765" lvl="0" algn="just">
              <a:lnSpc>
                <a:spcPct val="150000"/>
              </a:lnSpc>
              <a:spcAft>
                <a:spcPts val="60"/>
              </a:spcAft>
              <a:buClr>
                <a:srgbClr val="000000"/>
              </a:buClr>
              <a:buSzPts val="1400"/>
              <a:buFont typeface="+mj-lt"/>
              <a:buAutoNum type="arabicPeriod"/>
            </a:pPr>
            <a:r>
              <a:rPr lang="uk-UA" sz="18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Мацько Л. І. Стилістика української мови : підручник / Л. І. Мацько,                                           О. М. Сидоренко, О. М. Мацько ; за ред. Л. І. Мацько. Київ : Вища школа, 2003.                              462 с.  </a:t>
            </a:r>
          </a:p>
          <a:p>
            <a:pPr marR="151765" lvl="0" algn="just">
              <a:lnSpc>
                <a:spcPct val="150000"/>
              </a:lnSpc>
              <a:spcAft>
                <a:spcPts val="150"/>
              </a:spcAft>
              <a:buClr>
                <a:srgbClr val="000000"/>
              </a:buClr>
              <a:buSzPts val="1400"/>
              <a:buFont typeface="+mj-lt"/>
              <a:buAutoNum type="arabicPeriod"/>
            </a:pPr>
            <a:r>
              <a:rPr lang="uk-UA" sz="18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Основи ораторського мистецтва : практикум / укладач О. І. Когут.  Тернопіль : </a:t>
            </a:r>
            <a:r>
              <a:rPr lang="uk-UA" sz="18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Астон</a:t>
            </a:r>
            <a:r>
              <a:rPr lang="uk-UA" sz="18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2005.  296 с.  </a:t>
            </a:r>
          </a:p>
          <a:p>
            <a:pPr marR="151765" lvl="0" algn="just">
              <a:lnSpc>
                <a:spcPct val="150000"/>
              </a:lnSpc>
              <a:spcAft>
                <a:spcPts val="25"/>
              </a:spcAft>
              <a:buClr>
                <a:srgbClr val="000000"/>
              </a:buClr>
              <a:buSzPts val="1400"/>
              <a:buFont typeface="+mj-lt"/>
              <a:buAutoNum type="arabicPeriod"/>
            </a:pPr>
            <a:r>
              <a:rPr lang="uk-UA" sz="18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Пентилюк</a:t>
            </a:r>
            <a:r>
              <a:rPr lang="uk-UA" sz="18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М. І. Робота з стилістики в 4–6 класах.  Київ : Радянська школа, 1984.  136 с.   </a:t>
            </a:r>
          </a:p>
          <a:p>
            <a:pPr marR="151765" lvl="0" algn="just">
              <a:lnSpc>
                <a:spcPct val="150000"/>
              </a:lnSpc>
              <a:spcAft>
                <a:spcPts val="125"/>
              </a:spcAft>
              <a:buClr>
                <a:srgbClr val="000000"/>
              </a:buClr>
              <a:buSzPts val="1400"/>
              <a:buFont typeface="+mj-lt"/>
              <a:buAutoNum type="arabicPeriod"/>
            </a:pPr>
            <a:r>
              <a:rPr lang="uk-UA" sz="18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Пентилюк</a:t>
            </a:r>
            <a:r>
              <a:rPr lang="uk-UA" sz="18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М. І. Робота із стилістики в 8–9 класах.  Київ : Радянська школа, 1989.  112 с.   </a:t>
            </a:r>
          </a:p>
          <a:p>
            <a:pPr marR="151765" lvl="0" algn="just">
              <a:lnSpc>
                <a:spcPct val="150000"/>
              </a:lnSpc>
              <a:spcAft>
                <a:spcPts val="145"/>
              </a:spcAft>
              <a:buClr>
                <a:srgbClr val="000000"/>
              </a:buClr>
              <a:buSzPts val="1400"/>
              <a:buFont typeface="+mj-lt"/>
              <a:buAutoNum type="arabicPeriod"/>
            </a:pPr>
            <a:r>
              <a:rPr lang="uk-UA" sz="18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Пономарів О. Д. Стилістика сучасної української мови : підручник. Київ : Либідь, 1992. 248 с.   </a:t>
            </a:r>
          </a:p>
          <a:p>
            <a:pPr marR="151765" lvl="0" algn="just">
              <a:lnSpc>
                <a:spcPct val="150000"/>
              </a:lnSpc>
              <a:spcAft>
                <a:spcPts val="155"/>
              </a:spcAft>
              <a:buClr>
                <a:srgbClr val="000000"/>
              </a:buClr>
              <a:buSzPts val="1400"/>
              <a:buFont typeface="+mj-lt"/>
              <a:buAutoNum type="arabicPeriod"/>
            </a:pPr>
            <a:r>
              <a:rPr lang="uk-UA" sz="18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Сербенська</a:t>
            </a:r>
            <a:r>
              <a:rPr lang="uk-UA" sz="18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О. Культура усного мовлення. Практикум : навчальний  посібник. Київ : Центр навчальної літератури, 2004. 216 с.   </a:t>
            </a:r>
          </a:p>
          <a:p>
            <a:pPr marR="151765" lvl="0" algn="just">
              <a:lnSpc>
                <a:spcPct val="150000"/>
              </a:lnSpc>
              <a:spcAft>
                <a:spcPts val="25"/>
              </a:spcAft>
              <a:buClr>
                <a:srgbClr val="000000"/>
              </a:buClr>
              <a:buSzPts val="1400"/>
              <a:buFont typeface="+mj-lt"/>
              <a:buAutoNum type="arabicPeriod"/>
            </a:pPr>
            <a:r>
              <a:rPr lang="uk-UA" sz="18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Чмут</a:t>
            </a:r>
            <a:r>
              <a:rPr lang="uk-UA" sz="18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Т. К. Етика ділового спілкування : навчальний  посібник / Т. К. </a:t>
            </a:r>
            <a:r>
              <a:rPr lang="uk-UA" sz="18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Чмут</a:t>
            </a:r>
            <a:r>
              <a:rPr lang="uk-UA" sz="18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           Г. Л. Чайка.  3-є вид., стереотип.  Київ : </a:t>
            </a:r>
            <a:r>
              <a:rPr lang="uk-UA" sz="18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Вікар</a:t>
            </a:r>
            <a:r>
              <a:rPr lang="uk-UA" sz="18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2003. 223 с.   </a:t>
            </a:r>
          </a:p>
        </p:txBody>
      </p:sp>
    </p:spTree>
    <p:extLst>
      <p:ext uri="{BB962C8B-B14F-4D97-AF65-F5344CB8AC3E}">
        <p14:creationId xmlns:p14="http://schemas.microsoft.com/office/powerpoint/2010/main" val="1795266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Объект 2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91070" y="2100673"/>
            <a:ext cx="6561860" cy="3525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888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06864" y="0"/>
            <a:ext cx="9459416" cy="7417758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03848" y="125760"/>
            <a:ext cx="5472608" cy="1143000"/>
          </a:xfrm>
        </p:spPr>
        <p:txBody>
          <a:bodyPr/>
          <a:lstStyle/>
          <a:p>
            <a:endParaRPr lang="ru-RU" sz="2800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567825" y="1366830"/>
            <a:ext cx="6551613" cy="28374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0922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26713" cy="7016097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71800" y="274638"/>
            <a:ext cx="5915000" cy="1354162"/>
          </a:xfrm>
        </p:spPr>
        <p:txBody>
          <a:bodyPr/>
          <a:lstStyle/>
          <a:p>
            <a:r>
              <a:rPr 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Інформаційні ресурси  </a:t>
            </a:r>
            <a:endParaRPr lang="ru-RU" sz="2400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987824" y="1196752"/>
            <a:ext cx="6561860" cy="35173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12066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6309320"/>
          </a:xfrm>
        </p:spPr>
        <p:txBody>
          <a:bodyPr/>
          <a:lstStyle/>
          <a:p>
            <a:pPr marL="6350" indent="-6350">
              <a:lnSpc>
                <a:spcPct val="150000"/>
              </a:lnSpc>
              <a:spcAft>
                <a:spcPts val="265"/>
              </a:spcAft>
            </a:pPr>
            <a:r>
              <a:rPr lang="uk-UA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6. Культура мови на щодень.  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URL</a:t>
            </a:r>
            <a:r>
              <a:rPr lang="uk-UA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kultura-movy.wikidot.com/  </a:t>
            </a:r>
          </a:p>
          <a:p>
            <a:pPr marL="6350" marR="151765" indent="-6350" algn="just">
              <a:lnSpc>
                <a:spcPct val="150000"/>
              </a:lnSpc>
              <a:spcAft>
                <a:spcPts val="25"/>
              </a:spcAft>
            </a:pPr>
            <a:r>
              <a:rPr lang="uk-UA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7. Мацько Л. І.,  Сидоренко О. М.,  Мацько О. М. Стилістика української мови.                      Київ : Вища школа.  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URL</a:t>
            </a:r>
            <a:r>
              <a:rPr lang="uk-UA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www.ex.ua/1246274  </a:t>
            </a:r>
          </a:p>
          <a:p>
            <a:pPr marL="6350" marR="151765" indent="-6350" algn="just">
              <a:lnSpc>
                <a:spcPct val="150000"/>
              </a:lnSpc>
              <a:spcAft>
                <a:spcPts val="25"/>
              </a:spcAft>
            </a:pPr>
            <a:r>
              <a:rPr lang="uk-UA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8. Основні ознаки культури мови і мовлення вчителя.  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URL</a:t>
            </a:r>
            <a:r>
              <a:rPr lang="uk-UA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studentam.net.ua/</a:t>
            </a:r>
            <a:r>
              <a:rPr lang="uk-UA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content</a:t>
            </a:r>
            <a:r>
              <a:rPr lang="uk-UA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/</a:t>
            </a:r>
            <a:r>
              <a:rPr lang="uk-UA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view</a:t>
            </a:r>
            <a:r>
              <a:rPr lang="uk-UA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/3462/97/</a:t>
            </a:r>
            <a:r>
              <a:rPr lang="uk-UA" sz="18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marL="6350" indent="-6350" algn="just">
              <a:lnSpc>
                <a:spcPct val="150000"/>
              </a:lnSpc>
              <a:spcAft>
                <a:spcPts val="60"/>
              </a:spcAft>
            </a:pPr>
            <a:r>
              <a:rPr lang="uk-UA" sz="1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9.</a:t>
            </a:r>
            <a:r>
              <a:rPr lang="uk-UA" sz="1800" dirty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uk-UA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Про культуру 	мовлення. 	</a:t>
            </a:r>
            <a:r>
              <a:rPr lang="pl-PL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URL</a:t>
            </a:r>
            <a:r>
              <a:rPr lang="uk-UA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www.philology.kiev.ua/Lingur/art_21.htm  </a:t>
            </a:r>
          </a:p>
          <a:p>
            <a:pPr marL="6350" marR="151765" indent="-6350" algn="just">
              <a:lnSpc>
                <a:spcPct val="150000"/>
              </a:lnSpc>
              <a:spcAft>
                <a:spcPts val="25"/>
              </a:spcAft>
            </a:pPr>
            <a:r>
              <a:rPr lang="uk-UA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10. </a:t>
            </a:r>
            <a:r>
              <a:rPr lang="uk-UA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Шульжук</a:t>
            </a:r>
            <a:r>
              <a:rPr lang="uk-UA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Н. В. Стилістика  сучасної української мови. Рівне, 2012.                           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URL</a:t>
            </a:r>
            <a:r>
              <a:rPr lang="uk-UA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lib.oa.edu.ua/</a:t>
            </a:r>
            <a:r>
              <a:rPr lang="uk-UA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files</a:t>
            </a:r>
            <a:r>
              <a:rPr lang="uk-UA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/</a:t>
            </a:r>
            <a:r>
              <a:rPr lang="uk-UA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funds</a:t>
            </a:r>
            <a:r>
              <a:rPr lang="uk-UA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/</a:t>
            </a:r>
            <a:r>
              <a:rPr lang="uk-UA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works_oa</a:t>
            </a:r>
            <a:r>
              <a:rPr lang="uk-UA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/</a:t>
            </a:r>
            <a:r>
              <a:rPr lang="uk-UA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movoznavstvo</a:t>
            </a:r>
            <a:r>
              <a:rPr lang="uk-UA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/</a:t>
            </a:r>
            <a:r>
              <a:rPr lang="uk-UA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metodychka</a:t>
            </a:r>
            <a:r>
              <a:rPr lang="uk-UA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</a:p>
          <a:p>
            <a:pPr marL="6350" indent="-6350" algn="just">
              <a:lnSpc>
                <a:spcPct val="150000"/>
              </a:lnSpc>
              <a:spcAft>
                <a:spcPts val="130"/>
              </a:spcAft>
            </a:pPr>
            <a:r>
              <a:rPr lang="uk-UA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11. Янко Н. О., Цибульська Д. І. Стилістика української мови  як лінгвістична основа вдосконалення лексико-стилістичних умінь у майбутніх учителів.   </a:t>
            </a:r>
          </a:p>
          <a:p>
            <a:pPr marL="6350" marR="151765" indent="-6350" algn="just">
              <a:lnSpc>
                <a:spcPct val="150000"/>
              </a:lnSpc>
              <a:spcAft>
                <a:spcPts val="25"/>
              </a:spcAft>
            </a:pP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URL</a:t>
            </a:r>
            <a:r>
              <a:rPr lang="uk-UA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visnyk.chnpu.edu.ua/?</a:t>
            </a:r>
            <a:r>
              <a:rPr lang="uk-UA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wpfbdl</a:t>
            </a:r>
            <a:r>
              <a:rPr lang="uk-UA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=1949  </a:t>
            </a:r>
          </a:p>
          <a:p>
            <a:pPr marL="457200" indent="-6350" algn="just">
              <a:lnSpc>
                <a:spcPct val="150000"/>
              </a:lnSpc>
              <a:spcAft>
                <a:spcPts val="0"/>
              </a:spcAft>
            </a:pPr>
            <a:r>
              <a:rPr lang="uk-UA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</a:p>
          <a:p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877798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52736"/>
          </a:xfrm>
        </p:spPr>
        <p:txBody>
          <a:bodyPr/>
          <a:lstStyle/>
          <a:p>
            <a:endParaRPr lang="ru-RU" sz="20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Дякую </a:t>
            </a:r>
            <a:r>
              <a:rPr lang="uk-UA" smtClean="0"/>
              <a:t>за увагу!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722164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www.playcast.ru/uploads/2014/10/04/1007629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275420"/>
            <a:ext cx="7398965" cy="71940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275420"/>
            <a:ext cx="7283152" cy="2145467"/>
          </a:xfrm>
        </p:spPr>
        <p:txBody>
          <a:bodyPr/>
          <a:lstStyle/>
          <a:p>
            <a:pPr algn="just"/>
            <a:r>
              <a:rPr lang="uk-UA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Метою</a:t>
            </a:r>
            <a:r>
              <a:rPr lang="uk-UA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викладання навчальної дисципліни «Вивчення стилістики в школі» </a:t>
            </a:r>
            <a:r>
              <a:rPr lang="uk-UA" sz="16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      </a:t>
            </a:r>
            <a:r>
              <a:rPr lang="uk-UA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є ознайомлення студентів із засадами української стилістики: стилями мовлення, їх ознаками, функціями і сферою використання.  </a:t>
            </a:r>
            <a:endParaRPr lang="ru-RU" sz="1600" b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9344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16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/>
          <a:lstStyle/>
          <a:p>
            <a:pPr marL="111760" marR="151765" indent="0" algn="just">
              <a:lnSpc>
                <a:spcPct val="115000"/>
              </a:lnSpc>
              <a:spcAft>
                <a:spcPts val="25"/>
              </a:spcAft>
              <a:buNone/>
            </a:pPr>
            <a:r>
              <a:rPr lang="ru-RU" sz="1600" i="1" dirty="0"/>
              <a:t> </a:t>
            </a:r>
            <a:r>
              <a:rPr lang="ru-RU" sz="1600" i="1" dirty="0" smtClean="0"/>
              <a:t> </a:t>
            </a:r>
            <a:r>
              <a:rPr lang="uk-UA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Основні </a:t>
            </a:r>
            <a:r>
              <a:rPr lang="uk-UA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завдання</a:t>
            </a:r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дисципліни «Вивчення стилістики в школі»  такі: сформувати сталі вміння й навички аналізувати і конструювати тексти різних стилів, використовуючи в них багатство виражальних засобів рідної мови, характеризувати найтиповіші стилістичні мовленнєві недоліки, способи і засоби їх усунення,  що сприятиме піднесенню рівня стилістичної грамотності студентів. У результаті вивчення навчальної дисципліни студент повинен  </a:t>
            </a:r>
          </a:p>
        </p:txBody>
      </p:sp>
    </p:spTree>
    <p:extLst>
      <p:ext uri="{BB962C8B-B14F-4D97-AF65-F5344CB8AC3E}">
        <p14:creationId xmlns:p14="http://schemas.microsoft.com/office/powerpoint/2010/main" val="2568697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https://avatars.mds.yandex.net/get-pdb/1630946/19fd9c0d-cd3e-4120-81f2-09c6473278a9/s12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274254" cy="72454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2915816" y="332656"/>
            <a:ext cx="7704856" cy="5400600"/>
          </a:xfrm>
        </p:spPr>
        <p:txBody>
          <a:bodyPr/>
          <a:lstStyle/>
          <a:p>
            <a:pPr marL="0" indent="0">
              <a:buNone/>
            </a:pPr>
            <a:r>
              <a:rPr lang="ru-RU" sz="200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ru-RU" sz="2000" dirty="0"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915816" y="620688"/>
            <a:ext cx="5760640" cy="3772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20370" indent="-6350">
              <a:lnSpc>
                <a:spcPct val="115000"/>
              </a:lnSpc>
              <a:spcAft>
                <a:spcPts val="500"/>
              </a:spcAft>
            </a:pPr>
            <a:r>
              <a:rPr lang="uk-UA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знати</a:t>
            </a:r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 </a:t>
            </a:r>
          </a:p>
          <a:p>
            <a:pPr marL="342900" marR="151765" lvl="0" indent="-342900" algn="just">
              <a:lnSpc>
                <a:spcPct val="115000"/>
              </a:lnSpc>
              <a:spcAft>
                <a:spcPts val="190"/>
              </a:spcAft>
              <a:buClr>
                <a:srgbClr val="000000"/>
              </a:buClr>
              <a:buSzPts val="1400"/>
              <a:buFont typeface="Arial" panose="020B0604020202020204" pitchFamily="34" charset="0"/>
              <a:buChar char="•"/>
            </a:pPr>
            <a:r>
              <a:rPr lang="uk-UA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теоретичне підґрунтя формування стилів української мови; </a:t>
            </a:r>
          </a:p>
          <a:p>
            <a:pPr marL="342900" marR="151765" lvl="0" indent="-342900" algn="just">
              <a:lnSpc>
                <a:spcPct val="115000"/>
              </a:lnSpc>
              <a:spcAft>
                <a:spcPts val="205"/>
              </a:spcAft>
              <a:buClr>
                <a:srgbClr val="000000"/>
              </a:buClr>
              <a:buSzPts val="1400"/>
              <a:buFont typeface="Arial" panose="020B0604020202020204" pitchFamily="34" charset="0"/>
              <a:buChar char="•"/>
            </a:pPr>
            <a:r>
              <a:rPr lang="uk-UA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диференціацію української мови на стилі й </a:t>
            </a:r>
            <a:r>
              <a:rPr lang="uk-UA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підстилі</a:t>
            </a:r>
            <a:r>
              <a:rPr lang="uk-UA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; </a:t>
            </a:r>
          </a:p>
          <a:p>
            <a:pPr marL="342900" marR="151765" lvl="0" indent="-342900" algn="just">
              <a:lnSpc>
                <a:spcPct val="115000"/>
              </a:lnSpc>
              <a:spcAft>
                <a:spcPts val="210"/>
              </a:spcAft>
              <a:buClr>
                <a:srgbClr val="000000"/>
              </a:buClr>
              <a:buSzPts val="1400"/>
              <a:buFont typeface="Arial" panose="020B0604020202020204" pitchFamily="34" charset="0"/>
              <a:buChar char="•"/>
            </a:pPr>
            <a:r>
              <a:rPr lang="uk-UA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критерії розмежування стилів; </a:t>
            </a:r>
          </a:p>
          <a:p>
            <a:pPr marL="342900" marR="151765" lvl="0" indent="-342900" algn="just">
              <a:lnSpc>
                <a:spcPct val="115000"/>
              </a:lnSpc>
              <a:spcAft>
                <a:spcPts val="140"/>
              </a:spcAft>
              <a:buClr>
                <a:srgbClr val="000000"/>
              </a:buClr>
              <a:buSzPts val="1400"/>
              <a:buFont typeface="Arial" panose="020B0604020202020204" pitchFamily="34" charset="0"/>
              <a:buChar char="•"/>
            </a:pPr>
            <a:r>
              <a:rPr lang="uk-UA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основні стилістичні засоби української мови;  комунікативно-стилістичні якості мовлення;  стилістичний потенціал української мови. </a:t>
            </a:r>
          </a:p>
        </p:txBody>
      </p:sp>
    </p:spTree>
    <p:extLst>
      <p:ext uri="{BB962C8B-B14F-4D97-AF65-F5344CB8AC3E}">
        <p14:creationId xmlns:p14="http://schemas.microsoft.com/office/powerpoint/2010/main" val="4034671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332656"/>
            <a:ext cx="8229600" cy="706090"/>
          </a:xfrm>
        </p:spPr>
        <p:txBody>
          <a:bodyPr/>
          <a:lstStyle/>
          <a:p>
            <a:r>
              <a:rPr lang="ru-RU" sz="36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endParaRPr lang="ru-RU" sz="36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b="1" dirty="0"/>
              <a:t> вміти</a:t>
            </a:r>
            <a:r>
              <a:rPr lang="uk-UA" dirty="0"/>
              <a:t>:  </a:t>
            </a:r>
          </a:p>
          <a:p>
            <a:pPr lvl="0"/>
            <a:r>
              <a:rPr lang="uk-UA" dirty="0"/>
              <a:t>аналізувати тексти різних стилів, виявляти мовленнєві стилістичні відхилення; </a:t>
            </a:r>
          </a:p>
          <a:p>
            <a:pPr lvl="0"/>
            <a:r>
              <a:rPr lang="uk-UA" dirty="0"/>
              <a:t>здійснювати стилістичну правку текстів різних стилів і жанрів; </a:t>
            </a:r>
          </a:p>
          <a:p>
            <a:pPr lvl="0"/>
            <a:r>
              <a:rPr lang="uk-UA" dirty="0"/>
              <a:t>принатурити стилістичний аналіз до частиномовних розборів; </a:t>
            </a:r>
          </a:p>
          <a:p>
            <a:pPr lvl="0"/>
            <a:r>
              <a:rPr lang="uk-UA" dirty="0"/>
              <a:t>витлумачувати мовні явища через призму стилістики; </a:t>
            </a:r>
          </a:p>
          <a:p>
            <a:pPr lvl="0"/>
            <a:r>
              <a:rPr lang="uk-UA" dirty="0"/>
              <a:t>виконувати повноцінний стилістичний розбір різностильових текстів української мови.   </a:t>
            </a:r>
          </a:p>
          <a:p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300882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1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/>
          <a:lstStyle/>
          <a:p>
            <a:r>
              <a:rPr lang="uk-UA" dirty="0"/>
              <a:t>Згідно з вимогами освітньо-професійної програми студенти повинні досягти таких </a:t>
            </a:r>
            <a:r>
              <a:rPr lang="uk-UA" b="1" dirty="0"/>
              <a:t>компетентностей</a:t>
            </a:r>
            <a:r>
              <a:rPr lang="uk-UA" dirty="0"/>
              <a:t>: </a:t>
            </a:r>
          </a:p>
          <a:p>
            <a:r>
              <a:rPr lang="uk-UA" b="1" dirty="0"/>
              <a:t>  Інтегральна  компетентність </a:t>
            </a:r>
            <a:r>
              <a:rPr lang="uk-UA" dirty="0"/>
              <a:t>– здатність розв’язувати складні спеціалізовані завдання та практичні проблеми у галузі середньої освіти або у процесі навчання, що передбачає застосування певних теорій і методів відповідної науки й характеризується комплексністю та невизначеністю умов.</a:t>
            </a:r>
          </a:p>
        </p:txBody>
      </p:sp>
    </p:spTree>
    <p:extLst>
      <p:ext uri="{BB962C8B-B14F-4D97-AF65-F5344CB8AC3E}">
        <p14:creationId xmlns:p14="http://schemas.microsoft.com/office/powerpoint/2010/main" val="527371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467544" y="548680"/>
            <a:ext cx="8229600" cy="4525963"/>
          </a:xfrm>
        </p:spPr>
        <p:txBody>
          <a:bodyPr/>
          <a:lstStyle/>
          <a:p>
            <a:r>
              <a:rPr lang="uk-UA" b="1" dirty="0"/>
              <a:t>Загальні компетентності</a:t>
            </a:r>
            <a:r>
              <a:rPr lang="uk-UA" dirty="0"/>
              <a:t>:</a:t>
            </a:r>
          </a:p>
          <a:p>
            <a:pPr lvl="0"/>
            <a:r>
              <a:rPr lang="uk-UA" dirty="0"/>
              <a:t>здатність ефективно формувати комунікаційну стратегію;</a:t>
            </a:r>
          </a:p>
          <a:p>
            <a:pPr lvl="0"/>
            <a:r>
              <a:rPr lang="uk-UA" dirty="0"/>
              <a:t>дотримання етичних норм;</a:t>
            </a:r>
          </a:p>
          <a:p>
            <a:pPr lvl="0"/>
            <a:r>
              <a:rPr lang="uk-UA" dirty="0"/>
              <a:t>мовні (у т. ч. іншомовні) навички.</a:t>
            </a:r>
          </a:p>
        </p:txBody>
      </p:sp>
    </p:spTree>
    <p:extLst>
      <p:ext uri="{BB962C8B-B14F-4D97-AF65-F5344CB8AC3E}">
        <p14:creationId xmlns:p14="http://schemas.microsoft.com/office/powerpoint/2010/main" val="1748263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980728"/>
            <a:ext cx="8229600" cy="4525963"/>
          </a:xfrm>
        </p:spPr>
        <p:txBody>
          <a:bodyPr/>
          <a:lstStyle/>
          <a:p>
            <a:r>
              <a:rPr lang="uk-UA" b="1" dirty="0"/>
              <a:t>Види контролю і система накопичення балів  </a:t>
            </a:r>
          </a:p>
          <a:p>
            <a:r>
              <a:rPr lang="uk-UA" dirty="0"/>
              <a:t>  </a:t>
            </a:r>
          </a:p>
          <a:p>
            <a:r>
              <a:rPr lang="uk-UA" dirty="0"/>
              <a:t> «5» (90–100) – студент демонструє чітке знання лінгвістичних засад стилістики, простежує зв’язки  стилістики з іншими розділами мовознавства й іншими нелінгвістичними дисциплінами; оперує стилістичними категоріями, диференціює стилі  української мови, розуміє стилістику мовних одиниць, засвоїв комунікативно-стилістичні якості мовлення; опанував мовні й позамовні основи мовленнєвої культури;  застосовує норми української мови в практичній площині; вміє аналізувати тексти різних стилів, виявляти мовленнєві стилістичні відхилення і знаходити шляхи їх виправлення.  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70642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pPr marL="0" indent="0">
              <a:buNone/>
            </a:pPr>
            <a:r>
              <a:rPr lang="uk-UA" dirty="0"/>
              <a:t> «4» (85–89 / 75–84) – студент демонструє знання лінгвістичних засад стилістики, простежує зв’язки стилістики з іншими розділами мовознавства й іншими нелінгвістичними дисциплінами; оперує стилістичними категоріями, диференціює стилі  української мови. Не зовсім чітко розуміє стилістику мовних одиниць, труднощі виникають при засвоєнні комунікативно-стилістичних якостей мовлення та опануванні </a:t>
            </a:r>
            <a:r>
              <a:rPr lang="uk-UA" dirty="0" err="1"/>
              <a:t>мовними</a:t>
            </a:r>
            <a:r>
              <a:rPr lang="uk-UA" dirty="0"/>
              <a:t> й позамовними основами мовленнєвої культури. Не завжди доречно застосовує норми української мови в практичній площині; вміє аналізувати тексти різних стилів, однак не повністю виявляє мовленнєві стилістичні відхилення і знаходить шляхи їх виправлення.  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459097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5">
      <a:dk1>
        <a:srgbClr val="000000"/>
      </a:dk1>
      <a:lt1>
        <a:srgbClr val="FFFFD9"/>
      </a:lt1>
      <a:dk2>
        <a:srgbClr val="000000"/>
      </a:dk2>
      <a:lt2>
        <a:srgbClr val="777777"/>
      </a:lt2>
      <a:accent1>
        <a:srgbClr val="FFFFF7"/>
      </a:accent1>
      <a:accent2>
        <a:srgbClr val="33CCCC"/>
      </a:accent2>
      <a:accent3>
        <a:srgbClr val="FFFFE9"/>
      </a:accent3>
      <a:accent4>
        <a:srgbClr val="000000"/>
      </a:accent4>
      <a:accent5>
        <a:srgbClr val="FFFFFA"/>
      </a:accent5>
      <a:accent6>
        <a:srgbClr val="2DB9B9"/>
      </a:accent6>
      <a:hlink>
        <a:srgbClr val="FF5050"/>
      </a:hlink>
      <a:folHlink>
        <a:srgbClr val="FF99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683</TotalTime>
  <Words>1011</Words>
  <Application>Microsoft Office PowerPoint</Application>
  <PresentationFormat>Экран (4:3)</PresentationFormat>
  <Paragraphs>53</Paragraphs>
  <Slides>18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1" baseType="lpstr">
      <vt:lpstr>Arial</vt:lpstr>
      <vt:lpstr>Times New Roman</vt:lpstr>
      <vt:lpstr>Оформление по умолчанию</vt:lpstr>
      <vt:lpstr>Вивчення стилістики в школі </vt:lpstr>
      <vt:lpstr> Метою викладання навчальної дисципліни «Вивчення стилістики в школі»                    є ознайомлення студентів із засадами української стилістики: стилями мовлення, їх ознаками, функціями і сферою використання.  </vt:lpstr>
      <vt:lpstr>Презентация PowerPoint</vt:lpstr>
      <vt:lpstr>Презентация PowerPoint</vt:lpstr>
      <vt:lpstr> 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Рекомендована література Основна: </vt:lpstr>
      <vt:lpstr>Презентация PowerPoint</vt:lpstr>
      <vt:lpstr>Презентация PowerPoint</vt:lpstr>
      <vt:lpstr>Презентация PowerPoint</vt:lpstr>
      <vt:lpstr> Інформаційні ресурси  </vt:lpstr>
      <vt:lpstr>Презентация PowerPoint</vt:lpstr>
      <vt:lpstr>Презентация PowerPoint</vt:lpstr>
    </vt:vector>
  </TitlesOfParts>
  <Company>WareZ Provider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www.PHILka.RU</dc:creator>
  <cp:lastModifiedBy>Стовбур </cp:lastModifiedBy>
  <cp:revision>20</cp:revision>
  <dcterms:created xsi:type="dcterms:W3CDTF">2010-03-17T16:23:26Z</dcterms:created>
  <dcterms:modified xsi:type="dcterms:W3CDTF">2020-10-09T05:40:00Z</dcterms:modified>
</cp:coreProperties>
</file>