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57" r:id="rId3"/>
    <p:sldId id="258" r:id="rId4"/>
    <p:sldId id="260" r:id="rId5"/>
    <p:sldId id="264" r:id="rId6"/>
    <p:sldId id="26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68" autoAdjust="0"/>
  </p:normalViewPr>
  <p:slideViewPr>
    <p:cSldViewPr snapToGrid="0">
      <p:cViewPr varScale="1">
        <p:scale>
          <a:sx n="80" d="100"/>
          <a:sy n="80" d="100"/>
        </p:scale>
        <p:origin x="7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24.02.2021</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01781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24.02.2021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3744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24.02.2021</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1395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24.02.2021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4285384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24.02.2021</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4046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24.02.2021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484110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24.02.2021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180882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24.02.2021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37610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24.02.2021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4206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24.02.2021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72178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333D9A0-0FC3-4495-BDBD-5507D6DCBB3C}" type="datetimeFigureOut">
              <a:rPr lang="ru-RU" smtClean="0"/>
              <a:t>24.02.2021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689331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333D9A0-0FC3-4495-BDBD-5507D6DCBB3C}" type="datetimeFigureOut">
              <a:rPr lang="ru-RU" smtClean="0"/>
              <a:t>24.02.2021</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85958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333D9A0-0FC3-4495-BDBD-5507D6DCBB3C}" type="datetimeFigureOut">
              <a:rPr lang="ru-RU" smtClean="0"/>
              <a:t>24.02.2021</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895848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3D9A0-0FC3-4495-BDBD-5507D6DCBB3C}" type="datetimeFigureOut">
              <a:rPr lang="ru-RU" smtClean="0"/>
              <a:t>24.02.2021</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36917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24.02.2021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720859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24.02.2021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71176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33D9A0-0FC3-4495-BDBD-5507D6DCBB3C}" type="datetimeFigureOut">
              <a:rPr lang="ru-RU" smtClean="0"/>
              <a:t>24.02.2021</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BF1679A-3F4C-46F9-8047-F057EE76CAA5}" type="slidenum">
              <a:rPr lang="ru-RU" smtClean="0"/>
              <a:t>‹#›</a:t>
            </a:fld>
            <a:endParaRPr lang="ru-RU"/>
          </a:p>
        </p:txBody>
      </p:sp>
    </p:spTree>
    <p:extLst>
      <p:ext uri="{BB962C8B-B14F-4D97-AF65-F5344CB8AC3E}">
        <p14:creationId xmlns:p14="http://schemas.microsoft.com/office/powerpoint/2010/main" val="1350784726"/>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E03F2A-FCC3-4CF2-80C0-FEA06EFDE10A}"/>
              </a:ext>
            </a:extLst>
          </p:cNvPr>
          <p:cNvSpPr>
            <a:spLocks noGrp="1"/>
          </p:cNvSpPr>
          <p:nvPr>
            <p:ph type="ctrTitle"/>
          </p:nvPr>
        </p:nvSpPr>
        <p:spPr>
          <a:xfrm>
            <a:off x="1343025" y="609600"/>
            <a:ext cx="10161587" cy="1656523"/>
          </a:xfrm>
        </p:spPr>
        <p:txBody>
          <a:bodyPr>
            <a:noAutofit/>
          </a:bodyPr>
          <a:lstStyle/>
          <a:p>
            <a:r>
              <a:rPr lang="uk-UA" sz="4800" dirty="0" smtClean="0">
                <a:latin typeface="Times New Roman" panose="02020603050405020304" pitchFamily="18" charset="0"/>
                <a:cs typeface="Times New Roman" panose="02020603050405020304" pitchFamily="18" charset="0"/>
              </a:rPr>
              <a:t>НАДІЙНІСТЬ СПОСТЕРЕЖЕННЯ</a:t>
            </a:r>
            <a:endParaRPr lang="ru-RU" sz="4800"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0E620043-5B45-4221-8F16-DA7CA122EF17}"/>
              </a:ext>
            </a:extLst>
          </p:cNvPr>
          <p:cNvSpPr>
            <a:spLocks noGrp="1"/>
          </p:cNvSpPr>
          <p:nvPr>
            <p:ph type="subTitle" idx="1"/>
          </p:nvPr>
        </p:nvSpPr>
        <p:spPr>
          <a:xfrm>
            <a:off x="1343025" y="2266123"/>
            <a:ext cx="9886950" cy="3754920"/>
          </a:xfrm>
        </p:spPr>
        <p:txBody>
          <a:bodyPr>
            <a:noAutofit/>
          </a:bodyPr>
          <a:lstStyle/>
          <a:p>
            <a:r>
              <a:rPr lang="uk-UA" sz="4800" dirty="0" smtClean="0">
                <a:solidFill>
                  <a:schemeClr val="tx1"/>
                </a:solidFill>
                <a:latin typeface="Times New Roman" panose="02020603050405020304" pitchFamily="18" charset="0"/>
                <a:cs typeface="Times New Roman" panose="02020603050405020304" pitchFamily="18" charset="0"/>
              </a:rPr>
              <a:t>ЯК МЕТОДУ ЗБОРУ ПЕРВИННОЇ СОЦІОЛОГІЧНОЇ ІНФОРМАЦІЇ</a:t>
            </a:r>
            <a:endParaRPr lang="uk-UA" sz="48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6760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38A249-7F10-48B7-BF14-EB6A2968F0B7}"/>
              </a:ext>
            </a:extLst>
          </p:cNvPr>
          <p:cNvSpPr>
            <a:spLocks noGrp="1"/>
          </p:cNvSpPr>
          <p:nvPr>
            <p:ph type="title"/>
          </p:nvPr>
        </p:nvSpPr>
        <p:spPr>
          <a:xfrm>
            <a:off x="1247776" y="365125"/>
            <a:ext cx="10106024" cy="5065291"/>
          </a:xfrm>
        </p:spPr>
        <p:txBody>
          <a:bodyPr>
            <a:normAutofit fontScale="90000"/>
          </a:bodyPr>
          <a:lstStyle/>
          <a:p>
            <a:r>
              <a:rPr lang="uk-UA" dirty="0" smtClean="0">
                <a:solidFill>
                  <a:schemeClr val="tx1"/>
                </a:solidFill>
                <a:latin typeface="Times New Roman" panose="02020603050405020304" pitchFamily="18" charset="0"/>
                <a:cs typeface="Times New Roman" panose="02020603050405020304" pitchFamily="18" charset="0"/>
              </a:rPr>
              <a:t>План.</a:t>
            </a:r>
            <a:r>
              <a:rPr lang="ru-RU" dirty="0">
                <a:solidFill>
                  <a:schemeClr val="tx1"/>
                </a:solidFill>
                <a:latin typeface="Times New Roman" panose="02020603050405020304" pitchFamily="18" charset="0"/>
                <a:cs typeface="Times New Roman" panose="02020603050405020304" pitchFamily="18" charset="0"/>
              </a:rPr>
              <a:t/>
            </a:r>
            <a:br>
              <a:rPr lang="ru-RU" dirty="0">
                <a:solidFill>
                  <a:schemeClr val="tx1"/>
                </a:solidFill>
                <a:latin typeface="Times New Roman" panose="02020603050405020304" pitchFamily="18" charset="0"/>
                <a:cs typeface="Times New Roman" panose="02020603050405020304" pitchFamily="18" charset="0"/>
              </a:rPr>
            </a:br>
            <a:r>
              <a:rPr lang="ru-RU" dirty="0">
                <a:solidFill>
                  <a:schemeClr val="tx1"/>
                </a:solidFill>
                <a:latin typeface="Times New Roman" panose="02020603050405020304" pitchFamily="18" charset="0"/>
                <a:cs typeface="Times New Roman" panose="02020603050405020304" pitchFamily="18" charset="0"/>
              </a:rPr>
              <a:t>1. </a:t>
            </a:r>
            <a:r>
              <a:rPr lang="ru-RU" dirty="0" err="1">
                <a:solidFill>
                  <a:schemeClr val="tx1"/>
                </a:solidFill>
                <a:latin typeface="Times New Roman" panose="02020603050405020304" pitchFamily="18" charset="0"/>
                <a:cs typeface="Times New Roman" panose="02020603050405020304" pitchFamily="18" charset="0"/>
              </a:rPr>
              <a:t>Особливості</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соціологічного</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спостереження</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Види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спостереження</a:t>
            </a:r>
            <a:r>
              <a:rPr lang="ru-RU" dirty="0">
                <a:solidFill>
                  <a:schemeClr val="tx1"/>
                </a:solidFill>
                <a:latin typeface="Times New Roman" panose="02020603050405020304" pitchFamily="18" charset="0"/>
                <a:cs typeface="Times New Roman" panose="02020603050405020304" pitchFamily="18" charset="0"/>
              </a:rPr>
              <a:t>.</a:t>
            </a:r>
            <a:br>
              <a:rPr lang="ru-RU" dirty="0">
                <a:solidFill>
                  <a:schemeClr val="tx1"/>
                </a:solidFill>
                <a:latin typeface="Times New Roman" panose="02020603050405020304" pitchFamily="18" charset="0"/>
                <a:cs typeface="Times New Roman" panose="02020603050405020304" pitchFamily="18" charset="0"/>
              </a:rPr>
            </a:br>
            <a:r>
              <a:rPr lang="ru-RU" dirty="0">
                <a:solidFill>
                  <a:schemeClr val="tx1"/>
                </a:solidFill>
                <a:latin typeface="Times New Roman" panose="02020603050405020304" pitchFamily="18" charset="0"/>
                <a:cs typeface="Times New Roman" panose="02020603050405020304" pitchFamily="18" charset="0"/>
              </a:rPr>
              <a:t>2. </a:t>
            </a:r>
            <a:r>
              <a:rPr lang="ru-RU" dirty="0" err="1">
                <a:solidFill>
                  <a:schemeClr val="tx1"/>
                </a:solidFill>
                <a:latin typeface="Times New Roman" panose="02020603050405020304" pitchFamily="18" charset="0"/>
                <a:cs typeface="Times New Roman" panose="02020603050405020304" pitchFamily="18" charset="0"/>
              </a:rPr>
              <a:t>Методологічні</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проблеми</a:t>
            </a:r>
            <a:r>
              <a:rPr lang="ru-RU" dirty="0">
                <a:solidFill>
                  <a:schemeClr val="tx1"/>
                </a:solidFill>
                <a:latin typeface="Times New Roman" panose="02020603050405020304" pitchFamily="18" charset="0"/>
                <a:cs typeface="Times New Roman" panose="02020603050405020304" pitchFamily="18" charset="0"/>
              </a:rPr>
              <a:t> методу </a:t>
            </a:r>
            <a:r>
              <a:rPr lang="ru-RU" dirty="0" err="1">
                <a:solidFill>
                  <a:schemeClr val="tx1"/>
                </a:solidFill>
                <a:latin typeface="Times New Roman" panose="02020603050405020304" pitchFamily="18" charset="0"/>
                <a:cs typeface="Times New Roman" panose="02020603050405020304" pitchFamily="18" charset="0"/>
              </a:rPr>
              <a:t>спостереження</a:t>
            </a:r>
            <a:r>
              <a:rPr lang="ru-RU" dirty="0">
                <a:solidFill>
                  <a:schemeClr val="tx1"/>
                </a:solidFill>
                <a:latin typeface="Times New Roman" panose="02020603050405020304" pitchFamily="18" charset="0"/>
                <a:cs typeface="Times New Roman" panose="02020603050405020304" pitchFamily="18" charset="0"/>
              </a:rPr>
              <a:t>.</a:t>
            </a:r>
            <a:br>
              <a:rPr lang="ru-RU" dirty="0">
                <a:solidFill>
                  <a:schemeClr val="tx1"/>
                </a:solidFill>
                <a:latin typeface="Times New Roman" panose="02020603050405020304" pitchFamily="18" charset="0"/>
                <a:cs typeface="Times New Roman" panose="02020603050405020304" pitchFamily="18" charset="0"/>
              </a:rPr>
            </a:br>
            <a:r>
              <a:rPr lang="ru-RU" dirty="0">
                <a:solidFill>
                  <a:schemeClr val="tx1"/>
                </a:solidFill>
                <a:latin typeface="Times New Roman" panose="02020603050405020304" pitchFamily="18" charset="0"/>
                <a:cs typeface="Times New Roman" panose="02020603050405020304" pitchFamily="18" charset="0"/>
              </a:rPr>
              <a:t>3. </a:t>
            </a:r>
            <a:r>
              <a:rPr lang="ru-RU" dirty="0" err="1">
                <a:solidFill>
                  <a:schemeClr val="tx1"/>
                </a:solidFill>
                <a:latin typeface="Times New Roman" panose="02020603050405020304" pitchFamily="18" charset="0"/>
                <a:cs typeface="Times New Roman" panose="02020603050405020304" pitchFamily="18" charset="0"/>
              </a:rPr>
              <a:t>Методи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підвищення</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надійності</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даних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спостережень</a:t>
            </a:r>
            <a:r>
              <a:rPr lang="ru-RU" dirty="0">
                <a:solidFill>
                  <a:schemeClr val="tx1"/>
                </a:solidFill>
                <a:latin typeface="Times New Roman" panose="02020603050405020304" pitchFamily="18" charset="0"/>
                <a:cs typeface="Times New Roman" panose="02020603050405020304" pitchFamily="18" charset="0"/>
              </a:rPr>
              <a:t>.</a:t>
            </a:r>
            <a:br>
              <a:rPr lang="ru-RU" dirty="0">
                <a:solidFill>
                  <a:schemeClr val="tx1"/>
                </a:solidFill>
                <a:latin typeface="Times New Roman" panose="02020603050405020304" pitchFamily="18" charset="0"/>
                <a:cs typeface="Times New Roman" panose="02020603050405020304" pitchFamily="18" charset="0"/>
              </a:rPr>
            </a:br>
            <a:r>
              <a:rPr lang="ru-RU" sz="3400" dirty="0" smtClean="0"/>
              <a:t/>
            </a:r>
            <a:br>
              <a:rPr lang="ru-RU" sz="3400" dirty="0" smtClean="0"/>
            </a:br>
            <a:r>
              <a:rPr lang="ru-RU" dirty="0" smtClean="0"/>
              <a:t/>
            </a:r>
            <a:br>
              <a:rPr lang="ru-RU" dirty="0" smtClean="0"/>
            </a:br>
            <a:r>
              <a:rPr lang="ru-RU" dirty="0" smtClean="0"/>
              <a:t/>
            </a:r>
            <a:br>
              <a:rPr lang="ru-RU" dirty="0" smtClean="0"/>
            </a:br>
            <a:endParaRPr lang="ru-RU" dirty="0"/>
          </a:p>
        </p:txBody>
      </p:sp>
    </p:spTree>
    <p:extLst>
      <p:ext uri="{BB962C8B-B14F-4D97-AF65-F5344CB8AC3E}">
        <p14:creationId xmlns:p14="http://schemas.microsoft.com/office/powerpoint/2010/main" val="20034752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8FA8ED-525A-4729-91B4-D814C5C03CAC}"/>
              </a:ext>
            </a:extLst>
          </p:cNvPr>
          <p:cNvSpPr>
            <a:spLocks noGrp="1"/>
          </p:cNvSpPr>
          <p:nvPr>
            <p:ph type="title"/>
          </p:nvPr>
        </p:nvSpPr>
        <p:spPr>
          <a:xfrm>
            <a:off x="1209675" y="365124"/>
            <a:ext cx="10629900" cy="6397626"/>
          </a:xfrm>
        </p:spPr>
        <p:txBody>
          <a:bodyPr>
            <a:noAutofit/>
          </a:bodyPr>
          <a:lstStyle/>
          <a:p>
            <a:r>
              <a:rPr lang="ru-RU" sz="2400" b="1" dirty="0" err="1" smtClean="0">
                <a:latin typeface="Times New Roman" panose="02020603050405020304" pitchFamily="18" charset="0"/>
                <a:cs typeface="Times New Roman" panose="02020603050405020304" pitchFamily="18" charset="0"/>
              </a:rPr>
              <a:t>Питання</a:t>
            </a:r>
            <a:r>
              <a:rPr lang="ru-RU" sz="2400" b="1" dirty="0" smtClean="0">
                <a:latin typeface="Times New Roman" panose="02020603050405020304" pitchFamily="18" charset="0"/>
                <a:cs typeface="Times New Roman" panose="02020603050405020304" pitchFamily="18" charset="0"/>
              </a:rPr>
              <a:t> 1</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1600" b="1" dirty="0" err="1" smtClean="0">
                <a:latin typeface="Times New Roman" panose="02020603050405020304" pitchFamily="18" charset="0"/>
                <a:cs typeface="Times New Roman" panose="02020603050405020304" pitchFamily="18" charset="0"/>
              </a:rPr>
              <a:t>Спостереження</a:t>
            </a:r>
            <a:r>
              <a:rPr lang="ru-RU" sz="1600" dirty="0" smtClean="0">
                <a:latin typeface="Times New Roman" panose="02020603050405020304" pitchFamily="18" charset="0"/>
                <a:cs typeface="Times New Roman" panose="02020603050405020304" pitchFamily="18" charset="0"/>
              </a:rPr>
              <a:t> – метод </a:t>
            </a:r>
            <a:r>
              <a:rPr lang="ru-RU" sz="1600" dirty="0" err="1" smtClean="0">
                <a:latin typeface="Times New Roman" panose="02020603050405020304" pitchFamily="18" charset="0"/>
                <a:cs typeface="Times New Roman" panose="02020603050405020304" pitchFamily="18" charset="0"/>
              </a:rPr>
              <a:t>збору</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первинної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соціологічної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інформації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який</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передбачає</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фіксацію</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значущих</a:t>
            </a:r>
            <a:r>
              <a:rPr lang="ru-RU" sz="1600" dirty="0" smtClean="0">
                <a:latin typeface="Times New Roman" panose="02020603050405020304" pitchFamily="18" charset="0"/>
                <a:cs typeface="Times New Roman" panose="02020603050405020304" pitchFamily="18" charset="0"/>
              </a:rPr>
              <a:t> для </a:t>
            </a:r>
            <a:r>
              <a:rPr lang="ru-RU" sz="1600" dirty="0" err="1" smtClean="0">
                <a:latin typeface="Times New Roman" panose="02020603050405020304" pitchFamily="18" charset="0"/>
                <a:cs typeface="Times New Roman" panose="02020603050405020304" pitchFamily="18" charset="0"/>
              </a:rPr>
              <a:t>дослідника</a:t>
            </a:r>
            <a:r>
              <a:rPr lang="ru-RU" sz="1600" dirty="0" smtClean="0">
                <a:latin typeface="Times New Roman" panose="02020603050405020304" pitchFamily="18" charset="0"/>
                <a:cs typeface="Times New Roman" panose="02020603050405020304" pitchFamily="18" charset="0"/>
              </a:rPr>
              <a:t> характеристик.</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
            </a:r>
            <a:br>
              <a:rPr lang="ru-RU" sz="1600" dirty="0" smtClean="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У </a:t>
            </a:r>
            <a:r>
              <a:rPr lang="ru-RU" sz="1600" dirty="0" err="1" smtClean="0">
                <a:latin typeface="Times New Roman" panose="02020603050405020304" pitchFamily="18" charset="0"/>
                <a:cs typeface="Times New Roman" panose="02020603050405020304" pitchFamily="18" charset="0"/>
              </a:rPr>
              <a:t>соціології</a:t>
            </a:r>
            <a:r>
              <a:rPr lang="ru-RU" sz="1600" dirty="0" smtClean="0">
                <a:latin typeface="Times New Roman" panose="02020603050405020304" pitchFamily="18" charset="0"/>
                <a:cs typeface="Times New Roman" panose="02020603050405020304" pitchFamily="18" charset="0"/>
              </a:rPr>
              <a:t> як правило </a:t>
            </a:r>
            <a:r>
              <a:rPr lang="ru-RU" sz="1600" dirty="0" err="1" smtClean="0">
                <a:latin typeface="Times New Roman" panose="02020603050405020304" pitchFamily="18" charset="0"/>
                <a:cs typeface="Times New Roman" panose="02020603050405020304" pitchFamily="18" charset="0"/>
              </a:rPr>
              <a:t>використовується</a:t>
            </a:r>
            <a:r>
              <a:rPr lang="ru-RU" sz="1600" dirty="0" smtClean="0">
                <a:latin typeface="Times New Roman" panose="02020603050405020304" pitchFamily="18" charset="0"/>
                <a:cs typeface="Times New Roman" panose="02020603050405020304" pitchFamily="18" charset="0"/>
              </a:rPr>
              <a:t> як </a:t>
            </a:r>
            <a:r>
              <a:rPr lang="ru-RU" sz="1600" dirty="0" err="1" smtClean="0">
                <a:latin typeface="Times New Roman" panose="02020603050405020304" pitchFamily="18" charset="0"/>
                <a:cs typeface="Times New Roman" panose="02020603050405020304" pitchFamily="18" charset="0"/>
              </a:rPr>
              <a:t>додатковий</a:t>
            </a:r>
            <a:r>
              <a:rPr lang="ru-RU" sz="1600" dirty="0" smtClean="0">
                <a:latin typeface="Times New Roman" panose="02020603050405020304" pitchFamily="18" charset="0"/>
                <a:cs typeface="Times New Roman" panose="02020603050405020304" pitchFamily="18" charset="0"/>
              </a:rPr>
              <a:t> метод для </a:t>
            </a:r>
            <a:r>
              <a:rPr lang="ru-RU" sz="1600" dirty="0" err="1" smtClean="0">
                <a:latin typeface="Times New Roman" panose="02020603050405020304" pitchFamily="18" charset="0"/>
                <a:cs typeface="Times New Roman" panose="02020603050405020304" pitchFamily="18" charset="0"/>
              </a:rPr>
              <a:t>поглиблення</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інформації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або</a:t>
            </a:r>
            <a:r>
              <a:rPr lang="ru-RU" sz="1600" dirty="0" smtClean="0">
                <a:latin typeface="Times New Roman" panose="02020603050405020304" pitchFamily="18" charset="0"/>
                <a:cs typeface="Times New Roman" panose="02020603050405020304" pitchFamily="18" charset="0"/>
              </a:rPr>
              <a:t> як один з </a:t>
            </a:r>
            <a:r>
              <a:rPr lang="ru-RU" sz="1600" dirty="0" err="1" smtClean="0">
                <a:latin typeface="Times New Roman" panose="02020603050405020304" pitchFamily="18" charset="0"/>
                <a:cs typeface="Times New Roman" panose="02020603050405020304" pitchFamily="18" charset="0"/>
              </a:rPr>
              <a:t>контрольних</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методів</a:t>
            </a:r>
            <a:r>
              <a:rPr lang="ru-RU" sz="1600" dirty="0" smtClean="0">
                <a:latin typeface="Times New Roman" panose="02020603050405020304" pitchFamily="18" charset="0"/>
                <a:cs typeface="Times New Roman" panose="02020603050405020304" pitchFamily="18" charset="0"/>
              </a:rPr>
              <a:t> для </a:t>
            </a:r>
            <a:r>
              <a:rPr lang="ru-RU" sz="1600" dirty="0" err="1" smtClean="0">
                <a:latin typeface="Times New Roman" panose="02020603050405020304" pitchFamily="18" charset="0"/>
                <a:cs typeface="Times New Roman" panose="02020603050405020304" pitchFamily="18" charset="0"/>
              </a:rPr>
              <a:t>перевірки</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отриманої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інформації</a:t>
            </a:r>
            <a:r>
              <a:rPr lang="ru-RU" sz="1600" dirty="0" smtClean="0">
                <a:latin typeface="Times New Roman" panose="02020603050405020304" pitchFamily="18" charset="0"/>
                <a:cs typeface="Times New Roman" panose="02020603050405020304" pitchFamily="18" charset="0"/>
              </a:rPr>
              <a:t>.</a:t>
            </a:r>
            <a:br>
              <a:rPr lang="ru-RU" sz="1600" dirty="0" smtClean="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Як </a:t>
            </a:r>
            <a:r>
              <a:rPr lang="ru-RU" sz="1600" dirty="0" err="1" smtClean="0">
                <a:latin typeface="Times New Roman" panose="02020603050405020304" pitchFamily="18" charset="0"/>
                <a:cs typeface="Times New Roman" panose="02020603050405020304" pitchFamily="18" charset="0"/>
              </a:rPr>
              <a:t>самостійний</a:t>
            </a:r>
            <a:r>
              <a:rPr lang="ru-RU" sz="1600" dirty="0" smtClean="0">
                <a:latin typeface="Times New Roman" panose="02020603050405020304" pitchFamily="18" charset="0"/>
                <a:cs typeface="Times New Roman" panose="02020603050405020304" pitchFamily="18" charset="0"/>
              </a:rPr>
              <a:t> метод: </a:t>
            </a:r>
            <a:r>
              <a:rPr lang="ru-RU" sz="1600" dirty="0" err="1" smtClean="0">
                <a:latin typeface="Times New Roman" panose="02020603050405020304" pitchFamily="18" charset="0"/>
                <a:cs typeface="Times New Roman" panose="02020603050405020304" pitchFamily="18" charset="0"/>
              </a:rPr>
              <a:t>затребуваний</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переважно</a:t>
            </a:r>
            <a:r>
              <a:rPr lang="ru-RU" sz="1600" dirty="0" smtClean="0">
                <a:latin typeface="Times New Roman" panose="02020603050405020304" pitchFamily="18" charset="0"/>
                <a:cs typeface="Times New Roman" panose="02020603050405020304" pitchFamily="18" charset="0"/>
              </a:rPr>
              <a:t> у </a:t>
            </a:r>
            <a:r>
              <a:rPr lang="ru-RU" sz="1600" dirty="0" err="1" smtClean="0">
                <a:latin typeface="Times New Roman" panose="02020603050405020304" pitchFamily="18" charset="0"/>
                <a:cs typeface="Times New Roman" panose="02020603050405020304" pitchFamily="18" charset="0"/>
              </a:rPr>
              <a:t>монографічних</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дослідженнях</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Б.Бемік</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Нічого</a:t>
            </a:r>
            <a:r>
              <a:rPr lang="ru-RU" sz="1600" dirty="0" smtClean="0">
                <a:latin typeface="Times New Roman" panose="02020603050405020304" pitchFamily="18" charset="0"/>
                <a:cs typeface="Times New Roman" panose="02020603050405020304" pitchFamily="18" charset="0"/>
              </a:rPr>
              <a:t> не </a:t>
            </a:r>
            <a:r>
              <a:rPr lang="ru-RU" sz="1600" dirty="0" err="1" smtClean="0">
                <a:latin typeface="Times New Roman" panose="02020603050405020304" pitchFamily="18" charset="0"/>
                <a:cs typeface="Times New Roman" panose="02020603050405020304" pitchFamily="18" charset="0"/>
              </a:rPr>
              <a:t>заздріть</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К.Бу</a:t>
            </a:r>
            <a:r>
              <a:rPr lang="ru-RU" sz="1600" dirty="0" smtClean="0">
                <a:latin typeface="Times New Roman" panose="02020603050405020304" pitchFamily="18" charset="0"/>
                <a:cs typeface="Times New Roman" panose="02020603050405020304" pitchFamily="18" charset="0"/>
              </a:rPr>
              <a:t> «В </a:t>
            </a:r>
            <a:r>
              <a:rPr lang="ru-RU" sz="1600" dirty="0" err="1" smtClean="0">
                <a:latin typeface="Times New Roman" panose="02020603050405020304" pitchFamily="18" charset="0"/>
                <a:cs typeface="Times New Roman" panose="02020603050405020304" pitchFamily="18" charset="0"/>
              </a:rPr>
              <a:t>тіні</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вічної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краси</a:t>
            </a:r>
            <a:r>
              <a:rPr lang="ru-RU" sz="1600" dirty="0" smtClean="0">
                <a:latin typeface="Times New Roman" panose="02020603050405020304" pitchFamily="18" charset="0"/>
                <a:cs typeface="Times New Roman" panose="02020603050405020304" pitchFamily="18" charset="0"/>
              </a:rPr>
              <a:t>») та </a:t>
            </a:r>
            <a:r>
              <a:rPr lang="ru-RU" sz="1600" dirty="0" err="1" smtClean="0">
                <a:latin typeface="Times New Roman" panose="02020603050405020304" pitchFamily="18" charset="0"/>
                <a:cs typeface="Times New Roman" panose="02020603050405020304" pitchFamily="18" charset="0"/>
              </a:rPr>
              <a:t>напрямках</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вивчення</a:t>
            </a:r>
            <a:r>
              <a:rPr lang="ru-RU" sz="1600" dirty="0" smtClean="0">
                <a:latin typeface="Times New Roman" panose="02020603050405020304" pitchFamily="18" charset="0"/>
                <a:cs typeface="Times New Roman" panose="02020603050405020304" pitchFamily="18" charset="0"/>
              </a:rPr>
              <a:t>:</a:t>
            </a:r>
            <a:br>
              <a:rPr lang="ru-RU" sz="1600" dirty="0" smtClean="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1) </a:t>
            </a:r>
            <a:r>
              <a:rPr lang="ru-RU" sz="1600" dirty="0" err="1" smtClean="0">
                <a:latin typeface="Times New Roman" panose="02020603050405020304" pitchFamily="18" charset="0"/>
                <a:cs typeface="Times New Roman" panose="02020603050405020304" pitchFamily="18" charset="0"/>
              </a:rPr>
              <a:t>девіантних</a:t>
            </a:r>
            <a:r>
              <a:rPr lang="ru-RU" sz="1600" dirty="0" smtClean="0">
                <a:latin typeface="Times New Roman" panose="02020603050405020304" pitchFamily="18" charset="0"/>
                <a:cs typeface="Times New Roman" panose="02020603050405020304" pitchFamily="18" charset="0"/>
              </a:rPr>
              <a:t> субкультур;</a:t>
            </a:r>
            <a:br>
              <a:rPr lang="ru-RU" sz="1600" dirty="0" smtClean="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2) </a:t>
            </a:r>
            <a:r>
              <a:rPr lang="ru-RU" sz="1600" dirty="0" err="1" smtClean="0">
                <a:latin typeface="Times New Roman" panose="02020603050405020304" pitchFamily="18" charset="0"/>
                <a:cs typeface="Times New Roman" panose="02020603050405020304" pitchFamily="18" charset="0"/>
              </a:rPr>
              <a:t>етнічних</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спільнот</a:t>
            </a:r>
            <a:r>
              <a:rPr lang="ru-RU" sz="1600" dirty="0" smtClean="0">
                <a:latin typeface="Times New Roman" panose="02020603050405020304" pitchFamily="18" charset="0"/>
                <a:cs typeface="Times New Roman" panose="02020603050405020304" pitchFamily="18" charset="0"/>
              </a:rPr>
              <a:t>;</a:t>
            </a:r>
            <a:br>
              <a:rPr lang="ru-RU" sz="1600" dirty="0" smtClean="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3) </a:t>
            </a:r>
            <a:r>
              <a:rPr lang="ru-RU" sz="1600" dirty="0" err="1" smtClean="0">
                <a:latin typeface="Times New Roman" panose="02020603050405020304" pitchFamily="18" charset="0"/>
                <a:cs typeface="Times New Roman" panose="02020603050405020304" pitchFamily="18" charset="0"/>
              </a:rPr>
              <a:t>повсякденного</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життя</a:t>
            </a:r>
            <a:r>
              <a:rPr lang="ru-RU" sz="1600" dirty="0" smtClean="0">
                <a:latin typeface="Times New Roman" panose="02020603050405020304" pitchFamily="18" charset="0"/>
                <a:cs typeface="Times New Roman" panose="02020603050405020304" pitchFamily="18" charset="0"/>
              </a:rPr>
              <a:t>.</a:t>
            </a:r>
            <a:br>
              <a:rPr lang="ru-RU" sz="1600" dirty="0" smtClean="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ru-RU" sz="1600" b="1" dirty="0" smtClean="0">
                <a:latin typeface="Times New Roman" panose="02020603050405020304" pitchFamily="18" charset="0"/>
                <a:cs typeface="Times New Roman" panose="02020603050405020304" pitchFamily="18" charset="0"/>
              </a:rPr>
              <a:t>Не </a:t>
            </a:r>
            <a:r>
              <a:rPr lang="ru-RU" sz="1600" b="1" dirty="0" err="1" smtClean="0">
                <a:latin typeface="Times New Roman" panose="02020603050405020304" pitchFamily="18" charset="0"/>
                <a:cs typeface="Times New Roman" panose="02020603050405020304" pitchFamily="18" charset="0"/>
              </a:rPr>
              <a:t>підлягають</a:t>
            </a:r>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спостереженню</a:t>
            </a:r>
            <a:r>
              <a:rPr lang="ru-RU" sz="1600" b="1" dirty="0" smtClean="0">
                <a:latin typeface="Times New Roman" panose="02020603050405020304" pitchFamily="18" charset="0"/>
                <a:cs typeface="Times New Roman" panose="02020603050405020304" pitchFamily="18" charset="0"/>
              </a:rPr>
              <a:t>:</a:t>
            </a:r>
            <a:r>
              <a:rPr lang="ru-RU" sz="1600" dirty="0" smtClean="0">
                <a:latin typeface="Times New Roman" panose="02020603050405020304" pitchFamily="18" charset="0"/>
                <a:cs typeface="Times New Roman" panose="02020603050405020304" pitchFamily="18" charset="0"/>
              </a:rPr>
              <a:t/>
            </a:r>
            <a:br>
              <a:rPr lang="ru-RU" sz="1600" dirty="0" smtClean="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масові</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процеси</a:t>
            </a:r>
            <a:r>
              <a:rPr lang="ru-RU" sz="1600" dirty="0" smtClean="0">
                <a:latin typeface="Times New Roman" panose="02020603050405020304" pitchFamily="18" charset="0"/>
                <a:cs typeface="Times New Roman" panose="02020603050405020304" pitchFamily="18" charset="0"/>
              </a:rPr>
              <a:t/>
            </a:r>
            <a:br>
              <a:rPr lang="ru-RU" sz="1600" dirty="0" smtClean="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події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минулого</a:t>
            </a:r>
            <a:r>
              <a:rPr lang="ru-RU" sz="1600" dirty="0" smtClean="0">
                <a:latin typeface="Times New Roman" panose="02020603050405020304" pitchFamily="18" charset="0"/>
                <a:cs typeface="Times New Roman" panose="02020603050405020304" pitchFamily="18" charset="0"/>
              </a:rPr>
              <a:t/>
            </a:r>
            <a:br>
              <a:rPr lang="ru-RU" sz="1600" dirty="0" smtClean="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
            </a:r>
            <a:br>
              <a:rPr lang="ru-RU" sz="1600" dirty="0" smtClean="0">
                <a:latin typeface="Times New Roman" panose="02020603050405020304" pitchFamily="18" charset="0"/>
                <a:cs typeface="Times New Roman" panose="02020603050405020304" pitchFamily="18" charset="0"/>
              </a:rPr>
            </a:br>
            <a:r>
              <a:rPr lang="ru-RU" sz="1600" b="1" dirty="0" err="1" smtClean="0">
                <a:latin typeface="Times New Roman" panose="02020603050405020304" pitchFamily="18" charset="0"/>
                <a:cs typeface="Times New Roman" panose="02020603050405020304" pitchFamily="18" charset="0"/>
              </a:rPr>
              <a:t>Види</a:t>
            </a:r>
            <a:r>
              <a:rPr lang="ru-RU" sz="1600" b="1" dirty="0" smtClean="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спостережень</a:t>
            </a:r>
            <a:r>
              <a:rPr lang="ru-RU" sz="1600" b="1" dirty="0">
                <a:latin typeface="Times New Roman" panose="02020603050405020304" pitchFamily="18" charset="0"/>
                <a:cs typeface="Times New Roman" panose="02020603050405020304" pitchFamily="18" charset="0"/>
              </a:rPr>
              <a:t>:</a:t>
            </a:r>
            <a:br>
              <a:rPr lang="ru-RU" sz="1600" b="1"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І. </a:t>
            </a:r>
            <a:r>
              <a:rPr lang="ru-RU" sz="1600" dirty="0" err="1">
                <a:latin typeface="Times New Roman" panose="02020603050405020304" pitchFamily="18" charset="0"/>
                <a:cs typeface="Times New Roman" panose="02020603050405020304" pitchFamily="18" charset="0"/>
              </a:rPr>
              <a:t>Формалізоване</a:t>
            </a:r>
            <a:r>
              <a:rPr lang="ru-RU" sz="1600" dirty="0">
                <a:latin typeface="Times New Roman" panose="02020603050405020304" pitchFamily="18" charset="0"/>
                <a:cs typeface="Times New Roman" panose="02020603050405020304" pitchFamily="18" charset="0"/>
              </a:rPr>
              <a:t> та </a:t>
            </a:r>
            <a:r>
              <a:rPr lang="ru-RU" sz="1600" dirty="0" err="1">
                <a:latin typeface="Times New Roman" panose="02020603050405020304" pitchFamily="18" charset="0"/>
                <a:cs typeface="Times New Roman" panose="02020603050405020304" pitchFamily="18" charset="0"/>
              </a:rPr>
              <a:t>неформалізоване</a:t>
            </a:r>
            <a:r>
              <a:rPr lang="ru-RU" sz="1600" dirty="0">
                <a:latin typeface="Times New Roman" panose="02020603050405020304" pitchFamily="18" charset="0"/>
                <a:cs typeface="Times New Roman" panose="02020603050405020304" pitchFamily="18" charset="0"/>
              </a:rPr>
              <a:t>.</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ІІ. </a:t>
            </a:r>
            <a:r>
              <a:rPr lang="ru-RU" sz="1600" dirty="0" err="1">
                <a:latin typeface="Times New Roman" panose="02020603050405020304" pitchFamily="18" charset="0"/>
                <a:cs typeface="Times New Roman" panose="02020603050405020304" pitchFamily="18" charset="0"/>
              </a:rPr>
              <a:t>Включене</a:t>
            </a:r>
            <a:r>
              <a:rPr lang="ru-RU" sz="1600" dirty="0">
                <a:latin typeface="Times New Roman" panose="02020603050405020304" pitchFamily="18" charset="0"/>
                <a:cs typeface="Times New Roman" panose="02020603050405020304" pitchFamily="18" charset="0"/>
              </a:rPr>
              <a:t> та </a:t>
            </a:r>
            <a:r>
              <a:rPr lang="ru-RU" sz="1600" dirty="0" err="1">
                <a:latin typeface="Times New Roman" panose="02020603050405020304" pitchFamily="18" charset="0"/>
                <a:cs typeface="Times New Roman" panose="02020603050405020304" pitchFamily="18" charset="0"/>
              </a:rPr>
              <a:t>невключене</a:t>
            </a:r>
            <a:r>
              <a:rPr lang="ru-RU" sz="1600" dirty="0">
                <a:latin typeface="Times New Roman" panose="02020603050405020304" pitchFamily="18" charset="0"/>
                <a:cs typeface="Times New Roman" panose="02020603050405020304" pitchFamily="18" charset="0"/>
              </a:rPr>
              <a:t>.</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ІІІ. </a:t>
            </a:r>
            <a:r>
              <a:rPr lang="ru-RU" sz="1600" dirty="0" err="1">
                <a:latin typeface="Times New Roman" panose="02020603050405020304" pitchFamily="18" charset="0"/>
                <a:cs typeface="Times New Roman" panose="02020603050405020304" pitchFamily="18" charset="0"/>
              </a:rPr>
              <a:t>Польові</a:t>
            </a:r>
            <a:r>
              <a:rPr lang="ru-RU" sz="1600" dirty="0">
                <a:latin typeface="Times New Roman" panose="02020603050405020304" pitchFamily="18" charset="0"/>
                <a:cs typeface="Times New Roman" panose="02020603050405020304" pitchFamily="18" charset="0"/>
              </a:rPr>
              <a:t> та </a:t>
            </a:r>
            <a:r>
              <a:rPr lang="ru-RU" sz="1600" dirty="0" err="1">
                <a:latin typeface="Times New Roman" panose="02020603050405020304" pitchFamily="18" charset="0"/>
                <a:cs typeface="Times New Roman" panose="02020603050405020304" pitchFamily="18" charset="0"/>
              </a:rPr>
              <a:t>лабораторні</a:t>
            </a:r>
            <a:r>
              <a:rPr lang="ru-RU" sz="1600" dirty="0">
                <a:latin typeface="Times New Roman" panose="02020603050405020304" pitchFamily="18" charset="0"/>
                <a:cs typeface="Times New Roman" panose="02020603050405020304" pitchFamily="18" charset="0"/>
              </a:rPr>
              <a:t>.</a:t>
            </a:r>
            <a:br>
              <a:rPr lang="ru-RU"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IV. </a:t>
            </a:r>
            <a:r>
              <a:rPr lang="uk-UA" sz="1600" dirty="0">
                <a:latin typeface="Times New Roman" panose="02020603050405020304" pitchFamily="18" charset="0"/>
                <a:cs typeface="Times New Roman" panose="02020603050405020304" pitchFamily="18" charset="0"/>
              </a:rPr>
              <a:t>Систематичні та випадкові</a:t>
            </a:r>
            <a:r>
              <a:rPr lang="uk-UA" sz="1600" dirty="0" smtClean="0">
                <a:latin typeface="Times New Roman" panose="02020603050405020304" pitchFamily="18" charset="0"/>
                <a:cs typeface="Times New Roman" panose="02020603050405020304" pitchFamily="18" charset="0"/>
              </a:rPr>
              <a:t>.</a:t>
            </a:r>
            <a:br>
              <a:rPr lang="uk-UA" sz="1600" dirty="0" smtClean="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ru-RU" sz="1600" dirty="0" err="1" smtClean="0">
                <a:latin typeface="Times New Roman" panose="02020603050405020304" pitchFamily="18" charset="0"/>
                <a:cs typeface="Times New Roman" panose="02020603050405020304" pitchFamily="18" charset="0"/>
              </a:rPr>
              <a:t>Підручник</a:t>
            </a:r>
            <a:r>
              <a:rPr lang="ru-RU" sz="1600" dirty="0" smtClean="0">
                <a:latin typeface="Times New Roman" panose="02020603050405020304" pitchFamily="18" charset="0"/>
                <a:cs typeface="Times New Roman" panose="02020603050405020304" pitchFamily="18" charset="0"/>
              </a:rPr>
              <a:t>: Уйти</a:t>
            </a:r>
            <a:r>
              <a:rPr lang="ru-RU" sz="1600" dirty="0">
                <a:latin typeface="Times New Roman" panose="02020603050405020304" pitchFamily="18" charset="0"/>
                <a:cs typeface="Times New Roman" panose="02020603050405020304" pitchFamily="18" charset="0"/>
              </a:rPr>
              <a:t>, чтобы остаться: Социолог в поле / Сб. статей под ред. Воронкова В., </a:t>
            </a:r>
            <a:r>
              <a:rPr lang="ru-RU" sz="1600" dirty="0" err="1">
                <a:latin typeface="Times New Roman" panose="02020603050405020304" pitchFamily="18" charset="0"/>
                <a:cs typeface="Times New Roman" panose="02020603050405020304" pitchFamily="18" charset="0"/>
              </a:rPr>
              <a:t>Чикадзе</a:t>
            </a:r>
            <a:r>
              <a:rPr lang="ru-RU" sz="1600" dirty="0">
                <a:latin typeface="Times New Roman" panose="02020603050405020304" pitchFamily="18" charset="0"/>
                <a:cs typeface="Times New Roman" panose="02020603050405020304" pitchFamily="18" charset="0"/>
              </a:rPr>
              <a:t> Е. СПб.: </a:t>
            </a:r>
            <a:r>
              <a:rPr lang="ru-RU" sz="1600" dirty="0" err="1">
                <a:latin typeface="Times New Roman" panose="02020603050405020304" pitchFamily="18" charset="0"/>
                <a:cs typeface="Times New Roman" panose="02020603050405020304" pitchFamily="18" charset="0"/>
              </a:rPr>
              <a:t>Алетейя</a:t>
            </a:r>
            <a:r>
              <a:rPr lang="ru-RU" sz="1600" dirty="0">
                <a:latin typeface="Times New Roman" panose="02020603050405020304" pitchFamily="18" charset="0"/>
                <a:cs typeface="Times New Roman" panose="02020603050405020304" pitchFamily="18" charset="0"/>
              </a:rPr>
              <a:t>, 2009. 148 с.</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0793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2B0DD8-DAF9-4F43-8BF6-39693533E0D4}"/>
              </a:ext>
            </a:extLst>
          </p:cNvPr>
          <p:cNvSpPr>
            <a:spLocks noGrp="1"/>
          </p:cNvSpPr>
          <p:nvPr>
            <p:ph type="title"/>
          </p:nvPr>
        </p:nvSpPr>
        <p:spPr>
          <a:xfrm>
            <a:off x="1631259" y="365124"/>
            <a:ext cx="9693965" cy="6244397"/>
          </a:xfrm>
        </p:spPr>
        <p:txBody>
          <a:bodyPr>
            <a:normAutofit/>
          </a:bodyPr>
          <a:lstStyle/>
          <a:p>
            <a:r>
              <a:rPr lang="uk-UA" sz="2000" b="1" dirty="0" smtClean="0">
                <a:latin typeface="Times New Roman" panose="02020603050405020304" pitchFamily="18" charset="0"/>
                <a:cs typeface="Times New Roman" panose="02020603050405020304" pitchFamily="18" charset="0"/>
              </a:rPr>
              <a:t>Питання 2</a:t>
            </a:r>
            <a:r>
              <a:rPr lang="uk-UA" sz="2000" dirty="0" smtClean="0">
                <a:latin typeface="Times New Roman" panose="02020603050405020304" pitchFamily="18" charset="0"/>
                <a:cs typeface="Times New Roman" panose="02020603050405020304" pitchFamily="18" charset="0"/>
              </a:rPr>
              <a:t/>
            </a:r>
            <a:br>
              <a:rPr lang="uk-UA" sz="2000" dirty="0" smtClean="0">
                <a:latin typeface="Times New Roman" panose="02020603050405020304" pitchFamily="18" charset="0"/>
                <a:cs typeface="Times New Roman" panose="02020603050405020304" pitchFamily="18" charset="0"/>
              </a:rPr>
            </a:br>
            <a:r>
              <a:rPr lang="uk-UA" sz="2000" dirty="0" smtClean="0">
                <a:latin typeface="Times New Roman" panose="02020603050405020304" pitchFamily="18" charset="0"/>
                <a:cs typeface="Times New Roman" panose="02020603050405020304" pitchFamily="18" charset="0"/>
              </a:rPr>
              <a:t/>
            </a:r>
            <a:br>
              <a:rPr lang="uk-UA" sz="2000" dirty="0" smtClean="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1. </a:t>
            </a:r>
            <a:r>
              <a:rPr lang="ru-RU" sz="2000" dirty="0" err="1" smtClean="0">
                <a:latin typeface="Times New Roman" panose="02020603050405020304" pitchFamily="18" charset="0"/>
                <a:cs typeface="Times New Roman" panose="02020603050405020304" pitchFamily="18" charset="0"/>
              </a:rPr>
              <a:t>Вплив</a:t>
            </a:r>
            <a:r>
              <a:rPr lang="ru-RU" sz="2000" dirty="0" smtClean="0">
                <a:latin typeface="Times New Roman" panose="02020603050405020304" pitchFamily="18" charset="0"/>
                <a:cs typeface="Times New Roman" panose="02020603050405020304" pitchFamily="18" charset="0"/>
              </a:rPr>
              <a:t> настрою </a:t>
            </a:r>
            <a:r>
              <a:rPr lang="ru-RU" sz="2000" dirty="0" err="1" smtClean="0">
                <a:latin typeface="Times New Roman" panose="02020603050405020304" pitchFamily="18" charset="0"/>
                <a:cs typeface="Times New Roman" panose="02020603050405020304" pitchFamily="18" charset="0"/>
              </a:rPr>
              <a:t>спостерігача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суб’єктивний</a:t>
            </a:r>
            <a:r>
              <a:rPr lang="ru-RU" sz="2000" dirty="0" smtClean="0">
                <a:latin typeface="Times New Roman" panose="02020603050405020304" pitchFamily="18" charset="0"/>
                <a:cs typeface="Times New Roman" panose="02020603050405020304" pitchFamily="18" charset="0"/>
              </a:rPr>
              <a:t> фактор).</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2. </a:t>
            </a:r>
            <a:r>
              <a:rPr lang="ru-RU" sz="2000" dirty="0" err="1" smtClean="0">
                <a:latin typeface="Times New Roman" panose="02020603050405020304" pitchFamily="18" charset="0"/>
                <a:cs typeface="Times New Roman" panose="02020603050405020304" pitchFamily="18" charset="0"/>
              </a:rPr>
              <a:t>Відмінність</a:t>
            </a:r>
            <a:r>
              <a:rPr lang="ru-RU" sz="2000" dirty="0" smtClean="0">
                <a:latin typeface="Times New Roman" panose="02020603050405020304" pitchFamily="18" charset="0"/>
                <a:cs typeface="Times New Roman" panose="02020603050405020304" pitchFamily="18" charset="0"/>
              </a:rPr>
              <a:t> у </a:t>
            </a:r>
            <a:r>
              <a:rPr lang="ru-RU" sz="2000" dirty="0" err="1" smtClean="0">
                <a:latin typeface="Times New Roman" panose="02020603050405020304" pitchFamily="18" charset="0"/>
                <a:cs typeface="Times New Roman" panose="02020603050405020304" pitchFamily="18" charset="0"/>
              </a:rPr>
              <a:t>соціальному</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статусі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спостерігача</a:t>
            </a:r>
            <a:r>
              <a:rPr lang="ru-RU" sz="2000" dirty="0" smtClean="0">
                <a:latin typeface="Times New Roman" panose="02020603050405020304" pitchFamily="18" charset="0"/>
                <a:cs typeface="Times New Roman" panose="02020603050405020304" pitchFamily="18" charset="0"/>
              </a:rPr>
              <a:t> та </a:t>
            </a:r>
            <a:r>
              <a:rPr lang="ru-RU" sz="2000" dirty="0" err="1" smtClean="0">
                <a:latin typeface="Times New Roman" panose="02020603050405020304" pitchFamily="18" charset="0"/>
                <a:cs typeface="Times New Roman" panose="02020603050405020304" pitchFamily="18" charset="0"/>
              </a:rPr>
              <a:t>інформанта</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3. </a:t>
            </a:r>
            <a:r>
              <a:rPr lang="ru-RU" sz="2000" dirty="0" err="1" smtClean="0">
                <a:latin typeface="Times New Roman" panose="02020603050405020304" pitchFamily="18" charset="0"/>
                <a:cs typeface="Times New Roman" panose="02020603050405020304" pitchFamily="18" charset="0"/>
              </a:rPr>
              <a:t>Ефект</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першого</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враження</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4. </a:t>
            </a:r>
            <a:r>
              <a:rPr lang="ru-RU" sz="2000" dirty="0" err="1" smtClean="0">
                <a:latin typeface="Times New Roman" panose="02020603050405020304" pitchFamily="18" charset="0"/>
                <a:cs typeface="Times New Roman" panose="02020603050405020304" pitchFamily="18" charset="0"/>
              </a:rPr>
              <a:t>Помилки</a:t>
            </a:r>
            <a:r>
              <a:rPr lang="ru-RU" sz="2000" dirty="0" smtClean="0">
                <a:latin typeface="Times New Roman" panose="02020603050405020304" pitchFamily="18" charset="0"/>
                <a:cs typeface="Times New Roman" panose="02020603050405020304" pitchFamily="18" charset="0"/>
              </a:rPr>
              <a:t> в </a:t>
            </a:r>
            <a:r>
              <a:rPr lang="ru-RU" sz="2000" dirty="0" err="1" smtClean="0">
                <a:latin typeface="Times New Roman" panose="02020603050405020304" pitchFamily="18" charset="0"/>
                <a:cs typeface="Times New Roman" panose="02020603050405020304" pitchFamily="18" charset="0"/>
              </a:rPr>
              <a:t>оцінках</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5. </a:t>
            </a:r>
            <a:r>
              <a:rPr lang="ru-RU" sz="2000" dirty="0" err="1" smtClean="0">
                <a:latin typeface="Times New Roman" panose="02020603050405020304" pitchFamily="18" charset="0"/>
                <a:cs typeface="Times New Roman" panose="02020603050405020304" pitchFamily="18" charset="0"/>
              </a:rPr>
              <a:t>Втома</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спостерігача</a:t>
            </a:r>
            <a:r>
              <a:rPr lang="ru-RU" sz="2000" dirty="0">
                <a:latin typeface="Times New Roman" panose="02020603050405020304" pitchFamily="18" charset="0"/>
                <a:cs typeface="Times New Roman" panose="02020603050405020304" pitchFamily="18" charset="0"/>
              </a:rPr>
              <a:t> і </a:t>
            </a:r>
            <a:r>
              <a:rPr lang="ru-RU" sz="2000" dirty="0" err="1">
                <a:latin typeface="Times New Roman" panose="02020603050405020304" pitchFamily="18" charset="0"/>
                <a:cs typeface="Times New Roman" panose="02020603050405020304" pitchFamily="18" charset="0"/>
              </a:rPr>
              <a:t>спостережуваного</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6.  «Гало-</a:t>
            </a:r>
            <a:r>
              <a:rPr lang="ru-RU" sz="2000" dirty="0" err="1" smtClean="0">
                <a:latin typeface="Times New Roman" panose="02020603050405020304" pitchFamily="18" charset="0"/>
                <a:cs typeface="Times New Roman" panose="02020603050405020304" pitchFamily="18" charset="0"/>
              </a:rPr>
              <a:t>ефект</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узагальнене</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враження</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помилки</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контрастності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або</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усереднення</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схильність</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відмічати</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відмінні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або</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подібні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власним</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риси</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уникнення</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крайніх</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суджень</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7. </a:t>
            </a:r>
            <a:r>
              <a:rPr lang="ru-RU" sz="2000" dirty="0" err="1" smtClean="0">
                <a:latin typeface="Times New Roman" panose="02020603050405020304" pitchFamily="18" charset="0"/>
                <a:cs typeface="Times New Roman" panose="02020603050405020304" pitchFamily="18" charset="0"/>
              </a:rPr>
              <a:t>Однократність</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спостереження</a:t>
            </a:r>
            <a:r>
              <a:rPr lang="ru-RU" sz="2000" dirty="0" smtClean="0">
                <a:latin typeface="Times New Roman" panose="02020603050405020304" pitchFamily="18" charset="0"/>
                <a:cs typeface="Times New Roman" panose="02020603050405020304" pitchFamily="18" charset="0"/>
              </a:rPr>
              <a:t>.</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8. </a:t>
            </a:r>
            <a:r>
              <a:rPr lang="ru-RU" sz="2000" dirty="0" err="1" smtClean="0">
                <a:latin typeface="Times New Roman" panose="02020603050405020304" pitchFamily="18" charset="0"/>
                <a:cs typeface="Times New Roman" panose="02020603050405020304" pitchFamily="18" charset="0"/>
              </a:rPr>
              <a:t>Значні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ресурсні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витрати</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9</a:t>
            </a:r>
            <a:r>
              <a:rPr lang="ru-RU" sz="2000" dirty="0" smtClean="0">
                <a:latin typeface="Times New Roman" panose="02020603050405020304" pitchFamily="18" charset="0"/>
                <a:cs typeface="Times New Roman" panose="02020603050405020304" pitchFamily="18" charset="0"/>
              </a:rPr>
              <a:t>. Мала </a:t>
            </a:r>
            <a:r>
              <a:rPr lang="ru-RU" sz="2000" dirty="0" err="1" smtClean="0">
                <a:latin typeface="Times New Roman" panose="02020603050405020304" pitchFamily="18" charset="0"/>
                <a:cs typeface="Times New Roman" panose="02020603050405020304" pitchFamily="18" charset="0"/>
              </a:rPr>
              <a:t>репрезетативність</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10. </a:t>
            </a:r>
            <a:r>
              <a:rPr lang="ru-RU" sz="2000" dirty="0" err="1">
                <a:latin typeface="Times New Roman" panose="02020603050405020304" pitchFamily="18" charset="0"/>
                <a:cs typeface="Times New Roman" panose="02020603050405020304" pitchFamily="18" charset="0"/>
              </a:rPr>
              <a:t>Необхідність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класифікувати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результати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спостереження</a:t>
            </a:r>
            <a:r>
              <a:rPr lang="ru-RU" sz="2000" dirty="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dirty="0" smtClean="0">
                <a:latin typeface="Times New Roman" panose="02020603050405020304" pitchFamily="18" charset="0"/>
                <a:cs typeface="Times New Roman" panose="02020603050405020304" pitchFamily="18" charset="0"/>
              </a:rPr>
              <a:t/>
            </a:r>
            <a:br>
              <a:rPr lang="uk-UA" sz="1800" dirty="0" smtClean="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4138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r>
              <a:rPr lang="ru-RU" sz="2400" b="1" dirty="0" err="1" smtClean="0">
                <a:latin typeface="Times New Roman" panose="02020603050405020304" pitchFamily="18" charset="0"/>
                <a:cs typeface="Times New Roman" panose="02020603050405020304" pitchFamily="18" charset="0"/>
              </a:rPr>
              <a:t>Питання</a:t>
            </a:r>
            <a:r>
              <a:rPr lang="ru-RU" sz="2400" b="1" dirty="0" smtClean="0">
                <a:latin typeface="Times New Roman" panose="02020603050405020304" pitchFamily="18" charset="0"/>
                <a:cs typeface="Times New Roman" panose="02020603050405020304" pitchFamily="18" charset="0"/>
              </a:rPr>
              <a:t> 3</a:t>
            </a:r>
            <a:br>
              <a:rPr lang="ru-RU" sz="2400" b="1" dirty="0" smtClean="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
            </a:r>
            <a:br>
              <a:rPr lang="ru-RU" sz="2400" b="1" dirty="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1. </a:t>
            </a:r>
            <a:r>
              <a:rPr lang="ru-RU" sz="2400" dirty="0" err="1" smtClean="0">
                <a:latin typeface="Times New Roman" panose="02020603050405020304" pitchFamily="18" charset="0"/>
                <a:cs typeface="Times New Roman" panose="02020603050405020304" pitchFamily="18" charset="0"/>
              </a:rPr>
              <a:t>Максмально</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дрібна</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класифікація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подій</a:t>
            </a:r>
            <a:r>
              <a:rPr lang="ru-RU" sz="2400" dirty="0" smtClean="0">
                <a:latin typeface="Times New Roman" panose="02020603050405020304" pitchFamily="18" charset="0"/>
                <a:cs typeface="Times New Roman" panose="02020603050405020304" pitchFamily="18" charset="0"/>
              </a:rPr>
              <a:t> та </a:t>
            </a:r>
            <a:r>
              <a:rPr lang="ru-RU" sz="2400" dirty="0" err="1" smtClean="0">
                <a:latin typeface="Times New Roman" panose="02020603050405020304" pitchFamily="18" charset="0"/>
                <a:cs typeface="Times New Roman" panose="02020603050405020304" pitchFamily="18" charset="0"/>
              </a:rPr>
              <a:t>явищ</a:t>
            </a:r>
            <a:r>
              <a:rPr lang="ru-RU" sz="2400" dirty="0" smtClean="0">
                <a:latin typeface="Times New Roman" panose="02020603050405020304" pitchFamily="18" charset="0"/>
                <a:cs typeface="Times New Roman" panose="02020603050405020304" pitchFamily="18" charset="0"/>
              </a:rPr>
              <a:t>.</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2. </a:t>
            </a:r>
            <a:r>
              <a:rPr lang="ru-RU" sz="2400" dirty="0" err="1" smtClean="0">
                <a:latin typeface="Times New Roman" panose="02020603050405020304" pitchFamily="18" charset="0"/>
                <a:cs typeface="Times New Roman" panose="02020603050405020304" pitchFamily="18" charset="0"/>
              </a:rPr>
              <a:t>Погодження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оцінок</a:t>
            </a:r>
            <a:r>
              <a:rPr lang="ru-RU" sz="2400" dirty="0" smtClean="0">
                <a:latin typeface="Times New Roman" panose="02020603050405020304" pitchFamily="18" charset="0"/>
                <a:cs typeface="Times New Roman" panose="02020603050405020304" pitchFamily="18" charset="0"/>
              </a:rPr>
              <a:t> та </a:t>
            </a:r>
            <a:r>
              <a:rPr lang="ru-RU" sz="2400" dirty="0" err="1" smtClean="0">
                <a:latin typeface="Times New Roman" panose="02020603050405020304" pitchFamily="18" charset="0"/>
                <a:cs typeface="Times New Roman" panose="02020603050405020304" pitchFamily="18" charset="0"/>
              </a:rPr>
              <a:t>інтерпретацій</a:t>
            </a:r>
            <a:r>
              <a:rPr lang="ru-RU" sz="2400" dirty="0" smtClean="0">
                <a:latin typeface="Times New Roman" panose="02020603050405020304" pitchFamily="18" charset="0"/>
                <a:cs typeface="Times New Roman" panose="02020603050405020304" pitchFamily="18" charset="0"/>
              </a:rPr>
              <a:t> у </a:t>
            </a:r>
            <a:r>
              <a:rPr lang="ru-RU" sz="2400" dirty="0" err="1" smtClean="0">
                <a:latin typeface="Times New Roman" panose="02020603050405020304" pitchFamily="18" charset="0"/>
                <a:cs typeface="Times New Roman" panose="02020603050405020304" pitchFamily="18" charset="0"/>
              </a:rPr>
              <a:t>випадку</a:t>
            </a:r>
            <a:r>
              <a:rPr lang="ru-RU" sz="2400" dirty="0" smtClean="0">
                <a:latin typeface="Times New Roman" panose="02020603050405020304" pitchFamily="18" charset="0"/>
                <a:cs typeface="Times New Roman" panose="02020603050405020304" pitchFamily="18" charset="0"/>
              </a:rPr>
              <a:t>, коли </a:t>
            </a:r>
            <a:r>
              <a:rPr lang="ru-RU" sz="2400" dirty="0" err="1" smtClean="0">
                <a:latin typeface="Times New Roman" panose="02020603050405020304" pitchFamily="18" charset="0"/>
                <a:cs typeface="Times New Roman" panose="02020603050405020304" pitchFamily="18" charset="0"/>
              </a:rPr>
              <a:t>працює</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група</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дослідників</a:t>
            </a:r>
            <a:r>
              <a:rPr lang="ru-RU" sz="2400" dirty="0" smtClean="0">
                <a:latin typeface="Times New Roman" panose="02020603050405020304" pitchFamily="18" charset="0"/>
                <a:cs typeface="Times New Roman" panose="02020603050405020304" pitchFamily="18" charset="0"/>
              </a:rPr>
              <a:t>.</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3. </a:t>
            </a:r>
            <a:r>
              <a:rPr lang="ru-RU" sz="2400" dirty="0" err="1" smtClean="0">
                <a:latin typeface="Times New Roman" panose="02020603050405020304" pitchFamily="18" charset="0"/>
                <a:cs typeface="Times New Roman" panose="02020603050405020304" pitchFamily="18" charset="0"/>
              </a:rPr>
              <a:t>Спостереження</a:t>
            </a:r>
            <a:r>
              <a:rPr lang="ru-RU" sz="2400" dirty="0" smtClean="0">
                <a:latin typeface="Times New Roman" panose="02020603050405020304" pitchFamily="18" charset="0"/>
                <a:cs typeface="Times New Roman" panose="02020603050405020304" pitchFamily="18" charset="0"/>
              </a:rPr>
              <a:t> за </a:t>
            </a:r>
            <a:r>
              <a:rPr lang="ru-RU" sz="2400" dirty="0" err="1" smtClean="0">
                <a:latin typeface="Times New Roman" panose="02020603050405020304" pitchFamily="18" charset="0"/>
                <a:cs typeface="Times New Roman" panose="02020603050405020304" pitchFamily="18" charset="0"/>
              </a:rPr>
              <a:t>об’єктом</a:t>
            </a:r>
            <a:r>
              <a:rPr lang="ru-RU" sz="2400" dirty="0" smtClean="0">
                <a:latin typeface="Times New Roman" panose="02020603050405020304" pitchFamily="18" charset="0"/>
                <a:cs typeface="Times New Roman" panose="02020603050405020304" pitchFamily="18" charset="0"/>
              </a:rPr>
              <a:t> у </a:t>
            </a:r>
            <a:r>
              <a:rPr lang="ru-RU" sz="2400" dirty="0" err="1" smtClean="0">
                <a:latin typeface="Times New Roman" panose="02020603050405020304" pitchFamily="18" charset="0"/>
                <a:cs typeface="Times New Roman" panose="02020603050405020304" pitchFamily="18" charset="0"/>
              </a:rPr>
              <a:t>різних</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ситуаціях</a:t>
            </a:r>
            <a:r>
              <a:rPr lang="ru-RU" sz="2400" dirty="0" smtClean="0">
                <a:latin typeface="Times New Roman" panose="02020603050405020304" pitchFamily="18" charset="0"/>
                <a:cs typeface="Times New Roman" panose="02020603050405020304" pitchFamily="18" charset="0"/>
              </a:rPr>
              <a:t>.</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4. </a:t>
            </a:r>
            <a:r>
              <a:rPr lang="ru-RU" sz="2400" dirty="0" err="1" smtClean="0">
                <a:latin typeface="Times New Roman" panose="02020603050405020304" pitchFamily="18" charset="0"/>
                <a:cs typeface="Times New Roman" panose="02020603050405020304" pitchFamily="18" charset="0"/>
              </a:rPr>
              <a:t>Чітка</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реєстрація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індикаторів</a:t>
            </a:r>
            <a:r>
              <a:rPr lang="ru-RU" sz="2400" dirty="0" smtClean="0">
                <a:latin typeface="Times New Roman" panose="02020603050405020304" pitchFamily="18" charset="0"/>
                <a:cs typeface="Times New Roman" panose="02020603050405020304" pitchFamily="18" charset="0"/>
              </a:rPr>
              <a:t>.</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5. Не </a:t>
            </a:r>
            <a:r>
              <a:rPr lang="ru-RU" sz="2400" dirty="0" err="1" smtClean="0">
                <a:latin typeface="Times New Roman" panose="02020603050405020304" pitchFamily="18" charset="0"/>
                <a:cs typeface="Times New Roman" panose="02020603050405020304" pitchFamily="18" charset="0"/>
              </a:rPr>
              <a:t>змішувати</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інтерпретацію</a:t>
            </a:r>
            <a:r>
              <a:rPr lang="ru-RU" sz="2400" dirty="0" smtClean="0">
                <a:latin typeface="Times New Roman" panose="02020603050405020304" pitchFamily="18" charset="0"/>
                <a:cs typeface="Times New Roman" panose="02020603050405020304" pitchFamily="18" charset="0"/>
              </a:rPr>
              <a:t> з </a:t>
            </a:r>
            <a:r>
              <a:rPr lang="ru-RU" sz="2400" dirty="0" err="1" smtClean="0">
                <a:latin typeface="Times New Roman" panose="02020603050405020304" pitchFamily="18" charset="0"/>
                <a:cs typeface="Times New Roman" panose="02020603050405020304" pitchFamily="18" charset="0"/>
              </a:rPr>
              <a:t>подіями</a:t>
            </a:r>
            <a:r>
              <a:rPr lang="ru-RU" sz="2400" dirty="0" smtClean="0">
                <a:latin typeface="Times New Roman" panose="02020603050405020304" pitchFamily="18" charset="0"/>
                <a:cs typeface="Times New Roman" panose="02020603050405020304" pitchFamily="18" charset="0"/>
              </a:rPr>
              <a:t>.</a:t>
            </a:r>
            <a:r>
              <a:rPr lang="ru-RU" dirty="0" smtClean="0"/>
              <a:t/>
            </a:r>
            <a:br>
              <a:rPr lang="ru-RU" dirty="0" smtClean="0"/>
            </a:br>
            <a:r>
              <a:rPr lang="ru-RU" dirty="0" smtClean="0"/>
              <a:t/>
            </a:r>
            <a:br>
              <a:rPr lang="ru-RU" dirty="0" smtClean="0"/>
            </a:br>
            <a:r>
              <a:rPr lang="ru-RU" sz="2700" dirty="0" smtClean="0">
                <a:latin typeface="Times New Roman" panose="02020603050405020304" pitchFamily="18" charset="0"/>
                <a:cs typeface="Times New Roman" panose="02020603050405020304" pitchFamily="18" charset="0"/>
              </a:rPr>
              <a:t>Приклад: </a:t>
            </a:r>
            <a:r>
              <a:rPr lang="ru-RU" sz="2700" dirty="0" err="1" smtClean="0">
                <a:latin typeface="Times New Roman" panose="02020603050405020304" pitchFamily="18" charset="0"/>
                <a:cs typeface="Times New Roman" panose="02020603050405020304" pitchFamily="18" charset="0"/>
              </a:rPr>
              <a:t>бесіда</a:t>
            </a:r>
            <a:r>
              <a:rPr lang="ru-RU" sz="2700" dirty="0" smtClean="0">
                <a:latin typeface="Times New Roman" panose="02020603050405020304" pitchFamily="18" charset="0"/>
                <a:cs typeface="Times New Roman" panose="02020603050405020304" pitchFamily="18" charset="0"/>
              </a:rPr>
              <a:t> у </a:t>
            </a:r>
            <a:r>
              <a:rPr lang="ru-RU" sz="2700" dirty="0" err="1" smtClean="0">
                <a:latin typeface="Times New Roman" panose="02020603050405020304" pitchFamily="18" charset="0"/>
                <a:cs typeface="Times New Roman" panose="02020603050405020304" pitchFamily="18" charset="0"/>
              </a:rPr>
              <a:t>транспорті</a:t>
            </a: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60983657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r>
              <a:rPr lang="ru-RU" sz="3200" b="1" dirty="0" err="1" smtClean="0">
                <a:latin typeface="Times New Roman" panose="02020603050405020304" pitchFamily="18" charset="0"/>
                <a:cs typeface="Times New Roman" panose="02020603050405020304" pitchFamily="18" charset="0"/>
              </a:rPr>
              <a:t>Завдання</a:t>
            </a:r>
            <a:r>
              <a:rPr lang="ru-RU" sz="3200" b="1" dirty="0" smtClean="0">
                <a:latin typeface="Times New Roman" panose="02020603050405020304" pitchFamily="18" charset="0"/>
                <a:cs typeface="Times New Roman" panose="02020603050405020304" pitchFamily="18" charset="0"/>
              </a:rPr>
              <a:t> до </a:t>
            </a:r>
            <a:r>
              <a:rPr lang="ru-RU" sz="3200" b="1" dirty="0" err="1" smtClean="0">
                <a:latin typeface="Times New Roman" panose="02020603050405020304" pitchFamily="18" charset="0"/>
                <a:cs typeface="Times New Roman" panose="02020603050405020304" pitchFamily="18" charset="0"/>
              </a:rPr>
              <a:t>лекції</a:t>
            </a:r>
            <a:r>
              <a:rPr lang="en-US" sz="3200" dirty="0" smtClean="0">
                <a:latin typeface="Times New Roman" panose="02020603050405020304" pitchFamily="18" charset="0"/>
                <a:cs typeface="Times New Roman" panose="02020603050405020304" pitchFamily="18" charset="0"/>
              </a:rPr>
              <a:t/>
            </a:r>
            <a:br>
              <a:rPr lang="en-US" sz="3200" dirty="0" smtClean="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uk-UA" sz="3200" dirty="0" smtClean="0">
                <a:latin typeface="Times New Roman" panose="02020603050405020304" pitchFamily="18" charset="0"/>
                <a:cs typeface="Times New Roman" panose="02020603050405020304" pitchFamily="18" charset="0"/>
              </a:rPr>
              <a:t>Подивитись відео «Бідні діти Америки»</a:t>
            </a:r>
            <a:br>
              <a:rPr lang="uk-UA" sz="3200" dirty="0" smtClean="0">
                <a:latin typeface="Times New Roman" panose="02020603050405020304" pitchFamily="18" charset="0"/>
                <a:cs typeface="Times New Roman" panose="02020603050405020304" pitchFamily="18" charset="0"/>
              </a:rPr>
            </a:br>
            <a:r>
              <a:rPr lang="uk-UA" sz="3200" dirty="0" smtClean="0">
                <a:latin typeface="Times New Roman" panose="02020603050405020304" pitchFamily="18" charset="0"/>
                <a:cs typeface="Times New Roman" panose="02020603050405020304" pitchFamily="18" charset="0"/>
              </a:rPr>
              <a:t>та виділити 5 індикаторів, які можна віднести до проявів бідності. Обґрунтувати власну позицію.</a:t>
            </a:r>
            <a:br>
              <a:rPr lang="uk-UA" sz="3200" dirty="0" smtClean="0">
                <a:latin typeface="Times New Roman" panose="02020603050405020304" pitchFamily="18" charset="0"/>
                <a:cs typeface="Times New Roman" panose="02020603050405020304" pitchFamily="18" charset="0"/>
              </a:rPr>
            </a:br>
            <a:r>
              <a:rPr lang="uk-UA" sz="3200" dirty="0" smtClean="0">
                <a:latin typeface="Times New Roman" panose="02020603050405020304" pitchFamily="18" charset="0"/>
                <a:cs typeface="Times New Roman" panose="02020603050405020304" pitchFamily="18" charset="0"/>
              </a:rPr>
              <a:t>Виконане завдання надіслати через систему </a:t>
            </a:r>
            <a:r>
              <a:rPr lang="en-US" sz="3200" dirty="0" err="1" smtClean="0">
                <a:latin typeface="Times New Roman" panose="02020603050405020304" pitchFamily="18" charset="0"/>
                <a:cs typeface="Times New Roman" panose="02020603050405020304" pitchFamily="18" charset="0"/>
              </a:rPr>
              <a:t>moodle</a:t>
            </a:r>
            <a:r>
              <a:rPr lang="en-US" sz="3200" dirty="0" smtClean="0">
                <a:latin typeface="Times New Roman" panose="02020603050405020304" pitchFamily="18" charset="0"/>
                <a:cs typeface="Times New Roman" panose="02020603050405020304" pitchFamily="18" charset="0"/>
              </a:rPr>
              <a:t> </a:t>
            </a:r>
            <a:r>
              <a:rPr lang="uk-UA" sz="3200" dirty="0" smtClean="0">
                <a:latin typeface="Times New Roman" panose="02020603050405020304" pitchFamily="18" charset="0"/>
                <a:cs typeface="Times New Roman" panose="02020603050405020304" pitchFamily="18" charset="0"/>
              </a:rPr>
              <a:t>ЗНУ.</a:t>
            </a:r>
            <a:br>
              <a:rPr lang="uk-UA" sz="3200" dirty="0" smtClean="0">
                <a:latin typeface="Times New Roman" panose="02020603050405020304" pitchFamily="18" charset="0"/>
                <a:cs typeface="Times New Roman" panose="02020603050405020304" pitchFamily="18" charset="0"/>
              </a:rPr>
            </a:br>
            <a:r>
              <a:rPr lang="uk-UA" sz="3200" dirty="0">
                <a:latin typeface="Times New Roman" panose="02020603050405020304" pitchFamily="18" charset="0"/>
                <a:cs typeface="Times New Roman" panose="02020603050405020304" pitchFamily="18" charset="0"/>
              </a:rPr>
              <a:t/>
            </a:r>
            <a:br>
              <a:rPr lang="uk-UA"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https://www.youtube.com/watch?v=oOOkfVxkusc</a:t>
            </a:r>
            <a:r>
              <a:rPr lang="ru-RU" dirty="0" smtClean="0"/>
              <a:t/>
            </a:r>
            <a:br>
              <a:rPr lang="ru-RU" dirty="0" smtClean="0"/>
            </a:br>
            <a:r>
              <a:rPr lang="ru-RU" dirty="0"/>
              <a:t/>
            </a:r>
            <a:br>
              <a:rPr lang="ru-RU" dirty="0"/>
            </a:br>
            <a:endParaRPr lang="ru-RU" dirty="0"/>
          </a:p>
        </p:txBody>
      </p:sp>
    </p:spTree>
    <p:extLst>
      <p:ext uri="{BB962C8B-B14F-4D97-AF65-F5344CB8AC3E}">
        <p14:creationId xmlns:p14="http://schemas.microsoft.com/office/powerpoint/2010/main" val="729616833"/>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Override1.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2.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3.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4.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5.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187</TotalTime>
  <Words>19</Words>
  <Application>Microsoft Office PowerPoint</Application>
  <PresentationFormat>Широкоэкранный</PresentationFormat>
  <Paragraphs>7</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Century Gothic</vt:lpstr>
      <vt:lpstr>Times New Roman</vt:lpstr>
      <vt:lpstr>Wingdings 3</vt:lpstr>
      <vt:lpstr>Легкий дым</vt:lpstr>
      <vt:lpstr>НАДІЙНІСТЬ СПОСТЕРЕЖЕННЯ</vt:lpstr>
      <vt:lpstr>План. 1. Особливості соціологічного спостереження. Види спостереження. 2. Методологічні проблеми методу спостереження. 3. Методи підвищення надійності даних спостережень.    </vt:lpstr>
      <vt:lpstr>Питання 1 Спостереження – метод збору первинної соціологічної інформації, який передбачає фіксацію значущих для дослідника характеристик.  У соціології як правило використовується як додатковий метод для поглиблення інформації або як один з контрольних методів для перевірки отриманої інформації.  Як самостійний метод: затребуваний переважно у монографічних дослідженнях (Б.Бемік «Нічого не заздріть», К.Бу «В тіні вічної краси») та напрямках вивчення: 1) девіантних субкультур; 2) етнічних спільнот; 3) повсякденного життя.  Не підлягають спостереженню: - масові процеси - події минулого  Види спостережень: І. Формалізоване та неформалізоване. ІІ. Включене та невключене. ІІІ. Польові та лабораторні. IV. Систематичні та випадкові.  Підручник: Уйти, чтобы остаться: Социолог в поле / Сб. статей под ред. Воронкова В., Чикадзе Е. СПб.: Алетейя, 2009. 148 с.</vt:lpstr>
      <vt:lpstr>Питання 2  1. Вплив настрою спостерігача (суб’єктивний фактор). 2. Відмінність у соціальному статусі спостерігача та інформанта. 3. Ефект першого враження. 4. Помилки в оцінках. 5. Втома спостерігача і спостережуваного, 6.  «Гало-ефект» (узагальнене враження), помилки контрастності або усереднення (схильність відмічати відмінні або подібні власним риси), уникнення крайніх суджень. 7. Однократність спостереження. 8. Значні ресурсні витрати. 9. Мала репрезетативність. 10. Необхідність класифікувати результати спостереження.    </vt:lpstr>
      <vt:lpstr>Питання 3  1. Максмально дрібна класифікація подій та явищ. 2. Погодження оцінок та інтерпретацій у випадку, коли працює група дослідників. 3. Спостереження за об’єктом у різних ситуаціях. 4. Чітка реєстрація індикаторів. 5. Не змішувати інтерпретацію з подіями.  Приклад: бесіда у транспорті   </vt:lpstr>
      <vt:lpstr>Завдання до лекції  Подивитись відео «Бідні діти Америки» та виділити 5 індикаторів, які можна віднести до проявів бідності. Обґрунтувати власну позицію. Виконане завдання надіслати через систему moodle ЗНУ.  https://www.youtube.com/watch?v=oOOkfVxkusc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СОЦІАЛІЗАЦІЯ</dc:title>
  <dc:creator>user</dc:creator>
  <cp:lastModifiedBy>user</cp:lastModifiedBy>
  <cp:revision>13</cp:revision>
  <dcterms:created xsi:type="dcterms:W3CDTF">2020-09-04T19:13:21Z</dcterms:created>
  <dcterms:modified xsi:type="dcterms:W3CDTF">2021-02-24T10:08:38Z</dcterms:modified>
</cp:coreProperties>
</file>