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81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5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1"/>
    <a:srgbClr val="FFFFB3"/>
    <a:srgbClr val="D6A300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86126" y="5831987"/>
            <a:ext cx="8689976" cy="1371599"/>
          </a:xfrm>
        </p:spPr>
        <p:txBody>
          <a:bodyPr/>
          <a:lstStyle/>
          <a:p>
            <a:endParaRPr lang="uk-UA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311" y="388620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06" r="-3692"/>
          <a:stretch/>
        </p:blipFill>
        <p:spPr bwMode="auto">
          <a:xfrm flipH="1">
            <a:off x="10440988" y="5035639"/>
            <a:ext cx="1764406" cy="197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44963" y="1009231"/>
            <a:ext cx="1075967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Сполучники</a:t>
            </a:r>
            <a:r>
              <a:rPr lang="ru-RU" sz="88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88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і </a:t>
            </a:r>
            <a:r>
              <a:rPr lang="ru-RU" sz="88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сполучні</a:t>
            </a:r>
            <a:r>
              <a:rPr lang="ru-RU" sz="88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слова</a:t>
            </a:r>
            <a:endParaRPr lang="ru-RU" sz="8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59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2803144" y="4446617"/>
            <a:ext cx="9230508" cy="15741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є членами речення, але позначають сурядний зв’язок між членами речення і сурядний та підрядний зв’язок між предикативними частинами складного речення, чим </a:t>
            </a:r>
            <a:r>
              <a:rPr lang="uk-UA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протистоять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сполучним словам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які є членами речення і вказують, крім того, ще й на особу, ознаку, обставину: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припиняють мислити,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припиняють читати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(Дідро).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50710" y="675304"/>
            <a:ext cx="1481070" cy="1403797"/>
          </a:xfrm>
          <a:prstGeom prst="star8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4</a:t>
            </a:r>
            <a:endParaRPr lang="uk-UA" sz="6000" dirty="0">
              <a:latin typeface="Arial Black" panose="020B0A04020102020204" pitchFamily="34" charset="0"/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678130" y="2615114"/>
            <a:ext cx="1481070" cy="1403797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5</a:t>
            </a:r>
            <a:endParaRPr lang="uk-UA" sz="6000" dirty="0">
              <a:latin typeface="Arial Black" panose="020B0A04020102020204" pitchFamily="34" charset="0"/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1206164" y="4525886"/>
            <a:ext cx="1481070" cy="1403797"/>
          </a:xfrm>
          <a:prstGeom prst="star8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6</a:t>
            </a:r>
            <a:endParaRPr lang="uk-UA" sz="6000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0625" y="590129"/>
            <a:ext cx="9230508" cy="15741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 реалізує зв’язкову функцію </a:t>
            </a:r>
            <a:r>
              <a:rPr lang="uk-UA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автономно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незалежно від граматичної форми сполучуваних слів і навіть незалежно від їхньої частиномовної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належності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сполучник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і,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наприклад, поєднує іменники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(викладачі і студенти),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прикметники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(червоний і чорний),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дієслова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(лежав і думав),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прислівники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(тепло і зручно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75111" y="2615114"/>
            <a:ext cx="9230508" cy="12777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тексті вживаються ізольовано від членів речення, чим протиставляються прийменникам, які поєднуються з іменниками в препозиції, а з дієсловами в постпозиції за допомогою прилягання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 місті, до школи, добіг до);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988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2566517" y="578066"/>
            <a:ext cx="73630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формальними ознаками сполучники поділяють на: </a:t>
            </a:r>
            <a:endParaRPr lang="uk-UA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8833" y="3712045"/>
            <a:ext cx="179215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</a:p>
          <a:p>
            <a:endParaRPr lang="uk-UA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2859408">
            <a:off x="2875022" y="1703973"/>
            <a:ext cx="551323" cy="19750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 rot="18728150">
            <a:off x="8425978" y="1652114"/>
            <a:ext cx="551323" cy="19750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526" y="903057"/>
            <a:ext cx="2056803" cy="247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820338" y="1901505"/>
            <a:ext cx="551323" cy="19750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5035517" y="4554665"/>
            <a:ext cx="2120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endParaRPr lang="uk-UA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3546" y="4019822"/>
            <a:ext cx="24063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3536698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9" grpId="0" animBg="1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225639" y="629789"/>
            <a:ext cx="9740722" cy="14754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b="1" u="sng" spc="1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 сполучники, які ні синхронно, ні </a:t>
            </a:r>
            <a:r>
              <a:rPr lang="uk-UA" sz="2800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діахронно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поділяються на складники: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(й), та, а, бо, ні, чи.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4225" y="5020919"/>
            <a:ext cx="9740722" cy="1014380"/>
          </a:xfrm>
          <a:prstGeom prst="rect">
            <a:avLst/>
          </a:prstGeom>
          <a:ln>
            <a:solidFill>
              <a:srgbClr val="D6A3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 прості сполучники є однослівними, одномісними, елементарними.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4225" y="2348120"/>
            <a:ext cx="9740722" cy="23974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 первинні однокореневі сполучники, які повністю</a:t>
            </a:r>
            <a:r>
              <a:rPr lang="uk-UA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втратили зв'язок зі своїми етимонами і нині є нерозкладними, їх інколи у синхронії називають непохідними, хоч фактично вони походять від інших частин мови (про це ми розкажемо пізніше).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852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451123" y="3195205"/>
            <a:ext cx="9475027" cy="1936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часом виникнення вони похідні, вторинні, синхронно нерозкладні, але етимологічно прозорі і частково зберігають ще зв’язок зі своїми етимонами.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1124" y="750487"/>
            <a:ext cx="9475027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b="1" u="sng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uk-UA" sz="2800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належать сполучники, які історично утворилися шляхом злиття двох слів (сполучника, прийменника, частки, займенника) в одне слово зі сполучниковим значенням: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бо),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ніби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(ні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би),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задля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для),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за).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51123" y="5329582"/>
            <a:ext cx="947502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Вони однослівні, одномісні, неелементарні.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016278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813264" y="3515636"/>
            <a:ext cx="10702343" cy="14754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Компоненти складених сполучників втратили службові ознаки лексем і їхньої частиномовної </a:t>
            </a:r>
            <a:r>
              <a:rPr lang="uk-UA" sz="28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належності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словами їх назвати можна лише умовно.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264" y="240675"/>
            <a:ext cx="10702343" cy="3108543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b="1" u="sng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складених</a:t>
            </a:r>
            <a:r>
              <a:rPr lang="uk-UA" sz="2800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належать сполучники, які становлять багатослівну роздільно оформлену конструкцію, що виникла внаслідок поєднання відмінкових форм займенника з іншими самостійними і службовими словами, які втратили свої первісні частиномовні ознаки: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тому що, незважаючи на те що</a:t>
            </a:r>
            <a:r>
              <a:rPr lang="uk-UA" sz="28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подібно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того як, задля того щоб, через те що, у </a:t>
            </a:r>
            <a:r>
              <a:rPr lang="uk-UA" sz="28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uk-UA" sz="2800" b="1" i="1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язку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тим що, як тільки.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3264" y="5157458"/>
            <a:ext cx="10702343" cy="10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Складені сполучники є багатослівними, багатомісними, похідними, вторинними.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033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9333708" y="3691126"/>
            <a:ext cx="222211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парні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7662" y="320684"/>
            <a:ext cx="9053848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способом уживання сполучники поділяються </a:t>
            </a:r>
            <a:r>
              <a:rPr lang="uk-UA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  <a:endParaRPr lang="uk-UA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2859408">
            <a:off x="2875022" y="1703973"/>
            <a:ext cx="551323" cy="19750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 rot="18728150">
            <a:off x="8425978" y="1652114"/>
            <a:ext cx="551323" cy="19750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79" y="4286431"/>
            <a:ext cx="1818251" cy="21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5272" y="3636236"/>
            <a:ext cx="2507097" cy="703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одиничні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40469" y="4158415"/>
            <a:ext cx="4111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повторювальні</a:t>
            </a:r>
            <a:endParaRPr lang="uk-UA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649668" y="1946054"/>
            <a:ext cx="551323" cy="19750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10877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3" grpId="0"/>
      <p:bldP spid="5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043189" y="4279773"/>
            <a:ext cx="10328856" cy="1574149"/>
          </a:xfrm>
          <a:prstGeom prst="rect">
            <a:avLst/>
          </a:prstGeom>
          <a:solidFill>
            <a:srgbClr val="FFFFC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spc="1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Парні </a:t>
            </a:r>
            <a:r>
              <a:rPr lang="uk-UA" b="1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(двомісні) </a:t>
            </a:r>
            <a:r>
              <a:rPr lang="ru-RU" dirty="0"/>
              <a:t>–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 позиційно розчленовані складені </a:t>
            </a:r>
            <a:r>
              <a:rPr lang="uk-UA" spc="1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перервані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сполучники, які з’єднують або два члени речення, або дві предикативні частини складного речення закритої структури: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тільки ...але й, не лише...а й, як...так і, не так...як, як не...так, якщо...то, хоч...але, як...то, якби...то: Якби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 вчились так, як треба,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й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мудрість би була своя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(Т. Шевченко).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189" y="466203"/>
            <a:ext cx="10328856" cy="2166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u="sng" spc="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Одиничні (одномісні)</a:t>
            </a:r>
            <a:r>
              <a:rPr lang="uk-UA" b="1" spc="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spc="1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займають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одне місце в реченні чи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словосполученні;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розташовуються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 поєднуваними компонентами (членами речення, предикативними частинами складного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речення), тяжіють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одного з них, не повторюючись і не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поділяючись на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частини;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них належать прості (</a:t>
            </a:r>
            <a:r>
              <a:rPr lang="uk-UA" b="1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бо, ні, та, чи),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(щоб, якби, якщо)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частина складених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(як тільки, тому що, дарма що, після того як).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189" y="2938288"/>
            <a:ext cx="10328856" cy="9814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u="sng" spc="1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Повторювані (багатомісні)</a:t>
            </a:r>
            <a:r>
              <a:rPr lang="uk-UA" b="1" spc="1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–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 сполучники, які вживаються при кожному членові речення або предикативній частині складного речення як анафора: </a:t>
            </a:r>
            <a:r>
              <a:rPr lang="uk-UA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...ні...ні, або...або...або...або, то...то, чи...чи: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холод не спинить вас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(І. Франко).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951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667814" y="1985878"/>
            <a:ext cx="8873544" cy="23974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Сурядними </a:t>
            </a:r>
            <a:r>
              <a:rPr lang="uk-UA" sz="2800" b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(паратактичними)</a:t>
            </a:r>
            <a:r>
              <a:rPr lang="uk-UA" sz="2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називаються такі сполучники, </a:t>
            </a:r>
            <a:r>
              <a:rPr lang="uk-UA" sz="28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поєднують члени речення і предикативні частини складних речень як рівнозначні, відносно автономні в структурно-семантичному плані.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5284" y="197264"/>
            <a:ext cx="10161431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семантичними ознаками сполучники поділяються на </a:t>
            </a:r>
            <a:r>
              <a:rPr lang="uk-UA" sz="4000" b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сурядні та підрядні.</a:t>
            </a:r>
            <a:endParaRPr lang="uk-UA" sz="3600" b="1" u="sng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4628" y="4510477"/>
            <a:ext cx="6096000" cy="20681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Сурядні сполучники поділяються 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/>
              <a:t>– </a:t>
            </a: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єднальні;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/>
              <a:t>– </a:t>
            </a: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протиставні; </a:t>
            </a:r>
            <a:endParaRPr lang="uk-UA" sz="2400" i="1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зіставний;</a:t>
            </a:r>
            <a:endParaRPr lang="uk-UA" sz="2400" i="1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/>
              <a:t>– </a:t>
            </a: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розділові; </a:t>
            </a:r>
            <a:endParaRPr lang="uk-UA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1759" y="4983170"/>
            <a:ext cx="28662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/>
              <a:t>– </a:t>
            </a: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градаційні; </a:t>
            </a:r>
          </a:p>
          <a:p>
            <a:r>
              <a:rPr lang="ru-RU" sz="2400" i="1" dirty="0" smtClean="0"/>
              <a:t>– </a:t>
            </a: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приєднувальні; </a:t>
            </a:r>
          </a:p>
          <a:p>
            <a:r>
              <a:rPr lang="ru-RU" sz="2400" i="1" dirty="0" smtClean="0"/>
              <a:t>– </a:t>
            </a:r>
            <a:r>
              <a:rPr lang="uk-UA" sz="24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пояснювальні</a:t>
            </a:r>
            <a:r>
              <a:rPr lang="uk-UA" sz="24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17291373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99244" y="4879685"/>
            <a:ext cx="11410683" cy="12777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ті ж значення, що й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 </a:t>
            </a: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Подвійний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і...і </a:t>
            </a: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значення перелічування з відтінком </a:t>
            </a:r>
            <a:r>
              <a:rPr lang="uk-UA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підсилення.</a:t>
            </a:r>
            <a:endParaRPr lang="uk-UA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Подвійний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ні...ні </a:t>
            </a: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значення заперечення з відтінком </a:t>
            </a:r>
            <a:r>
              <a:rPr lang="uk-UA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підсилення.</a:t>
            </a:r>
            <a:endParaRPr lang="uk-UA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Подвійний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ані...ані </a:t>
            </a:r>
            <a:r>
              <a:rPr lang="uk-UA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виражає заперечення сильніше, ніж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ні...</a:t>
            </a:r>
            <a:r>
              <a:rPr lang="uk-UA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ні.</a:t>
            </a:r>
            <a:endParaRPr lang="uk-UA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6758" y="329539"/>
            <a:ext cx="8689372" cy="9814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єднальних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(й), та, та (та й), також, і...і, ні...ні, та ні...та ні, як...так і, не тільки...а і(не тільки...а й), не тільки...але і (не тільки...але й), ані... ані, ні... ані.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7370" y="1567213"/>
            <a:ext cx="9977259" cy="30562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Найпоширенішим є єднальний сполучник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його фонетичний варіант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й.</a:t>
            </a:r>
            <a:r>
              <a:rPr lang="uk-UA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 багатозначний. Основні його значення: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перелічення: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Наша ціль - людське щастя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воля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(І. Франко);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одночасність: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Пройшла гроза,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ніч промчала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(М. Рильський);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послідовність: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 кінчився,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нами розгорнулась гірська панорама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 і наслідок: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Гроза минула, і пахучі квіти усі в краплинах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(М. Рильський);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умова: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Варто тільки забажати,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 може стати рибалкою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(Ю. Збанацький).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377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556763" y="4550377"/>
            <a:ext cx="11208913" cy="15741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Синонімічні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проте, однак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протиставним значенням розрізняються тим, що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виражає протиставлення стриманіше, а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категоричніше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Синонімічна форма </a:t>
            </a:r>
            <a:r>
              <a:rPr lang="uk-UA" b="1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одначе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пом’якшує категоричність протиставлення: пор.: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Дорога розмита,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їхати треба; Дорога розмита,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їхати треба; Дорога розмита,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одначе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їхати треба.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Протиставний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 (же)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вживається </a:t>
            </a:r>
            <a:r>
              <a:rPr lang="uk-UA" spc="1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3181" y="436040"/>
            <a:ext cx="9616740" cy="12575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протиставних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ж (же), але, та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значенні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але), проте, а проте, однак, зате, так, тільки, лише, хоч...але, хоч...зате, хоч...та, а втім, тим часом, як...так і, не тільки (не лише)...а (але)й, не то що ...але (а), не так і...як</a:t>
            </a:r>
            <a:r>
              <a:rPr lang="uk-UA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зіставних належить сполучник </a:t>
            </a:r>
            <a:r>
              <a:rPr lang="uk-UA" sz="1600" b="1" i="1" u="sng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uk-UA" sz="1600" u="sng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2065" y="1604654"/>
            <a:ext cx="10138311" cy="2759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Найпоширенішим з них є багатозначний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 виражає: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протиставлення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 ярма людям благаєш,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волі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(Н. Рибак);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зіставлення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Муза увінчує славу,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слава 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музу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єднальність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вже, що багата та вродлива,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привітна та ввічлива до кожного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(Панас Мирний).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 поширеним з протиставним значенням є сполучник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повернеться,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роки йдуть без вороття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(Нар. мудрість). Менш поширений сполучник </a:t>
            </a:r>
            <a:r>
              <a:rPr lang="uk-UA" b="1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має те ж значення, що й </a:t>
            </a:r>
            <a:r>
              <a:rPr lang="uk-UA" b="1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розмовним відтінком: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Казав пан – 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кожух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дам,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 його тепле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(Нар. мудрість).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16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233215"/>
            <a:ext cx="12234930" cy="412284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  <a:gd name="connsiteX0" fmla="*/ 0 w 12234930"/>
              <a:gd name="connsiteY0" fmla="*/ 270616 h 412284"/>
              <a:gd name="connsiteX1" fmla="*/ 12878 w 12234930"/>
              <a:gd name="connsiteY1" fmla="*/ 160 h 412284"/>
              <a:gd name="connsiteX2" fmla="*/ 141668 w 12234930"/>
              <a:gd name="connsiteY2" fmla="*/ 322131 h 412284"/>
              <a:gd name="connsiteX3" fmla="*/ 180304 w 12234930"/>
              <a:gd name="connsiteY3" fmla="*/ 335010 h 412284"/>
              <a:gd name="connsiteX4" fmla="*/ 257578 w 12234930"/>
              <a:gd name="connsiteY4" fmla="*/ 360768 h 412284"/>
              <a:gd name="connsiteX5" fmla="*/ 296214 w 12234930"/>
              <a:gd name="connsiteY5" fmla="*/ 373647 h 412284"/>
              <a:gd name="connsiteX6" fmla="*/ 347730 w 12234930"/>
              <a:gd name="connsiteY6" fmla="*/ 386526 h 412284"/>
              <a:gd name="connsiteX7" fmla="*/ 965916 w 12234930"/>
              <a:gd name="connsiteY7" fmla="*/ 373647 h 412284"/>
              <a:gd name="connsiteX8" fmla="*/ 1068947 w 12234930"/>
              <a:gd name="connsiteY8" fmla="*/ 347889 h 412284"/>
              <a:gd name="connsiteX9" fmla="*/ 1120462 w 12234930"/>
              <a:gd name="connsiteY9" fmla="*/ 335010 h 412284"/>
              <a:gd name="connsiteX10" fmla="*/ 1171978 w 12234930"/>
              <a:gd name="connsiteY10" fmla="*/ 322131 h 412284"/>
              <a:gd name="connsiteX11" fmla="*/ 1249251 w 12234930"/>
              <a:gd name="connsiteY11" fmla="*/ 296374 h 412284"/>
              <a:gd name="connsiteX12" fmla="*/ 1339403 w 12234930"/>
              <a:gd name="connsiteY12" fmla="*/ 270616 h 412284"/>
              <a:gd name="connsiteX13" fmla="*/ 1416676 w 12234930"/>
              <a:gd name="connsiteY13" fmla="*/ 244858 h 412284"/>
              <a:gd name="connsiteX14" fmla="*/ 1455313 w 12234930"/>
              <a:gd name="connsiteY14" fmla="*/ 231979 h 412284"/>
              <a:gd name="connsiteX15" fmla="*/ 1558344 w 12234930"/>
              <a:gd name="connsiteY15" fmla="*/ 206222 h 412284"/>
              <a:gd name="connsiteX16" fmla="*/ 1648496 w 12234930"/>
              <a:gd name="connsiteY16" fmla="*/ 180464 h 412284"/>
              <a:gd name="connsiteX17" fmla="*/ 1725769 w 12234930"/>
              <a:gd name="connsiteY17" fmla="*/ 167585 h 412284"/>
              <a:gd name="connsiteX18" fmla="*/ 2047741 w 12234930"/>
              <a:gd name="connsiteY18" fmla="*/ 180464 h 412284"/>
              <a:gd name="connsiteX19" fmla="*/ 2176530 w 12234930"/>
              <a:gd name="connsiteY19" fmla="*/ 219100 h 412284"/>
              <a:gd name="connsiteX20" fmla="*/ 2421228 w 12234930"/>
              <a:gd name="connsiteY20" fmla="*/ 257737 h 412284"/>
              <a:gd name="connsiteX21" fmla="*/ 2472744 w 12234930"/>
              <a:gd name="connsiteY21" fmla="*/ 270616 h 412284"/>
              <a:gd name="connsiteX22" fmla="*/ 2511380 w 12234930"/>
              <a:gd name="connsiteY22" fmla="*/ 283495 h 412284"/>
              <a:gd name="connsiteX23" fmla="*/ 2588654 w 12234930"/>
              <a:gd name="connsiteY23" fmla="*/ 296374 h 412284"/>
              <a:gd name="connsiteX24" fmla="*/ 2640169 w 12234930"/>
              <a:gd name="connsiteY24" fmla="*/ 322131 h 412284"/>
              <a:gd name="connsiteX25" fmla="*/ 2678806 w 12234930"/>
              <a:gd name="connsiteY25" fmla="*/ 335010 h 412284"/>
              <a:gd name="connsiteX26" fmla="*/ 2884868 w 12234930"/>
              <a:gd name="connsiteY26" fmla="*/ 373647 h 412284"/>
              <a:gd name="connsiteX27" fmla="*/ 3412902 w 12234930"/>
              <a:gd name="connsiteY27" fmla="*/ 360768 h 412284"/>
              <a:gd name="connsiteX28" fmla="*/ 3503054 w 12234930"/>
              <a:gd name="connsiteY28" fmla="*/ 335010 h 412284"/>
              <a:gd name="connsiteX29" fmla="*/ 3554569 w 12234930"/>
              <a:gd name="connsiteY29" fmla="*/ 309253 h 412284"/>
              <a:gd name="connsiteX30" fmla="*/ 3618964 w 12234930"/>
              <a:gd name="connsiteY30" fmla="*/ 296374 h 412284"/>
              <a:gd name="connsiteX31" fmla="*/ 3670479 w 12234930"/>
              <a:gd name="connsiteY31" fmla="*/ 270616 h 412284"/>
              <a:gd name="connsiteX32" fmla="*/ 3863662 w 12234930"/>
              <a:gd name="connsiteY32" fmla="*/ 231979 h 412284"/>
              <a:gd name="connsiteX33" fmla="*/ 3928056 w 12234930"/>
              <a:gd name="connsiteY33" fmla="*/ 219100 h 412284"/>
              <a:gd name="connsiteX34" fmla="*/ 4005330 w 12234930"/>
              <a:gd name="connsiteY34" fmla="*/ 206222 h 412284"/>
              <a:gd name="connsiteX35" fmla="*/ 4056845 w 12234930"/>
              <a:gd name="connsiteY35" fmla="*/ 193343 h 412284"/>
              <a:gd name="connsiteX36" fmla="*/ 4211392 w 12234930"/>
              <a:gd name="connsiteY36" fmla="*/ 180464 h 412284"/>
              <a:gd name="connsiteX37" fmla="*/ 4675031 w 12234930"/>
              <a:gd name="connsiteY37" fmla="*/ 193343 h 412284"/>
              <a:gd name="connsiteX38" fmla="*/ 4829578 w 12234930"/>
              <a:gd name="connsiteY38" fmla="*/ 231979 h 412284"/>
              <a:gd name="connsiteX39" fmla="*/ 4868214 w 12234930"/>
              <a:gd name="connsiteY39" fmla="*/ 244858 h 412284"/>
              <a:gd name="connsiteX40" fmla="*/ 4906851 w 12234930"/>
              <a:gd name="connsiteY40" fmla="*/ 257737 h 412284"/>
              <a:gd name="connsiteX41" fmla="*/ 5074276 w 12234930"/>
              <a:gd name="connsiteY41" fmla="*/ 283495 h 412284"/>
              <a:gd name="connsiteX42" fmla="*/ 5125792 w 12234930"/>
              <a:gd name="connsiteY42" fmla="*/ 309253 h 412284"/>
              <a:gd name="connsiteX43" fmla="*/ 5177307 w 12234930"/>
              <a:gd name="connsiteY43" fmla="*/ 322131 h 412284"/>
              <a:gd name="connsiteX44" fmla="*/ 5215944 w 12234930"/>
              <a:gd name="connsiteY44" fmla="*/ 335010 h 412284"/>
              <a:gd name="connsiteX45" fmla="*/ 5280338 w 12234930"/>
              <a:gd name="connsiteY45" fmla="*/ 347889 h 412284"/>
              <a:gd name="connsiteX46" fmla="*/ 5318975 w 12234930"/>
              <a:gd name="connsiteY46" fmla="*/ 360768 h 412284"/>
              <a:gd name="connsiteX47" fmla="*/ 5525037 w 12234930"/>
              <a:gd name="connsiteY47" fmla="*/ 386526 h 412284"/>
              <a:gd name="connsiteX48" fmla="*/ 5821251 w 12234930"/>
              <a:gd name="connsiteY48" fmla="*/ 412284 h 412284"/>
              <a:gd name="connsiteX49" fmla="*/ 6684135 w 12234930"/>
              <a:gd name="connsiteY49" fmla="*/ 399405 h 412284"/>
              <a:gd name="connsiteX50" fmla="*/ 6735651 w 12234930"/>
              <a:gd name="connsiteY50" fmla="*/ 386526 h 412284"/>
              <a:gd name="connsiteX51" fmla="*/ 6838682 w 12234930"/>
              <a:gd name="connsiteY51" fmla="*/ 373647 h 412284"/>
              <a:gd name="connsiteX52" fmla="*/ 6890197 w 12234930"/>
              <a:gd name="connsiteY52" fmla="*/ 360768 h 412284"/>
              <a:gd name="connsiteX53" fmla="*/ 6967471 w 12234930"/>
              <a:gd name="connsiteY53" fmla="*/ 347889 h 412284"/>
              <a:gd name="connsiteX54" fmla="*/ 7044744 w 12234930"/>
              <a:gd name="connsiteY54" fmla="*/ 309253 h 412284"/>
              <a:gd name="connsiteX55" fmla="*/ 7083380 w 12234930"/>
              <a:gd name="connsiteY55" fmla="*/ 296374 h 412284"/>
              <a:gd name="connsiteX56" fmla="*/ 7147775 w 12234930"/>
              <a:gd name="connsiteY56" fmla="*/ 283495 h 412284"/>
              <a:gd name="connsiteX57" fmla="*/ 7186411 w 12234930"/>
              <a:gd name="connsiteY57" fmla="*/ 270616 h 412284"/>
              <a:gd name="connsiteX58" fmla="*/ 7237927 w 12234930"/>
              <a:gd name="connsiteY58" fmla="*/ 257737 h 412284"/>
              <a:gd name="connsiteX59" fmla="*/ 7276564 w 12234930"/>
              <a:gd name="connsiteY59" fmla="*/ 244858 h 412284"/>
              <a:gd name="connsiteX60" fmla="*/ 7405352 w 12234930"/>
              <a:gd name="connsiteY60" fmla="*/ 219100 h 412284"/>
              <a:gd name="connsiteX61" fmla="*/ 7585656 w 12234930"/>
              <a:gd name="connsiteY61" fmla="*/ 180464 h 412284"/>
              <a:gd name="connsiteX62" fmla="*/ 7753082 w 12234930"/>
              <a:gd name="connsiteY62" fmla="*/ 141827 h 412284"/>
              <a:gd name="connsiteX63" fmla="*/ 7804597 w 12234930"/>
              <a:gd name="connsiteY63" fmla="*/ 128948 h 412284"/>
              <a:gd name="connsiteX64" fmla="*/ 7868992 w 12234930"/>
              <a:gd name="connsiteY64" fmla="*/ 116070 h 412284"/>
              <a:gd name="connsiteX65" fmla="*/ 7959144 w 12234930"/>
              <a:gd name="connsiteY65" fmla="*/ 103191 h 412284"/>
              <a:gd name="connsiteX66" fmla="*/ 8023538 w 12234930"/>
              <a:gd name="connsiteY66" fmla="*/ 90312 h 412284"/>
              <a:gd name="connsiteX67" fmla="*/ 8165206 w 12234930"/>
              <a:gd name="connsiteY67" fmla="*/ 77433 h 412284"/>
              <a:gd name="connsiteX68" fmla="*/ 8448541 w 12234930"/>
              <a:gd name="connsiteY68" fmla="*/ 90312 h 412284"/>
              <a:gd name="connsiteX69" fmla="*/ 8487178 w 12234930"/>
              <a:gd name="connsiteY69" fmla="*/ 103191 h 412284"/>
              <a:gd name="connsiteX70" fmla="*/ 8590209 w 12234930"/>
              <a:gd name="connsiteY70" fmla="*/ 116070 h 412284"/>
              <a:gd name="connsiteX71" fmla="*/ 8680361 w 12234930"/>
              <a:gd name="connsiteY71" fmla="*/ 154706 h 412284"/>
              <a:gd name="connsiteX72" fmla="*/ 8744755 w 12234930"/>
              <a:gd name="connsiteY72" fmla="*/ 167585 h 412284"/>
              <a:gd name="connsiteX73" fmla="*/ 8783392 w 12234930"/>
              <a:gd name="connsiteY73" fmla="*/ 180464 h 412284"/>
              <a:gd name="connsiteX74" fmla="*/ 8834907 w 12234930"/>
              <a:gd name="connsiteY74" fmla="*/ 206222 h 412284"/>
              <a:gd name="connsiteX75" fmla="*/ 8925059 w 12234930"/>
              <a:gd name="connsiteY75" fmla="*/ 219100 h 412284"/>
              <a:gd name="connsiteX76" fmla="*/ 8976575 w 12234930"/>
              <a:gd name="connsiteY76" fmla="*/ 231979 h 412284"/>
              <a:gd name="connsiteX77" fmla="*/ 9105364 w 12234930"/>
              <a:gd name="connsiteY77" fmla="*/ 270616 h 412284"/>
              <a:gd name="connsiteX78" fmla="*/ 9144000 w 12234930"/>
              <a:gd name="connsiteY78" fmla="*/ 296374 h 412284"/>
              <a:gd name="connsiteX79" fmla="*/ 9182637 w 12234930"/>
              <a:gd name="connsiteY79" fmla="*/ 309253 h 412284"/>
              <a:gd name="connsiteX80" fmla="*/ 9285668 w 12234930"/>
              <a:gd name="connsiteY80" fmla="*/ 335010 h 412284"/>
              <a:gd name="connsiteX81" fmla="*/ 9375820 w 12234930"/>
              <a:gd name="connsiteY81" fmla="*/ 360768 h 412284"/>
              <a:gd name="connsiteX82" fmla="*/ 9556124 w 12234930"/>
              <a:gd name="connsiteY82" fmla="*/ 373647 h 412284"/>
              <a:gd name="connsiteX83" fmla="*/ 9607640 w 12234930"/>
              <a:gd name="connsiteY83" fmla="*/ 386526 h 412284"/>
              <a:gd name="connsiteX84" fmla="*/ 9955369 w 12234930"/>
              <a:gd name="connsiteY84" fmla="*/ 373647 h 412284"/>
              <a:gd name="connsiteX85" fmla="*/ 10019764 w 12234930"/>
              <a:gd name="connsiteY85" fmla="*/ 360768 h 412284"/>
              <a:gd name="connsiteX86" fmla="*/ 10097037 w 12234930"/>
              <a:gd name="connsiteY86" fmla="*/ 347889 h 412284"/>
              <a:gd name="connsiteX87" fmla="*/ 10135673 w 12234930"/>
              <a:gd name="connsiteY87" fmla="*/ 335010 h 412284"/>
              <a:gd name="connsiteX88" fmla="*/ 10187189 w 12234930"/>
              <a:gd name="connsiteY88" fmla="*/ 322131 h 412284"/>
              <a:gd name="connsiteX89" fmla="*/ 10225825 w 12234930"/>
              <a:gd name="connsiteY89" fmla="*/ 296374 h 412284"/>
              <a:gd name="connsiteX90" fmla="*/ 10277341 w 12234930"/>
              <a:gd name="connsiteY90" fmla="*/ 283495 h 412284"/>
              <a:gd name="connsiteX91" fmla="*/ 10444766 w 12234930"/>
              <a:gd name="connsiteY91" fmla="*/ 244858 h 412284"/>
              <a:gd name="connsiteX92" fmla="*/ 10534918 w 12234930"/>
              <a:gd name="connsiteY92" fmla="*/ 219100 h 412284"/>
              <a:gd name="connsiteX93" fmla="*/ 10625071 w 12234930"/>
              <a:gd name="connsiteY93" fmla="*/ 206222 h 412284"/>
              <a:gd name="connsiteX94" fmla="*/ 10676586 w 12234930"/>
              <a:gd name="connsiteY94" fmla="*/ 193343 h 412284"/>
              <a:gd name="connsiteX95" fmla="*/ 10779617 w 12234930"/>
              <a:gd name="connsiteY95" fmla="*/ 180464 h 412284"/>
              <a:gd name="connsiteX96" fmla="*/ 11217499 w 12234930"/>
              <a:gd name="connsiteY96" fmla="*/ 206222 h 412284"/>
              <a:gd name="connsiteX97" fmla="*/ 11359166 w 12234930"/>
              <a:gd name="connsiteY97" fmla="*/ 244858 h 412284"/>
              <a:gd name="connsiteX98" fmla="*/ 11410682 w 12234930"/>
              <a:gd name="connsiteY98" fmla="*/ 257737 h 412284"/>
              <a:gd name="connsiteX99" fmla="*/ 11487955 w 12234930"/>
              <a:gd name="connsiteY99" fmla="*/ 283495 h 412284"/>
              <a:gd name="connsiteX100" fmla="*/ 11629623 w 12234930"/>
              <a:gd name="connsiteY100" fmla="*/ 322131 h 412284"/>
              <a:gd name="connsiteX101" fmla="*/ 11745533 w 12234930"/>
              <a:gd name="connsiteY101" fmla="*/ 347889 h 412284"/>
              <a:gd name="connsiteX102" fmla="*/ 12170535 w 12234930"/>
              <a:gd name="connsiteY102" fmla="*/ 335010 h 412284"/>
              <a:gd name="connsiteX103" fmla="*/ 12209172 w 12234930"/>
              <a:gd name="connsiteY103" fmla="*/ 322131 h 412284"/>
              <a:gd name="connsiteX104" fmla="*/ 12234930 w 12234930"/>
              <a:gd name="connsiteY104" fmla="*/ 296374 h 41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412284">
                <a:moveTo>
                  <a:pt x="0" y="270616"/>
                </a:moveTo>
                <a:cubicBezTo>
                  <a:pt x="21465" y="279202"/>
                  <a:pt x="-8848" y="-7740"/>
                  <a:pt x="12878" y="160"/>
                </a:cubicBezTo>
                <a:cubicBezTo>
                  <a:pt x="38395" y="9439"/>
                  <a:pt x="113764" y="266323"/>
                  <a:pt x="141668" y="322131"/>
                </a:cubicBezTo>
                <a:cubicBezTo>
                  <a:pt x="169572" y="377939"/>
                  <a:pt x="167425" y="330717"/>
                  <a:pt x="180304" y="335010"/>
                </a:cubicBezTo>
                <a:lnTo>
                  <a:pt x="257578" y="360768"/>
                </a:lnTo>
                <a:cubicBezTo>
                  <a:pt x="270457" y="365061"/>
                  <a:pt x="283044" y="370354"/>
                  <a:pt x="296214" y="373647"/>
                </a:cubicBezTo>
                <a:lnTo>
                  <a:pt x="347730" y="386526"/>
                </a:lnTo>
                <a:cubicBezTo>
                  <a:pt x="553792" y="382233"/>
                  <a:pt x="760104" y="384673"/>
                  <a:pt x="965916" y="373647"/>
                </a:cubicBezTo>
                <a:cubicBezTo>
                  <a:pt x="1001266" y="371753"/>
                  <a:pt x="1034603" y="356475"/>
                  <a:pt x="1068947" y="347889"/>
                </a:cubicBezTo>
                <a:lnTo>
                  <a:pt x="1120462" y="335010"/>
                </a:lnTo>
                <a:cubicBezTo>
                  <a:pt x="1137634" y="330717"/>
                  <a:pt x="1155186" y="327728"/>
                  <a:pt x="1171978" y="322131"/>
                </a:cubicBezTo>
                <a:lnTo>
                  <a:pt x="1249251" y="296374"/>
                </a:lnTo>
                <a:cubicBezTo>
                  <a:pt x="1379129" y="253082"/>
                  <a:pt x="1177643" y="319144"/>
                  <a:pt x="1339403" y="270616"/>
                </a:cubicBezTo>
                <a:cubicBezTo>
                  <a:pt x="1365409" y="262814"/>
                  <a:pt x="1390918" y="253444"/>
                  <a:pt x="1416676" y="244858"/>
                </a:cubicBezTo>
                <a:cubicBezTo>
                  <a:pt x="1429555" y="240565"/>
                  <a:pt x="1442143" y="235271"/>
                  <a:pt x="1455313" y="231979"/>
                </a:cubicBezTo>
                <a:cubicBezTo>
                  <a:pt x="1489657" y="223393"/>
                  <a:pt x="1524306" y="215947"/>
                  <a:pt x="1558344" y="206222"/>
                </a:cubicBezTo>
                <a:cubicBezTo>
                  <a:pt x="1588395" y="197636"/>
                  <a:pt x="1618043" y="187492"/>
                  <a:pt x="1648496" y="180464"/>
                </a:cubicBezTo>
                <a:cubicBezTo>
                  <a:pt x="1673940" y="174592"/>
                  <a:pt x="1700011" y="171878"/>
                  <a:pt x="1725769" y="167585"/>
                </a:cubicBezTo>
                <a:cubicBezTo>
                  <a:pt x="1833093" y="171878"/>
                  <a:pt x="1940586" y="173074"/>
                  <a:pt x="2047741" y="180464"/>
                </a:cubicBezTo>
                <a:cubicBezTo>
                  <a:pt x="2114481" y="185067"/>
                  <a:pt x="2099514" y="210543"/>
                  <a:pt x="2176530" y="219100"/>
                </a:cubicBezTo>
                <a:cubicBezTo>
                  <a:pt x="2282600" y="230886"/>
                  <a:pt x="2314404" y="231031"/>
                  <a:pt x="2421228" y="257737"/>
                </a:cubicBezTo>
                <a:cubicBezTo>
                  <a:pt x="2438400" y="262030"/>
                  <a:pt x="2455725" y="265753"/>
                  <a:pt x="2472744" y="270616"/>
                </a:cubicBezTo>
                <a:cubicBezTo>
                  <a:pt x="2485797" y="274345"/>
                  <a:pt x="2498128" y="280550"/>
                  <a:pt x="2511380" y="283495"/>
                </a:cubicBezTo>
                <a:cubicBezTo>
                  <a:pt x="2536871" y="289160"/>
                  <a:pt x="2562896" y="292081"/>
                  <a:pt x="2588654" y="296374"/>
                </a:cubicBezTo>
                <a:cubicBezTo>
                  <a:pt x="2605826" y="304960"/>
                  <a:pt x="2622523" y="314568"/>
                  <a:pt x="2640169" y="322131"/>
                </a:cubicBezTo>
                <a:cubicBezTo>
                  <a:pt x="2652647" y="327479"/>
                  <a:pt x="2665709" y="331438"/>
                  <a:pt x="2678806" y="335010"/>
                </a:cubicBezTo>
                <a:cubicBezTo>
                  <a:pt x="2794398" y="366535"/>
                  <a:pt x="2767257" y="358945"/>
                  <a:pt x="2884868" y="373647"/>
                </a:cubicBezTo>
                <a:cubicBezTo>
                  <a:pt x="3060879" y="369354"/>
                  <a:pt x="3237012" y="368585"/>
                  <a:pt x="3412902" y="360768"/>
                </a:cubicBezTo>
                <a:cubicBezTo>
                  <a:pt x="3425054" y="360228"/>
                  <a:pt x="3487917" y="341497"/>
                  <a:pt x="3503054" y="335010"/>
                </a:cubicBezTo>
                <a:cubicBezTo>
                  <a:pt x="3520700" y="327447"/>
                  <a:pt x="3536356" y="315324"/>
                  <a:pt x="3554569" y="309253"/>
                </a:cubicBezTo>
                <a:cubicBezTo>
                  <a:pt x="3575336" y="302331"/>
                  <a:pt x="3597499" y="300667"/>
                  <a:pt x="3618964" y="296374"/>
                </a:cubicBezTo>
                <a:cubicBezTo>
                  <a:pt x="3636136" y="287788"/>
                  <a:pt x="3652266" y="276687"/>
                  <a:pt x="3670479" y="270616"/>
                </a:cubicBezTo>
                <a:cubicBezTo>
                  <a:pt x="3757576" y="241583"/>
                  <a:pt x="3777381" y="246359"/>
                  <a:pt x="3863662" y="231979"/>
                </a:cubicBezTo>
                <a:cubicBezTo>
                  <a:pt x="3885254" y="228380"/>
                  <a:pt x="3906519" y="223016"/>
                  <a:pt x="3928056" y="219100"/>
                </a:cubicBezTo>
                <a:cubicBezTo>
                  <a:pt x="3953748" y="214429"/>
                  <a:pt x="3979724" y="211343"/>
                  <a:pt x="4005330" y="206222"/>
                </a:cubicBezTo>
                <a:cubicBezTo>
                  <a:pt x="4022686" y="202751"/>
                  <a:pt x="4039282" y="195538"/>
                  <a:pt x="4056845" y="193343"/>
                </a:cubicBezTo>
                <a:cubicBezTo>
                  <a:pt x="4108140" y="186931"/>
                  <a:pt x="4159876" y="184757"/>
                  <a:pt x="4211392" y="180464"/>
                </a:cubicBezTo>
                <a:lnTo>
                  <a:pt x="4675031" y="193343"/>
                </a:lnTo>
                <a:cubicBezTo>
                  <a:pt x="4735726" y="196233"/>
                  <a:pt x="4772615" y="212992"/>
                  <a:pt x="4829578" y="231979"/>
                </a:cubicBezTo>
                <a:lnTo>
                  <a:pt x="4868214" y="244858"/>
                </a:lnTo>
                <a:cubicBezTo>
                  <a:pt x="4881093" y="249151"/>
                  <a:pt x="4893681" y="254444"/>
                  <a:pt x="4906851" y="257737"/>
                </a:cubicBezTo>
                <a:cubicBezTo>
                  <a:pt x="4996080" y="280045"/>
                  <a:pt x="4940774" y="268661"/>
                  <a:pt x="5074276" y="283495"/>
                </a:cubicBezTo>
                <a:cubicBezTo>
                  <a:pt x="5091448" y="292081"/>
                  <a:pt x="5107815" y="302512"/>
                  <a:pt x="5125792" y="309253"/>
                </a:cubicBezTo>
                <a:cubicBezTo>
                  <a:pt x="5142365" y="315468"/>
                  <a:pt x="5160288" y="317269"/>
                  <a:pt x="5177307" y="322131"/>
                </a:cubicBezTo>
                <a:cubicBezTo>
                  <a:pt x="5190360" y="325860"/>
                  <a:pt x="5202774" y="331717"/>
                  <a:pt x="5215944" y="335010"/>
                </a:cubicBezTo>
                <a:cubicBezTo>
                  <a:pt x="5237180" y="340319"/>
                  <a:pt x="5259102" y="342580"/>
                  <a:pt x="5280338" y="347889"/>
                </a:cubicBezTo>
                <a:cubicBezTo>
                  <a:pt x="5293508" y="351182"/>
                  <a:pt x="5305663" y="358106"/>
                  <a:pt x="5318975" y="360768"/>
                </a:cubicBezTo>
                <a:cubicBezTo>
                  <a:pt x="5375376" y="372048"/>
                  <a:pt x="5471463" y="379383"/>
                  <a:pt x="5525037" y="386526"/>
                </a:cubicBezTo>
                <a:cubicBezTo>
                  <a:pt x="5741253" y="415355"/>
                  <a:pt x="5389141" y="386866"/>
                  <a:pt x="5821251" y="412284"/>
                </a:cubicBezTo>
                <a:lnTo>
                  <a:pt x="6684135" y="399405"/>
                </a:lnTo>
                <a:cubicBezTo>
                  <a:pt x="6701828" y="398907"/>
                  <a:pt x="6718191" y="389436"/>
                  <a:pt x="6735651" y="386526"/>
                </a:cubicBezTo>
                <a:cubicBezTo>
                  <a:pt x="6769791" y="380836"/>
                  <a:pt x="6804338" y="377940"/>
                  <a:pt x="6838682" y="373647"/>
                </a:cubicBezTo>
                <a:cubicBezTo>
                  <a:pt x="6855854" y="369354"/>
                  <a:pt x="6872841" y="364239"/>
                  <a:pt x="6890197" y="360768"/>
                </a:cubicBezTo>
                <a:cubicBezTo>
                  <a:pt x="6915803" y="355647"/>
                  <a:pt x="6941980" y="353554"/>
                  <a:pt x="6967471" y="347889"/>
                </a:cubicBezTo>
                <a:cubicBezTo>
                  <a:pt x="7025735" y="334941"/>
                  <a:pt x="6989175" y="337037"/>
                  <a:pt x="7044744" y="309253"/>
                </a:cubicBezTo>
                <a:cubicBezTo>
                  <a:pt x="7056886" y="303182"/>
                  <a:pt x="7070210" y="299667"/>
                  <a:pt x="7083380" y="296374"/>
                </a:cubicBezTo>
                <a:cubicBezTo>
                  <a:pt x="7104616" y="291065"/>
                  <a:pt x="7126539" y="288804"/>
                  <a:pt x="7147775" y="283495"/>
                </a:cubicBezTo>
                <a:cubicBezTo>
                  <a:pt x="7160945" y="280202"/>
                  <a:pt x="7173358" y="274345"/>
                  <a:pt x="7186411" y="270616"/>
                </a:cubicBezTo>
                <a:cubicBezTo>
                  <a:pt x="7203430" y="265753"/>
                  <a:pt x="7220908" y="262600"/>
                  <a:pt x="7237927" y="257737"/>
                </a:cubicBezTo>
                <a:cubicBezTo>
                  <a:pt x="7250980" y="254007"/>
                  <a:pt x="7263336" y="247911"/>
                  <a:pt x="7276564" y="244858"/>
                </a:cubicBezTo>
                <a:cubicBezTo>
                  <a:pt x="7319222" y="235014"/>
                  <a:pt x="7364704" y="235359"/>
                  <a:pt x="7405352" y="219100"/>
                </a:cubicBezTo>
                <a:cubicBezTo>
                  <a:pt x="7505841" y="178906"/>
                  <a:pt x="7446770" y="195896"/>
                  <a:pt x="7585656" y="180464"/>
                </a:cubicBezTo>
                <a:cubicBezTo>
                  <a:pt x="7680173" y="133205"/>
                  <a:pt x="7601425" y="165159"/>
                  <a:pt x="7753082" y="141827"/>
                </a:cubicBezTo>
                <a:cubicBezTo>
                  <a:pt x="7770576" y="139136"/>
                  <a:pt x="7787318" y="132788"/>
                  <a:pt x="7804597" y="128948"/>
                </a:cubicBezTo>
                <a:cubicBezTo>
                  <a:pt x="7825966" y="124200"/>
                  <a:pt x="7847400" y="119669"/>
                  <a:pt x="7868992" y="116070"/>
                </a:cubicBezTo>
                <a:cubicBezTo>
                  <a:pt x="7898935" y="111080"/>
                  <a:pt x="7929201" y="108182"/>
                  <a:pt x="7959144" y="103191"/>
                </a:cubicBezTo>
                <a:cubicBezTo>
                  <a:pt x="7980736" y="99592"/>
                  <a:pt x="8001817" y="93027"/>
                  <a:pt x="8023538" y="90312"/>
                </a:cubicBezTo>
                <a:cubicBezTo>
                  <a:pt x="8070589" y="84431"/>
                  <a:pt x="8117983" y="81726"/>
                  <a:pt x="8165206" y="77433"/>
                </a:cubicBezTo>
                <a:cubicBezTo>
                  <a:pt x="8259651" y="81726"/>
                  <a:pt x="8354300" y="82773"/>
                  <a:pt x="8448541" y="90312"/>
                </a:cubicBezTo>
                <a:cubicBezTo>
                  <a:pt x="8462073" y="91395"/>
                  <a:pt x="8473821" y="100762"/>
                  <a:pt x="8487178" y="103191"/>
                </a:cubicBezTo>
                <a:cubicBezTo>
                  <a:pt x="8521231" y="109382"/>
                  <a:pt x="8555865" y="111777"/>
                  <a:pt x="8590209" y="116070"/>
                </a:cubicBezTo>
                <a:cubicBezTo>
                  <a:pt x="8627067" y="134499"/>
                  <a:pt x="8642461" y="145231"/>
                  <a:pt x="8680361" y="154706"/>
                </a:cubicBezTo>
                <a:cubicBezTo>
                  <a:pt x="8701597" y="160015"/>
                  <a:pt x="8723519" y="162276"/>
                  <a:pt x="8744755" y="167585"/>
                </a:cubicBezTo>
                <a:cubicBezTo>
                  <a:pt x="8757925" y="170878"/>
                  <a:pt x="8770914" y="175116"/>
                  <a:pt x="8783392" y="180464"/>
                </a:cubicBezTo>
                <a:cubicBezTo>
                  <a:pt x="8801038" y="188027"/>
                  <a:pt x="8816385" y="201171"/>
                  <a:pt x="8834907" y="206222"/>
                </a:cubicBezTo>
                <a:cubicBezTo>
                  <a:pt x="8864193" y="214209"/>
                  <a:pt x="8895193" y="213670"/>
                  <a:pt x="8925059" y="219100"/>
                </a:cubicBezTo>
                <a:cubicBezTo>
                  <a:pt x="8942474" y="222266"/>
                  <a:pt x="8959403" y="227686"/>
                  <a:pt x="8976575" y="231979"/>
                </a:cubicBezTo>
                <a:cubicBezTo>
                  <a:pt x="9122180" y="304783"/>
                  <a:pt x="8912944" y="206475"/>
                  <a:pt x="9105364" y="270616"/>
                </a:cubicBezTo>
                <a:cubicBezTo>
                  <a:pt x="9120048" y="275511"/>
                  <a:pt x="9130156" y="289452"/>
                  <a:pt x="9144000" y="296374"/>
                </a:cubicBezTo>
                <a:cubicBezTo>
                  <a:pt x="9156142" y="302445"/>
                  <a:pt x="9169540" y="305681"/>
                  <a:pt x="9182637" y="309253"/>
                </a:cubicBezTo>
                <a:cubicBezTo>
                  <a:pt x="9216790" y="318567"/>
                  <a:pt x="9252084" y="323815"/>
                  <a:pt x="9285668" y="335010"/>
                </a:cubicBezTo>
                <a:cubicBezTo>
                  <a:pt x="9310091" y="343151"/>
                  <a:pt x="9351561" y="358073"/>
                  <a:pt x="9375820" y="360768"/>
                </a:cubicBezTo>
                <a:cubicBezTo>
                  <a:pt x="9435706" y="367422"/>
                  <a:pt x="9496023" y="369354"/>
                  <a:pt x="9556124" y="373647"/>
                </a:cubicBezTo>
                <a:cubicBezTo>
                  <a:pt x="9573296" y="377940"/>
                  <a:pt x="9589940" y="386526"/>
                  <a:pt x="9607640" y="386526"/>
                </a:cubicBezTo>
                <a:cubicBezTo>
                  <a:pt x="9723629" y="386526"/>
                  <a:pt x="9839606" y="380882"/>
                  <a:pt x="9955369" y="373647"/>
                </a:cubicBezTo>
                <a:cubicBezTo>
                  <a:pt x="9977216" y="372282"/>
                  <a:pt x="9998227" y="364684"/>
                  <a:pt x="10019764" y="360768"/>
                </a:cubicBezTo>
                <a:cubicBezTo>
                  <a:pt x="10045456" y="356097"/>
                  <a:pt x="10071279" y="352182"/>
                  <a:pt x="10097037" y="347889"/>
                </a:cubicBezTo>
                <a:cubicBezTo>
                  <a:pt x="10109916" y="343596"/>
                  <a:pt x="10122620" y="338739"/>
                  <a:pt x="10135673" y="335010"/>
                </a:cubicBezTo>
                <a:cubicBezTo>
                  <a:pt x="10152692" y="330147"/>
                  <a:pt x="10170920" y="329103"/>
                  <a:pt x="10187189" y="322131"/>
                </a:cubicBezTo>
                <a:cubicBezTo>
                  <a:pt x="10201416" y="316034"/>
                  <a:pt x="10211598" y="302471"/>
                  <a:pt x="10225825" y="296374"/>
                </a:cubicBezTo>
                <a:cubicBezTo>
                  <a:pt x="10242094" y="289402"/>
                  <a:pt x="10260387" y="288581"/>
                  <a:pt x="10277341" y="283495"/>
                </a:cubicBezTo>
                <a:cubicBezTo>
                  <a:pt x="10405913" y="244923"/>
                  <a:pt x="10302579" y="265171"/>
                  <a:pt x="10444766" y="244858"/>
                </a:cubicBezTo>
                <a:cubicBezTo>
                  <a:pt x="10477867" y="233824"/>
                  <a:pt x="10499345" y="225568"/>
                  <a:pt x="10534918" y="219100"/>
                </a:cubicBezTo>
                <a:cubicBezTo>
                  <a:pt x="10564784" y="213670"/>
                  <a:pt x="10595205" y="211652"/>
                  <a:pt x="10625071" y="206222"/>
                </a:cubicBezTo>
                <a:cubicBezTo>
                  <a:pt x="10642486" y="203056"/>
                  <a:pt x="10659127" y="196253"/>
                  <a:pt x="10676586" y="193343"/>
                </a:cubicBezTo>
                <a:cubicBezTo>
                  <a:pt x="10710726" y="187653"/>
                  <a:pt x="10745273" y="184757"/>
                  <a:pt x="10779617" y="180464"/>
                </a:cubicBezTo>
                <a:lnTo>
                  <a:pt x="11217499" y="206222"/>
                </a:lnTo>
                <a:cubicBezTo>
                  <a:pt x="11281858" y="211173"/>
                  <a:pt x="11294193" y="228615"/>
                  <a:pt x="11359166" y="244858"/>
                </a:cubicBezTo>
                <a:cubicBezTo>
                  <a:pt x="11376338" y="249151"/>
                  <a:pt x="11393728" y="252651"/>
                  <a:pt x="11410682" y="257737"/>
                </a:cubicBezTo>
                <a:cubicBezTo>
                  <a:pt x="11436688" y="265539"/>
                  <a:pt x="11461331" y="278170"/>
                  <a:pt x="11487955" y="283495"/>
                </a:cubicBezTo>
                <a:cubicBezTo>
                  <a:pt x="11710677" y="328040"/>
                  <a:pt x="11368222" y="256780"/>
                  <a:pt x="11629623" y="322131"/>
                </a:cubicBezTo>
                <a:cubicBezTo>
                  <a:pt x="11702374" y="340319"/>
                  <a:pt x="11663782" y="331539"/>
                  <a:pt x="11745533" y="347889"/>
                </a:cubicBezTo>
                <a:cubicBezTo>
                  <a:pt x="11887200" y="343596"/>
                  <a:pt x="12029021" y="342872"/>
                  <a:pt x="12170535" y="335010"/>
                </a:cubicBezTo>
                <a:cubicBezTo>
                  <a:pt x="12184090" y="334257"/>
                  <a:pt x="12197531" y="329115"/>
                  <a:pt x="12209172" y="322131"/>
                </a:cubicBezTo>
                <a:cubicBezTo>
                  <a:pt x="12219584" y="315884"/>
                  <a:pt x="12226344" y="304960"/>
                  <a:pt x="12234930" y="296374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0455" y="-103031"/>
            <a:ext cx="11423561" cy="1100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66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</a:t>
            </a:r>
            <a:endParaRPr lang="uk-UA" sz="60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47" y="3899380"/>
            <a:ext cx="10776503" cy="4875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Сполучники підрядності, їх групи.</a:t>
            </a:r>
            <a:endParaRPr lang="uk-U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48" y="2710415"/>
            <a:ext cx="10776503" cy="8826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Розряди сполучників за виконуваною синтаксичною функцією. Сполучники сурядності, їх групи.</a:t>
            </a:r>
            <a:endParaRPr lang="uk-U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49" y="1927863"/>
            <a:ext cx="10776503" cy="4875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Групи сполучників за походженням, будовою, вживанням.</a:t>
            </a:r>
            <a:endParaRPr lang="uk-U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" y="1174037"/>
            <a:ext cx="10776502" cy="458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Становлення системи сполучників в українській мові, їх функції.</a:t>
            </a:r>
            <a:endParaRPr lang="uk-U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46" y="4693173"/>
            <a:ext cx="1077650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Сполучні слова, їх відмінність від сполучників. Розмежування омонімічних сполучників і сполучних слів.</a:t>
            </a:r>
            <a:endParaRPr lang="uk-U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036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030310" y="1476504"/>
            <a:ext cx="10393251" cy="45377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розділові сполучники мають значення роздільної несумісності, а крім неї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додаткові відтінки: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часова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послідовність у сполучниках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або, чи.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Зрідка пробіжить тут заєць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спиниться на кручі вовк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(А. Шиян);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достовірність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сполучнику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Де-не-де біля вирв синіє полин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кущиться чебрець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(О. Гончар);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припущення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вірогідність, невпевненість у сполучнику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чи.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Фронт мовчав,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 не чути було 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вітряницею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(Олесь Гончар);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чергування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явищ, подій у повторюваному сполучнику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або...або: Або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здобути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(Народна мудрість); </a:t>
            </a:r>
            <a:endParaRPr lang="uk-UA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перелічення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повторюваних сполучниках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або...або, то...то: Або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вітер пронесеться,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мороз ударить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(Марко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Вовчок);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невпевненість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сумнів у сполучниках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то...не то, чи то...чи то: Не то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осінні води шуміли,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вітер бився в проваллі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(М. Коцюбинський),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то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праця задавила молоду силу,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то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нудьга його з ніг звалила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(Т. Шевченко).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3301" y="229457"/>
            <a:ext cx="7036158" cy="98142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розділових сполучників</a:t>
            </a:r>
            <a:r>
              <a:rPr lang="uk-UA" b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належать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або, хоч, чи, або...або, чи...чи, то... то, не то... не то, чи </a:t>
            </a:r>
            <a:r>
              <a:rPr lang="uk-UA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то..чи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то, хоч...хоч, а то, а чи.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722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2472676" y="2718693"/>
            <a:ext cx="7796011" cy="12777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приєднувальних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сполучників належать: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і, та, також, також і, і навіть, а й, та й,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 </a:t>
            </a:r>
            <a:r>
              <a:rPr lang="uk-UA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притому, причому: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Вона настирливо з тобою говорила,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й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їй далась нелегко ця розмова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(Леся Українка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1444" y="737950"/>
            <a:ext cx="9178478" cy="157414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градаційних (підсилювальних/</a:t>
            </a:r>
            <a:r>
              <a:rPr lang="uk-UA" b="1" u="sng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послаблювальних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b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сполучників належать: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й, а ще, а навіть, а до того ж, та навіть, та ще й, не тільки...а й, не тільки...а навіть, не стільки...скільки, не так...як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под.: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так </a:t>
            </a:r>
            <a:r>
              <a:rPr lang="uk-UA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тії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вороги,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добрії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люди і </a:t>
            </a:r>
            <a:r>
              <a:rPr lang="uk-UA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окрадуть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жалкуючи, плачучи осудять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(Т. Шевченко),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тільки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й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батьки ішли до школи.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1443" y="4440136"/>
            <a:ext cx="9178479" cy="12777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пояснювальних (уточнювальних</a:t>
            </a:r>
            <a:r>
              <a:rPr lang="uk-UA" b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сполучників належать: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або, тобто, а саме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як-от: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Полісемія,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багатозначність,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поширене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явище в українській мові; Інколи в степу ростуть рідкісні дерева,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саме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 та граб; Ономастика,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наука про власні назви, вивчається на філологічних факультетах.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039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824249" y="3872083"/>
            <a:ext cx="11024314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часових</a:t>
            </a:r>
            <a:r>
              <a:rPr lang="uk-UA" spc="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  <a:r>
              <a:rPr lang="uk-UA" b="1" i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як, після того як, коли, в міру того як, як тільки, щойно, ледве, коли, відколи, аж таки, доки</a:t>
            </a:r>
            <a:r>
              <a:rPr lang="uk-UA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ін.: </a:t>
            </a:r>
            <a:r>
              <a:rPr lang="uk-UA" b="1" i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Доки </a:t>
            </a:r>
            <a:r>
              <a:rPr lang="uk-UA" i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сонце зійде, роса очі виїсть</a:t>
            </a:r>
            <a:r>
              <a:rPr lang="uk-UA" spc="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(Народна мудрість</a:t>
            </a:r>
            <a:r>
              <a:rPr lang="uk-UA" spc="100" dirty="0" smtClean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умовних</a:t>
            </a:r>
            <a:r>
              <a:rPr lang="uk-UA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  <a:r>
              <a:rPr lang="uk-UA" b="1" i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якщо, коли, якби, би, коли б, як, раз: Раз </a:t>
            </a:r>
            <a:r>
              <a:rPr lang="uk-UA" i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добром нагріте серце вік не прохолоне (Т. Шевченко); </a:t>
            </a:r>
            <a:r>
              <a:rPr lang="uk-UA" b="1" i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i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все візьмешся, то нічого не зробиш</a:t>
            </a:r>
            <a:r>
              <a:rPr lang="uk-UA" spc="1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(Народна мудрість</a:t>
            </a:r>
            <a:r>
              <a:rPr lang="uk-UA" spc="1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u="sng" spc="100" dirty="0" err="1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причинових</a:t>
            </a:r>
            <a:r>
              <a:rPr lang="uk-UA" spc="1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відносяться: </a:t>
            </a:r>
            <a:r>
              <a:rPr lang="uk-UA" b="1" i="1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бо, через те, тому що, оскільки, затим що, тим що: А</a:t>
            </a:r>
            <a:r>
              <a:rPr lang="uk-UA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більший меншого тусає та ще й б'є, </a:t>
            </a:r>
            <a:r>
              <a:rPr lang="uk-UA" b="1" i="1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затим </a:t>
            </a:r>
            <a:r>
              <a:rPr lang="uk-UA" i="1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сила є</a:t>
            </a:r>
            <a:r>
              <a:rPr lang="uk-UA" spc="1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(Л. Глібов).</a:t>
            </a:r>
            <a:endParaRPr lang="uk-UA" sz="16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4645" y="401435"/>
            <a:ext cx="9103217" cy="14754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Підрядними (гіпотактичними</a:t>
            </a:r>
            <a:r>
              <a:rPr lang="uk-UA" sz="2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називаються такі сполучники, які поєднують підрядну предикативну частину з головною в складнопідрядному реченні.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647" y="1959067"/>
            <a:ext cx="6096000" cy="1738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Підрядні сполучники поділяються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часові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темпоральні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умовні;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причинові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90952" y="2415680"/>
            <a:ext cx="23578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допустові; </a:t>
            </a:r>
          </a:p>
          <a:p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цільові 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(мети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наслідкові; </a:t>
            </a:r>
          </a:p>
          <a:p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порівняльні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/>
          </a:p>
        </p:txBody>
      </p:sp>
      <p:sp>
        <p:nvSpPr>
          <p:cNvPr id="9" name="6-конечная звезда 8"/>
          <p:cNvSpPr/>
          <p:nvPr/>
        </p:nvSpPr>
        <p:spPr>
          <a:xfrm>
            <a:off x="420710" y="4061111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6-конечная звезда 9"/>
          <p:cNvSpPr/>
          <p:nvPr/>
        </p:nvSpPr>
        <p:spPr>
          <a:xfrm>
            <a:off x="433589" y="4914897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6-конечная звезда 10"/>
          <p:cNvSpPr/>
          <p:nvPr/>
        </p:nvSpPr>
        <p:spPr>
          <a:xfrm>
            <a:off x="420710" y="5711198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70846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339401" y="1080661"/>
            <a:ext cx="9787943" cy="4933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000" u="sng" spc="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допустових</a:t>
            </a:r>
            <a:r>
              <a:rPr lang="uk-UA" sz="2000" spc="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  <a:r>
              <a:rPr lang="uk-UA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хоч, хай, нехай, дарма що, незважаючи на те що.</a:t>
            </a:r>
            <a:r>
              <a:rPr lang="uk-UA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Незважаючи на те що </a:t>
            </a:r>
            <a:r>
              <a:rPr lang="uk-UA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дув попутний вітер, яхта йшла повільно; Селяни виростили високий урожай, </a:t>
            </a:r>
            <a:r>
              <a:rPr lang="uk-UA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дарма що </a:t>
            </a:r>
            <a:r>
              <a:rPr lang="uk-UA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весна була сухою</a:t>
            </a:r>
            <a:r>
              <a:rPr lang="uk-UA" sz="2000" spc="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 газет</a:t>
            </a:r>
            <a:r>
              <a:rPr lang="uk-UA" sz="2000" spc="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сполучників </a:t>
            </a:r>
            <a:r>
              <a:rPr lang="uk-UA" sz="2000" u="sng" spc="1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 (цільових)</a:t>
            </a:r>
            <a:r>
              <a:rPr lang="uk-UA" sz="2000" spc="1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відносяться: </a:t>
            </a:r>
            <a:r>
              <a:rPr lang="uk-UA" sz="2000" b="1" i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щоб, для того щоб, з тим щоб, аби: Щоб</a:t>
            </a: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рибу їсти, треба в воду лізти; </a:t>
            </a:r>
            <a:r>
              <a:rPr lang="uk-UA" sz="2000" b="1" i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 </a:t>
            </a:r>
            <a:r>
              <a:rPr lang="uk-UA" sz="2000" i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врожаї добрі мати, слід землю глибоко орати </a:t>
            </a:r>
            <a:r>
              <a:rPr lang="uk-UA" sz="2000" spc="1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(Народна мудрість</a:t>
            </a:r>
            <a:r>
              <a:rPr lang="uk-UA" sz="2000" spc="100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000" u="sng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наслідкових</a:t>
            </a:r>
            <a:r>
              <a:rPr lang="uk-UA" sz="2000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належить </a:t>
            </a:r>
            <a:r>
              <a:rPr lang="uk-UA" sz="2000" b="1" i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що</a:t>
            </a:r>
            <a:r>
              <a:rPr lang="uk-UA" sz="2000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Молоді чорняві скрипалі позакидали назад голови, </a:t>
            </a:r>
            <a:r>
              <a:rPr lang="uk-UA" sz="2000" b="1" i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що </a:t>
            </a:r>
            <a:r>
              <a:rPr lang="uk-UA" sz="2000" i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них ледве держались шапки</a:t>
            </a:r>
            <a:r>
              <a:rPr lang="uk-UA" sz="2000" spc="1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(І. Нечуй-Левицький</a:t>
            </a:r>
            <a:r>
              <a:rPr lang="uk-UA" sz="2000" spc="10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000" u="sng" spc="1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порівняльних</a:t>
            </a:r>
            <a:r>
              <a:rPr lang="uk-UA" sz="2000" spc="1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  <a:r>
              <a:rPr lang="uk-UA" sz="2000" b="1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як, мов, мовби, немов, немовби, наче, неначе, начебто, ніби, нібито, що: Мов </a:t>
            </a:r>
            <a:r>
              <a:rPr lang="uk-UA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водопаду рев, </a:t>
            </a:r>
            <a:r>
              <a:rPr lang="uk-UA" sz="2000" b="1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 </a:t>
            </a:r>
            <a:r>
              <a:rPr lang="uk-UA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битви гук кривавий, так наші молоти гриміли раз-у-раз</a:t>
            </a:r>
            <a:r>
              <a:rPr lang="uk-UA" sz="2000" spc="1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(І. Франко); </a:t>
            </a:r>
            <a:r>
              <a:rPr lang="uk-UA" sz="2000" b="1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Наче </a:t>
            </a:r>
            <a:r>
              <a:rPr lang="uk-UA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бурю чорне море, віковічний ліс гуде</a:t>
            </a:r>
            <a:r>
              <a:rPr lang="uk-UA" sz="2000" spc="1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(О. Олесь).</a:t>
            </a:r>
            <a:endParaRPr lang="uk-UA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6-конечная звезда 3"/>
          <p:cNvSpPr/>
          <p:nvPr/>
        </p:nvSpPr>
        <p:spPr>
          <a:xfrm>
            <a:off x="836590" y="1182128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6-конечная звезда 4"/>
          <p:cNvSpPr/>
          <p:nvPr/>
        </p:nvSpPr>
        <p:spPr>
          <a:xfrm>
            <a:off x="836589" y="2471580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6-конечная звезда 5"/>
          <p:cNvSpPr/>
          <p:nvPr/>
        </p:nvSpPr>
        <p:spPr>
          <a:xfrm>
            <a:off x="831760" y="3781132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6-конечная звезда 6"/>
          <p:cNvSpPr/>
          <p:nvPr/>
        </p:nvSpPr>
        <p:spPr>
          <a:xfrm>
            <a:off x="831759" y="4734069"/>
            <a:ext cx="283335" cy="311821"/>
          </a:xfrm>
          <a:prstGeom prst="star6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87874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170971" y="793584"/>
            <a:ext cx="10526333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сурядні, і підрядні сполучники можуть уживатися в прямому і в переносному значенні, а тому </a:t>
            </a:r>
            <a:r>
              <a:rPr lang="uk-UA" sz="36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переходять із однієї групи в іншу</a:t>
            </a:r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4182" y="3074330"/>
            <a:ext cx="9259910" cy="28584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Наприклад, часовий сполучник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вживаючись переносно, набуває: </a:t>
            </a:r>
            <a:endParaRPr lang="uk-UA" sz="2800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8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атрибутивного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значення: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День,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народився, був сонячним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spc="1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uk-UA" sz="28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умовного </a:t>
            </a:r>
            <a:r>
              <a:rPr lang="uk-UA" sz="28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значення: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Треба завжди перепочити, </a:t>
            </a:r>
            <a:r>
              <a:rPr lang="uk-UA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втомишся.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143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5"/>
          <a:stretch/>
        </p:blipFill>
        <p:spPr bwMode="auto">
          <a:xfrm flipH="1">
            <a:off x="0" y="4565560"/>
            <a:ext cx="3823443" cy="229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31450" y="1982450"/>
            <a:ext cx="63866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Далі</a:t>
            </a:r>
            <a:r>
              <a:rPr lang="ru-RU" sz="88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буде</a:t>
            </a:r>
            <a:endParaRPr lang="ru-RU" sz="8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345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5777874" y="1873427"/>
            <a:ext cx="6096000" cy="12777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pc="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сполучник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uk-UA" spc="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pc="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слово (навіть не службове), а аналітична синтаксична морфема, що виконує лише зв’язкову функцію, оскільки позбавлена лексичного і категорійного значення</a:t>
            </a:r>
            <a:r>
              <a:rPr lang="uk-UA" spc="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4338" y="4061592"/>
            <a:ext cx="8963323" cy="1722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u="sng" spc="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Традиційне мовознавство 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 сполучник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службову частину мови, яка виражає синтаксичні зв’язки між однорідними членами речення і синтаксичні зв’язки між частинами складного речення: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Сорочку мати вишили мені </a:t>
            </a:r>
            <a:r>
              <a:rPr lang="uk-UA" sz="20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червоними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чорними </a:t>
            </a:r>
            <a:r>
              <a:rPr lang="uk-UA" sz="20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нитками</a:t>
            </a:r>
            <a:r>
              <a:rPr lang="uk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Павличко).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3350" y="151911"/>
            <a:ext cx="1038904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мовознавстві склалося </a:t>
            </a:r>
            <a:r>
              <a:rPr lang="uk-UA" sz="40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погляди </a:t>
            </a:r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сполучник: </a:t>
            </a:r>
            <a:endParaRPr lang="uk-UA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093" y="1873427"/>
            <a:ext cx="5121051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spc="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сполучник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uk-UA" sz="2000" spc="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службова </a:t>
            </a:r>
            <a:r>
              <a:rPr lang="uk-UA" sz="2000" spc="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частина мови зі своїм специфічним лексичним, граматичним і категорійним значенням; 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627302" y="1219838"/>
            <a:ext cx="484632" cy="60530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9051713" y="1203669"/>
            <a:ext cx="484632" cy="60530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58996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616299" y="402149"/>
            <a:ext cx="8259650" cy="2048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 протиставляється, з одного боку, як і інші службові слова, самостійним частинам мови (іменнику, прикметнику, дієслову 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тощо,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з другого </a:t>
            </a:r>
            <a:r>
              <a:rPr lang="ru-RU" sz="2400" dirty="0"/>
              <a:t>– 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службовим частинам мови (прийменнику, частці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154" y="4230816"/>
            <a:ext cx="8362682" cy="20681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Службовим частинам мови (прийменнику і частці) сполучник протиставляється своїм категорійним значенням </a:t>
            </a:r>
            <a:r>
              <a:rPr lang="ru-RU" sz="2400" dirty="0"/>
              <a:t>–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сурядний зв’язок між однорідними, однозначними членами речення і сурядний та підрядний зв’язок між частинами складного речення.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62895" y="2720004"/>
            <a:ext cx="8259651" cy="12491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Самостійним частинам мови сполучник протиставляється службовим характером, тобто нездатністю бути самостійним членом речення. </a:t>
            </a:r>
          </a:p>
        </p:txBody>
      </p:sp>
      <p:sp>
        <p:nvSpPr>
          <p:cNvPr id="7" name="7-конечная звезда 6"/>
          <p:cNvSpPr/>
          <p:nvPr/>
        </p:nvSpPr>
        <p:spPr>
          <a:xfrm>
            <a:off x="1970467" y="4547206"/>
            <a:ext cx="1403797" cy="13265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7-конечная звезда 7"/>
          <p:cNvSpPr/>
          <p:nvPr/>
        </p:nvSpPr>
        <p:spPr>
          <a:xfrm>
            <a:off x="0" y="637283"/>
            <a:ext cx="1403797" cy="1326524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7-конечная звезда 8"/>
          <p:cNvSpPr/>
          <p:nvPr/>
        </p:nvSpPr>
        <p:spPr>
          <a:xfrm>
            <a:off x="1004552" y="2634101"/>
            <a:ext cx="1403797" cy="1326524"/>
          </a:xfrm>
          <a:prstGeom prst="star7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07880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765687" y="2223961"/>
            <a:ext cx="10985679" cy="10802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0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 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зв’язує члени речення в словосполучення, предикативні частини в речення, а речення в текст і одночасно кваліфікує їх семантично, тобто позначає семантику, яка формується внаслідок поєднання </a:t>
            </a:r>
            <a:r>
              <a:rPr lang="uk-UA" sz="2000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0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одиниць: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13" y="4520033"/>
            <a:ext cx="1148595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Зв’язкову функцію в українській мові виконують також іменникові займенники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хто, що, 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прикметникові займенники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який, котрий, чий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числівниковий займенник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прислівникові займенники </a:t>
            </a: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де, куди, звідки, коли, як, настільки, чому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в сполучники вони не переходять, </a:t>
            </a:r>
            <a:r>
              <a:rPr lang="uk-UA" sz="20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 вони 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виконують і функцію члена </a:t>
            </a:r>
            <a:r>
              <a:rPr lang="uk-UA" sz="2000" i="1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речення. Такі 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зв’язкові лексеми називаються </a:t>
            </a:r>
            <a:r>
              <a:rPr lang="uk-UA" sz="2000" i="1" u="sng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сполучними словами</a:t>
            </a:r>
            <a:r>
              <a:rPr lang="uk-UA" sz="20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вивчаються в синтаксисі.</a:t>
            </a:r>
            <a:endParaRPr lang="uk-UA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7266" y="-114900"/>
            <a:ext cx="6351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сполучника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7333" y="1066312"/>
            <a:ext cx="8722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зв’язкова </a:t>
            </a:r>
            <a:r>
              <a:rPr lang="uk-UA" sz="36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кваліфікаційна</a:t>
            </a:r>
            <a:endParaRPr lang="uk-UA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30379" y="3373482"/>
            <a:ext cx="9898488" cy="8826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живу </a:t>
            </a:r>
            <a:r>
              <a:rPr lang="uk-UA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/>
              <a:t>–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 одночасності;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живу, </a:t>
            </a:r>
            <a:r>
              <a:rPr lang="uk-UA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/>
              <a:t>–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 мети;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живу, </a:t>
            </a:r>
            <a:r>
              <a:rPr lang="uk-UA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 </a:t>
            </a:r>
            <a:r>
              <a:rPr lang="ru-RU" sz="2400" dirty="0"/>
              <a:t>–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 причини.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580937" y="731590"/>
            <a:ext cx="940158" cy="4734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56172" y="715104"/>
            <a:ext cx="889716" cy="4926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72287" y="1579062"/>
            <a:ext cx="1355489" cy="5413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813196" y="1620663"/>
            <a:ext cx="1355489" cy="5413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Минус 14"/>
          <p:cNvSpPr/>
          <p:nvPr/>
        </p:nvSpPr>
        <p:spPr>
          <a:xfrm rot="5400000">
            <a:off x="-786658" y="5152795"/>
            <a:ext cx="2511991" cy="473414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1931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239065" y="2347519"/>
            <a:ext cx="5363179" cy="323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spc="100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указує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конкретні типи синтаксичних відношень і їхніх відтінків: </a:t>
            </a:r>
            <a:r>
              <a:rPr lang="uk-UA" sz="24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єднальні, розділові, протиставні, градаційні, пояснювальні,</a:t>
            </a:r>
            <a:r>
              <a:rPr lang="uk-UA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приєднувальні, темпоральні, просторові, </a:t>
            </a:r>
            <a:r>
              <a:rPr lang="uk-UA" sz="2400" i="1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причинові</a:t>
            </a:r>
            <a:r>
              <a:rPr lang="uk-UA" sz="2400" i="1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цільові, означальні, умовні, допустові 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1583" y="338528"/>
            <a:ext cx="12259189" cy="127791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семантиці </a:t>
            </a:r>
            <a:r>
              <a:rPr lang="uk-UA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сполучників суміщається </a:t>
            </a:r>
            <a:r>
              <a:rPr lang="uk-UA" sz="36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лексичне</a:t>
            </a:r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6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36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граматичне</a:t>
            </a:r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(категорійне) </a:t>
            </a:r>
            <a:r>
              <a:rPr lang="uk-UA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uk-UA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5083" y="2345737"/>
            <a:ext cx="5363179" cy="362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виражає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синтаксичний зв’язок між однорідними членами речення та предикативними частинами складного речення і його характер (сурядний </a:t>
            </a:r>
            <a:r>
              <a:rPr lang="ru-RU" sz="2400" dirty="0"/>
              <a:t>–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 членами речення та предикативними частинами, підрядний </a:t>
            </a:r>
            <a:r>
              <a:rPr lang="ru-RU" sz="2400" dirty="0"/>
              <a:t>–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 між предикативними частинами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5387" y="1688702"/>
            <a:ext cx="4702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u="sng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Категорійне значення</a:t>
            </a:r>
            <a:r>
              <a:rPr lang="uk-UA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7649" y="1681431"/>
            <a:ext cx="41942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u="sng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Лексичне значення</a:t>
            </a:r>
            <a:r>
              <a:rPr lang="uk-UA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11622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58597" y="3230039"/>
            <a:ext cx="5145444" cy="2048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Сполучник </a:t>
            </a:r>
            <a:r>
              <a:rPr lang="uk-UA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наприклад, має лише одне (</a:t>
            </a:r>
            <a:r>
              <a:rPr lang="uk-UA" sz="2400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причинове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значення: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стверджуюсь, я </a:t>
            </a:r>
            <a:r>
              <a:rPr lang="uk-UA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утверждаюсь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бо я живу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(П. Тичина).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5220" y="542600"/>
            <a:ext cx="89587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Сполучники, як і самостійні слова, в українській мові бувають</a:t>
            </a:r>
            <a:endParaRPr lang="uk-UA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59744" y="2061489"/>
            <a:ext cx="3543149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36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однозначними </a:t>
            </a:r>
            <a:endParaRPr lang="uk-UA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42088" y="2061489"/>
            <a:ext cx="3778535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36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багатозначними</a:t>
            </a:r>
            <a:endParaRPr lang="uk-UA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3230039"/>
            <a:ext cx="5649511" cy="2443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 </a:t>
            </a:r>
            <a:r>
              <a:rPr lang="uk-UA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має кілька значень: часове, порівняльне, з’ясувальне, умовне. Сполучник </a:t>
            </a:r>
            <a:r>
              <a:rPr lang="uk-UA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також має кілька значень: </a:t>
            </a:r>
            <a:r>
              <a:rPr lang="uk-UA" sz="2400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єднальності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протиставлення, одночасності, переліку, причини, послідовності.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949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986619" y="4938150"/>
            <a:ext cx="7746034" cy="1277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утворюються від морфологічних одиниць </a:t>
            </a:r>
            <a:r>
              <a:rPr lang="ru-RU" sz="2400" dirty="0"/>
              <a:t>– </a:t>
            </a:r>
            <a:r>
              <a:rPr lang="uk-UA" sz="2400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 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 мови: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за+те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ніби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ні+би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якщо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як+що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1302" y="442208"/>
            <a:ext cx="91811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Морфологічні ознаки сполучників: </a:t>
            </a:r>
            <a:endParaRPr lang="uk-UA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277504" y="1366912"/>
            <a:ext cx="1403797" cy="1326524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7-конечная звезда 5"/>
          <p:cNvSpPr/>
          <p:nvPr/>
        </p:nvSpPr>
        <p:spPr>
          <a:xfrm>
            <a:off x="1225640" y="3175518"/>
            <a:ext cx="1403797" cy="1326524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7-конечная звезда 6"/>
          <p:cNvSpPr/>
          <p:nvPr/>
        </p:nvSpPr>
        <p:spPr>
          <a:xfrm>
            <a:off x="2120722" y="4938150"/>
            <a:ext cx="1403797" cy="1326524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927539" y="1593261"/>
            <a:ext cx="7744495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не мають системи словозміни, чим протиставляються іменникам; 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16436" y="2694490"/>
            <a:ext cx="774603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не впливають на форму слів, які зв’язуються як однорідні члени </a:t>
            </a:r>
            <a:r>
              <a:rPr lang="uk-UA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(батьки і діти, вимогливий, але справедливий</a:t>
            </a:r>
            <a:r>
              <a:rPr lang="uk-UA" sz="2400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тому стоять поза морфологією, чим протиставляються прийменникам;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648577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12879" y="6310648"/>
            <a:ext cx="12234930" cy="334851"/>
          </a:xfrm>
          <a:custGeom>
            <a:avLst/>
            <a:gdLst>
              <a:gd name="connsiteX0" fmla="*/ 0 w 12234930"/>
              <a:gd name="connsiteY0" fmla="*/ 193183 h 334851"/>
              <a:gd name="connsiteX1" fmla="*/ 64394 w 12234930"/>
              <a:gd name="connsiteY1" fmla="*/ 218941 h 334851"/>
              <a:gd name="connsiteX2" fmla="*/ 141668 w 12234930"/>
              <a:gd name="connsiteY2" fmla="*/ 244698 h 334851"/>
              <a:gd name="connsiteX3" fmla="*/ 180304 w 12234930"/>
              <a:gd name="connsiteY3" fmla="*/ 257577 h 334851"/>
              <a:gd name="connsiteX4" fmla="*/ 257578 w 12234930"/>
              <a:gd name="connsiteY4" fmla="*/ 283335 h 334851"/>
              <a:gd name="connsiteX5" fmla="*/ 296214 w 12234930"/>
              <a:gd name="connsiteY5" fmla="*/ 296214 h 334851"/>
              <a:gd name="connsiteX6" fmla="*/ 347730 w 12234930"/>
              <a:gd name="connsiteY6" fmla="*/ 309093 h 334851"/>
              <a:gd name="connsiteX7" fmla="*/ 965916 w 12234930"/>
              <a:gd name="connsiteY7" fmla="*/ 296214 h 334851"/>
              <a:gd name="connsiteX8" fmla="*/ 1068947 w 12234930"/>
              <a:gd name="connsiteY8" fmla="*/ 270456 h 334851"/>
              <a:gd name="connsiteX9" fmla="*/ 1120462 w 12234930"/>
              <a:gd name="connsiteY9" fmla="*/ 257577 h 334851"/>
              <a:gd name="connsiteX10" fmla="*/ 1171978 w 12234930"/>
              <a:gd name="connsiteY10" fmla="*/ 244698 h 334851"/>
              <a:gd name="connsiteX11" fmla="*/ 1249251 w 12234930"/>
              <a:gd name="connsiteY11" fmla="*/ 218941 h 334851"/>
              <a:gd name="connsiteX12" fmla="*/ 1339403 w 12234930"/>
              <a:gd name="connsiteY12" fmla="*/ 193183 h 334851"/>
              <a:gd name="connsiteX13" fmla="*/ 1416676 w 12234930"/>
              <a:gd name="connsiteY13" fmla="*/ 167425 h 334851"/>
              <a:gd name="connsiteX14" fmla="*/ 1455313 w 12234930"/>
              <a:gd name="connsiteY14" fmla="*/ 154546 h 334851"/>
              <a:gd name="connsiteX15" fmla="*/ 1558344 w 12234930"/>
              <a:gd name="connsiteY15" fmla="*/ 128789 h 334851"/>
              <a:gd name="connsiteX16" fmla="*/ 1648496 w 12234930"/>
              <a:gd name="connsiteY16" fmla="*/ 103031 h 334851"/>
              <a:gd name="connsiteX17" fmla="*/ 1725769 w 12234930"/>
              <a:gd name="connsiteY17" fmla="*/ 90152 h 334851"/>
              <a:gd name="connsiteX18" fmla="*/ 2047741 w 12234930"/>
              <a:gd name="connsiteY18" fmla="*/ 103031 h 334851"/>
              <a:gd name="connsiteX19" fmla="*/ 2176530 w 12234930"/>
              <a:gd name="connsiteY19" fmla="*/ 141667 h 334851"/>
              <a:gd name="connsiteX20" fmla="*/ 2421228 w 12234930"/>
              <a:gd name="connsiteY20" fmla="*/ 180304 h 334851"/>
              <a:gd name="connsiteX21" fmla="*/ 2472744 w 12234930"/>
              <a:gd name="connsiteY21" fmla="*/ 193183 h 334851"/>
              <a:gd name="connsiteX22" fmla="*/ 2511380 w 12234930"/>
              <a:gd name="connsiteY22" fmla="*/ 206062 h 334851"/>
              <a:gd name="connsiteX23" fmla="*/ 2588654 w 12234930"/>
              <a:gd name="connsiteY23" fmla="*/ 218941 h 334851"/>
              <a:gd name="connsiteX24" fmla="*/ 2640169 w 12234930"/>
              <a:gd name="connsiteY24" fmla="*/ 244698 h 334851"/>
              <a:gd name="connsiteX25" fmla="*/ 2678806 w 12234930"/>
              <a:gd name="connsiteY25" fmla="*/ 257577 h 334851"/>
              <a:gd name="connsiteX26" fmla="*/ 2884868 w 12234930"/>
              <a:gd name="connsiteY26" fmla="*/ 296214 h 334851"/>
              <a:gd name="connsiteX27" fmla="*/ 3412902 w 12234930"/>
              <a:gd name="connsiteY27" fmla="*/ 283335 h 334851"/>
              <a:gd name="connsiteX28" fmla="*/ 3503054 w 12234930"/>
              <a:gd name="connsiteY28" fmla="*/ 257577 h 334851"/>
              <a:gd name="connsiteX29" fmla="*/ 3554569 w 12234930"/>
              <a:gd name="connsiteY29" fmla="*/ 231820 h 334851"/>
              <a:gd name="connsiteX30" fmla="*/ 3618964 w 12234930"/>
              <a:gd name="connsiteY30" fmla="*/ 218941 h 334851"/>
              <a:gd name="connsiteX31" fmla="*/ 3670479 w 12234930"/>
              <a:gd name="connsiteY31" fmla="*/ 193183 h 334851"/>
              <a:gd name="connsiteX32" fmla="*/ 3863662 w 12234930"/>
              <a:gd name="connsiteY32" fmla="*/ 154546 h 334851"/>
              <a:gd name="connsiteX33" fmla="*/ 3928056 w 12234930"/>
              <a:gd name="connsiteY33" fmla="*/ 141667 h 334851"/>
              <a:gd name="connsiteX34" fmla="*/ 4005330 w 12234930"/>
              <a:gd name="connsiteY34" fmla="*/ 128789 h 334851"/>
              <a:gd name="connsiteX35" fmla="*/ 4056845 w 12234930"/>
              <a:gd name="connsiteY35" fmla="*/ 115910 h 334851"/>
              <a:gd name="connsiteX36" fmla="*/ 4211392 w 12234930"/>
              <a:gd name="connsiteY36" fmla="*/ 103031 h 334851"/>
              <a:gd name="connsiteX37" fmla="*/ 4675031 w 12234930"/>
              <a:gd name="connsiteY37" fmla="*/ 115910 h 334851"/>
              <a:gd name="connsiteX38" fmla="*/ 4829578 w 12234930"/>
              <a:gd name="connsiteY38" fmla="*/ 154546 h 334851"/>
              <a:gd name="connsiteX39" fmla="*/ 4868214 w 12234930"/>
              <a:gd name="connsiteY39" fmla="*/ 167425 h 334851"/>
              <a:gd name="connsiteX40" fmla="*/ 4906851 w 12234930"/>
              <a:gd name="connsiteY40" fmla="*/ 180304 h 334851"/>
              <a:gd name="connsiteX41" fmla="*/ 5074276 w 12234930"/>
              <a:gd name="connsiteY41" fmla="*/ 206062 h 334851"/>
              <a:gd name="connsiteX42" fmla="*/ 5125792 w 12234930"/>
              <a:gd name="connsiteY42" fmla="*/ 231820 h 334851"/>
              <a:gd name="connsiteX43" fmla="*/ 5177307 w 12234930"/>
              <a:gd name="connsiteY43" fmla="*/ 244698 h 334851"/>
              <a:gd name="connsiteX44" fmla="*/ 5215944 w 12234930"/>
              <a:gd name="connsiteY44" fmla="*/ 257577 h 334851"/>
              <a:gd name="connsiteX45" fmla="*/ 5280338 w 12234930"/>
              <a:gd name="connsiteY45" fmla="*/ 270456 h 334851"/>
              <a:gd name="connsiteX46" fmla="*/ 5318975 w 12234930"/>
              <a:gd name="connsiteY46" fmla="*/ 283335 h 334851"/>
              <a:gd name="connsiteX47" fmla="*/ 5525037 w 12234930"/>
              <a:gd name="connsiteY47" fmla="*/ 309093 h 334851"/>
              <a:gd name="connsiteX48" fmla="*/ 5821251 w 12234930"/>
              <a:gd name="connsiteY48" fmla="*/ 334851 h 334851"/>
              <a:gd name="connsiteX49" fmla="*/ 6684135 w 12234930"/>
              <a:gd name="connsiteY49" fmla="*/ 321972 h 334851"/>
              <a:gd name="connsiteX50" fmla="*/ 6735651 w 12234930"/>
              <a:gd name="connsiteY50" fmla="*/ 309093 h 334851"/>
              <a:gd name="connsiteX51" fmla="*/ 6838682 w 12234930"/>
              <a:gd name="connsiteY51" fmla="*/ 296214 h 334851"/>
              <a:gd name="connsiteX52" fmla="*/ 6890197 w 12234930"/>
              <a:gd name="connsiteY52" fmla="*/ 283335 h 334851"/>
              <a:gd name="connsiteX53" fmla="*/ 6967471 w 12234930"/>
              <a:gd name="connsiteY53" fmla="*/ 270456 h 334851"/>
              <a:gd name="connsiteX54" fmla="*/ 7044744 w 12234930"/>
              <a:gd name="connsiteY54" fmla="*/ 231820 h 334851"/>
              <a:gd name="connsiteX55" fmla="*/ 7083380 w 12234930"/>
              <a:gd name="connsiteY55" fmla="*/ 218941 h 334851"/>
              <a:gd name="connsiteX56" fmla="*/ 7147775 w 12234930"/>
              <a:gd name="connsiteY56" fmla="*/ 206062 h 334851"/>
              <a:gd name="connsiteX57" fmla="*/ 7186411 w 12234930"/>
              <a:gd name="connsiteY57" fmla="*/ 193183 h 334851"/>
              <a:gd name="connsiteX58" fmla="*/ 7237927 w 12234930"/>
              <a:gd name="connsiteY58" fmla="*/ 180304 h 334851"/>
              <a:gd name="connsiteX59" fmla="*/ 7276564 w 12234930"/>
              <a:gd name="connsiteY59" fmla="*/ 167425 h 334851"/>
              <a:gd name="connsiteX60" fmla="*/ 7405352 w 12234930"/>
              <a:gd name="connsiteY60" fmla="*/ 141667 h 334851"/>
              <a:gd name="connsiteX61" fmla="*/ 7585656 w 12234930"/>
              <a:gd name="connsiteY61" fmla="*/ 103031 h 334851"/>
              <a:gd name="connsiteX62" fmla="*/ 7753082 w 12234930"/>
              <a:gd name="connsiteY62" fmla="*/ 64394 h 334851"/>
              <a:gd name="connsiteX63" fmla="*/ 7804597 w 12234930"/>
              <a:gd name="connsiteY63" fmla="*/ 51515 h 334851"/>
              <a:gd name="connsiteX64" fmla="*/ 7868992 w 12234930"/>
              <a:gd name="connsiteY64" fmla="*/ 38637 h 334851"/>
              <a:gd name="connsiteX65" fmla="*/ 7959144 w 12234930"/>
              <a:gd name="connsiteY65" fmla="*/ 25758 h 334851"/>
              <a:gd name="connsiteX66" fmla="*/ 8023538 w 12234930"/>
              <a:gd name="connsiteY66" fmla="*/ 12879 h 334851"/>
              <a:gd name="connsiteX67" fmla="*/ 8165206 w 12234930"/>
              <a:gd name="connsiteY67" fmla="*/ 0 h 334851"/>
              <a:gd name="connsiteX68" fmla="*/ 8448541 w 12234930"/>
              <a:gd name="connsiteY68" fmla="*/ 12879 h 334851"/>
              <a:gd name="connsiteX69" fmla="*/ 8487178 w 12234930"/>
              <a:gd name="connsiteY69" fmla="*/ 25758 h 334851"/>
              <a:gd name="connsiteX70" fmla="*/ 8590209 w 12234930"/>
              <a:gd name="connsiteY70" fmla="*/ 38637 h 334851"/>
              <a:gd name="connsiteX71" fmla="*/ 8680361 w 12234930"/>
              <a:gd name="connsiteY71" fmla="*/ 77273 h 334851"/>
              <a:gd name="connsiteX72" fmla="*/ 8744755 w 12234930"/>
              <a:gd name="connsiteY72" fmla="*/ 90152 h 334851"/>
              <a:gd name="connsiteX73" fmla="*/ 8783392 w 12234930"/>
              <a:gd name="connsiteY73" fmla="*/ 103031 h 334851"/>
              <a:gd name="connsiteX74" fmla="*/ 8834907 w 12234930"/>
              <a:gd name="connsiteY74" fmla="*/ 128789 h 334851"/>
              <a:gd name="connsiteX75" fmla="*/ 8925059 w 12234930"/>
              <a:gd name="connsiteY75" fmla="*/ 141667 h 334851"/>
              <a:gd name="connsiteX76" fmla="*/ 8976575 w 12234930"/>
              <a:gd name="connsiteY76" fmla="*/ 154546 h 334851"/>
              <a:gd name="connsiteX77" fmla="*/ 9105364 w 12234930"/>
              <a:gd name="connsiteY77" fmla="*/ 193183 h 334851"/>
              <a:gd name="connsiteX78" fmla="*/ 9144000 w 12234930"/>
              <a:gd name="connsiteY78" fmla="*/ 218941 h 334851"/>
              <a:gd name="connsiteX79" fmla="*/ 9182637 w 12234930"/>
              <a:gd name="connsiteY79" fmla="*/ 231820 h 334851"/>
              <a:gd name="connsiteX80" fmla="*/ 9285668 w 12234930"/>
              <a:gd name="connsiteY80" fmla="*/ 257577 h 334851"/>
              <a:gd name="connsiteX81" fmla="*/ 9375820 w 12234930"/>
              <a:gd name="connsiteY81" fmla="*/ 283335 h 334851"/>
              <a:gd name="connsiteX82" fmla="*/ 9556124 w 12234930"/>
              <a:gd name="connsiteY82" fmla="*/ 296214 h 334851"/>
              <a:gd name="connsiteX83" fmla="*/ 9607640 w 12234930"/>
              <a:gd name="connsiteY83" fmla="*/ 309093 h 334851"/>
              <a:gd name="connsiteX84" fmla="*/ 9955369 w 12234930"/>
              <a:gd name="connsiteY84" fmla="*/ 296214 h 334851"/>
              <a:gd name="connsiteX85" fmla="*/ 10019764 w 12234930"/>
              <a:gd name="connsiteY85" fmla="*/ 283335 h 334851"/>
              <a:gd name="connsiteX86" fmla="*/ 10097037 w 12234930"/>
              <a:gd name="connsiteY86" fmla="*/ 270456 h 334851"/>
              <a:gd name="connsiteX87" fmla="*/ 10135673 w 12234930"/>
              <a:gd name="connsiteY87" fmla="*/ 257577 h 334851"/>
              <a:gd name="connsiteX88" fmla="*/ 10187189 w 12234930"/>
              <a:gd name="connsiteY88" fmla="*/ 244698 h 334851"/>
              <a:gd name="connsiteX89" fmla="*/ 10225825 w 12234930"/>
              <a:gd name="connsiteY89" fmla="*/ 218941 h 334851"/>
              <a:gd name="connsiteX90" fmla="*/ 10277341 w 12234930"/>
              <a:gd name="connsiteY90" fmla="*/ 206062 h 334851"/>
              <a:gd name="connsiteX91" fmla="*/ 10444766 w 12234930"/>
              <a:gd name="connsiteY91" fmla="*/ 167425 h 334851"/>
              <a:gd name="connsiteX92" fmla="*/ 10534918 w 12234930"/>
              <a:gd name="connsiteY92" fmla="*/ 141667 h 334851"/>
              <a:gd name="connsiteX93" fmla="*/ 10625071 w 12234930"/>
              <a:gd name="connsiteY93" fmla="*/ 128789 h 334851"/>
              <a:gd name="connsiteX94" fmla="*/ 10676586 w 12234930"/>
              <a:gd name="connsiteY94" fmla="*/ 115910 h 334851"/>
              <a:gd name="connsiteX95" fmla="*/ 10779617 w 12234930"/>
              <a:gd name="connsiteY95" fmla="*/ 103031 h 334851"/>
              <a:gd name="connsiteX96" fmla="*/ 11217499 w 12234930"/>
              <a:gd name="connsiteY96" fmla="*/ 128789 h 334851"/>
              <a:gd name="connsiteX97" fmla="*/ 11359166 w 12234930"/>
              <a:gd name="connsiteY97" fmla="*/ 167425 h 334851"/>
              <a:gd name="connsiteX98" fmla="*/ 11410682 w 12234930"/>
              <a:gd name="connsiteY98" fmla="*/ 180304 h 334851"/>
              <a:gd name="connsiteX99" fmla="*/ 11487955 w 12234930"/>
              <a:gd name="connsiteY99" fmla="*/ 206062 h 334851"/>
              <a:gd name="connsiteX100" fmla="*/ 11629623 w 12234930"/>
              <a:gd name="connsiteY100" fmla="*/ 244698 h 334851"/>
              <a:gd name="connsiteX101" fmla="*/ 11745533 w 12234930"/>
              <a:gd name="connsiteY101" fmla="*/ 270456 h 334851"/>
              <a:gd name="connsiteX102" fmla="*/ 12170535 w 12234930"/>
              <a:gd name="connsiteY102" fmla="*/ 257577 h 334851"/>
              <a:gd name="connsiteX103" fmla="*/ 12209172 w 12234930"/>
              <a:gd name="connsiteY103" fmla="*/ 244698 h 334851"/>
              <a:gd name="connsiteX104" fmla="*/ 12234930 w 12234930"/>
              <a:gd name="connsiteY104" fmla="*/ 218941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234930" h="334851">
                <a:moveTo>
                  <a:pt x="0" y="193183"/>
                </a:moveTo>
                <a:cubicBezTo>
                  <a:pt x="21465" y="201769"/>
                  <a:pt x="42668" y="211041"/>
                  <a:pt x="64394" y="218941"/>
                </a:cubicBezTo>
                <a:cubicBezTo>
                  <a:pt x="89911" y="228220"/>
                  <a:pt x="115910" y="236112"/>
                  <a:pt x="141668" y="244698"/>
                </a:cubicBezTo>
                <a:lnTo>
                  <a:pt x="180304" y="257577"/>
                </a:lnTo>
                <a:lnTo>
                  <a:pt x="257578" y="283335"/>
                </a:lnTo>
                <a:cubicBezTo>
                  <a:pt x="270457" y="287628"/>
                  <a:pt x="283044" y="292921"/>
                  <a:pt x="296214" y="296214"/>
                </a:cubicBezTo>
                <a:lnTo>
                  <a:pt x="347730" y="309093"/>
                </a:lnTo>
                <a:cubicBezTo>
                  <a:pt x="553792" y="304800"/>
                  <a:pt x="760104" y="307240"/>
                  <a:pt x="965916" y="296214"/>
                </a:cubicBezTo>
                <a:cubicBezTo>
                  <a:pt x="1001266" y="294320"/>
                  <a:pt x="1034603" y="279042"/>
                  <a:pt x="1068947" y="270456"/>
                </a:cubicBezTo>
                <a:lnTo>
                  <a:pt x="1120462" y="257577"/>
                </a:lnTo>
                <a:cubicBezTo>
                  <a:pt x="1137634" y="253284"/>
                  <a:pt x="1155186" y="250295"/>
                  <a:pt x="1171978" y="244698"/>
                </a:cubicBezTo>
                <a:lnTo>
                  <a:pt x="1249251" y="218941"/>
                </a:lnTo>
                <a:cubicBezTo>
                  <a:pt x="1379129" y="175649"/>
                  <a:pt x="1177643" y="241711"/>
                  <a:pt x="1339403" y="193183"/>
                </a:cubicBezTo>
                <a:cubicBezTo>
                  <a:pt x="1365409" y="185381"/>
                  <a:pt x="1390918" y="176011"/>
                  <a:pt x="1416676" y="167425"/>
                </a:cubicBezTo>
                <a:cubicBezTo>
                  <a:pt x="1429555" y="163132"/>
                  <a:pt x="1442143" y="157838"/>
                  <a:pt x="1455313" y="154546"/>
                </a:cubicBezTo>
                <a:cubicBezTo>
                  <a:pt x="1489657" y="145960"/>
                  <a:pt x="1524306" y="138514"/>
                  <a:pt x="1558344" y="128789"/>
                </a:cubicBezTo>
                <a:cubicBezTo>
                  <a:pt x="1588395" y="120203"/>
                  <a:pt x="1618043" y="110059"/>
                  <a:pt x="1648496" y="103031"/>
                </a:cubicBezTo>
                <a:cubicBezTo>
                  <a:pt x="1673940" y="97159"/>
                  <a:pt x="1700011" y="94445"/>
                  <a:pt x="1725769" y="90152"/>
                </a:cubicBezTo>
                <a:cubicBezTo>
                  <a:pt x="1833093" y="94445"/>
                  <a:pt x="1940586" y="95641"/>
                  <a:pt x="2047741" y="103031"/>
                </a:cubicBezTo>
                <a:cubicBezTo>
                  <a:pt x="2114481" y="107634"/>
                  <a:pt x="2099514" y="133110"/>
                  <a:pt x="2176530" y="141667"/>
                </a:cubicBezTo>
                <a:cubicBezTo>
                  <a:pt x="2282600" y="153453"/>
                  <a:pt x="2314404" y="153598"/>
                  <a:pt x="2421228" y="180304"/>
                </a:cubicBezTo>
                <a:cubicBezTo>
                  <a:pt x="2438400" y="184597"/>
                  <a:pt x="2455725" y="188320"/>
                  <a:pt x="2472744" y="193183"/>
                </a:cubicBezTo>
                <a:cubicBezTo>
                  <a:pt x="2485797" y="196912"/>
                  <a:pt x="2498128" y="203117"/>
                  <a:pt x="2511380" y="206062"/>
                </a:cubicBezTo>
                <a:cubicBezTo>
                  <a:pt x="2536871" y="211727"/>
                  <a:pt x="2562896" y="214648"/>
                  <a:pt x="2588654" y="218941"/>
                </a:cubicBezTo>
                <a:cubicBezTo>
                  <a:pt x="2605826" y="227527"/>
                  <a:pt x="2622523" y="237135"/>
                  <a:pt x="2640169" y="244698"/>
                </a:cubicBezTo>
                <a:cubicBezTo>
                  <a:pt x="2652647" y="250046"/>
                  <a:pt x="2665709" y="254005"/>
                  <a:pt x="2678806" y="257577"/>
                </a:cubicBezTo>
                <a:cubicBezTo>
                  <a:pt x="2794398" y="289102"/>
                  <a:pt x="2767257" y="281512"/>
                  <a:pt x="2884868" y="296214"/>
                </a:cubicBezTo>
                <a:cubicBezTo>
                  <a:pt x="3060879" y="291921"/>
                  <a:pt x="3237012" y="291152"/>
                  <a:pt x="3412902" y="283335"/>
                </a:cubicBezTo>
                <a:cubicBezTo>
                  <a:pt x="3425054" y="282795"/>
                  <a:pt x="3487917" y="264064"/>
                  <a:pt x="3503054" y="257577"/>
                </a:cubicBezTo>
                <a:cubicBezTo>
                  <a:pt x="3520700" y="250014"/>
                  <a:pt x="3536356" y="237891"/>
                  <a:pt x="3554569" y="231820"/>
                </a:cubicBezTo>
                <a:cubicBezTo>
                  <a:pt x="3575336" y="224898"/>
                  <a:pt x="3597499" y="223234"/>
                  <a:pt x="3618964" y="218941"/>
                </a:cubicBezTo>
                <a:cubicBezTo>
                  <a:pt x="3636136" y="210355"/>
                  <a:pt x="3652266" y="199254"/>
                  <a:pt x="3670479" y="193183"/>
                </a:cubicBezTo>
                <a:cubicBezTo>
                  <a:pt x="3757576" y="164150"/>
                  <a:pt x="3777381" y="168926"/>
                  <a:pt x="3863662" y="154546"/>
                </a:cubicBezTo>
                <a:cubicBezTo>
                  <a:pt x="3885254" y="150947"/>
                  <a:pt x="3906519" y="145583"/>
                  <a:pt x="3928056" y="141667"/>
                </a:cubicBezTo>
                <a:cubicBezTo>
                  <a:pt x="3953748" y="136996"/>
                  <a:pt x="3979724" y="133910"/>
                  <a:pt x="4005330" y="128789"/>
                </a:cubicBezTo>
                <a:cubicBezTo>
                  <a:pt x="4022686" y="125318"/>
                  <a:pt x="4039282" y="118105"/>
                  <a:pt x="4056845" y="115910"/>
                </a:cubicBezTo>
                <a:cubicBezTo>
                  <a:pt x="4108140" y="109498"/>
                  <a:pt x="4159876" y="107324"/>
                  <a:pt x="4211392" y="103031"/>
                </a:cubicBezTo>
                <a:lnTo>
                  <a:pt x="4675031" y="115910"/>
                </a:lnTo>
                <a:cubicBezTo>
                  <a:pt x="4735726" y="118800"/>
                  <a:pt x="4772615" y="135559"/>
                  <a:pt x="4829578" y="154546"/>
                </a:cubicBezTo>
                <a:lnTo>
                  <a:pt x="4868214" y="167425"/>
                </a:lnTo>
                <a:cubicBezTo>
                  <a:pt x="4881093" y="171718"/>
                  <a:pt x="4893681" y="177011"/>
                  <a:pt x="4906851" y="180304"/>
                </a:cubicBezTo>
                <a:cubicBezTo>
                  <a:pt x="4996080" y="202612"/>
                  <a:pt x="4940774" y="191228"/>
                  <a:pt x="5074276" y="206062"/>
                </a:cubicBezTo>
                <a:cubicBezTo>
                  <a:pt x="5091448" y="214648"/>
                  <a:pt x="5107815" y="225079"/>
                  <a:pt x="5125792" y="231820"/>
                </a:cubicBezTo>
                <a:cubicBezTo>
                  <a:pt x="5142365" y="238035"/>
                  <a:pt x="5160288" y="239836"/>
                  <a:pt x="5177307" y="244698"/>
                </a:cubicBezTo>
                <a:cubicBezTo>
                  <a:pt x="5190360" y="248427"/>
                  <a:pt x="5202774" y="254284"/>
                  <a:pt x="5215944" y="257577"/>
                </a:cubicBezTo>
                <a:cubicBezTo>
                  <a:pt x="5237180" y="262886"/>
                  <a:pt x="5259102" y="265147"/>
                  <a:pt x="5280338" y="270456"/>
                </a:cubicBezTo>
                <a:cubicBezTo>
                  <a:pt x="5293508" y="273749"/>
                  <a:pt x="5305663" y="280673"/>
                  <a:pt x="5318975" y="283335"/>
                </a:cubicBezTo>
                <a:cubicBezTo>
                  <a:pt x="5375376" y="294615"/>
                  <a:pt x="5471463" y="301950"/>
                  <a:pt x="5525037" y="309093"/>
                </a:cubicBezTo>
                <a:cubicBezTo>
                  <a:pt x="5741253" y="337922"/>
                  <a:pt x="5389141" y="309433"/>
                  <a:pt x="5821251" y="334851"/>
                </a:cubicBezTo>
                <a:lnTo>
                  <a:pt x="6684135" y="321972"/>
                </a:lnTo>
                <a:cubicBezTo>
                  <a:pt x="6701828" y="321474"/>
                  <a:pt x="6718191" y="312003"/>
                  <a:pt x="6735651" y="309093"/>
                </a:cubicBezTo>
                <a:cubicBezTo>
                  <a:pt x="6769791" y="303403"/>
                  <a:pt x="6804338" y="300507"/>
                  <a:pt x="6838682" y="296214"/>
                </a:cubicBezTo>
                <a:cubicBezTo>
                  <a:pt x="6855854" y="291921"/>
                  <a:pt x="6872841" y="286806"/>
                  <a:pt x="6890197" y="283335"/>
                </a:cubicBezTo>
                <a:cubicBezTo>
                  <a:pt x="6915803" y="278214"/>
                  <a:pt x="6941980" y="276121"/>
                  <a:pt x="6967471" y="270456"/>
                </a:cubicBezTo>
                <a:cubicBezTo>
                  <a:pt x="7025735" y="257508"/>
                  <a:pt x="6989175" y="259604"/>
                  <a:pt x="7044744" y="231820"/>
                </a:cubicBezTo>
                <a:cubicBezTo>
                  <a:pt x="7056886" y="225749"/>
                  <a:pt x="7070210" y="222234"/>
                  <a:pt x="7083380" y="218941"/>
                </a:cubicBezTo>
                <a:cubicBezTo>
                  <a:pt x="7104616" y="213632"/>
                  <a:pt x="7126539" y="211371"/>
                  <a:pt x="7147775" y="206062"/>
                </a:cubicBezTo>
                <a:cubicBezTo>
                  <a:pt x="7160945" y="202769"/>
                  <a:pt x="7173358" y="196912"/>
                  <a:pt x="7186411" y="193183"/>
                </a:cubicBezTo>
                <a:cubicBezTo>
                  <a:pt x="7203430" y="188320"/>
                  <a:pt x="7220908" y="185167"/>
                  <a:pt x="7237927" y="180304"/>
                </a:cubicBezTo>
                <a:cubicBezTo>
                  <a:pt x="7250980" y="176574"/>
                  <a:pt x="7263336" y="170478"/>
                  <a:pt x="7276564" y="167425"/>
                </a:cubicBezTo>
                <a:cubicBezTo>
                  <a:pt x="7319222" y="157581"/>
                  <a:pt x="7364704" y="157926"/>
                  <a:pt x="7405352" y="141667"/>
                </a:cubicBezTo>
                <a:cubicBezTo>
                  <a:pt x="7505841" y="101473"/>
                  <a:pt x="7446770" y="118463"/>
                  <a:pt x="7585656" y="103031"/>
                </a:cubicBezTo>
                <a:cubicBezTo>
                  <a:pt x="7680173" y="55772"/>
                  <a:pt x="7601425" y="87726"/>
                  <a:pt x="7753082" y="64394"/>
                </a:cubicBezTo>
                <a:cubicBezTo>
                  <a:pt x="7770576" y="61703"/>
                  <a:pt x="7787318" y="55355"/>
                  <a:pt x="7804597" y="51515"/>
                </a:cubicBezTo>
                <a:cubicBezTo>
                  <a:pt x="7825966" y="46767"/>
                  <a:pt x="7847400" y="42236"/>
                  <a:pt x="7868992" y="38637"/>
                </a:cubicBezTo>
                <a:cubicBezTo>
                  <a:pt x="7898935" y="33647"/>
                  <a:pt x="7929201" y="30749"/>
                  <a:pt x="7959144" y="25758"/>
                </a:cubicBezTo>
                <a:cubicBezTo>
                  <a:pt x="7980736" y="22159"/>
                  <a:pt x="8001817" y="15594"/>
                  <a:pt x="8023538" y="12879"/>
                </a:cubicBezTo>
                <a:cubicBezTo>
                  <a:pt x="8070589" y="6998"/>
                  <a:pt x="8117983" y="4293"/>
                  <a:pt x="8165206" y="0"/>
                </a:cubicBezTo>
                <a:cubicBezTo>
                  <a:pt x="8259651" y="4293"/>
                  <a:pt x="8354300" y="5340"/>
                  <a:pt x="8448541" y="12879"/>
                </a:cubicBezTo>
                <a:cubicBezTo>
                  <a:pt x="8462073" y="13962"/>
                  <a:pt x="8473821" y="23329"/>
                  <a:pt x="8487178" y="25758"/>
                </a:cubicBezTo>
                <a:cubicBezTo>
                  <a:pt x="8521231" y="31949"/>
                  <a:pt x="8555865" y="34344"/>
                  <a:pt x="8590209" y="38637"/>
                </a:cubicBezTo>
                <a:cubicBezTo>
                  <a:pt x="8627067" y="57066"/>
                  <a:pt x="8642461" y="67798"/>
                  <a:pt x="8680361" y="77273"/>
                </a:cubicBezTo>
                <a:cubicBezTo>
                  <a:pt x="8701597" y="82582"/>
                  <a:pt x="8723519" y="84843"/>
                  <a:pt x="8744755" y="90152"/>
                </a:cubicBezTo>
                <a:cubicBezTo>
                  <a:pt x="8757925" y="93445"/>
                  <a:pt x="8770914" y="97683"/>
                  <a:pt x="8783392" y="103031"/>
                </a:cubicBezTo>
                <a:cubicBezTo>
                  <a:pt x="8801038" y="110594"/>
                  <a:pt x="8816385" y="123738"/>
                  <a:pt x="8834907" y="128789"/>
                </a:cubicBezTo>
                <a:cubicBezTo>
                  <a:pt x="8864193" y="136776"/>
                  <a:pt x="8895193" y="136237"/>
                  <a:pt x="8925059" y="141667"/>
                </a:cubicBezTo>
                <a:cubicBezTo>
                  <a:pt x="8942474" y="144833"/>
                  <a:pt x="8959403" y="150253"/>
                  <a:pt x="8976575" y="154546"/>
                </a:cubicBezTo>
                <a:cubicBezTo>
                  <a:pt x="9122180" y="227350"/>
                  <a:pt x="8912944" y="129042"/>
                  <a:pt x="9105364" y="193183"/>
                </a:cubicBezTo>
                <a:cubicBezTo>
                  <a:pt x="9120048" y="198078"/>
                  <a:pt x="9130156" y="212019"/>
                  <a:pt x="9144000" y="218941"/>
                </a:cubicBezTo>
                <a:cubicBezTo>
                  <a:pt x="9156142" y="225012"/>
                  <a:pt x="9169540" y="228248"/>
                  <a:pt x="9182637" y="231820"/>
                </a:cubicBezTo>
                <a:cubicBezTo>
                  <a:pt x="9216790" y="241134"/>
                  <a:pt x="9252084" y="246382"/>
                  <a:pt x="9285668" y="257577"/>
                </a:cubicBezTo>
                <a:cubicBezTo>
                  <a:pt x="9310091" y="265718"/>
                  <a:pt x="9351561" y="280640"/>
                  <a:pt x="9375820" y="283335"/>
                </a:cubicBezTo>
                <a:cubicBezTo>
                  <a:pt x="9435706" y="289989"/>
                  <a:pt x="9496023" y="291921"/>
                  <a:pt x="9556124" y="296214"/>
                </a:cubicBezTo>
                <a:cubicBezTo>
                  <a:pt x="9573296" y="300507"/>
                  <a:pt x="9589940" y="309093"/>
                  <a:pt x="9607640" y="309093"/>
                </a:cubicBezTo>
                <a:cubicBezTo>
                  <a:pt x="9723629" y="309093"/>
                  <a:pt x="9839606" y="303449"/>
                  <a:pt x="9955369" y="296214"/>
                </a:cubicBezTo>
                <a:cubicBezTo>
                  <a:pt x="9977216" y="294849"/>
                  <a:pt x="9998227" y="287251"/>
                  <a:pt x="10019764" y="283335"/>
                </a:cubicBezTo>
                <a:cubicBezTo>
                  <a:pt x="10045456" y="278664"/>
                  <a:pt x="10071279" y="274749"/>
                  <a:pt x="10097037" y="270456"/>
                </a:cubicBezTo>
                <a:cubicBezTo>
                  <a:pt x="10109916" y="266163"/>
                  <a:pt x="10122620" y="261306"/>
                  <a:pt x="10135673" y="257577"/>
                </a:cubicBezTo>
                <a:cubicBezTo>
                  <a:pt x="10152692" y="252714"/>
                  <a:pt x="10170920" y="251670"/>
                  <a:pt x="10187189" y="244698"/>
                </a:cubicBezTo>
                <a:cubicBezTo>
                  <a:pt x="10201416" y="238601"/>
                  <a:pt x="10211598" y="225038"/>
                  <a:pt x="10225825" y="218941"/>
                </a:cubicBezTo>
                <a:cubicBezTo>
                  <a:pt x="10242094" y="211969"/>
                  <a:pt x="10260387" y="211148"/>
                  <a:pt x="10277341" y="206062"/>
                </a:cubicBezTo>
                <a:cubicBezTo>
                  <a:pt x="10405913" y="167490"/>
                  <a:pt x="10302579" y="187738"/>
                  <a:pt x="10444766" y="167425"/>
                </a:cubicBezTo>
                <a:cubicBezTo>
                  <a:pt x="10477867" y="156391"/>
                  <a:pt x="10499345" y="148135"/>
                  <a:pt x="10534918" y="141667"/>
                </a:cubicBezTo>
                <a:cubicBezTo>
                  <a:pt x="10564784" y="136237"/>
                  <a:pt x="10595205" y="134219"/>
                  <a:pt x="10625071" y="128789"/>
                </a:cubicBezTo>
                <a:cubicBezTo>
                  <a:pt x="10642486" y="125623"/>
                  <a:pt x="10659127" y="118820"/>
                  <a:pt x="10676586" y="115910"/>
                </a:cubicBezTo>
                <a:cubicBezTo>
                  <a:pt x="10710726" y="110220"/>
                  <a:pt x="10745273" y="107324"/>
                  <a:pt x="10779617" y="103031"/>
                </a:cubicBezTo>
                <a:lnTo>
                  <a:pt x="11217499" y="128789"/>
                </a:lnTo>
                <a:cubicBezTo>
                  <a:pt x="11281858" y="133740"/>
                  <a:pt x="11294193" y="151182"/>
                  <a:pt x="11359166" y="167425"/>
                </a:cubicBezTo>
                <a:cubicBezTo>
                  <a:pt x="11376338" y="171718"/>
                  <a:pt x="11393728" y="175218"/>
                  <a:pt x="11410682" y="180304"/>
                </a:cubicBezTo>
                <a:cubicBezTo>
                  <a:pt x="11436688" y="188106"/>
                  <a:pt x="11461331" y="200737"/>
                  <a:pt x="11487955" y="206062"/>
                </a:cubicBezTo>
                <a:cubicBezTo>
                  <a:pt x="11710677" y="250607"/>
                  <a:pt x="11368222" y="179347"/>
                  <a:pt x="11629623" y="244698"/>
                </a:cubicBezTo>
                <a:cubicBezTo>
                  <a:pt x="11702374" y="262886"/>
                  <a:pt x="11663782" y="254106"/>
                  <a:pt x="11745533" y="270456"/>
                </a:cubicBezTo>
                <a:cubicBezTo>
                  <a:pt x="11887200" y="266163"/>
                  <a:pt x="12029021" y="265439"/>
                  <a:pt x="12170535" y="257577"/>
                </a:cubicBezTo>
                <a:cubicBezTo>
                  <a:pt x="12184090" y="256824"/>
                  <a:pt x="12197531" y="251682"/>
                  <a:pt x="12209172" y="244698"/>
                </a:cubicBezTo>
                <a:cubicBezTo>
                  <a:pt x="12219584" y="238451"/>
                  <a:pt x="12226344" y="227527"/>
                  <a:pt x="12234930" y="218941"/>
                </a:cubicBezTo>
              </a:path>
            </a:pathLst>
          </a:custGeom>
          <a:solidFill>
            <a:srgbClr val="C00000"/>
          </a:solidFill>
          <a:ln>
            <a:solidFill>
              <a:srgbClr val="5C0000"/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2597240" y="1005300"/>
            <a:ext cx="8671774" cy="6850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з’єднують слова в однорідні члени речення: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байка, так і життя ціниться не за довжину, а за зміст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(Сенека);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 і дочка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172808"/>
            <a:ext cx="6699591" cy="717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4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Синтаксичні властивості:</a:t>
            </a:r>
            <a:endParaRPr lang="uk-UA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985077" y="645932"/>
            <a:ext cx="1481070" cy="1403797"/>
          </a:xfrm>
          <a:prstGeom prst="star8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1</a:t>
            </a:r>
            <a:endParaRPr lang="uk-UA" sz="6000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44969" y="2335402"/>
            <a:ext cx="8671774" cy="98142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з’єднують предикативні частини в складне речення: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Спори давніх філософів були постійно мирні, а спори богословів 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ru-RU" dirty="0"/>
              <a:t> 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криваві і буйні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(Гельвецій);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093" y="3835893"/>
            <a:ext cx="8671774" cy="2031325"/>
          </a:xfrm>
          <a:prstGeom prst="rect">
            <a:avLst/>
          </a:prstGeom>
          <a:solidFill>
            <a:srgbClr val="D6A3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сполучники 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з’єднують рівнозначні слова: іменник + іменник, прикметник + прикметник, дієслово + дієслово, прислівник + прислівник </a:t>
            </a:r>
            <a:r>
              <a:rPr lang="uk-UA" spc="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війна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 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мир;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добрий, але вимогливий, читав і підкреслював, тихо і мирно),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чим </a:t>
            </a:r>
            <a:r>
              <a:rPr lang="uk-UA" spc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протистоять</a:t>
            </a:r>
            <a:r>
              <a:rPr lang="uk-UA" spc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прийменникам, які поєднують в словосполучення різнозначні слова: дієслово + іменник, прикметник + іменник, дієприслівник + іменник 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(пишу в зошиті, червоний від сорому, проживаючи в місті</a:t>
            </a:r>
            <a:r>
              <a:rPr 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uk-UA" dirty="0"/>
          </a:p>
        </p:txBody>
      </p:sp>
      <p:sp>
        <p:nvSpPr>
          <p:cNvPr id="9" name="8-конечная звезда 8"/>
          <p:cNvSpPr/>
          <p:nvPr/>
        </p:nvSpPr>
        <p:spPr>
          <a:xfrm>
            <a:off x="1306054" y="2195451"/>
            <a:ext cx="1481070" cy="1403797"/>
          </a:xfrm>
          <a:prstGeom prst="star8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2</a:t>
            </a:r>
            <a:endParaRPr lang="uk-UA" sz="6000" dirty="0">
              <a:latin typeface="Arial Black" panose="020B0A04020102020204" pitchFamily="34" charset="0"/>
            </a:endParaRPr>
          </a:p>
        </p:txBody>
      </p:sp>
      <p:sp>
        <p:nvSpPr>
          <p:cNvPr id="10" name="8-конечная звезда 9"/>
          <p:cNvSpPr/>
          <p:nvPr/>
        </p:nvSpPr>
        <p:spPr>
          <a:xfrm>
            <a:off x="1725612" y="3908862"/>
            <a:ext cx="1481070" cy="1403797"/>
          </a:xfrm>
          <a:prstGeom prst="star8">
            <a:avLst/>
          </a:prstGeom>
          <a:solidFill>
            <a:srgbClr val="D6A3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3</a:t>
            </a:r>
            <a:endParaRPr lang="uk-UA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296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319</TotalTime>
  <Words>2730</Words>
  <Application>Microsoft Office PowerPoint</Application>
  <PresentationFormat>Широкоэкранный</PresentationFormat>
  <Paragraphs>138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MIYA</cp:lastModifiedBy>
  <cp:revision>31</cp:revision>
  <dcterms:created xsi:type="dcterms:W3CDTF">2018-12-06T12:03:27Z</dcterms:created>
  <dcterms:modified xsi:type="dcterms:W3CDTF">2022-11-08T13:52:23Z</dcterms:modified>
</cp:coreProperties>
</file>