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67" r:id="rId3"/>
    <p:sldId id="277" r:id="rId4"/>
    <p:sldId id="260" r:id="rId5"/>
    <p:sldId id="258" r:id="rId6"/>
    <p:sldId id="259" r:id="rId7"/>
    <p:sldId id="265" r:id="rId8"/>
    <p:sldId id="257" r:id="rId9"/>
    <p:sldId id="279" r:id="rId10"/>
    <p:sldId id="261" r:id="rId11"/>
    <p:sldId id="262" r:id="rId12"/>
    <p:sldId id="266" r:id="rId13"/>
    <p:sldId id="263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791325" cy="9921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7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847" y="0"/>
            <a:ext cx="2942907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B7B0B-4878-498D-A6DD-6A5611CD732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4060"/>
            <a:ext cx="2942907" cy="497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847" y="9424060"/>
            <a:ext cx="2942907" cy="497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6AFC4-1BC0-47BC-964F-9181DDC30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0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7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6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7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25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1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5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2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1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1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5E877-6680-41E0-B8EE-6BF085D3F66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42B957-12F8-479D-AD2C-9A3D853D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8030" y="1871131"/>
            <a:ext cx="7649934" cy="1515533"/>
          </a:xfrm>
        </p:spPr>
        <p:txBody>
          <a:bodyPr/>
          <a:lstStyle/>
          <a:p>
            <a:r>
              <a:rPr lang="uk-UA" sz="4400" dirty="0" smtClean="0"/>
              <a:t>Змінні, гіпотези і дослідницькі питання у </a:t>
            </a:r>
            <a:r>
              <a:rPr lang="uk-UA" sz="4400" dirty="0" err="1" smtClean="0"/>
              <a:t>медіадослідженнях</a:t>
            </a:r>
            <a:endParaRPr lang="en-US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/>
              <a:t>Дисципліна: «Якісні і кількісні методи</a:t>
            </a:r>
            <a:r>
              <a:rPr lang="en-US" dirty="0"/>
              <a:t> </a:t>
            </a:r>
            <a:r>
              <a:rPr lang="uk-UA" dirty="0"/>
              <a:t>медіадосліджень»</a:t>
            </a:r>
          </a:p>
          <a:p>
            <a:r>
              <a:rPr lang="uk-UA" dirty="0"/>
              <a:t>Викладач: К. Г. Сіріньок-Долгарьова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18" y="982132"/>
            <a:ext cx="10367682" cy="130386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Дискретні і продовжувані змінні – важливо для визначення шкал вимірювання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814" y="2556931"/>
            <a:ext cx="10638065" cy="3860197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Неподільні (дискретні) змінні</a:t>
            </a:r>
          </a:p>
          <a:p>
            <a:r>
              <a:rPr lang="uk-UA" dirty="0" smtClean="0"/>
              <a:t>Неподільний набір характеристик: кількість дітей у сім’ї (бо одиниця дослідження – людина. Неможливо дослідити 2.24 людини). Інші приклади: політичні погляди, стать, народонаселення.</a:t>
            </a:r>
          </a:p>
          <a:p>
            <a:r>
              <a:rPr lang="uk-UA" b="1" dirty="0" smtClean="0"/>
              <a:t>Подільні (продовжувані) змінні</a:t>
            </a:r>
          </a:p>
          <a:p>
            <a:r>
              <a:rPr lang="uk-UA" dirty="0" smtClean="0"/>
              <a:t>Характеристики цих змінних можна поділити на секції, частини: висота людини (напр., 1 м. 54.6 см), час перегляду ТБ (1 хв. 14.5 с)</a:t>
            </a:r>
          </a:p>
          <a:p>
            <a:r>
              <a:rPr lang="uk-UA" b="1" dirty="0"/>
              <a:t>Вимірювання </a:t>
            </a:r>
            <a:r>
              <a:rPr lang="uk-UA" b="1" dirty="0" smtClean="0"/>
              <a:t>(</a:t>
            </a:r>
            <a:r>
              <a:rPr lang="uk-UA" b="1" dirty="0" err="1" smtClean="0"/>
              <a:t>англ</a:t>
            </a:r>
            <a:r>
              <a:rPr lang="uk-UA" b="1" dirty="0" smtClean="0"/>
              <a:t>. – </a:t>
            </a:r>
            <a:r>
              <a:rPr lang="en-US" b="1" dirty="0" smtClean="0"/>
              <a:t>measurement – </a:t>
            </a:r>
            <a:r>
              <a:rPr lang="uk-UA" b="1" smtClean="0"/>
              <a:t>система показників </a:t>
            </a:r>
            <a:r>
              <a:rPr lang="uk-UA" b="1" dirty="0"/>
              <a:t>у дослідженнях)</a:t>
            </a:r>
          </a:p>
          <a:p>
            <a:pPr lvl="1"/>
            <a:r>
              <a:rPr lang="uk-UA" b="1" dirty="0"/>
              <a:t>Рівні вимірювань</a:t>
            </a:r>
            <a:r>
              <a:rPr lang="uk-UA" dirty="0"/>
              <a:t>: номінальний (числовий), порядковий, інтервальний, пропорційний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«Шум» – непередбачувані змінні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08" y="2556932"/>
            <a:ext cx="10644554" cy="3492176"/>
          </a:xfrm>
        </p:spPr>
        <p:txBody>
          <a:bodyPr>
            <a:normAutofit/>
          </a:bodyPr>
          <a:lstStyle/>
          <a:p>
            <a:r>
              <a:rPr lang="uk-UA" b="1" dirty="0" smtClean="0"/>
              <a:t>невраховані фактори</a:t>
            </a:r>
            <a:r>
              <a:rPr lang="uk-UA" dirty="0" smtClean="0"/>
              <a:t>, що заважають проведенню адекватного дослідження і призводять до хибних висновків (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en-US" dirty="0"/>
              <a:t>n</a:t>
            </a:r>
            <a:r>
              <a:rPr lang="en-US" dirty="0" smtClean="0"/>
              <a:t>oise, spurious factors</a:t>
            </a:r>
            <a:r>
              <a:rPr lang="uk-UA" dirty="0" smtClean="0"/>
              <a:t>):</a:t>
            </a:r>
          </a:p>
          <a:p>
            <a:r>
              <a:rPr lang="uk-UA" dirty="0" smtClean="0"/>
              <a:t>Брехня / підробка відповідей через небажання респондентів відповідати чесно, щоб не виявити своє незнання</a:t>
            </a:r>
            <a:r>
              <a:rPr lang="en-US" dirty="0" smtClean="0"/>
              <a:t> </a:t>
            </a:r>
            <a:r>
              <a:rPr lang="uk-UA" dirty="0" smtClean="0"/>
              <a:t>про предмет опитування,</a:t>
            </a:r>
          </a:p>
          <a:p>
            <a:r>
              <a:rPr lang="uk-UA" dirty="0" smtClean="0"/>
              <a:t>Неточності / недомовленості (наприклад, неточності у формулюванні питань)</a:t>
            </a:r>
          </a:p>
          <a:p>
            <a:r>
              <a:rPr lang="uk-UA" b="1" dirty="0" smtClean="0"/>
              <a:t>Приклад</a:t>
            </a:r>
            <a:r>
              <a:rPr lang="uk-UA" dirty="0" smtClean="0"/>
              <a:t>: на питання «Скільки косметики ви споживаєте?» жінки відповідали по-різному</a:t>
            </a:r>
            <a:r>
              <a:rPr lang="uk-UA" dirty="0"/>
              <a:t> </a:t>
            </a:r>
            <a:r>
              <a:rPr lang="uk-UA" dirty="0" smtClean="0"/>
              <a:t>різним інтерв'юерам. </a:t>
            </a:r>
            <a:r>
              <a:rPr lang="uk-UA" i="1" dirty="0" smtClean="0"/>
              <a:t>Як гадаєте, чому? Що могло на них впливати?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6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непередбачуваних</a:t>
            </a:r>
            <a:r>
              <a:rPr lang="ru-RU" b="1" dirty="0" smtClean="0"/>
              <a:t> </a:t>
            </a:r>
            <a:r>
              <a:rPr lang="ru-RU" b="1" dirty="0" err="1" smtClean="0"/>
              <a:t>змінних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758" y="2540603"/>
            <a:ext cx="10785021" cy="3582611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Неврахована змінна </a:t>
            </a:r>
            <a:r>
              <a:rPr lang="uk-UA" dirty="0" smtClean="0"/>
              <a:t>у дослідженні про косметику – величина населеного пункту, а не стать інтерв’юера. Чим менше місто – менше споживання косметики. </a:t>
            </a:r>
          </a:p>
          <a:p>
            <a:r>
              <a:rPr lang="uk-UA" b="1" dirty="0" smtClean="0"/>
              <a:t>Інший приклад </a:t>
            </a:r>
            <a:r>
              <a:rPr lang="uk-UA" dirty="0" smtClean="0"/>
              <a:t>- дослідження ставлення до радіостанції Х в залежності від рівня освіти слухачів (обидва приклади з книги «Масові опитування», Е. </a:t>
            </a:r>
            <a:r>
              <a:rPr lang="uk-UA" dirty="0" err="1" smtClean="0"/>
              <a:t>Ноель-Нойманн</a:t>
            </a:r>
            <a:r>
              <a:rPr lang="uk-UA" dirty="0" smtClean="0"/>
              <a:t>, 1971)</a:t>
            </a:r>
          </a:p>
          <a:p>
            <a:r>
              <a:rPr lang="uk-UA" dirty="0" smtClean="0"/>
              <a:t>Змінні: рівень освіти, ставлення до радіостанції. Непередбачувана змінна: місцевість.</a:t>
            </a:r>
          </a:p>
          <a:p>
            <a:pPr algn="just"/>
            <a:r>
              <a:rPr lang="uk-UA" b="1" dirty="0" smtClean="0"/>
              <a:t>Пояснення</a:t>
            </a:r>
            <a:r>
              <a:rPr lang="uk-UA" dirty="0" smtClean="0"/>
              <a:t>: при </a:t>
            </a:r>
            <a:r>
              <a:rPr lang="uk-UA" dirty="0" err="1" smtClean="0"/>
              <a:t>трьохвимірному</a:t>
            </a:r>
            <a:r>
              <a:rPr lang="uk-UA" dirty="0" smtClean="0"/>
              <a:t> аналізі виявилося, що при врахуванні третьої змінної – місця проживання респондентів – ставлення до «місцевої радіостанції» є більш критичним для респондентів з різним рівнем освіти. Тому при неврахуванні цієї змінної відбувається </a:t>
            </a:r>
            <a:r>
              <a:rPr lang="uk-UA" b="1" dirty="0" smtClean="0"/>
              <a:t>хибна кореляція </a:t>
            </a:r>
            <a:r>
              <a:rPr lang="uk-UA" b="1" smtClean="0"/>
              <a:t>(співвідношення) змінних</a:t>
            </a:r>
            <a:r>
              <a:rPr lang="uk-UA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Операціоналізація</a:t>
            </a:r>
            <a:r>
              <a:rPr lang="uk-UA" b="1" dirty="0" smtClean="0"/>
              <a:t> змінних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794630" cy="361526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Пояснення змінних дослідником</a:t>
            </a:r>
            <a:r>
              <a:rPr lang="uk-UA" smtClean="0"/>
              <a:t>: необхідно </a:t>
            </a:r>
            <a:r>
              <a:rPr lang="uk-UA" dirty="0" smtClean="0"/>
              <a:t>абстрактні поняття висловлювати у конкретних термінах (</a:t>
            </a:r>
            <a:r>
              <a:rPr lang="uk-UA" b="1" dirty="0" smtClean="0"/>
              <a:t>операційних дефініціях</a:t>
            </a:r>
            <a:r>
              <a:rPr lang="uk-UA" dirty="0" smtClean="0"/>
              <a:t>):</a:t>
            </a:r>
          </a:p>
          <a:p>
            <a:r>
              <a:rPr lang="uk-UA" dirty="0" smtClean="0"/>
              <a:t>Наприклад, </a:t>
            </a:r>
            <a:r>
              <a:rPr lang="uk-UA" b="1" dirty="0" smtClean="0"/>
              <a:t>краса </a:t>
            </a:r>
            <a:r>
              <a:rPr lang="uk-UA" dirty="0" smtClean="0"/>
              <a:t>у різних дослідженнях може визначатися по-різному</a:t>
            </a:r>
          </a:p>
          <a:p>
            <a:r>
              <a:rPr lang="uk-UA" dirty="0" smtClean="0"/>
              <a:t> - краса фотографії</a:t>
            </a:r>
          </a:p>
          <a:p>
            <a:r>
              <a:rPr lang="uk-UA" dirty="0" smtClean="0"/>
              <a:t>-  жіноча краса</a:t>
            </a:r>
          </a:p>
          <a:p>
            <a:r>
              <a:rPr lang="uk-UA" dirty="0" smtClean="0"/>
              <a:t>-  краса природи і </a:t>
            </a:r>
            <a:r>
              <a:rPr lang="uk-UA" dirty="0" err="1" smtClean="0"/>
              <a:t>т.д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АЛЕ</a:t>
            </a:r>
            <a:r>
              <a:rPr lang="uk-UA" dirty="0" smtClean="0"/>
              <a:t>: жодна </a:t>
            </a:r>
            <a:r>
              <a:rPr lang="uk-UA" dirty="0"/>
              <a:t>о</a:t>
            </a:r>
            <a:r>
              <a:rPr lang="uk-UA" dirty="0" smtClean="0"/>
              <a:t>пераційна дефініціє не є універсальною! Все залежить від конкретного дослідження, його логіки, мети</a:t>
            </a:r>
            <a:r>
              <a:rPr lang="uk-UA" dirty="0"/>
              <a:t> </a:t>
            </a:r>
            <a:r>
              <a:rPr lang="uk-UA" dirty="0" smtClean="0"/>
              <a:t>і завдань.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Надійність і валідність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556931"/>
            <a:ext cx="10548257" cy="3974497"/>
          </a:xfrm>
        </p:spPr>
        <p:txBody>
          <a:bodyPr>
            <a:normAutofit fontScale="92500" lnSpcReduction="20000"/>
          </a:bodyPr>
          <a:lstStyle/>
          <a:p>
            <a:r>
              <a:rPr lang="uk-UA" b="1" i="1"/>
              <a:t>Надійність дослідження – </a:t>
            </a:r>
            <a:r>
              <a:rPr lang="uk-UA" i="1"/>
              <a:t>reliability – </a:t>
            </a:r>
            <a:r>
              <a:rPr lang="uk-UA"/>
              <a:t>одна з основних властивостей дослідження, що говорить про якість його проведення. </a:t>
            </a:r>
            <a:r>
              <a:rPr lang="uk-UA" dirty="0"/>
              <a:t>Дослідження надійне, якщо його повторення (реплікація) дає той самий результат</a:t>
            </a:r>
            <a:r>
              <a:rPr lang="uk-UA" i="1" dirty="0"/>
              <a:t>.</a:t>
            </a:r>
            <a:endParaRPr lang="en-US"/>
          </a:p>
          <a:p>
            <a:r>
              <a:rPr lang="ru-RU" b="1"/>
              <a:t>Валідність – </a:t>
            </a:r>
            <a:r>
              <a:rPr lang="en-US" i="1"/>
              <a:t>validity</a:t>
            </a:r>
            <a:r>
              <a:rPr lang="en-US" b="1"/>
              <a:t> </a:t>
            </a:r>
            <a:r>
              <a:rPr lang="en-US"/>
              <a:t>– </a:t>
            </a:r>
            <a:r>
              <a:rPr lang="ru-RU"/>
              <a:t>одна з основних властивостей дослідження, що говорить про якість його проведення.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валідне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вимірює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повинне</a:t>
            </a:r>
            <a:r>
              <a:rPr lang="ru-RU" dirty="0"/>
              <a:t> </a:t>
            </a:r>
            <a:r>
              <a:rPr lang="ru-RU" dirty="0" err="1"/>
              <a:t>вимірювати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ідеї</a:t>
            </a:r>
            <a:r>
              <a:rPr lang="ru-RU" dirty="0"/>
              <a:t> і </a:t>
            </a:r>
            <a:r>
              <a:rPr lang="ru-RU" dirty="0" err="1"/>
              <a:t>гіпотез</a:t>
            </a:r>
            <a:r>
              <a:rPr lang="ru-RU" dirty="0"/>
              <a:t> </a:t>
            </a:r>
            <a:r>
              <a:rPr lang="ru-RU" dirty="0" err="1"/>
              <a:t>дослідника</a:t>
            </a:r>
            <a:r>
              <a:rPr lang="ru-RU" dirty="0"/>
              <a:t>.</a:t>
            </a:r>
          </a:p>
          <a:p>
            <a:r>
              <a:rPr lang="ru-RU" b="1" dirty="0" err="1" smtClean="0"/>
              <a:t>Валідність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нутрішня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en-US" i="1"/>
              <a:t>internal validity </a:t>
            </a:r>
            <a:r>
              <a:rPr lang="en-US"/>
              <a:t>– </a:t>
            </a:r>
            <a:r>
              <a:rPr lang="ru-RU"/>
              <a:t>показник якості дослідження, при якому воно побудоване і розроблене так, щоб мінімізувати зовнішні і внутрішні чинники, що негативно впливають на його проведення </a:t>
            </a:r>
            <a:endParaRPr lang="ru-RU" smtClean="0"/>
          </a:p>
          <a:p>
            <a:r>
              <a:rPr lang="ru-RU" b="1" dirty="0" err="1" smtClean="0"/>
              <a:t>Валідність</a:t>
            </a:r>
            <a:r>
              <a:rPr lang="ru-RU" b="1" dirty="0" smtClean="0"/>
              <a:t> </a:t>
            </a:r>
            <a:r>
              <a:rPr lang="ru-RU" b="1" dirty="0" err="1"/>
              <a:t>зовнішня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en-US" i="1"/>
              <a:t>external validity </a:t>
            </a:r>
            <a:r>
              <a:rPr lang="en-US"/>
              <a:t>– </a:t>
            </a:r>
            <a:r>
              <a:rPr lang="ru-RU"/>
              <a:t>показник якості дослідження, при якому його результати можна об’єктивно поширити на всю генеральну сукупність.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кількісним</a:t>
            </a:r>
            <a:r>
              <a:rPr lang="ru-RU" dirty="0"/>
              <a:t> методам </a:t>
            </a:r>
            <a:r>
              <a:rPr lang="ru-RU" dirty="0" err="1"/>
              <a:t>медіадосліджень</a:t>
            </a:r>
            <a:endParaRPr lang="ru-RU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Гіпотеза - це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4" y="2556931"/>
            <a:ext cx="10448365" cy="3628715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Наукове передбачення, що потребує </a:t>
            </a:r>
            <a:r>
              <a:rPr lang="uk-UA" sz="2800" b="1" u="sng" dirty="0" smtClean="0"/>
              <a:t>верифікації</a:t>
            </a:r>
            <a:r>
              <a:rPr lang="uk-UA" sz="2800" b="1" dirty="0" smtClean="0"/>
              <a:t> (перевірки)</a:t>
            </a:r>
          </a:p>
          <a:p>
            <a:r>
              <a:rPr lang="uk-UA" sz="2800" b="1" dirty="0" smtClean="0"/>
              <a:t>Ймовірнісне передбачення про причини явища, взаємозв’язок між </a:t>
            </a:r>
            <a:r>
              <a:rPr lang="uk-UA" sz="2800" b="1" u="sng" dirty="0" smtClean="0"/>
              <a:t>змінними</a:t>
            </a:r>
            <a:r>
              <a:rPr lang="uk-UA" sz="2800" b="1" dirty="0" smtClean="0"/>
              <a:t> (тими явищами, що вивчаються)</a:t>
            </a:r>
          </a:p>
          <a:p>
            <a:endParaRPr lang="uk-UA" b="1" dirty="0"/>
          </a:p>
          <a:p>
            <a:r>
              <a:rPr lang="uk-UA" dirty="0" smtClean="0"/>
              <a:t>Кожна гіпотеза повинна бути підтверджена, АБО спростована, АБО відкинута/скоригована</a:t>
            </a:r>
          </a:p>
        </p:txBody>
      </p:sp>
    </p:spTree>
    <p:extLst>
      <p:ext uri="{BB962C8B-B14F-4D97-AF65-F5344CB8AC3E}">
        <p14:creationId xmlns:p14="http://schemas.microsoft.com/office/powerpoint/2010/main" val="12250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2132"/>
            <a:ext cx="9982198" cy="1303867"/>
          </a:xfrm>
        </p:spPr>
        <p:txBody>
          <a:bodyPr>
            <a:normAutofit/>
          </a:bodyPr>
          <a:lstStyle/>
          <a:p>
            <a:r>
              <a:rPr lang="uk-UA" b="1" dirty="0" smtClean="0"/>
              <a:t>Гіпотеза </a:t>
            </a:r>
            <a:r>
              <a:rPr lang="en-US" b="1" dirty="0" smtClean="0"/>
              <a:t>vs. </a:t>
            </a:r>
            <a:r>
              <a:rPr lang="uk-UA" b="1" dirty="0"/>
              <a:t>д</a:t>
            </a:r>
            <a:r>
              <a:rPr lang="uk-UA" b="1" dirty="0" smtClean="0"/>
              <a:t>ослідницьке питання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632" y="2285999"/>
            <a:ext cx="10317686" cy="4074458"/>
          </a:xfrm>
        </p:spPr>
        <p:txBody>
          <a:bodyPr>
            <a:normAutofit/>
          </a:bodyPr>
          <a:lstStyle/>
          <a:p>
            <a:r>
              <a:rPr lang="uk-UA" dirty="0" smtClean="0"/>
              <a:t>В англомовній науці зустрічаються два поняття: </a:t>
            </a:r>
            <a:r>
              <a:rPr lang="uk-UA" b="1" dirty="0" smtClean="0"/>
              <a:t>гіпотеза (</a:t>
            </a:r>
            <a:r>
              <a:rPr lang="uk-UA" b="1" dirty="0" err="1" smtClean="0"/>
              <a:t>англ</a:t>
            </a:r>
            <a:r>
              <a:rPr lang="uk-UA" b="1" dirty="0" smtClean="0"/>
              <a:t>. </a:t>
            </a:r>
            <a:r>
              <a:rPr lang="en-US" b="1" dirty="0" smtClean="0"/>
              <a:t>hypothesis</a:t>
            </a:r>
            <a:r>
              <a:rPr lang="uk-UA" b="1" dirty="0" smtClean="0"/>
              <a:t>)</a:t>
            </a:r>
            <a:r>
              <a:rPr lang="en-US" b="1" dirty="0" smtClean="0"/>
              <a:t> </a:t>
            </a:r>
            <a:r>
              <a:rPr lang="uk-UA" b="1" dirty="0" smtClean="0"/>
              <a:t>і дослідницьке питання </a:t>
            </a:r>
            <a:r>
              <a:rPr lang="en-US" b="1" dirty="0" smtClean="0"/>
              <a:t>(</a:t>
            </a:r>
            <a:r>
              <a:rPr lang="uk-UA" b="1" dirty="0" err="1" smtClean="0"/>
              <a:t>англ</a:t>
            </a:r>
            <a:r>
              <a:rPr lang="uk-UA" b="1" dirty="0" smtClean="0"/>
              <a:t>. </a:t>
            </a:r>
            <a:r>
              <a:rPr lang="en-US" b="1" dirty="0" smtClean="0"/>
              <a:t>research question)</a:t>
            </a:r>
            <a:r>
              <a:rPr lang="uk-UA" dirty="0" smtClean="0"/>
              <a:t>. Загальноприйняті скорочення у наукових статтях: </a:t>
            </a:r>
            <a:r>
              <a:rPr lang="en-US" dirty="0" smtClean="0"/>
              <a:t>H</a:t>
            </a:r>
            <a:r>
              <a:rPr lang="uk-UA" dirty="0" smtClean="0"/>
              <a:t> і </a:t>
            </a:r>
            <a:r>
              <a:rPr lang="en-US" dirty="0" smtClean="0"/>
              <a:t>RQ</a:t>
            </a:r>
            <a:r>
              <a:rPr lang="uk-UA" dirty="0" smtClean="0"/>
              <a:t> (якщо їх висувається декілька, то додається нумерація: Н1, Н2 або Н1а, Н1</a:t>
            </a:r>
            <a:r>
              <a:rPr lang="en-US" dirty="0" smtClean="0"/>
              <a:t>b. H2a, H2b; RQ1, RQ2 </a:t>
            </a:r>
            <a:r>
              <a:rPr lang="uk-UA" dirty="0" smtClean="0"/>
              <a:t>і </a:t>
            </a:r>
            <a:r>
              <a:rPr lang="uk-UA" dirty="0" err="1" smtClean="0"/>
              <a:t>т.д</a:t>
            </a:r>
            <a:r>
              <a:rPr lang="uk-UA" dirty="0" smtClean="0"/>
              <a:t>.)</a:t>
            </a:r>
          </a:p>
          <a:p>
            <a:r>
              <a:rPr lang="uk-UA" b="1" dirty="0" smtClean="0"/>
              <a:t>По-суті, гіпотеза (Г) і дослідницьке питання (ДП) – це одне і те ж</a:t>
            </a:r>
            <a:r>
              <a:rPr lang="uk-UA" dirty="0" smtClean="0"/>
              <a:t>, за винятком того, що гіпотеза висуває певне передбачення про результат дослідження, а ДП – ні. Саме тому гіпотези висуваються у кількісних дослідженнях, де їх перевіряють (тестують), а ДП – у якісних дослідженнях.</a:t>
            </a:r>
          </a:p>
          <a:p>
            <a:r>
              <a:rPr lang="uk-UA" dirty="0" smtClean="0"/>
              <a:t> У вітчизняній соціологічній науці зазвичай використовують тільки термін «гіпотеза», а ДП є лише його різновидом.</a:t>
            </a:r>
          </a:p>
        </p:txBody>
      </p:sp>
    </p:spTree>
    <p:extLst>
      <p:ext uri="{BB962C8B-B14F-4D97-AF65-F5344CB8AC3E}">
        <p14:creationId xmlns:p14="http://schemas.microsoft.com/office/powerpoint/2010/main" val="8757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Гіпотеза </a:t>
            </a:r>
            <a:r>
              <a:rPr lang="en-US" b="1" dirty="0"/>
              <a:t>vs. </a:t>
            </a:r>
            <a:r>
              <a:rPr lang="uk-UA" b="1" dirty="0"/>
              <a:t>дослідницьке питання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589" y="2414955"/>
            <a:ext cx="10730752" cy="3892060"/>
          </a:xfrm>
        </p:spPr>
        <p:txBody>
          <a:bodyPr>
            <a:normAutofit/>
          </a:bodyPr>
          <a:lstStyle/>
          <a:p>
            <a:r>
              <a:rPr lang="uk-UA" b="1" dirty="0" smtClean="0"/>
              <a:t>Гіпотеза: </a:t>
            </a:r>
            <a:endParaRPr lang="uk-UA" dirty="0" smtClean="0"/>
          </a:p>
          <a:p>
            <a:r>
              <a:rPr lang="uk-UA" dirty="0" smtClean="0"/>
              <a:t>Відповідає на запитання: Чи є у нас </a:t>
            </a:r>
            <a:r>
              <a:rPr lang="uk-UA" u="sng" dirty="0" smtClean="0"/>
              <a:t>чітке підтвердження </a:t>
            </a:r>
            <a:r>
              <a:rPr lang="uk-UA" dirty="0" smtClean="0"/>
              <a:t> того, що щось відбувається / відбулось?</a:t>
            </a:r>
          </a:p>
          <a:p>
            <a:r>
              <a:rPr lang="uk-UA" b="1" dirty="0" smtClean="0"/>
              <a:t>Дослідницьке питання</a:t>
            </a:r>
            <a:r>
              <a:rPr lang="uk-UA" dirty="0" smtClean="0"/>
              <a:t>:</a:t>
            </a:r>
          </a:p>
          <a:p>
            <a:r>
              <a:rPr lang="uk-UA" dirty="0" smtClean="0"/>
              <a:t>Використовуються у розвідувальних дослідженнях маловивчених явищ, де немає достатньо інформації, щоб чітко сформулювати передбачення (гіпотезу).</a:t>
            </a:r>
          </a:p>
          <a:p>
            <a:r>
              <a:rPr lang="uk-UA" dirty="0" smtClean="0"/>
              <a:t>Мета – отримання попередніх даних, пошук/визначення певних показників, а не причинно-наслідкових зв’язків.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18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Дослідницькі питання (</a:t>
            </a:r>
            <a:r>
              <a:rPr lang="en-US" b="1" dirty="0" smtClean="0"/>
              <a:t>RQ</a:t>
            </a:r>
            <a:r>
              <a:rPr lang="uk-UA" b="1" dirty="0" smtClean="0"/>
              <a:t>)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08" y="2414955"/>
            <a:ext cx="10492154" cy="3892060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Приклади </a:t>
            </a:r>
            <a:r>
              <a:rPr lang="uk-UA" dirty="0" smtClean="0"/>
              <a:t>(</a:t>
            </a:r>
            <a:r>
              <a:rPr lang="en-US" dirty="0" err="1" smtClean="0"/>
              <a:t>Wimmer</a:t>
            </a:r>
            <a:r>
              <a:rPr lang="en-US" dirty="0" smtClean="0"/>
              <a:t> &amp; Dominic, 2014</a:t>
            </a:r>
            <a:r>
              <a:rPr lang="uk-UA" dirty="0" smtClean="0"/>
              <a:t>):</a:t>
            </a:r>
          </a:p>
          <a:p>
            <a:r>
              <a:rPr lang="uk-UA" dirty="0" smtClean="0"/>
              <a:t>Якими повинні бути характеристики репортера, що працює з темою навколишнього середовища і екології?</a:t>
            </a:r>
          </a:p>
          <a:p>
            <a:r>
              <a:rPr lang="uk-UA" dirty="0" smtClean="0"/>
              <a:t>Як матеріали на тему здоров’я представлено в щоденних газетах у порівнянні з іншими темами?</a:t>
            </a:r>
          </a:p>
          <a:p>
            <a:r>
              <a:rPr lang="uk-UA" dirty="0" smtClean="0"/>
              <a:t>Чи відрізняються підходи у висвітленні теми здоров’я щоденними виданнями у порівнянні з іншими медіа?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18" y="982132"/>
            <a:ext cx="10367682" cy="1303867"/>
          </a:xfrm>
        </p:spPr>
        <p:txBody>
          <a:bodyPr>
            <a:normAutofit/>
          </a:bodyPr>
          <a:lstStyle/>
          <a:p>
            <a:r>
              <a:rPr lang="uk-UA" b="1" dirty="0" smtClean="0"/>
              <a:t>Гіпотези (</a:t>
            </a:r>
            <a:r>
              <a:rPr lang="en-US" b="1" dirty="0"/>
              <a:t>H</a:t>
            </a:r>
            <a:r>
              <a:rPr lang="uk-UA" b="1" dirty="0" smtClean="0"/>
              <a:t>)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1"/>
            <a:ext cx="9905999" cy="3601821"/>
          </a:xfrm>
        </p:spPr>
        <p:txBody>
          <a:bodyPr>
            <a:normAutofit/>
          </a:bodyPr>
          <a:lstStyle/>
          <a:p>
            <a:r>
              <a:rPr lang="uk-UA" dirty="0" smtClean="0"/>
              <a:t>Фокусують науковця на конкретних напрямках дослідження, спонукають його формулювати чітке твердження, яке треба перевірити</a:t>
            </a:r>
          </a:p>
          <a:p>
            <a:r>
              <a:rPr lang="uk-UA" b="1" dirty="0" smtClean="0"/>
              <a:t>Терміни, які не можуть бути обчислені, не можуть міститися у гіпотезі. </a:t>
            </a:r>
            <a:r>
              <a:rPr lang="uk-UA" dirty="0"/>
              <a:t>Г</a:t>
            </a:r>
            <a:r>
              <a:rPr lang="uk-UA" dirty="0" smtClean="0"/>
              <a:t>оловна характеристика – квантифікація (числове вираження).</a:t>
            </a:r>
          </a:p>
          <a:p>
            <a:r>
              <a:rPr lang="uk-UA" dirty="0" smtClean="0"/>
              <a:t>Дуже важлива точність формулювань, а тому необхідні </a:t>
            </a:r>
            <a:r>
              <a:rPr lang="uk-UA" b="1" dirty="0" smtClean="0"/>
              <a:t>операційні визначення (дефініції)</a:t>
            </a:r>
            <a:r>
              <a:rPr lang="uk-UA" dirty="0" smtClean="0"/>
              <a:t>.</a:t>
            </a:r>
            <a:r>
              <a:rPr lang="uk-UA" dirty="0"/>
              <a:t> </a:t>
            </a:r>
            <a:r>
              <a:rPr lang="uk-UA" dirty="0" smtClean="0"/>
              <a:t>Наприклад: термін «жорстокість у медіа» дуже нечіткий, тому потребує визначення у контексті (кількість сцен вбивства, кількість годин насилля на телебаченні, кількість зображень крові тощо).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043" y="2556931"/>
            <a:ext cx="10417628" cy="3656089"/>
          </a:xfrm>
        </p:spPr>
        <p:txBody>
          <a:bodyPr>
            <a:normAutofit/>
          </a:bodyPr>
          <a:lstStyle/>
          <a:p>
            <a:r>
              <a:rPr lang="uk-UA" dirty="0" smtClean="0"/>
              <a:t>1. Поняття «змінні» в дослідженнях.</a:t>
            </a:r>
          </a:p>
          <a:p>
            <a:r>
              <a:rPr lang="uk-UA" dirty="0" smtClean="0"/>
              <a:t>2. Гіпотези: поняття і різновиди.</a:t>
            </a:r>
          </a:p>
          <a:p>
            <a:r>
              <a:rPr lang="uk-UA" dirty="0" smtClean="0"/>
              <a:t>3. Дослідницькі питання </a:t>
            </a:r>
            <a:r>
              <a:rPr lang="en-US" dirty="0" smtClean="0"/>
              <a:t>vs. </a:t>
            </a:r>
            <a:r>
              <a:rPr lang="uk-UA" dirty="0"/>
              <a:t>г</a:t>
            </a:r>
            <a:r>
              <a:rPr lang="uk-UA" dirty="0" smtClean="0"/>
              <a:t>іпотези: особливості використання.</a:t>
            </a:r>
          </a:p>
          <a:p>
            <a:pPr marL="0" indent="0">
              <a:buNone/>
            </a:pPr>
            <a:r>
              <a:rPr lang="uk-UA" b="1" dirty="0" smtClean="0"/>
              <a:t>Компетентності, які формуємо:</a:t>
            </a:r>
          </a:p>
          <a:p>
            <a:pPr marL="0" indent="0">
              <a:buNone/>
            </a:pPr>
            <a:r>
              <a:rPr lang="ru-RU" dirty="0" smtClean="0"/>
              <a:t>ЗК4 –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оброблення</a:t>
            </a:r>
            <a:r>
              <a:rPr lang="ru-RU" dirty="0"/>
              <a:t>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ru-RU" dirty="0" smtClean="0"/>
              <a:t>СК01 –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професійній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04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Типи гіпотез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1"/>
            <a:ext cx="9919447" cy="3682503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За ступенем розробки:</a:t>
            </a:r>
          </a:p>
          <a:p>
            <a:pPr lvl="1"/>
            <a:r>
              <a:rPr lang="uk-UA" b="1" dirty="0" smtClean="0"/>
              <a:t>Первинні</a:t>
            </a:r>
            <a:r>
              <a:rPr lang="uk-UA" dirty="0" smtClean="0"/>
              <a:t> (висуваються першими)</a:t>
            </a:r>
          </a:p>
          <a:p>
            <a:pPr lvl="1"/>
            <a:r>
              <a:rPr lang="uk-UA" b="1" dirty="0" smtClean="0"/>
              <a:t>Вторинні</a:t>
            </a:r>
            <a:r>
              <a:rPr lang="uk-UA" dirty="0" smtClean="0"/>
              <a:t> (висуваються після пілотажу на заміну первинним)</a:t>
            </a:r>
          </a:p>
          <a:p>
            <a:r>
              <a:rPr lang="uk-UA" b="1" dirty="0" smtClean="0"/>
              <a:t>За завданнями дослідження</a:t>
            </a:r>
          </a:p>
          <a:p>
            <a:pPr lvl="1"/>
            <a:r>
              <a:rPr lang="uk-UA" b="1" dirty="0" smtClean="0"/>
              <a:t>Основні </a:t>
            </a:r>
            <a:r>
              <a:rPr lang="uk-UA" dirty="0" smtClean="0"/>
              <a:t>(їх зазвичай одна-дві)</a:t>
            </a:r>
          </a:p>
          <a:p>
            <a:pPr lvl="1"/>
            <a:r>
              <a:rPr lang="uk-UA" b="1" dirty="0" smtClean="0"/>
              <a:t>Неосновні </a:t>
            </a:r>
            <a:r>
              <a:rPr lang="uk-UA" dirty="0" smtClean="0"/>
              <a:t>(додаткові на уточнення основних)</a:t>
            </a:r>
          </a:p>
          <a:p>
            <a:r>
              <a:rPr lang="uk-UA" b="1" dirty="0" smtClean="0"/>
              <a:t>За змістом передбачень про об’єкт: </a:t>
            </a:r>
          </a:p>
          <a:p>
            <a:pPr lvl="1"/>
            <a:r>
              <a:rPr lang="uk-UA" b="1" dirty="0" smtClean="0"/>
              <a:t>Описові (дескриптивні)</a:t>
            </a:r>
            <a:r>
              <a:rPr lang="uk-UA" dirty="0" smtClean="0"/>
              <a:t> – те, що в західній традиції називають «дослідницькі питання»</a:t>
            </a:r>
          </a:p>
          <a:p>
            <a:pPr lvl="1"/>
            <a:r>
              <a:rPr lang="uk-UA" b="1" dirty="0" smtClean="0"/>
              <a:t>Пояснювальні </a:t>
            </a:r>
            <a:r>
              <a:rPr lang="uk-UA" dirty="0" smtClean="0"/>
              <a:t>(передбачають причинно-наслідкові зв’язки: «Якщо Х, то </a:t>
            </a:r>
            <a:r>
              <a:rPr lang="en-US" dirty="0" smtClean="0"/>
              <a:t>Y</a:t>
            </a:r>
            <a:r>
              <a:rPr lang="uk-UA" dirty="0" smtClean="0"/>
              <a:t>»). </a:t>
            </a:r>
          </a:p>
          <a:p>
            <a:pPr lvl="1"/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2189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5 питань, на які відповідає гіпотеза: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07" y="2556932"/>
            <a:ext cx="10656621" cy="366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u="sng" dirty="0" smtClean="0"/>
              <a:t>Чи існує </a:t>
            </a:r>
            <a:r>
              <a:rPr lang="uk-UA" dirty="0" smtClean="0"/>
              <a:t>зв’язок між залежною і незалежною змінною?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Яка </a:t>
            </a:r>
            <a:r>
              <a:rPr lang="uk-UA" u="sng" dirty="0" smtClean="0"/>
              <a:t>направленість</a:t>
            </a:r>
            <a:r>
              <a:rPr lang="uk-UA" dirty="0" smtClean="0"/>
              <a:t> цього зв’язку: позитивна чи негативна? (Якщо позитивна, то – так, є вплив однієї змінної на іншу, якщо негативна – ні, немає впливу)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Наскільки </a:t>
            </a:r>
            <a:r>
              <a:rPr lang="uk-UA" u="sng" dirty="0" smtClean="0"/>
              <a:t>сильний</a:t>
            </a:r>
            <a:r>
              <a:rPr lang="uk-UA" dirty="0" smtClean="0"/>
              <a:t> зв’язок?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є зв’язок </a:t>
            </a:r>
            <a:r>
              <a:rPr lang="uk-UA" u="sng" dirty="0" smtClean="0"/>
              <a:t>статистично значущим</a:t>
            </a:r>
            <a:r>
              <a:rPr lang="uk-UA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є зв’язок </a:t>
            </a:r>
            <a:r>
              <a:rPr lang="uk-UA" u="sng" dirty="0" smtClean="0"/>
              <a:t>казуальним</a:t>
            </a:r>
            <a:r>
              <a:rPr lang="uk-UA" dirty="0" smtClean="0"/>
              <a:t> (причинно-наслідковим)?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Ознаки</a:t>
            </a:r>
            <a:r>
              <a:rPr lang="ru-RU" b="1" dirty="0" smtClean="0"/>
              <a:t> </a:t>
            </a:r>
            <a:r>
              <a:rPr lang="ru-RU" b="1" dirty="0" err="1" smtClean="0"/>
              <a:t>гіпотези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94258" cy="3318936"/>
          </a:xfrm>
        </p:spPr>
        <p:txBody>
          <a:bodyPr>
            <a:normAutofit/>
          </a:bodyPr>
          <a:lstStyle/>
          <a:p>
            <a:r>
              <a:rPr lang="uk-UA" b="1" dirty="0" smtClean="0"/>
              <a:t>Поняття, що є в гіпотезі, повинні бути такими, що підлягають підтвердженню </a:t>
            </a:r>
            <a:r>
              <a:rPr lang="uk-UA" dirty="0" smtClean="0"/>
              <a:t>(тобто можуть бути емпірично досліджені)</a:t>
            </a:r>
          </a:p>
          <a:p>
            <a:r>
              <a:rPr lang="uk-UA" b="1" dirty="0" smtClean="0"/>
              <a:t>Не повинна вступати у протиріччя із загальновідомими фактами </a:t>
            </a:r>
            <a:r>
              <a:rPr lang="uk-UA" dirty="0" smtClean="0"/>
              <a:t>(висувати гіпотезу про те, що Місяць не є супутником Землі - безглуздо)</a:t>
            </a:r>
          </a:p>
          <a:p>
            <a:r>
              <a:rPr lang="uk-UA" b="1" dirty="0" smtClean="0"/>
              <a:t>Максимально проста у формулюванні</a:t>
            </a:r>
          </a:p>
          <a:p>
            <a:r>
              <a:rPr lang="uk-UA" b="1" dirty="0" smtClean="0"/>
              <a:t>Повинна підлягати статистичній перевірці (тестуванню)</a:t>
            </a:r>
          </a:p>
          <a:p>
            <a:r>
              <a:rPr lang="uk-UA" b="1" dirty="0" smtClean="0"/>
              <a:t>Повинна чітко відповідати меті і завданню дослідження</a:t>
            </a:r>
          </a:p>
        </p:txBody>
      </p:sp>
    </p:spTree>
    <p:extLst>
      <p:ext uri="{BB962C8B-B14F-4D97-AF65-F5344CB8AC3E}">
        <p14:creationId xmlns:p14="http://schemas.microsoft.com/office/powerpoint/2010/main" val="31381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Приклади нереалістичних гіпотез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322858" cy="372284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Перегляд занадто великої кількості мильних опер спричиняє антисоціальну поведінку</a:t>
            </a:r>
          </a:p>
          <a:p>
            <a:r>
              <a:rPr lang="uk-UA" dirty="0" smtClean="0"/>
              <a:t>Школярі, які не дивляться телевізор, отримують кращі оцінки, ніж ті, які дивляться телебачення </a:t>
            </a:r>
          </a:p>
          <a:p>
            <a:r>
              <a:rPr lang="uk-UA" dirty="0" smtClean="0"/>
              <a:t>Продажі автомобілю «Форд» у світі були би вищими, якби не існувало автомобілів «</a:t>
            </a:r>
            <a:r>
              <a:rPr lang="uk-UA" dirty="0" err="1" smtClean="0"/>
              <a:t>Лексус</a:t>
            </a:r>
            <a:r>
              <a:rPr lang="uk-UA" dirty="0" smtClean="0"/>
              <a:t>»</a:t>
            </a:r>
          </a:p>
          <a:p>
            <a:r>
              <a:rPr lang="uk-UA" dirty="0" smtClean="0"/>
              <a:t>Світова громадська думка про США була би іншою, якби </a:t>
            </a:r>
            <a:r>
              <a:rPr lang="uk-UA" dirty="0" err="1" smtClean="0"/>
              <a:t>Трамп</a:t>
            </a:r>
            <a:r>
              <a:rPr lang="uk-UA" dirty="0" smtClean="0"/>
              <a:t> ніколи не був президентом</a:t>
            </a:r>
          </a:p>
          <a:p>
            <a:r>
              <a:rPr lang="uk-UA" dirty="0" smtClean="0"/>
              <a:t>Люди, які читають газети, миють руки частіше, ніж ті, які не читають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Основна література: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Wimmer</a:t>
            </a:r>
            <a:r>
              <a:rPr lang="en-US" dirty="0" smtClean="0"/>
              <a:t> </a:t>
            </a:r>
            <a:r>
              <a:rPr lang="en-US" dirty="0"/>
              <a:t>R., Dominic J. Mass Media Research. An Introduction. 10th </a:t>
            </a:r>
            <a:r>
              <a:rPr lang="en-US" dirty="0" smtClean="0"/>
              <a:t>ed.</a:t>
            </a:r>
            <a:r>
              <a:rPr lang="uk-UA"/>
              <a:t/>
            </a:r>
            <a:br>
              <a:rPr lang="uk-UA"/>
            </a:br>
            <a:r>
              <a:rPr lang="en-US" smtClean="0"/>
              <a:t> </a:t>
            </a:r>
            <a:r>
              <a:rPr lang="en-US" dirty="0"/>
              <a:t>NY : Cengage Learning, 2014. 496 p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uk-UA" dirty="0"/>
              <a:t>Методологія досліджень мас-медіа: робоча книга (</a:t>
            </a:r>
            <a:r>
              <a:rPr lang="uk-UA" dirty="0" err="1"/>
              <a:t>handbook</a:t>
            </a:r>
            <a:r>
              <a:rPr lang="uk-UA" dirty="0"/>
              <a:t>) / за </a:t>
            </a:r>
            <a:r>
              <a:rPr lang="uk-UA" dirty="0" err="1"/>
              <a:t>заг</a:t>
            </a:r>
            <a:r>
              <a:rPr lang="uk-UA" dirty="0"/>
              <a:t>. ред. </a:t>
            </a:r>
            <a:r>
              <a:rPr lang="uk-UA" dirty="0" smtClean="0"/>
              <a:t>К</a:t>
            </a:r>
            <a:r>
              <a:rPr lang="uk-UA" dirty="0"/>
              <a:t>. Г. </a:t>
            </a:r>
            <a:r>
              <a:rPr lang="uk-UA" dirty="0" err="1"/>
              <a:t>Сіріньок-Долгарьової</a:t>
            </a:r>
            <a:r>
              <a:rPr lang="uk-UA" dirty="0" smtClean="0"/>
              <a:t>. Запоріжжя : </a:t>
            </a:r>
            <a:r>
              <a:rPr lang="uk-UA" dirty="0"/>
              <a:t>ЗНУ, 2017</a:t>
            </a:r>
            <a:r>
              <a:rPr lang="uk-UA" dirty="0" smtClean="0"/>
              <a:t>. </a:t>
            </a:r>
            <a:r>
              <a:rPr lang="uk-UA" dirty="0"/>
              <a:t>156 с.  </a:t>
            </a:r>
            <a:endParaRPr lang="uk-UA" dirty="0" smtClean="0"/>
          </a:p>
          <a:p>
            <a:r>
              <a:rPr lang="ru-RU"/>
              <a:t>Ядов </a:t>
            </a:r>
            <a:r>
              <a:rPr lang="ru-RU" smtClean="0"/>
              <a:t>В. </a:t>
            </a:r>
            <a:r>
              <a:rPr lang="ru-RU" dirty="0" smtClean="0"/>
              <a:t>А</a:t>
            </a:r>
            <a:r>
              <a:rPr lang="ru-RU" dirty="0"/>
              <a:t>. Стратегия социологического исследования. </a:t>
            </a:r>
            <a:r>
              <a:rPr lang="ru-RU" dirty="0" smtClean="0"/>
              <a:t>Описание, объяснение</a:t>
            </a:r>
            <a:r>
              <a:rPr lang="ru-RU" dirty="0"/>
              <a:t>, понимание социальной </a:t>
            </a:r>
            <a:r>
              <a:rPr lang="ru-RU" dirty="0" smtClean="0"/>
              <a:t>реальности. </a:t>
            </a:r>
            <a:r>
              <a:rPr lang="ru-RU" dirty="0"/>
              <a:t>3-е изд</a:t>
            </a:r>
            <a:r>
              <a:rPr lang="ru-RU" dirty="0" smtClean="0"/>
              <a:t>. Москва : </a:t>
            </a:r>
            <a:r>
              <a:rPr lang="ru-RU" dirty="0"/>
              <a:t>Омега-Л, 2007</a:t>
            </a:r>
            <a:r>
              <a:rPr lang="ru-RU" dirty="0" smtClean="0"/>
              <a:t>. </a:t>
            </a:r>
            <a:r>
              <a:rPr lang="ru-RU" dirty="0"/>
              <a:t>567 с. 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Необхідні елементи побудови будь-якого дослідження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937" y="2434467"/>
            <a:ext cx="10638064" cy="38846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err="1" smtClean="0"/>
              <a:t>Теоритичні</a:t>
            </a:r>
            <a:r>
              <a:rPr lang="uk-UA" b="1" dirty="0" smtClean="0"/>
              <a:t> </a:t>
            </a:r>
            <a:r>
              <a:rPr lang="uk-UA" b="1" smtClean="0"/>
              <a:t>елементи: </a:t>
            </a:r>
            <a:r>
              <a:rPr lang="uk-UA" smtClean="0"/>
              <a:t>концепти </a:t>
            </a:r>
            <a:r>
              <a:rPr lang="uk-UA" dirty="0" smtClean="0"/>
              <a:t>і конструкти (</a:t>
            </a:r>
            <a:r>
              <a:rPr lang="en-US" dirty="0" err="1" smtClean="0"/>
              <a:t>Wimmer</a:t>
            </a:r>
            <a:r>
              <a:rPr lang="en-US" dirty="0" smtClean="0"/>
              <a:t> &amp; Dominic, 2014</a:t>
            </a:r>
            <a:r>
              <a:rPr lang="uk-UA" dirty="0" smtClean="0"/>
              <a:t>)</a:t>
            </a:r>
          </a:p>
          <a:p>
            <a:pPr algn="just"/>
            <a:r>
              <a:rPr lang="uk-UA" b="1" dirty="0"/>
              <a:t>Концепт</a:t>
            </a:r>
            <a:r>
              <a:rPr lang="uk-UA" dirty="0"/>
              <a:t> – абстрактна </a:t>
            </a:r>
            <a:r>
              <a:rPr lang="uk-UA" b="1" dirty="0"/>
              <a:t>ідея</a:t>
            </a:r>
            <a:r>
              <a:rPr lang="uk-UA" dirty="0"/>
              <a:t>, </a:t>
            </a:r>
            <a:r>
              <a:rPr lang="uk-UA" b="1" dirty="0"/>
              <a:t>поняття</a:t>
            </a:r>
            <a:r>
              <a:rPr lang="uk-UA" dirty="0"/>
              <a:t>, що є результатом узагальнення та підсумовування спостережень. Наприклад, «нервове виснаження</a:t>
            </a:r>
            <a:r>
              <a:rPr lang="uk-UA" dirty="0" smtClean="0"/>
              <a:t>». </a:t>
            </a:r>
            <a:r>
              <a:rPr lang="uk-UA" dirty="0"/>
              <a:t>У медіа-дослідженні це може бути «використання медіа», «довжина повідомлення», «читабельність». Концепції полегшують дослідження, об’єднуючи окремі характеристики, об’єкти або людей у ширші </a:t>
            </a:r>
            <a:r>
              <a:rPr lang="uk-UA" b="1" dirty="0" smtClean="0"/>
              <a:t>категорії</a:t>
            </a:r>
            <a:r>
              <a:rPr lang="uk-UA" dirty="0" smtClean="0"/>
              <a:t>.</a:t>
            </a:r>
            <a:endParaRPr lang="uk-UA" dirty="0"/>
          </a:p>
          <a:p>
            <a:pPr algn="just"/>
            <a:r>
              <a:rPr lang="uk-UA" b="1" dirty="0" smtClean="0"/>
              <a:t>Конструкт</a:t>
            </a:r>
            <a:r>
              <a:rPr lang="uk-UA" dirty="0" smtClean="0"/>
              <a:t> </a:t>
            </a:r>
            <a:r>
              <a:rPr lang="uk-UA" dirty="0"/>
              <a:t>– це </a:t>
            </a:r>
            <a:r>
              <a:rPr lang="uk-UA" b="1" dirty="0"/>
              <a:t>концепція, яка має три особливості</a:t>
            </a:r>
            <a:r>
              <a:rPr lang="uk-UA" dirty="0"/>
              <a:t>. По-перше, це комбінація концепцій; по-друге, через її абстрактність конструкцію важко побачити; і по-третє, зазвичай конструкція має значення лиш у контексті певного дослідження. Прикладом може бути конструкція «авторитаризм» на позначення певного типу особистості у медіа-дослідженнях: вона поєднує такі концепти, як «цинізм», «забобонність» тощо, її неможливо побачити, її можна виявити лише у процесі дослідження</a:t>
            </a:r>
            <a:r>
              <a:rPr lang="ru-RU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2132"/>
            <a:ext cx="9982198" cy="1303867"/>
          </a:xfrm>
        </p:spPr>
        <p:txBody>
          <a:bodyPr>
            <a:normAutofit/>
          </a:bodyPr>
          <a:lstStyle/>
          <a:p>
            <a:r>
              <a:rPr lang="uk-UA" b="1" dirty="0" smtClean="0"/>
              <a:t>Змінні у дослідженнях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632" y="2556932"/>
            <a:ext cx="10070122" cy="358596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Змінна –</a:t>
            </a:r>
            <a:r>
              <a:rPr lang="uk-UA" dirty="0" smtClean="0"/>
              <a:t> це емпіричний (втілений на практиці) відповідник концепту або конструкції.</a:t>
            </a:r>
          </a:p>
          <a:p>
            <a:r>
              <a:rPr lang="uk-UA" b="1" dirty="0"/>
              <a:t>Змінні </a:t>
            </a:r>
            <a:r>
              <a:rPr lang="uk-UA" dirty="0"/>
              <a:t>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variables; </a:t>
            </a:r>
            <a:r>
              <a:rPr lang="uk-UA" dirty="0"/>
              <a:t>рос. </a:t>
            </a:r>
            <a:r>
              <a:rPr lang="uk-UA" dirty="0" err="1"/>
              <a:t>переменные</a:t>
            </a:r>
            <a:r>
              <a:rPr lang="uk-UA" dirty="0"/>
              <a:t>) – явища, події, феномени, які у дослідженні вимірюються і </a:t>
            </a:r>
            <a:r>
              <a:rPr lang="uk-UA" dirty="0" smtClean="0"/>
              <a:t>аналізуються</a:t>
            </a:r>
          </a:p>
          <a:p>
            <a:r>
              <a:rPr lang="uk-UA" dirty="0" smtClean="0"/>
              <a:t>Види:</a:t>
            </a:r>
          </a:p>
          <a:p>
            <a:pPr lvl="1"/>
            <a:r>
              <a:rPr lang="uk-UA" b="1" dirty="0" smtClean="0"/>
              <a:t>Залежні </a:t>
            </a:r>
            <a:r>
              <a:rPr lang="uk-UA" dirty="0" smtClean="0"/>
              <a:t>(</a:t>
            </a:r>
            <a:r>
              <a:rPr lang="uk-UA" dirty="0" err="1" smtClean="0"/>
              <a:t>англ</a:t>
            </a:r>
            <a:r>
              <a:rPr lang="uk-UA" dirty="0" smtClean="0"/>
              <a:t>. – </a:t>
            </a:r>
            <a:r>
              <a:rPr lang="en-US" dirty="0" smtClean="0"/>
              <a:t>dependent variables</a:t>
            </a:r>
            <a:r>
              <a:rPr lang="uk-UA" dirty="0" smtClean="0"/>
              <a:t>)</a:t>
            </a:r>
          </a:p>
          <a:p>
            <a:pPr lvl="1"/>
            <a:r>
              <a:rPr lang="uk-UA" b="1" dirty="0" smtClean="0"/>
              <a:t>Незалежні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uk-UA" dirty="0" err="1" smtClean="0"/>
              <a:t>англ</a:t>
            </a:r>
            <a:r>
              <a:rPr lang="uk-UA" dirty="0" smtClean="0"/>
              <a:t>. – </a:t>
            </a:r>
            <a:r>
              <a:rPr lang="en-US" dirty="0" smtClean="0"/>
              <a:t>independent variables)</a:t>
            </a:r>
            <a:endParaRPr lang="uk-UA" dirty="0" smtClean="0"/>
          </a:p>
          <a:p>
            <a:pPr lvl="1"/>
            <a:r>
              <a:rPr lang="uk-UA" b="1" smtClean="0"/>
              <a:t>Контрольні </a:t>
            </a:r>
            <a:r>
              <a:rPr lang="en-US" smtClean="0"/>
              <a:t>(</a:t>
            </a:r>
            <a:r>
              <a:rPr lang="uk-UA" smtClean="0"/>
              <a:t>англ. </a:t>
            </a:r>
            <a:r>
              <a:rPr lang="uk-UA" dirty="0" smtClean="0"/>
              <a:t>– </a:t>
            </a:r>
            <a:r>
              <a:rPr lang="en-US" smtClean="0"/>
              <a:t>control variables)</a:t>
            </a:r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785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Залежні і незалежні змінні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08" y="2414955"/>
            <a:ext cx="10492154" cy="3892060"/>
          </a:xfrm>
        </p:spPr>
        <p:txBody>
          <a:bodyPr>
            <a:normAutofit/>
          </a:bodyPr>
          <a:lstStyle/>
          <a:p>
            <a:r>
              <a:rPr lang="uk-UA" b="1" dirty="0" smtClean="0"/>
              <a:t>Незалежні змінні</a:t>
            </a:r>
            <a:r>
              <a:rPr lang="uk-UA" dirty="0" smtClean="0"/>
              <a:t>:</a:t>
            </a:r>
          </a:p>
          <a:p>
            <a:r>
              <a:rPr lang="uk-UA" dirty="0" smtClean="0"/>
              <a:t>Явища, показники і характеристики яких </a:t>
            </a:r>
            <a:r>
              <a:rPr lang="uk-UA" u="sng" dirty="0" smtClean="0"/>
              <a:t>не залежать </a:t>
            </a:r>
            <a:r>
              <a:rPr lang="uk-UA" dirty="0" smtClean="0"/>
              <a:t>від інших явищ і факторів у дослідженні.</a:t>
            </a:r>
          </a:p>
          <a:p>
            <a:r>
              <a:rPr lang="uk-UA" b="1" dirty="0" smtClean="0"/>
              <a:t>Залежні змінні</a:t>
            </a:r>
            <a:r>
              <a:rPr lang="uk-UA" dirty="0" smtClean="0"/>
              <a:t>:</a:t>
            </a:r>
          </a:p>
          <a:p>
            <a:r>
              <a:rPr lang="uk-UA" dirty="0" smtClean="0"/>
              <a:t>Явища, показники і характеристики яких </a:t>
            </a:r>
            <a:r>
              <a:rPr lang="uk-UA" u="sng" dirty="0" smtClean="0"/>
              <a:t>залежать</a:t>
            </a:r>
            <a:r>
              <a:rPr lang="uk-UA" dirty="0" smtClean="0"/>
              <a:t> від інших явищ і факторів у дослідженні: </a:t>
            </a:r>
            <a:r>
              <a:rPr lang="uk-UA" b="1" dirty="0" smtClean="0"/>
              <a:t>тобто вивчається ефект незалежних змінних на залежні змінні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1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Залежні і незалежні змінні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934" y="2375806"/>
            <a:ext cx="10891157" cy="3892060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Приклад</a:t>
            </a:r>
            <a:r>
              <a:rPr lang="uk-UA" dirty="0" smtClean="0"/>
              <a:t>:</a:t>
            </a:r>
          </a:p>
          <a:p>
            <a:r>
              <a:rPr lang="uk-UA" dirty="0" smtClean="0"/>
              <a:t>вивчається ефект зміни ракурсу зйомки камери на сприйняття картинки аудиторією: у цьому випадку ракурс зйомки є незалежною змінною, а </a:t>
            </a:r>
            <a:br>
              <a:rPr lang="uk-UA" dirty="0" smtClean="0"/>
            </a:br>
            <a:r>
              <a:rPr lang="uk-UA" dirty="0" smtClean="0"/>
              <a:t>задоволення аудиторії – залежною змінною. </a:t>
            </a:r>
          </a:p>
          <a:p>
            <a:r>
              <a:rPr lang="uk-UA" b="1" dirty="0" smtClean="0"/>
              <a:t>Але не варто забувати, що змінна незалежна в одному дослідженні може бути залежною в іншому! </a:t>
            </a:r>
            <a:r>
              <a:rPr lang="uk-UA" dirty="0" smtClean="0"/>
              <a:t>У дослідженні може також бути більш ніж одна незалежна змінна (не тільки ракурс камери, але й, скажімо, стиль студії чи інші «маніпуляції», встановлені дослідником: гучність музики чи яскравість освітлення).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80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Причинно-наслідкові зв’язки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9919447" cy="3318936"/>
          </a:xfrm>
        </p:spPr>
        <p:txBody>
          <a:bodyPr>
            <a:normAutofit/>
          </a:bodyPr>
          <a:lstStyle/>
          <a:p>
            <a:r>
              <a:rPr lang="uk-UA" dirty="0" smtClean="0"/>
              <a:t>У неекспериментальних дослідженнях (де дослідник не може активно «маніпулювати» змінними, наприклад, у спостереженні) використовуються інші терміни на позначення змінних, щоб з’ясувати, що є причиною того чи іншого явища: </a:t>
            </a:r>
            <a:r>
              <a:rPr lang="uk-UA" b="1" dirty="0" err="1" smtClean="0"/>
              <a:t>предиктор</a:t>
            </a:r>
            <a:r>
              <a:rPr lang="uk-UA" dirty="0" smtClean="0"/>
              <a:t> (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en-US" dirty="0"/>
              <a:t>p</a:t>
            </a:r>
            <a:r>
              <a:rPr lang="en-US" dirty="0" smtClean="0"/>
              <a:t>redictor –</a:t>
            </a:r>
            <a:r>
              <a:rPr lang="uk-UA" dirty="0" smtClean="0"/>
              <a:t> те, що спричиняє, віщує) – явище, яке за передбаченням дослідника</a:t>
            </a:r>
            <a:r>
              <a:rPr lang="uk-UA" dirty="0"/>
              <a:t>, має вплив на інші </a:t>
            </a:r>
            <a:r>
              <a:rPr lang="uk-UA" dirty="0" smtClean="0"/>
              <a:t>змінні</a:t>
            </a:r>
            <a:r>
              <a:rPr lang="en-US" dirty="0"/>
              <a:t>.</a:t>
            </a:r>
            <a:endParaRPr lang="uk-UA" dirty="0" smtClean="0"/>
          </a:p>
          <a:p>
            <a:r>
              <a:rPr lang="uk-UA" b="1" dirty="0" smtClean="0"/>
              <a:t>Контрольна змінна</a:t>
            </a:r>
            <a:r>
              <a:rPr lang="uk-UA" dirty="0" smtClean="0"/>
              <a:t> – змінна, яку науковець тримає під контролем, аби уникнути небажаного впливу інших змінних. Наприклад, вік, стать, </a:t>
            </a:r>
            <a:r>
              <a:rPr lang="uk-UA" dirty="0" err="1" smtClean="0"/>
              <a:t>соціоекономічний</a:t>
            </a:r>
            <a:r>
              <a:rPr lang="uk-UA" dirty="0" smtClean="0"/>
              <a:t> статус, рівень </a:t>
            </a:r>
            <a:r>
              <a:rPr lang="en-US" dirty="0" smtClean="0"/>
              <a:t>IQ – </a:t>
            </a:r>
            <a:r>
              <a:rPr lang="uk-UA" dirty="0" smtClean="0"/>
              <a:t>те, що впливає на вибірку.</a:t>
            </a:r>
          </a:p>
          <a:p>
            <a:pPr lvl="1"/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4124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5" y="0"/>
            <a:ext cx="5898012" cy="737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76656" y="6218759"/>
            <a:ext cx="2930979" cy="54369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Інфографіка:</a:t>
            </a:r>
            <a:r>
              <a:rPr kumimoji="0" lang="uk-UA" altLang="en-US" sz="900" b="0" i="0" u="none" strike="noStrike" cap="none" normalizeH="0" smtClean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https://kaiserscience.wordpress.com/physics/the-scientific-method/controlled-experiments/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588</TotalTime>
  <Words>1668</Words>
  <Application>Microsoft Office PowerPoint</Application>
  <PresentationFormat>Widescreen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Consolas</vt:lpstr>
      <vt:lpstr>Garamond</vt:lpstr>
      <vt:lpstr>Натуральные материалы</vt:lpstr>
      <vt:lpstr>Змінні, гіпотези і дослідницькі питання у медіадослідженнях</vt:lpstr>
      <vt:lpstr>План</vt:lpstr>
      <vt:lpstr>Основна література:</vt:lpstr>
      <vt:lpstr>Необхідні елементи побудови будь-якого дослідження</vt:lpstr>
      <vt:lpstr>Змінні у дослідженнях </vt:lpstr>
      <vt:lpstr>Залежні і незалежні змінні</vt:lpstr>
      <vt:lpstr>Залежні і незалежні змінні</vt:lpstr>
      <vt:lpstr>Причинно-наслідкові зв’язки</vt:lpstr>
      <vt:lpstr>PowerPoint Presentation</vt:lpstr>
      <vt:lpstr>Дискретні і продовжувані змінні – важливо для визначення шкал вимірювання</vt:lpstr>
      <vt:lpstr>«Шум» – непередбачувані змінні</vt:lpstr>
      <vt:lpstr>Приклади непередбачуваних змінних</vt:lpstr>
      <vt:lpstr>Операціоналізація змінних</vt:lpstr>
      <vt:lpstr>Надійність і валідність</vt:lpstr>
      <vt:lpstr>Гіпотеза - це</vt:lpstr>
      <vt:lpstr>Гіпотеза vs. дослідницьке питання</vt:lpstr>
      <vt:lpstr>Гіпотеза vs. дослідницьке питання</vt:lpstr>
      <vt:lpstr>Дослідницькі питання (RQ)</vt:lpstr>
      <vt:lpstr>Гіпотези (H)</vt:lpstr>
      <vt:lpstr>Типи гіпотез</vt:lpstr>
      <vt:lpstr>5 питань, на які відповідає гіпотеза:</vt:lpstr>
      <vt:lpstr>Ознаки гіпотези</vt:lpstr>
      <vt:lpstr>Приклади нереалістичних гіпотез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Методологія мас-медійних досліджень</dc:title>
  <dc:creator>Katerina Sirinyok-Dolgaryova</dc:creator>
  <cp:lastModifiedBy>Katerina Sirinyok-Dolgaryova</cp:lastModifiedBy>
  <cp:revision>64</cp:revision>
  <cp:lastPrinted>2019-10-29T22:30:59Z</cp:lastPrinted>
  <dcterms:created xsi:type="dcterms:W3CDTF">2018-02-21T09:42:12Z</dcterms:created>
  <dcterms:modified xsi:type="dcterms:W3CDTF">2020-08-27T10:08:25Z</dcterms:modified>
</cp:coreProperties>
</file>