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</p:sldMasterIdLst>
  <p:notesMasterIdLst>
    <p:notesMasterId r:id="rId9"/>
  </p:notesMasterIdLst>
  <p:sldIdLst>
    <p:sldId id="274" r:id="rId2"/>
    <p:sldId id="276" r:id="rId3"/>
    <p:sldId id="275" r:id="rId4"/>
    <p:sldId id="279" r:id="rId5"/>
    <p:sldId id="280" r:id="rId6"/>
    <p:sldId id="281" r:id="rId7"/>
    <p:sldId id="282" r:id="rId8"/>
  </p:sldIdLst>
  <p:sldSz cx="12192000" cy="6858000"/>
  <p:notesSz cx="6669088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6" userDrawn="1">
          <p15:clr>
            <a:srgbClr val="A4A3A4"/>
          </p15:clr>
        </p15:guide>
        <p15:guide id="2" pos="642" userDrawn="1">
          <p15:clr>
            <a:srgbClr val="A4A3A4"/>
          </p15:clr>
        </p15:guide>
        <p15:guide id="3" orient="horz" pos="2047" userDrawn="1">
          <p15:clr>
            <a:srgbClr val="A4A3A4"/>
          </p15:clr>
        </p15:guide>
        <p15:guide id="4" orient="horz" pos="1706" userDrawn="1">
          <p15:clr>
            <a:srgbClr val="A4A3A4"/>
          </p15:clr>
        </p15:guide>
        <p15:guide id="5" pos="325" userDrawn="1">
          <p15:clr>
            <a:srgbClr val="A4A3A4"/>
          </p15:clr>
        </p15:guide>
        <p15:guide id="6" pos="331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DBBBB"/>
    <a:srgbClr val="7C7676"/>
    <a:srgbClr val="BFBFBF"/>
    <a:srgbClr val="B19C21"/>
    <a:srgbClr val="B0ACAC"/>
    <a:srgbClr val="9F8C1D"/>
    <a:srgbClr val="A9951F"/>
    <a:srgbClr val="868828"/>
    <a:srgbClr val="35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268" autoAdjust="0"/>
    <p:restoredTop sz="94667" autoAdjust="0"/>
  </p:normalViewPr>
  <p:slideViewPr>
    <p:cSldViewPr snapToGrid="0" showGuides="1">
      <p:cViewPr varScale="1">
        <p:scale>
          <a:sx n="81" d="100"/>
          <a:sy n="81" d="100"/>
        </p:scale>
        <p:origin x="1152" y="62"/>
      </p:cViewPr>
      <p:guideLst>
        <p:guide orient="horz" pos="346"/>
        <p:guide pos="642"/>
        <p:guide orient="horz" pos="2047"/>
        <p:guide orient="horz" pos="1706"/>
        <p:guide pos="325"/>
        <p:guide pos="33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4E0725-EFE5-42FD-B86D-3362D9F59F9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8E985F-B3D4-4447-A316-94136443B88A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722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37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10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8E985F-B3D4-4447-A316-94136443B88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10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217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718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50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902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063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75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714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423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767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700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1400-1259-4BC6-8590-1EA7FED55ED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A52CD-7601-4228-929D-44BDE57B08DE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420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11400-1259-4BC6-8590-1EA7FED55ED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A52CD-7601-4228-929D-44BDE57B08DE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745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vivat.com.ua/vydavnytstva/pan-macmillan/" TargetMode="External"/><Relationship Id="rId3" Type="http://schemas.openxmlformats.org/officeDocument/2006/relationships/hyperlink" Target="http://194.44.152.155/elib/local/sk/sk724974.pdf" TargetMode="External"/><Relationship Id="rId7" Type="http://schemas.openxmlformats.org/officeDocument/2006/relationships/hyperlink" Target="https://www.yakaboo.ua/ua/talk-like-ted-1938408.html" TargetMode="External"/><Relationship Id="rId2" Type="http://schemas.openxmlformats.org/officeDocument/2006/relationships/hyperlink" Target="https://org2.knuba.edu.ua/pluginfile.php/38856/mod_resource/content/2/%D0%A0%D0%B8%D1%82%D0%BE%D1%80%D0%B8%D0%BA%D0%B0%20%D0%9F%D0%BE%D1%81%D1%96%D0%B1%D0%BD%D0%B8%D0%BA%20%D0%9C%D0%B0%D1%86%D1%8C%D0%BA%D0%BE.pdf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nashformat.ua/products/yak-pysaty-dobre.-klasychnyj-posibnyk-zi-stvorennya-nehudozhnih-tekstiv-709510" TargetMode="External"/><Relationship Id="rId5" Type="http://schemas.openxmlformats.org/officeDocument/2006/relationships/hyperlink" Target="https://nashformat.ua/products/uspishni-vystupy-na-ted.-retsepty-najkraschyh-spikeriv-709012" TargetMode="External"/><Relationship Id="rId4" Type="http://schemas.openxmlformats.org/officeDocument/2006/relationships/hyperlink" Target="https://chtyvo.org.ua/authors/Sahach_Halyna/Rytoryk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Baker tilly white png"/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4057" y="226982"/>
            <a:ext cx="3668078" cy="1077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6593307" y="2654300"/>
            <a:ext cx="5304158" cy="2009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EDUCATION CENTRE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673517" y="4663574"/>
            <a:ext cx="4082716" cy="406787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step in your development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 descr="http://zapvuz.ru/images/vuzi_zapor/ZNU/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9" r="4318" b="22232"/>
          <a:stretch/>
        </p:blipFill>
        <p:spPr bwMode="auto">
          <a:xfrm>
            <a:off x="0" y="0"/>
            <a:ext cx="12192000" cy="6873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-1" y="-40715"/>
            <a:ext cx="12201525" cy="6913849"/>
          </a:xfrm>
          <a:prstGeom prst="rect">
            <a:avLst/>
          </a:prstGeom>
          <a:solidFill>
            <a:srgbClr val="35333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373227" y="2695074"/>
            <a:ext cx="94248" cy="2245895"/>
          </a:xfrm>
          <a:prstGeom prst="rect">
            <a:avLst/>
          </a:prstGeom>
          <a:solidFill>
            <a:srgbClr val="A995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467475" y="2759075"/>
            <a:ext cx="5324475" cy="2009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ФІЛОЛОГІЧНИЙ ФАКУЛЬТЕТ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http://semdata-project.eu/sites/default/files/ZNU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6" y="402980"/>
            <a:ext cx="1025525" cy="1276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971549" y="390525"/>
            <a:ext cx="11172826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ЗАПОРІЗЬКИЙ НАЦІОНАЛЬНИЙ УНІВЕРСИТЕТ</a:t>
            </a:r>
          </a:p>
        </p:txBody>
      </p:sp>
    </p:spTree>
    <p:extLst>
      <p:ext uri="{BB962C8B-B14F-4D97-AF65-F5344CB8AC3E}">
        <p14:creationId xmlns:p14="http://schemas.microsoft.com/office/powerpoint/2010/main" val="755242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-1"/>
            <a:ext cx="4648200" cy="6873135"/>
          </a:xfrm>
          <a:prstGeom prst="rect">
            <a:avLst/>
          </a:prstGeom>
          <a:solidFill>
            <a:srgbClr val="35333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…….</a:t>
            </a:r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57198" y="66676"/>
            <a:ext cx="104776" cy="6696074"/>
          </a:xfrm>
          <a:prstGeom prst="rect">
            <a:avLst/>
          </a:prstGeom>
          <a:solidFill>
            <a:srgbClr val="A995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476746" y="278201"/>
            <a:ext cx="7554088" cy="6873135"/>
          </a:xfrm>
          <a:prstGeom prst="rect">
            <a:avLst/>
          </a:prstGeom>
          <a:solidFill>
            <a:schemeClr val="bg2">
              <a:lumMod val="9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араллелограмм 1"/>
          <p:cNvSpPr/>
          <p:nvPr/>
        </p:nvSpPr>
        <p:spPr>
          <a:xfrm>
            <a:off x="2724150" y="3336454"/>
            <a:ext cx="2513838" cy="2397596"/>
          </a:xfrm>
          <a:prstGeom prst="parallelogram">
            <a:avLst/>
          </a:prstGeom>
          <a:solidFill>
            <a:srgbClr val="9F8C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8" name="Picture 2" descr="https://static.stomatologclub.ru/uploads/aa/f5/c5354c69f1a1aa3a646e4a47f7cc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37" y="3446091"/>
            <a:ext cx="4638675" cy="3309327"/>
          </a:xfrm>
          <a:prstGeom prst="parallelogram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 flipH="1">
            <a:off x="4376232" y="66676"/>
            <a:ext cx="100514" cy="3260253"/>
          </a:xfrm>
          <a:prstGeom prst="rect">
            <a:avLst/>
          </a:prstGeom>
          <a:solidFill>
            <a:srgbClr val="A995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араллелограмм 2"/>
          <p:cNvSpPr/>
          <p:nvPr/>
        </p:nvSpPr>
        <p:spPr>
          <a:xfrm>
            <a:off x="447637" y="3443897"/>
            <a:ext cx="4629149" cy="3309327"/>
          </a:xfrm>
          <a:prstGeom prst="parallelogram">
            <a:avLst/>
          </a:prstGeom>
          <a:solidFill>
            <a:srgbClr val="B0ACAC">
              <a:alpha val="4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7" name="Picture 4" descr="https://nkozakon.ru/wp-content/uploads/2013/11/uslug_63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93" y="363845"/>
            <a:ext cx="4399107" cy="3238193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Овал 13"/>
          <p:cNvSpPr/>
          <p:nvPr/>
        </p:nvSpPr>
        <p:spPr>
          <a:xfrm>
            <a:off x="196705" y="363845"/>
            <a:ext cx="4413395" cy="3238194"/>
          </a:xfrm>
          <a:prstGeom prst="ellipse">
            <a:avLst/>
          </a:prstGeom>
          <a:solidFill>
            <a:srgbClr val="B0ACAC">
              <a:alpha val="4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952238" y="335270"/>
            <a:ext cx="71095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Основи риторики і </a:t>
            </a:r>
            <a:r>
              <a:rPr lang="uk-UA" sz="40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спічрайтинг</a:t>
            </a:r>
            <a:endParaRPr lang="ru-RU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145617" y="1351837"/>
            <a:ext cx="64558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 Нормативна дисципліна  освітньої програми  «Українська мова та література»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905500" y="2769637"/>
            <a:ext cx="50577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Розробник курсу – кандидат філологічних наук, доцент</a:t>
            </a:r>
          </a:p>
          <a:p>
            <a:pPr algn="ctr"/>
            <a:r>
              <a:rPr lang="uk-UA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С.В.Сабліна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155143" y="4761787"/>
            <a:ext cx="66749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Цільова аудиторія – студенти четвертого курсу освітнього рівня бакалавр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26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0" y="-15135"/>
            <a:ext cx="4648200" cy="6873135"/>
          </a:xfrm>
          <a:prstGeom prst="rect">
            <a:avLst/>
          </a:prstGeom>
          <a:solidFill>
            <a:srgbClr val="353333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Прямоугольник 12"/>
          <p:cNvSpPr/>
          <p:nvPr/>
        </p:nvSpPr>
        <p:spPr>
          <a:xfrm>
            <a:off x="4926026" y="600405"/>
            <a:ext cx="7208307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b="1" dirty="0"/>
              <a:t>Мета курсу </a:t>
            </a:r>
            <a:r>
              <a:rPr lang="uk-UA" sz="1600" dirty="0"/>
              <a:t>– 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вивчення навчальної дисципліни «Основи риторики і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спічрайтинг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є ознайомлення студентів з базовими поняттями риторики та прийомами підготовки й реалізації публічного виступу, удосконалити мовленнєву майстерність.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Здобувачі мають бути ознайомлені з основними поняттями риторики, стратегіями й техніками самопрезентації, типологією промов, особливостями релевантного використання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мовних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одиниць та невербальних знаків та співвідношення цих знаків зі стилями й тональностями спілкування. Дисципліна розрахована на один семестр.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ru-RU" sz="2400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34307" y="1097876"/>
            <a:ext cx="4528168" cy="4104726"/>
            <a:chOff x="5732" y="1097876"/>
            <a:chExt cx="4528168" cy="4104726"/>
          </a:xfrm>
        </p:grpSpPr>
        <p:sp>
          <p:nvSpPr>
            <p:cNvPr id="3" name="Шестиугольник 2"/>
            <p:cNvSpPr/>
            <p:nvPr/>
          </p:nvSpPr>
          <p:spPr>
            <a:xfrm rot="1687670">
              <a:off x="5732" y="1097876"/>
              <a:ext cx="4518689" cy="4097703"/>
            </a:xfrm>
            <a:prstGeom prst="hexagon">
              <a:avLst/>
            </a:prstGeom>
            <a:solidFill>
              <a:srgbClr val="B19C2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pic>
          <p:nvPicPr>
            <p:cNvPr id="6146" name="Picture 2" descr="http://old.ibs-mirea.ru/img/attention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51" t="17951" r="14589"/>
            <a:stretch/>
          </p:blipFill>
          <p:spPr bwMode="auto">
            <a:xfrm>
              <a:off x="66675" y="1104899"/>
              <a:ext cx="4467225" cy="4097703"/>
            </a:xfrm>
            <a:prstGeom prst="hexagon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Шестиугольник 19"/>
            <p:cNvSpPr/>
            <p:nvPr/>
          </p:nvSpPr>
          <p:spPr>
            <a:xfrm>
              <a:off x="47625" y="1104899"/>
              <a:ext cx="4476750" cy="4097703"/>
            </a:xfrm>
            <a:prstGeom prst="hexagon">
              <a:avLst/>
            </a:prstGeom>
            <a:solidFill>
              <a:srgbClr val="BFBFBF">
                <a:alpha val="27843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22" name="Прямоугольник 21"/>
          <p:cNvSpPr/>
          <p:nvPr/>
        </p:nvSpPr>
        <p:spPr>
          <a:xfrm>
            <a:off x="4648200" y="-106314"/>
            <a:ext cx="7279712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Основи риторики і </a:t>
            </a:r>
            <a:r>
              <a:rPr lang="uk-UA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спічрайтинг</a:t>
            </a:r>
            <a:endParaRPr lang="ru-RU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uk-UA" sz="2800" b="1" dirty="0">
              <a:cs typeface="Arial" panose="020B0604020202020204" pitchFamily="34" charset="0"/>
            </a:endParaRPr>
          </a:p>
          <a:p>
            <a:pPr algn="just"/>
            <a:endParaRPr lang="uk-UA" b="1" dirty="0"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724400" y="4779261"/>
            <a:ext cx="7409933" cy="164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uk-UA" sz="2100" b="1" dirty="0"/>
              <a:t>Обсяг курсу</a:t>
            </a:r>
            <a:r>
              <a:rPr lang="uk-UA" sz="2100" dirty="0"/>
              <a:t> – 90 год., із них:</a:t>
            </a:r>
          </a:p>
          <a:p>
            <a:pPr>
              <a:lnSpc>
                <a:spcPct val="80000"/>
              </a:lnSpc>
            </a:pPr>
            <a:r>
              <a:rPr lang="uk-UA" sz="2100" dirty="0"/>
              <a:t>                                 лекції – 16 год.</a:t>
            </a:r>
          </a:p>
          <a:p>
            <a:pPr>
              <a:lnSpc>
                <a:spcPct val="80000"/>
              </a:lnSpc>
            </a:pPr>
            <a:r>
              <a:rPr lang="uk-UA" sz="2100" dirty="0"/>
              <a:t>                                 практичні заняття – 16 год.</a:t>
            </a:r>
          </a:p>
          <a:p>
            <a:pPr>
              <a:lnSpc>
                <a:spcPct val="80000"/>
              </a:lnSpc>
            </a:pPr>
            <a:r>
              <a:rPr lang="uk-UA" sz="2100" dirty="0"/>
              <a:t>                                 самостійна робота – 58 год.</a:t>
            </a:r>
          </a:p>
          <a:p>
            <a:pPr>
              <a:lnSpc>
                <a:spcPct val="80000"/>
              </a:lnSpc>
            </a:pPr>
            <a:endParaRPr lang="uk-UA" sz="2100" dirty="0"/>
          </a:p>
          <a:p>
            <a:pPr>
              <a:lnSpc>
                <a:spcPct val="80000"/>
              </a:lnSpc>
            </a:pPr>
            <a:r>
              <a:rPr lang="uk-UA" sz="2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Форма семестрового контролю</a:t>
            </a:r>
            <a:r>
              <a:rPr lang="uk-UA" sz="21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: залік </a:t>
            </a:r>
          </a:p>
        </p:txBody>
      </p:sp>
    </p:spTree>
    <p:extLst>
      <p:ext uri="{BB962C8B-B14F-4D97-AF65-F5344CB8AC3E}">
        <p14:creationId xmlns:p14="http://schemas.microsoft.com/office/powerpoint/2010/main" val="1658310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496A71-57E6-4D56-B3D8-126336CB7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Змістовий модуль 1 </a:t>
            </a:r>
            <a:br>
              <a:rPr lang="uk-UA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Історія, теорія і практика риторики</a:t>
            </a:r>
            <a:br>
              <a:rPr lang="uk-UA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1FC6E0E-5041-4A8B-AA11-F4E4546B8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uk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Історія риторичного мистецтва й </a:t>
            </a:r>
            <a:r>
              <a:rPr lang="uk-UA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реалаї</a:t>
            </a:r>
            <a:r>
              <a:rPr lang="uk-UA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сьогодення</a:t>
            </a:r>
            <a:r>
              <a:rPr lang="uk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Риторичні школи Античності. Структура, основні поняття та закони класичної риторики. Специфіка середньовічної української релігійної й світської риторики. Історичні паралелі й сучасні закони розвитку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неориторики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дієві закони й правила.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2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uk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Родо</a:t>
            </a:r>
            <a:r>
              <a:rPr lang="uk-UA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-видова й жанрова специфіка риторики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Видова специфіка спілкування: за темою, метою, формою, змістом. Жанрова класифікація публічних виступів. Специфіка академічного  красномовства. Нормативне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vs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ненормативне в публічному виступі.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Синтонний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конфліктний типи ведення комунікації.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3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Риторичний канон і головні принципи спілкування.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Фундаментальні закони, принципи й правила спілкування.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Мовний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вплив: простота складного. Від задуму до аудиторії:  етапи створення публічного тексту, стратегії переконання, система доказів. Полемічними прийом спростування. Експромт і виступи без підготовки: як не губитися.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21819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62CEAE-AFD6-498F-8B66-A4516399D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Змістовий модуль 2</a:t>
            </a:r>
            <a:br>
              <a:rPr lang="uk-UA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Практична риторика</a:t>
            </a:r>
            <a:br>
              <a:rPr lang="uk-UA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18F22E9-58C4-4EFC-98CA-C18A33FF9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4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Специфіка публічного виступу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Композиція ораторської промови й підходи до її структурування: теорія висунення, теорія розташування аргументів, теорія елементів. Класична (антична)система публічної промови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vs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сучасні публічні промови.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5.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Стилістичні фігури й тропи в публічному виступі.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Тропи-інструменти посилення виразності та образності. Фонетичні тропи й засоби виразності. Лексико-фразеологічна парадигматика в публічному виступі. Засоби й тропи синтаксису української мови.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Атрибутизація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й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гіпонімізація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Типологія риторичних фігур.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6.</a:t>
            </a: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Риторичний практикум.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 мовно-стильових засобів української мови у створенні публічної промови: аналіз кращих вітчизняних зразків публічних виступів. Аргументи логосу пафосу й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етосу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Аналіз схеми риторичного висування: конвергенція, градація, очікування.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32026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6A34B4-13D9-422F-A6D6-3FE441120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Змістовий модуль 3</a:t>
            </a:r>
            <a:br>
              <a:rPr lang="uk-UA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Основи </a:t>
            </a:r>
            <a:r>
              <a:rPr lang="uk-UA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спічрайтингу</a:t>
            </a:r>
            <a:br>
              <a:rPr lang="uk-UA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FDCAD76-AFFB-43C7-A977-CFADB7617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algn="just"/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7.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Мистецтво красномовства як інструмент впливу.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Спічрайтинг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як вид лінгвістичної діяльності: становлення й розвиток. Техніки спічрайтера. Засоби активізації уваги слухачів у процесі публічного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інформувального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виступу. Вміння відповідати на запитання. Види запитань та відповідей.  Риторична етика</a:t>
            </a:r>
            <a:r>
              <a:rPr lang="uk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8.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uk-UA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Мовні</a:t>
            </a: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й мовленнєві помилки спічрайтера та його 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мовно-стильовий імідж.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Риторична діяльність у системі загальних вимог до мови: вибір слів, побудова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фрази, оформлення окремих думок висловлювання, створення єдиної словесної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конструкції тексту. Культура мови оратора. Різнорівневі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мовні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помилки: огляд частотних риторичних невдач.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Поведінковий портрет оратора. 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Невербальні засоби вираження думок та емоцій. Техніка мовлення й утримання уваги аудиторії.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88024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1456DB-D85A-49D0-B6FF-3DC20A990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Рекомендована література</a:t>
            </a:r>
            <a:br>
              <a:rPr lang="uk-U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E177D5F-2CB3-46DC-97FD-4FEF5F7AC1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545996"/>
            <a:ext cx="5157787" cy="4643667"/>
          </a:xfrm>
        </p:spPr>
        <p:txBody>
          <a:bodyPr>
            <a:normAutofit fontScale="85000" lnSpcReduction="10000"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Абрамович С.Д. Риторика і гомілетика.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Чернівц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: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Олді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2020. 123 с. 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Абрамович С.Д., Гураль М.И.,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Чикарькова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М.Ю. Риторика. Ч.1. Історія розвитку риторики. Чернівці :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Олді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2018. 716 с.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Мацько Л. І. Риторика :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Київ : Вища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шк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., 2006. 311 с.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Онуфрієнко Г. С. Риторика : [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.]. Київ : Центр учбової літератури, 2008. 592 с.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Сагач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Г.М. Риторика. Київ : Вища школа, 2021. 215 с. 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Мацько Л. І. Риторика :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Київ : Вища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шк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., 2006. 311 с.  URL: </a:t>
            </a:r>
            <a:r>
              <a:rPr lang="uk-UA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https://org2.knuba.edu.ua/pluginfile.php/38856/mod_resource/content/2/Риторика%20Посібник%20Мацько.pdf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Онуфрієнко Г. С. Риторика : [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.]. Київ : Центр учбової літератури, 2008. 592 с. URL: </a:t>
            </a:r>
            <a:r>
              <a:rPr lang="uk-UA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http://194.44.152.155/elib/local/sk/sk724974.pdf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Сагач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Г.М. Риторика. Київ : Вища школа, 2021. 215 с. URL: </a:t>
            </a:r>
            <a:r>
              <a:rPr lang="uk-UA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/>
              </a:rPr>
              <a:t>https://chtyvo.org.ua/authors/Sahach_Halyna/Rytoryka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uk-UA" dirty="0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736A1377-3E3C-464C-A6DD-535EE470D3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9513" y="1134040"/>
            <a:ext cx="5183188" cy="823912"/>
          </a:xfrm>
        </p:spPr>
        <p:txBody>
          <a:bodyPr/>
          <a:lstStyle/>
          <a:p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Додаткова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uk-UA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EFF8370C-1C63-45E1-B00C-A03FE7FD23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32488" y="1627415"/>
            <a:ext cx="5832164" cy="4865459"/>
          </a:xfrm>
        </p:spPr>
        <p:txBody>
          <a:bodyPr>
            <a:normAutofit fontScale="85000" lnSpcReduction="10000"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uk-UA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5"/>
              </a:rPr>
              <a:t>Андерсон К. Успішні виступи на TED. Рецепти найкращих спікерів. Київ : Наш Формат; 2016.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256 с.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Голуб Н. Б. Риторика у вищій школі: монографія. Черкаси: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БрамаУкраїна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2008.  400 c.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180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6"/>
              </a:rPr>
              <a:t>Зінссер</a:t>
            </a:r>
            <a:r>
              <a:rPr lang="uk-UA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6"/>
              </a:rPr>
              <a:t> В. Як писати добре. Класичний посібник зі створення нехудожніх текстів. Київ : Наш Формат, 2022.  288 с.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Лівін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М. </a:t>
            </a: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Сторітелінг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для очей вух і серця.  Київ : Наш Формат, 2020.184 с.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Флемінг К. Говорити легко та невимушено. Як стати приємним співрозмовником. Книжковий клуб «Клуб Сімейного Дозвілля», 2020.  202 с.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Чалдіні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Р. Психологія впливу. Книжковий клуб «Клуб Сімейного Дозвілля», 2020. 752 с.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uk-UA" sz="180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Gallo</a:t>
            </a:r>
            <a:r>
              <a:rPr lang="uk-UA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. </a:t>
            </a:r>
            <a:r>
              <a:rPr lang="uk-UA" sz="180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Talk</a:t>
            </a:r>
            <a:r>
              <a:rPr lang="uk-UA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 </a:t>
            </a:r>
            <a:r>
              <a:rPr lang="uk-UA" sz="180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Like</a:t>
            </a:r>
            <a:r>
              <a:rPr lang="uk-UA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 TED. </a:t>
            </a:r>
            <a:r>
              <a:rPr lang="uk-UA" sz="180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The</a:t>
            </a:r>
            <a:r>
              <a:rPr lang="uk-UA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 9 </a:t>
            </a:r>
            <a:r>
              <a:rPr lang="uk-UA" sz="180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Public</a:t>
            </a:r>
            <a:r>
              <a:rPr lang="uk-UA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 </a:t>
            </a:r>
            <a:r>
              <a:rPr lang="uk-UA" sz="180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Speaking</a:t>
            </a:r>
            <a:r>
              <a:rPr lang="uk-UA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 </a:t>
            </a:r>
            <a:r>
              <a:rPr lang="uk-UA" sz="180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Secrets</a:t>
            </a:r>
            <a:r>
              <a:rPr lang="uk-UA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 </a:t>
            </a:r>
            <a:r>
              <a:rPr lang="uk-UA" sz="180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of</a:t>
            </a:r>
            <a:r>
              <a:rPr lang="uk-UA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 </a:t>
            </a:r>
            <a:r>
              <a:rPr lang="uk-UA" sz="180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the</a:t>
            </a:r>
            <a:r>
              <a:rPr lang="uk-UA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 </a:t>
            </a:r>
            <a:r>
              <a:rPr lang="uk-UA" sz="180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World’s</a:t>
            </a:r>
            <a:r>
              <a:rPr lang="uk-UA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 </a:t>
            </a:r>
            <a:r>
              <a:rPr lang="uk-UA" sz="180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Top</a:t>
            </a:r>
            <a:r>
              <a:rPr lang="uk-UA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 </a:t>
            </a:r>
            <a:r>
              <a:rPr lang="uk-UA" sz="1800" u="none" strike="noStrike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Minds</a:t>
            </a:r>
            <a:r>
              <a:rPr lang="uk-UA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.</a:t>
            </a:r>
            <a:r>
              <a:rPr lang="uk-UA" sz="180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7"/>
              </a:rPr>
              <a:t> </a:t>
            </a:r>
            <a:r>
              <a:rPr lang="uk-UA" sz="1800" u="none" strike="noStrike" dirty="0" err="1"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hlinkClick r:id="rId8"/>
              </a:rPr>
              <a:t>Pan</a:t>
            </a:r>
            <a:r>
              <a:rPr lang="uk-UA" sz="1800" u="none" strike="noStrike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hlinkClick r:id="rId8"/>
              </a:rPr>
              <a:t> </a:t>
            </a:r>
            <a:r>
              <a:rPr lang="uk-UA" sz="1800" u="none" strike="noStrike" dirty="0" err="1"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hlinkClick r:id="rId8"/>
              </a:rPr>
              <a:t>MacMillan</a:t>
            </a:r>
            <a:r>
              <a:rPr lang="uk-UA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 288 p.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uk-UA" dirty="0"/>
          </a:p>
        </p:txBody>
      </p:sp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D43475C2-FEF8-4BA4-BB9A-7A8FB18CD6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Основна/</a:t>
            </a:r>
            <a:r>
              <a:rPr lang="uk-U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Інформаційні ресурси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617567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969</TotalTime>
  <Words>969</Words>
  <Application>Microsoft Office PowerPoint</Application>
  <PresentationFormat>Широкий екран</PresentationFormat>
  <Paragraphs>56</Paragraphs>
  <Slides>7</Slides>
  <Notes>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Roboto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  <vt:lpstr>Змістовий модуль 1  Історія, теорія і практика риторики </vt:lpstr>
      <vt:lpstr>Змістовий модуль 2 Практична риторика </vt:lpstr>
      <vt:lpstr>Змістовий модуль 3 Основи спічрайтингу </vt:lpstr>
      <vt:lpstr>Рекомендована література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Galina Christianinova</dc:creator>
  <cp:lastModifiedBy>Sablina Svitlana</cp:lastModifiedBy>
  <cp:revision>112</cp:revision>
  <cp:lastPrinted>2017-10-19T16:56:15Z</cp:lastPrinted>
  <dcterms:created xsi:type="dcterms:W3CDTF">2017-10-19T11:54:45Z</dcterms:created>
  <dcterms:modified xsi:type="dcterms:W3CDTF">2026-02-06T11:13:13Z</dcterms:modified>
</cp:coreProperties>
</file>